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5105-8606-AE49-8AF5-3C5775E9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B51FF-172C-E21E-544B-3DA94DD7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D0AA-DC77-17FA-1425-0DC52840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9ED2-1E4D-C434-8A94-327D3C64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FCB4-4A38-566A-259C-73459EDA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3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3110-9CBE-80F2-E596-A3E70A31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994A-41A9-1478-193F-665C83AB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1335-7B25-53FF-2BE3-8ABB4C91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A2F1-99C3-17BD-E5BB-7530697E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E4DD-5ED1-C8D1-DA8F-7DB3CC08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52128-2590-B994-1E81-799233EE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AB760-0281-E055-D5A1-86534E99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3197-AA2C-EBF1-0C3D-9AD230D7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36C4-2A70-4EC3-9032-CFCBCF3A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E938-4070-5283-9082-D627FB75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1863-B963-9965-6E2B-3F679975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F923-0BF7-DF01-FBC3-FAC59E89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0660-303A-1A1E-0F6A-4B9F12D2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5E1E-2D2E-EBFA-1B68-D3CD5AC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2DA0-F59F-C93B-F6BC-46EA8C8B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237D-8537-5072-502A-13D485ED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ECE7A-AC6C-8B8F-860A-D33B162E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EB0A-9DC3-46BF-BEF7-3A375EA0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973B-CC78-72C5-EAB9-532156BD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A02D-34BF-EC76-CEDA-EA44224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0043-4B2D-AE06-7360-3F54AA9B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7C50-C9F7-2B31-35A5-6DA456D61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E732B-D894-A976-0B33-BD5B34D1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9B8E-36BE-14AF-B423-B48B1A26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C1C2-7D27-5364-9CE3-9E77E0A8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0FE6-2EB1-BE1D-DE1B-EB11213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2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6ACB-62DB-DC92-7AEA-D584A9F1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E040-6F5B-AE6B-67FE-607156AB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F834-576C-AEEE-14EB-A295847AD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36911-3C95-21BC-B10F-E3CBE615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0F3BB-7A10-DF00-ACC0-4652C3F91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27A53-B4EE-6DEC-4797-5A8D4CDD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024B2-835E-F251-3761-1BB1006A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F55A-AB0F-64E6-51D7-CA779FEF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CE35-1E25-F1E4-9D0A-16F0FD78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2DDA0-59D9-A72D-1D5F-3C141FD1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1AC55-09FC-9D92-1188-09063DCF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C0437-88CA-9E90-B681-ACFEBAF3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D5ACE-C31D-7947-32B1-1280FAD5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A75FA-C6CB-62FC-6073-CC51CCB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96B1-22F8-4374-737B-5FC802D0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F35D-E6E9-8B95-2DBE-3DFBA113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CF46-512D-92F4-B00E-ABFE3876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CFF6-78BC-7A21-67E4-3A4B19E3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8F66-A647-4BA2-DDE9-AF934C9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BA172-AD06-E273-4166-EBE3AAD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6398-70E1-1217-65E1-70A1A4DB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A7F9-40B9-6E91-AC79-CA6C89B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8DF0C-6906-262A-2D5F-EC13B149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B847-5704-0927-DD77-220FE39C6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13D9E-EBB2-93D0-D4B1-FBA9AAE0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8306-4FDA-1A9A-DDFA-0DEEEE50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80FB-B19E-A02C-D782-D180D716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3DD7-8D47-E2C7-E6CE-A0E6A9D1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51DA-B655-4A7B-D916-CD167893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0285-12B2-8A5B-31F2-BDF1CCA89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F7CE-1056-4AA7-918B-FDD9DDC9022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E9DC-A9B1-E444-3FAC-2EA10A339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2B6E-2C68-93CF-E95C-E8102283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E78A5-6B31-49B5-29C1-772E0D5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MSc Research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C5596-D2F9-4AAE-7AF3-AF46EAD0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1500"/>
              <a:t>Seán Ó Fithcheallaigh</a:t>
            </a:r>
          </a:p>
          <a:p>
            <a:r>
              <a:rPr lang="en-GB" sz="1500"/>
              <a:t>May 24,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1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47A7F-6E3A-4EBD-B2ED-E082FD3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Analysis: Neural Networks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748A249-3026-4B63-90EB-0E96942F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28042"/>
            <a:ext cx="6114024" cy="672541"/>
          </a:xfrm>
          <a:prstGeom prst="rect">
            <a:avLst/>
          </a:prstGeom>
        </p:spPr>
      </p:pic>
      <p:sp>
        <p:nvSpPr>
          <p:cNvPr id="45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94367-1FD6-8051-03E4-CCBBD6A5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42" y="1029656"/>
            <a:ext cx="5250697" cy="4541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B5895-293B-4F5D-AE1C-E85EB9DFB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589" y="3257227"/>
            <a:ext cx="4163081" cy="33749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BE76AC-3C5F-BA12-0644-B9E43E7B2D43}"/>
              </a:ext>
            </a:extLst>
          </p:cNvPr>
          <p:cNvSpPr txBox="1"/>
          <p:nvPr/>
        </p:nvSpPr>
        <p:spPr>
          <a:xfrm>
            <a:off x="11459340" y="649369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10/13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CDD064-86EA-2D99-4F22-548D680A6FC4}"/>
              </a:ext>
            </a:extLst>
          </p:cNvPr>
          <p:cNvSpPr/>
          <p:nvPr/>
        </p:nvSpPr>
        <p:spPr>
          <a:xfrm>
            <a:off x="6927011" y="1104181"/>
            <a:ext cx="5005553" cy="478766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B3B9-5C26-42FA-ADF3-A157E514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000"/>
              <a:t>Deployment onto Constrained Device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6693B-0AAE-42ED-8DE6-F6D747450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19" b="3"/>
          <a:stretch/>
        </p:blipFill>
        <p:spPr>
          <a:xfrm>
            <a:off x="9191625" y="630935"/>
            <a:ext cx="2450592" cy="2547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24E1-3455-4FBE-A453-ED31BD30E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556" y="1469135"/>
            <a:ext cx="3722369" cy="4560190"/>
          </a:xfrm>
        </p:spPr>
        <p:txBody>
          <a:bodyPr anchor="t">
            <a:normAutofit/>
          </a:bodyPr>
          <a:lstStyle/>
          <a:p>
            <a:r>
              <a:rPr lang="en-GB" sz="1600" dirty="0"/>
              <a:t>Neural network was converted to a header file using TensorFlow</a:t>
            </a:r>
          </a:p>
          <a:p>
            <a:r>
              <a:rPr lang="en-GB" sz="1600" dirty="0"/>
              <a:t>This header file can be imported into the microcontroller to be used with TensorFlow Lite</a:t>
            </a:r>
          </a:p>
          <a:p>
            <a:r>
              <a:rPr lang="en-GB" sz="1600" dirty="0"/>
              <a:t>Initial tests did not produce an output from the inference</a:t>
            </a:r>
          </a:p>
          <a:p>
            <a:r>
              <a:rPr lang="en-GB" sz="1600" dirty="0"/>
              <a:t>Investigations pointed towards the shape of the data being given to the input tensor was wrong</a:t>
            </a:r>
          </a:p>
          <a:p>
            <a:r>
              <a:rPr lang="en-GB" sz="1600" dirty="0"/>
              <a:t>Modifications were made to both the sensor shape and the data being fed into the tensor </a:t>
            </a:r>
          </a:p>
          <a:p>
            <a:r>
              <a:rPr lang="en-GB" sz="1600" dirty="0"/>
              <a:t>The system started to produce results, but it was always the same few grids no matter the data fed into the system</a:t>
            </a:r>
          </a:p>
          <a:p>
            <a:endParaRPr lang="en-GB" sz="1200" dirty="0"/>
          </a:p>
          <a:p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93ABD-E751-45C2-B9FA-C56265E0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77" y="3429000"/>
            <a:ext cx="3535575" cy="115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DB9A7-B693-4569-9583-C4FA0811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480" y="4463910"/>
            <a:ext cx="3572170" cy="1861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D2FDD7-270A-62E0-2178-7BEF9EADE122}"/>
              </a:ext>
            </a:extLst>
          </p:cNvPr>
          <p:cNvSpPr txBox="1"/>
          <p:nvPr/>
        </p:nvSpPr>
        <p:spPr>
          <a:xfrm>
            <a:off x="11459340" y="649369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11/13</a:t>
            </a:r>
          </a:p>
        </p:txBody>
      </p:sp>
    </p:spTree>
    <p:extLst>
      <p:ext uri="{BB962C8B-B14F-4D97-AF65-F5344CB8AC3E}">
        <p14:creationId xmlns:p14="http://schemas.microsoft.com/office/powerpoint/2010/main" val="87372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ECD06-4BB0-4390-BEA4-218E57B2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Conclusions and 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0F89-C1A6-43F0-866A-90BC8F70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2000" dirty="0"/>
              <a:t>A large dataset was created, using a number of obstacles</a:t>
            </a:r>
          </a:p>
          <a:p>
            <a:r>
              <a:rPr lang="en-GB" sz="2000" dirty="0"/>
              <a:t>Initial analysis indicated that detecting obstacles is possible, but standard machine-learning techniques alone were not sufficient</a:t>
            </a:r>
          </a:p>
          <a:p>
            <a:r>
              <a:rPr lang="en-GB" sz="2000" dirty="0"/>
              <a:t>Development of neural network proved promising with good accuracy scores</a:t>
            </a:r>
          </a:p>
          <a:p>
            <a:r>
              <a:rPr lang="en-GB" sz="2000" dirty="0"/>
              <a:t>Deploying the model onto the constrained device generated several challenges, which have not been fully overcome</a:t>
            </a:r>
          </a:p>
          <a:p>
            <a:r>
              <a:rPr lang="en-GB" sz="2000" dirty="0"/>
              <a:t>If these challenges could be overcome, this work has shown the potential to develop a system which could be used by people with visual impairments to navigate an unfamiliar indoor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1DFA2-A8B0-1956-2FFF-03436DC3ACF5}"/>
              </a:ext>
            </a:extLst>
          </p:cNvPr>
          <p:cNvSpPr txBox="1"/>
          <p:nvPr/>
        </p:nvSpPr>
        <p:spPr>
          <a:xfrm>
            <a:off x="11459340" y="649369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12/13</a:t>
            </a:r>
          </a:p>
        </p:txBody>
      </p:sp>
    </p:spTree>
    <p:extLst>
      <p:ext uri="{BB962C8B-B14F-4D97-AF65-F5344CB8AC3E}">
        <p14:creationId xmlns:p14="http://schemas.microsoft.com/office/powerpoint/2010/main" val="46168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76DAE-C4F2-C8CE-8CC0-B5E097E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7341B-7172-CF6F-03A8-80E16B6A5B5E}"/>
              </a:ext>
            </a:extLst>
          </p:cNvPr>
          <p:cNvSpPr txBox="1"/>
          <p:nvPr/>
        </p:nvSpPr>
        <p:spPr>
          <a:xfrm>
            <a:off x="11459340" y="649369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252785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2E398-C34C-E78C-6A06-A235DF6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Agenda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D357-E6E4-27D4-A618-F930BFE7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31479"/>
            <a:ext cx="10509504" cy="3311476"/>
          </a:xfrm>
        </p:spPr>
        <p:txBody>
          <a:bodyPr>
            <a:normAutofit/>
          </a:bodyPr>
          <a:lstStyle/>
          <a:p>
            <a:r>
              <a:rPr lang="en-GB" sz="1900" dirty="0"/>
              <a:t>Research background and Previous Work</a:t>
            </a:r>
          </a:p>
          <a:p>
            <a:r>
              <a:rPr lang="en-GB" sz="1900" dirty="0"/>
              <a:t>Aims and Objectives</a:t>
            </a:r>
          </a:p>
          <a:p>
            <a:r>
              <a:rPr lang="en-GB" sz="1900" dirty="0"/>
              <a:t>Project work</a:t>
            </a:r>
          </a:p>
          <a:p>
            <a:pPr lvl="1"/>
            <a:r>
              <a:rPr lang="en-GB" sz="1900" dirty="0"/>
              <a:t>Data collection</a:t>
            </a:r>
          </a:p>
          <a:p>
            <a:pPr lvl="1"/>
            <a:r>
              <a:rPr lang="en-GB" sz="1900" dirty="0"/>
              <a:t>Machine Learning Analysis</a:t>
            </a:r>
          </a:p>
          <a:p>
            <a:pPr lvl="1"/>
            <a:r>
              <a:rPr lang="en-GB" sz="1900" dirty="0"/>
              <a:t>Deep Learning Analysis </a:t>
            </a:r>
          </a:p>
          <a:p>
            <a:pPr lvl="1"/>
            <a:r>
              <a:rPr lang="en-GB" sz="1900" dirty="0"/>
              <a:t>Deployment to Edge device</a:t>
            </a:r>
          </a:p>
          <a:p>
            <a:r>
              <a:rPr lang="en-GB" sz="1900" dirty="0"/>
              <a:t>Conclusions and Future Work</a:t>
            </a:r>
          </a:p>
          <a:p>
            <a:r>
              <a:rPr lang="en-GB" sz="1900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7EA98-0D0E-585F-B633-87F3FB8EB553}"/>
              </a:ext>
            </a:extLst>
          </p:cNvPr>
          <p:cNvSpPr txBox="1"/>
          <p:nvPr/>
        </p:nvSpPr>
        <p:spPr>
          <a:xfrm>
            <a:off x="11459340" y="64936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2/13</a:t>
            </a:r>
          </a:p>
        </p:txBody>
      </p:sp>
    </p:spTree>
    <p:extLst>
      <p:ext uri="{BB962C8B-B14F-4D97-AF65-F5344CB8AC3E}">
        <p14:creationId xmlns:p14="http://schemas.microsoft.com/office/powerpoint/2010/main" val="84533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A6897-06E3-986A-8280-EB236083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Project Background and Previous Work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DACD-65A7-DD50-42D0-8BD7CFCD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872899"/>
            <a:ext cx="4561648" cy="2474443"/>
          </a:xfrm>
        </p:spPr>
        <p:txBody>
          <a:bodyPr>
            <a:normAutofit/>
          </a:bodyPr>
          <a:lstStyle/>
          <a:p>
            <a:r>
              <a:rPr lang="en-GB" sz="1500" dirty="0"/>
              <a:t>As we live longer, more and more people are expected to develop visual impairments. Experts predict by 2050 the number of people suffering from sight loss will double to over 4 million [L. </a:t>
            </a:r>
            <a:r>
              <a:rPr lang="en-GB" sz="1500" dirty="0" err="1"/>
              <a:t>Pezzullo</a:t>
            </a:r>
            <a:r>
              <a:rPr lang="en-GB" sz="1500" dirty="0"/>
              <a:t>, 2018]</a:t>
            </a:r>
          </a:p>
          <a:p>
            <a:r>
              <a:rPr lang="en-GB" sz="1500" dirty="0"/>
              <a:t>Having a visual impairment can have a serious impact on a person’s physical and mental health</a:t>
            </a:r>
          </a:p>
          <a:p>
            <a:r>
              <a:rPr lang="en-GB" sz="1500" dirty="0"/>
              <a:t>Development and use of an Edge device for obstacle detection and navigation would allow the user to live a more full, independent life</a:t>
            </a:r>
          </a:p>
          <a:p>
            <a:endParaRPr lang="en-GB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12C82-D4FF-02DA-9B3E-243C7FE26A6F}"/>
              </a:ext>
            </a:extLst>
          </p:cNvPr>
          <p:cNvSpPr txBox="1"/>
          <p:nvPr/>
        </p:nvSpPr>
        <p:spPr>
          <a:xfrm>
            <a:off x="640080" y="5467245"/>
            <a:ext cx="11298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 dirty="0">
                <a:effectLst/>
              </a:rPr>
              <a:t>L. </a:t>
            </a:r>
            <a:r>
              <a:rPr lang="en-GB" sz="900" b="0" i="0" dirty="0" err="1">
                <a:effectLst/>
              </a:rPr>
              <a:t>Pezzullo</a:t>
            </a:r>
            <a:r>
              <a:rPr lang="en-GB" sz="900" b="0" i="0" dirty="0">
                <a:effectLst/>
              </a:rPr>
              <a:t>, J. </a:t>
            </a:r>
            <a:r>
              <a:rPr lang="en-GB" sz="900" b="0" i="0" dirty="0" err="1">
                <a:effectLst/>
              </a:rPr>
              <a:t>Streatfeild</a:t>
            </a:r>
            <a:r>
              <a:rPr lang="en-GB" sz="900" b="0" i="0" dirty="0">
                <a:effectLst/>
              </a:rPr>
              <a:t>, P. </a:t>
            </a:r>
            <a:r>
              <a:rPr lang="en-GB" sz="900" b="0" i="0" dirty="0" err="1">
                <a:effectLst/>
              </a:rPr>
              <a:t>Simkiss</a:t>
            </a:r>
            <a:r>
              <a:rPr lang="en-GB" sz="900" b="0" i="0" dirty="0">
                <a:effectLst/>
              </a:rPr>
              <a:t> and D. </a:t>
            </a:r>
            <a:r>
              <a:rPr lang="en-GB" sz="900" b="0" i="0" dirty="0" err="1">
                <a:effectLst/>
              </a:rPr>
              <a:t>Shickle</a:t>
            </a:r>
            <a:r>
              <a:rPr lang="en-GB" sz="900" b="0" i="0" dirty="0">
                <a:effectLst/>
              </a:rPr>
              <a:t>, ”The economic impact of sight loss and blindness in the UK adult population,” BMC Health Services Research, vol. 18, 2018.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 dirty="0">
                <a:effectLst/>
              </a:rPr>
              <a:t>Amira. A. </a:t>
            </a:r>
            <a:r>
              <a:rPr lang="en-GB" sz="900" b="0" i="0" dirty="0" err="1">
                <a:effectLst/>
              </a:rPr>
              <a:t>Elsonbat</a:t>
            </a:r>
            <a:r>
              <a:rPr lang="en-GB" sz="900" dirty="0"/>
              <a:t>, “</a:t>
            </a:r>
            <a:r>
              <a:rPr lang="en-GB" sz="900" b="0" i="0" dirty="0">
                <a:effectLst/>
              </a:rPr>
              <a:t>Smart Blind Stick Design and Implementation”. International Journal of Engineering and Advanced Technology,2021, (IJEAT), 10(5), 17–20. </a:t>
            </a:r>
            <a:r>
              <a:rPr lang="en-GB" sz="900" dirty="0" err="1"/>
              <a:t>doi</a:t>
            </a:r>
            <a:r>
              <a:rPr lang="en-GB" sz="900" dirty="0"/>
              <a:t>: 10.35940/ijeat.D2535.0610521</a:t>
            </a:r>
            <a:endParaRPr lang="en-GB" sz="900" b="0" i="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 dirty="0">
                <a:effectLst/>
              </a:rPr>
              <a:t>Masaki Kuribayashi, </a:t>
            </a:r>
            <a:r>
              <a:rPr lang="en-GB" sz="900" b="0" i="0" dirty="0" err="1">
                <a:effectLst/>
              </a:rPr>
              <a:t>Seita</a:t>
            </a:r>
            <a:r>
              <a:rPr lang="en-GB" sz="900" b="0" i="0" dirty="0">
                <a:effectLst/>
              </a:rPr>
              <a:t> </a:t>
            </a:r>
            <a:r>
              <a:rPr lang="en-GB" sz="900" b="0" i="0" dirty="0" err="1">
                <a:effectLst/>
              </a:rPr>
              <a:t>Kayukawa</a:t>
            </a:r>
            <a:r>
              <a:rPr lang="en-GB" sz="900" b="0" i="0" dirty="0">
                <a:effectLst/>
              </a:rPr>
              <a:t>, Hironobu Takagi, Chieko Asakawa, and Shigeo </a:t>
            </a:r>
            <a:r>
              <a:rPr lang="en-GB" sz="900" b="0" i="0" dirty="0" err="1">
                <a:effectLst/>
              </a:rPr>
              <a:t>Morishima</a:t>
            </a:r>
            <a:r>
              <a:rPr lang="en-GB" sz="900" b="0" i="0" dirty="0">
                <a:effectLst/>
              </a:rPr>
              <a:t>. 2021. </a:t>
            </a:r>
            <a:r>
              <a:rPr lang="en-GB" sz="900" b="0" i="0" dirty="0" err="1">
                <a:effectLst/>
              </a:rPr>
              <a:t>LineChaser</a:t>
            </a:r>
            <a:r>
              <a:rPr lang="en-GB" sz="900" b="0" i="0" dirty="0">
                <a:effectLst/>
              </a:rPr>
              <a:t>: M. Kuribayashi, K. </a:t>
            </a:r>
            <a:r>
              <a:rPr lang="en-GB" sz="900" b="0" i="0" dirty="0" err="1">
                <a:effectLst/>
              </a:rPr>
              <a:t>Seita</a:t>
            </a:r>
            <a:r>
              <a:rPr lang="en-GB" sz="900" b="0" i="0" dirty="0">
                <a:effectLst/>
              </a:rPr>
              <a:t>, T. Hironobu, A. Chieko and M. Shigeo, ”</a:t>
            </a:r>
            <a:r>
              <a:rPr lang="en-GB" sz="900" b="0" i="0" dirty="0" err="1">
                <a:effectLst/>
              </a:rPr>
              <a:t>LineChaser</a:t>
            </a:r>
            <a:r>
              <a:rPr lang="en-GB" sz="900" b="0" i="0" dirty="0">
                <a:effectLst/>
              </a:rPr>
              <a:t>: A Smartphone-Based Navigation System for Blind People to Stand in Lines,” Proceedings of the 2021 CHI Conference on Human Factors in Computing Systems, p. 13, 2021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333333"/>
                </a:solidFill>
                <a:effectLst/>
              </a:rPr>
              <a:t>K. A. B. </a:t>
            </a:r>
            <a:r>
              <a:rPr lang="en-GB" sz="900" b="0" i="0" dirty="0" err="1">
                <a:solidFill>
                  <a:srgbClr val="333333"/>
                </a:solidFill>
                <a:effectLst/>
              </a:rPr>
              <a:t>Za’aba</a:t>
            </a:r>
            <a:r>
              <a:rPr lang="en-GB" sz="900" b="0" i="0" dirty="0">
                <a:solidFill>
                  <a:srgbClr val="333333"/>
                </a:solidFill>
                <a:effectLst/>
              </a:rPr>
              <a:t> and L. B. </a:t>
            </a:r>
            <a:r>
              <a:rPr lang="en-GB" sz="900" b="0" i="0" dirty="0" err="1">
                <a:solidFill>
                  <a:srgbClr val="333333"/>
                </a:solidFill>
                <a:effectLst/>
              </a:rPr>
              <a:t>Theng</a:t>
            </a:r>
            <a:r>
              <a:rPr lang="en-GB" sz="900" b="0" i="0" dirty="0">
                <a:solidFill>
                  <a:srgbClr val="333333"/>
                </a:solidFill>
                <a:effectLst/>
              </a:rPr>
              <a:t>, "Edge Based Obstacle Detection Model Focused on Indoor Floor-Based Obstacles," </a:t>
            </a:r>
            <a:r>
              <a:rPr lang="en-GB" sz="900" b="0" i="1" dirty="0">
                <a:solidFill>
                  <a:srgbClr val="333333"/>
                </a:solidFill>
                <a:effectLst/>
              </a:rPr>
              <a:t>2019 IEEE 9th Symposium on Computer Applications &amp; Industrial Electronics (ISCAIE)</a:t>
            </a:r>
            <a:r>
              <a:rPr lang="en-GB" sz="900" b="0" i="0" dirty="0">
                <a:solidFill>
                  <a:srgbClr val="333333"/>
                </a:solidFill>
                <a:effectLst/>
              </a:rPr>
              <a:t>, Malaysia, 2019, pp. 202-207, </a:t>
            </a:r>
            <a:r>
              <a:rPr lang="en-GB" sz="900" b="0" i="0" dirty="0" err="1">
                <a:solidFill>
                  <a:srgbClr val="333333"/>
                </a:solidFill>
                <a:effectLst/>
              </a:rPr>
              <a:t>doi</a:t>
            </a:r>
            <a:r>
              <a:rPr lang="en-GB" sz="900" b="0" i="0" dirty="0">
                <a:solidFill>
                  <a:srgbClr val="333333"/>
                </a:solidFill>
                <a:effectLst/>
              </a:rPr>
              <a:t>: 10.1109/ISCAIE.2019.8743866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 dirty="0">
                <a:effectLst/>
              </a:rPr>
              <a:t>R. </a:t>
            </a:r>
            <a:r>
              <a:rPr lang="en-GB" sz="900" b="0" i="0" dirty="0" err="1">
                <a:effectLst/>
              </a:rPr>
              <a:t>Sattiraju</a:t>
            </a:r>
            <a:r>
              <a:rPr lang="en-GB" sz="900" b="0" i="0" dirty="0">
                <a:effectLst/>
              </a:rPr>
              <a:t>, J. </a:t>
            </a:r>
            <a:r>
              <a:rPr lang="en-GB" sz="900" b="0" i="0" dirty="0" err="1">
                <a:effectLst/>
              </a:rPr>
              <a:t>Kochems</a:t>
            </a:r>
            <a:r>
              <a:rPr lang="en-GB" sz="900" b="0" i="0" dirty="0">
                <a:effectLst/>
              </a:rPr>
              <a:t> and H. D. </a:t>
            </a:r>
            <a:r>
              <a:rPr lang="en-GB" sz="900" b="0" i="0" dirty="0" err="1">
                <a:effectLst/>
              </a:rPr>
              <a:t>Schotten</a:t>
            </a:r>
            <a:r>
              <a:rPr lang="en-GB" sz="900" b="0" i="0" dirty="0">
                <a:effectLst/>
              </a:rPr>
              <a:t>, ”Machine learning based obstacle detection for Automatic Train Pairing,” 2017 IEEE 13th International Workshop on Factory Communication Systems (WFCS), Trondheim, Norway, 2017, pp. 1-4, </a:t>
            </a:r>
            <a:r>
              <a:rPr lang="en-GB" sz="900" b="0" i="0" dirty="0" err="1">
                <a:effectLst/>
              </a:rPr>
              <a:t>doi</a:t>
            </a:r>
            <a:r>
              <a:rPr lang="en-GB" sz="900" b="0" i="0" dirty="0">
                <a:effectLst/>
              </a:rPr>
              <a:t>: 10.1109/WFCS.2017.7991962.</a:t>
            </a:r>
            <a:endParaRPr lang="en-GB" sz="9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1116AB-DB99-AB01-8EF3-FAE45BCBEA2B}"/>
              </a:ext>
            </a:extLst>
          </p:cNvPr>
          <p:cNvSpPr txBox="1">
            <a:spLocks/>
          </p:cNvSpPr>
          <p:nvPr/>
        </p:nvSpPr>
        <p:spPr>
          <a:xfrm>
            <a:off x="5544080" y="606150"/>
            <a:ext cx="6007839" cy="480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Smart Blind Stick [</a:t>
            </a:r>
            <a:r>
              <a:rPr lang="en-GB" sz="1500" dirty="0" err="1"/>
              <a:t>Elsonbat</a:t>
            </a:r>
            <a:r>
              <a:rPr lang="en-GB" sz="1500" dirty="0"/>
              <a:t>, 2021]</a:t>
            </a:r>
          </a:p>
          <a:p>
            <a:pPr lvl="1"/>
            <a:r>
              <a:rPr lang="en-GB" sz="1200" dirty="0"/>
              <a:t>A traditional cane used by blind people was upgraded with an ultrasonic sensor for distance measurement and a water sensor for detecting rainfall or water level</a:t>
            </a:r>
          </a:p>
          <a:p>
            <a:pPr lvl="1"/>
            <a:r>
              <a:rPr lang="en-GB" sz="1200" dirty="0"/>
              <a:t>System is connected to an application which runs on a smartphone</a:t>
            </a:r>
          </a:p>
          <a:p>
            <a:r>
              <a:rPr lang="en-GB" sz="1500" dirty="0" err="1"/>
              <a:t>LineChaser</a:t>
            </a:r>
            <a:r>
              <a:rPr lang="en-GB" sz="1500" dirty="0"/>
              <a:t> [</a:t>
            </a:r>
            <a:r>
              <a:rPr lang="en-GB" sz="1500" b="0" i="0" dirty="0">
                <a:effectLst/>
              </a:rPr>
              <a:t>Kuribayashi et. </a:t>
            </a:r>
            <a:r>
              <a:rPr lang="en-GB" sz="1500" dirty="0"/>
              <a:t>al, 2021]</a:t>
            </a:r>
          </a:p>
          <a:p>
            <a:pPr lvl="1"/>
            <a:r>
              <a:rPr lang="en-GB" sz="1200" dirty="0"/>
              <a:t>System is used to allow a person with visual impairments to join and follow a queue of people by continuously monitoring and reporting the distance and direction of the last person in the queue</a:t>
            </a:r>
          </a:p>
          <a:p>
            <a:pPr lvl="1"/>
            <a:r>
              <a:rPr lang="en-GB" sz="1200" dirty="0"/>
              <a:t>The system uses a smartphone camera to detect people nearby, and an in-built infrared sensor which is to estimate the distance to that person</a:t>
            </a:r>
          </a:p>
          <a:p>
            <a:pPr lvl="1"/>
            <a:r>
              <a:rPr lang="en-GB" sz="1200" dirty="0"/>
              <a:t>Requires the user to operate and hold a smartphone throughout</a:t>
            </a:r>
          </a:p>
          <a:p>
            <a:r>
              <a:rPr lang="en-GB" sz="1500" dirty="0"/>
              <a:t>Edge Based Obstacle Detection [</a:t>
            </a:r>
            <a:r>
              <a:rPr lang="en-GB" sz="1500" b="0" i="0" dirty="0" err="1">
                <a:solidFill>
                  <a:srgbClr val="333333"/>
                </a:solidFill>
                <a:effectLst/>
              </a:rPr>
              <a:t>Za’aba</a:t>
            </a:r>
            <a:r>
              <a:rPr lang="en-GB" sz="1500" dirty="0">
                <a:solidFill>
                  <a:srgbClr val="333333"/>
                </a:solidFill>
              </a:rPr>
              <a:t> et. al., 2019]</a:t>
            </a:r>
          </a:p>
          <a:p>
            <a:pPr lvl="1"/>
            <a:r>
              <a:rPr lang="en-GB" sz="1200" dirty="0">
                <a:solidFill>
                  <a:srgbClr val="333333"/>
                </a:solidFill>
              </a:rPr>
              <a:t>This technique uses the cameras on smartphones and tablets to gather data which is run through machine learning algorithms to detect the presence of obstacles</a:t>
            </a:r>
          </a:p>
          <a:p>
            <a:pPr lvl="1"/>
            <a:r>
              <a:rPr lang="en-GB" sz="1200" dirty="0">
                <a:solidFill>
                  <a:srgbClr val="333333"/>
                </a:solidFill>
              </a:rPr>
              <a:t>The authors also employ proximity sensors, accelerometers, and gyroscopes to adapt to the environment</a:t>
            </a:r>
          </a:p>
          <a:p>
            <a:r>
              <a:rPr lang="en-GB" sz="1500" dirty="0">
                <a:solidFill>
                  <a:srgbClr val="333333"/>
                </a:solidFill>
              </a:rPr>
              <a:t>Automatic Train Pairing [</a:t>
            </a:r>
            <a:r>
              <a:rPr lang="en-GB" sz="1500" dirty="0" err="1">
                <a:solidFill>
                  <a:srgbClr val="333333"/>
                </a:solidFill>
              </a:rPr>
              <a:t>Sattiraju</a:t>
            </a:r>
            <a:r>
              <a:rPr lang="en-GB" sz="1500" dirty="0">
                <a:solidFill>
                  <a:srgbClr val="333333"/>
                </a:solidFill>
              </a:rPr>
              <a:t> et. al., 2017]</a:t>
            </a:r>
          </a:p>
          <a:p>
            <a:pPr lvl="1"/>
            <a:r>
              <a:rPr lang="en-GB" sz="1200" dirty="0">
                <a:solidFill>
                  <a:srgbClr val="333333"/>
                </a:solidFill>
              </a:rPr>
              <a:t>This work discusses using Real-Time Ranging and Localisation for Automatic Train Pairing</a:t>
            </a:r>
          </a:p>
          <a:p>
            <a:pPr lvl="1"/>
            <a:r>
              <a:rPr lang="en-GB" sz="1200" dirty="0">
                <a:solidFill>
                  <a:srgbClr val="333333"/>
                </a:solidFill>
              </a:rPr>
              <a:t>Authors discuss the use of labelling systems, such as grid labelling and the performance of classification algorithms</a:t>
            </a:r>
          </a:p>
          <a:p>
            <a:pPr lvl="1"/>
            <a:endParaRPr lang="en-GB" sz="1100" dirty="0">
              <a:solidFill>
                <a:srgbClr val="33333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B4735-A6FA-C478-08F3-1294226B432C}"/>
              </a:ext>
            </a:extLst>
          </p:cNvPr>
          <p:cNvSpPr txBox="1"/>
          <p:nvPr/>
        </p:nvSpPr>
        <p:spPr>
          <a:xfrm>
            <a:off x="11459340" y="64936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3/13</a:t>
            </a:r>
          </a:p>
        </p:txBody>
      </p:sp>
    </p:spTree>
    <p:extLst>
      <p:ext uri="{BB962C8B-B14F-4D97-AF65-F5344CB8AC3E}">
        <p14:creationId xmlns:p14="http://schemas.microsoft.com/office/powerpoint/2010/main" val="79905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E9774-FC29-4DF7-ABE2-589FEA6E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dirty="0"/>
              <a:t>Aims and 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4758-0FA0-4DD0-8F30-3EED5422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7" y="3761116"/>
            <a:ext cx="6224335" cy="22828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200" i="1" dirty="0"/>
          </a:p>
          <a:p>
            <a:r>
              <a:rPr lang="en-GB" sz="2200" dirty="0"/>
              <a:t>Development of a Data Collection System</a:t>
            </a:r>
          </a:p>
          <a:p>
            <a:r>
              <a:rPr lang="en-GB" sz="2200" dirty="0"/>
              <a:t>Investigate various Machine Learning techniques </a:t>
            </a:r>
          </a:p>
          <a:p>
            <a:r>
              <a:rPr lang="en-GB" sz="2200" dirty="0"/>
              <a:t>Development of an Edge device system to allow model deployment</a:t>
            </a:r>
          </a:p>
          <a:p>
            <a:endParaRPr lang="en-GB" sz="2200" i="1" dirty="0"/>
          </a:p>
          <a:p>
            <a:endParaRPr lang="en-GB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A56D64-5033-783F-0F1D-82D373FFB403}"/>
              </a:ext>
            </a:extLst>
          </p:cNvPr>
          <p:cNvSpPr/>
          <p:nvPr/>
        </p:nvSpPr>
        <p:spPr>
          <a:xfrm>
            <a:off x="5126417" y="1464419"/>
            <a:ext cx="6206046" cy="148270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32770-D623-775B-B709-978B56C2E4EF}"/>
              </a:ext>
            </a:extLst>
          </p:cNvPr>
          <p:cNvSpPr txBox="1"/>
          <p:nvPr/>
        </p:nvSpPr>
        <p:spPr>
          <a:xfrm>
            <a:off x="5237901" y="1670266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i="1" dirty="0"/>
              <a:t>Develop an Edge system for obstacle detection and localisation in an indoor setting, to allow navigation of an unfamiliar </a:t>
            </a:r>
            <a:r>
              <a:rPr lang="en-GB" i="1" dirty="0"/>
              <a:t>environment</a:t>
            </a:r>
            <a:r>
              <a:rPr lang="en-GB" sz="1800" i="1" dirty="0"/>
              <a:t> by people with visual impairments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9DC95-7161-077D-4E8A-6BD00978A356}"/>
              </a:ext>
            </a:extLst>
          </p:cNvPr>
          <p:cNvSpPr txBox="1"/>
          <p:nvPr/>
        </p:nvSpPr>
        <p:spPr>
          <a:xfrm>
            <a:off x="11459340" y="64936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4/13</a:t>
            </a:r>
          </a:p>
        </p:txBody>
      </p:sp>
    </p:spTree>
    <p:extLst>
      <p:ext uri="{BB962C8B-B14F-4D97-AF65-F5344CB8AC3E}">
        <p14:creationId xmlns:p14="http://schemas.microsoft.com/office/powerpoint/2010/main" val="325532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760F2-D58A-F728-3981-21151890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GB" sz="2800"/>
              <a:t>Project Work: Data Collection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F48C-60BB-9A91-DE3B-9A69719A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Data was collected using an Arduino Development Kit using 2 ultrasonic sensors, coded using the Arduino IDE</a:t>
            </a:r>
          </a:p>
          <a:p>
            <a:r>
              <a:rPr lang="en-GB" sz="1800" dirty="0"/>
              <a:t>Objects were placed in the centre of a hallway </a:t>
            </a:r>
          </a:p>
          <a:p>
            <a:r>
              <a:rPr lang="en-GB" sz="1800" dirty="0"/>
              <a:t>Data was collected from each grid location of a 3 by 3 grid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82526-6127-4F8E-80D4-AF4961DF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15" y="2587286"/>
            <a:ext cx="3584448" cy="3279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0A327-08AA-43C6-87F3-8A0C4A50C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" r="3634" b="3"/>
          <a:stretch/>
        </p:blipFill>
        <p:spPr>
          <a:xfrm>
            <a:off x="4347599" y="2700919"/>
            <a:ext cx="3584448" cy="3450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A1974-979F-409C-A92B-E35FEFE146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6" r="10471"/>
          <a:stretch/>
        </p:blipFill>
        <p:spPr>
          <a:xfrm>
            <a:off x="293014" y="2894312"/>
            <a:ext cx="3584448" cy="3063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DDE1BB-BB0D-69AA-4279-404E13FB3E41}"/>
              </a:ext>
            </a:extLst>
          </p:cNvPr>
          <p:cNvSpPr txBox="1"/>
          <p:nvPr/>
        </p:nvSpPr>
        <p:spPr>
          <a:xfrm>
            <a:off x="11459340" y="64936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5/13</a:t>
            </a:r>
          </a:p>
        </p:txBody>
      </p:sp>
    </p:spTree>
    <p:extLst>
      <p:ext uri="{BB962C8B-B14F-4D97-AF65-F5344CB8AC3E}">
        <p14:creationId xmlns:p14="http://schemas.microsoft.com/office/powerpoint/2010/main" val="2927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/>
              <a:t>Analysis: Machine Learning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64020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This analysis aims to answer the question: Can we use machine learning techniques to classify the data?</a:t>
            </a:r>
          </a:p>
          <a:p>
            <a:r>
              <a:rPr lang="en-GB" sz="2200" dirty="0"/>
              <a:t>Data processed through a number of classification algorithms for a “binary search”, and a “grid search”</a:t>
            </a:r>
          </a:p>
          <a:p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B90B4-05B4-4A49-9CAB-A4878157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5" y="2672078"/>
            <a:ext cx="8068818" cy="1694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DE32D-5B5F-49B8-BD51-873DD2FF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48" y="4784386"/>
            <a:ext cx="8558021" cy="178675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010025-A260-486A-B132-82700A8D7E16}"/>
              </a:ext>
            </a:extLst>
          </p:cNvPr>
          <p:cNvSpPr txBox="1">
            <a:spLocks/>
          </p:cNvSpPr>
          <p:nvPr/>
        </p:nvSpPr>
        <p:spPr>
          <a:xfrm>
            <a:off x="8736803" y="3058599"/>
            <a:ext cx="1930521" cy="92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/>
              <a:t>Binary Search </a:t>
            </a:r>
          </a:p>
          <a:p>
            <a:pPr marL="0" indent="0" algn="ctr">
              <a:buNone/>
            </a:pPr>
            <a:r>
              <a:rPr lang="en-GB" sz="2200" dirty="0"/>
              <a:t>Results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458ED4-49A6-43F3-85E6-901939744322}"/>
              </a:ext>
            </a:extLst>
          </p:cNvPr>
          <p:cNvSpPr txBox="1">
            <a:spLocks/>
          </p:cNvSpPr>
          <p:nvPr/>
        </p:nvSpPr>
        <p:spPr>
          <a:xfrm>
            <a:off x="938130" y="5182019"/>
            <a:ext cx="1786756" cy="74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/>
              <a:t>Grid Search </a:t>
            </a:r>
          </a:p>
          <a:p>
            <a:pPr marL="0" indent="0" algn="ctr">
              <a:buNone/>
            </a:pPr>
            <a:r>
              <a:rPr lang="en-GB" sz="2200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EE5C3-82E5-6654-60C3-D5E0F9393196}"/>
              </a:ext>
            </a:extLst>
          </p:cNvPr>
          <p:cNvSpPr txBox="1"/>
          <p:nvPr/>
        </p:nvSpPr>
        <p:spPr>
          <a:xfrm>
            <a:off x="11459340" y="64936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6/13</a:t>
            </a:r>
          </a:p>
        </p:txBody>
      </p:sp>
    </p:spTree>
    <p:extLst>
      <p:ext uri="{BB962C8B-B14F-4D97-AF65-F5344CB8AC3E}">
        <p14:creationId xmlns:p14="http://schemas.microsoft.com/office/powerpoint/2010/main" val="333029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/>
              <a:t>Analysis: Machine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/>
              <a:t>With the Decision Tree and K-Nearest Neighbour showing 100% accuracy, I wanted to dig deeper into these results</a:t>
            </a:r>
          </a:p>
          <a:p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4149C-985D-45C4-914F-5D5D3DEC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07" y="1510882"/>
            <a:ext cx="7349495" cy="428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C84966-FD83-6209-908E-3368DA99BB34}"/>
              </a:ext>
            </a:extLst>
          </p:cNvPr>
          <p:cNvSpPr txBox="1"/>
          <p:nvPr/>
        </p:nvSpPr>
        <p:spPr>
          <a:xfrm>
            <a:off x="11459340" y="64936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7/13</a:t>
            </a:r>
          </a:p>
        </p:txBody>
      </p:sp>
    </p:spTree>
    <p:extLst>
      <p:ext uri="{BB962C8B-B14F-4D97-AF65-F5344CB8AC3E}">
        <p14:creationId xmlns:p14="http://schemas.microsoft.com/office/powerpoint/2010/main" val="11756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/>
              <a:t>Analysis: Machine Learning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GB" sz="2200" dirty="0"/>
              <a:t>With the Decision Tree and K-Nearest Neighbour showing 100% accuracy, I wanted to dig deeper into these results</a:t>
            </a:r>
          </a:p>
          <a:p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0FF09-E9B4-4598-84BA-7E368EA8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69" y="2290936"/>
            <a:ext cx="6826470" cy="3959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FAE1E2-ACFA-7561-82B0-577A89044DAC}"/>
              </a:ext>
            </a:extLst>
          </p:cNvPr>
          <p:cNvSpPr txBox="1"/>
          <p:nvPr/>
        </p:nvSpPr>
        <p:spPr>
          <a:xfrm>
            <a:off x="11459340" y="64936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8/13</a:t>
            </a:r>
          </a:p>
        </p:txBody>
      </p:sp>
    </p:spTree>
    <p:extLst>
      <p:ext uri="{BB962C8B-B14F-4D97-AF65-F5344CB8AC3E}">
        <p14:creationId xmlns:p14="http://schemas.microsoft.com/office/powerpoint/2010/main" val="250471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B0B-F96D-4A57-BB42-F422121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GB" sz="5000" dirty="0"/>
              <a:t>Analysis: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CC9BE-4B4B-4EF2-87FD-ED33881E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2" y="847006"/>
            <a:ext cx="6259378" cy="5163987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73C0-2DFE-4070-AE74-0E6979B2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2000" dirty="0"/>
              <a:t>Neural networks built using the </a:t>
            </a:r>
            <a:r>
              <a:rPr lang="en-GB" sz="2000" dirty="0" err="1"/>
              <a:t>Keras</a:t>
            </a:r>
            <a:r>
              <a:rPr lang="en-GB" sz="2000" dirty="0"/>
              <a:t> framework from TensorFlow</a:t>
            </a:r>
          </a:p>
          <a:p>
            <a:r>
              <a:rPr lang="en-GB" sz="2000" dirty="0"/>
              <a:t>Hyperparameters of a Dense network were tuned for the best Accuracy and Loss results</a:t>
            </a:r>
          </a:p>
          <a:p>
            <a:pPr lvl="1"/>
            <a:r>
              <a:rPr lang="en-GB" sz="2000" dirty="0"/>
              <a:t>Number of layers and neurons</a:t>
            </a:r>
          </a:p>
          <a:p>
            <a:pPr lvl="1"/>
            <a:r>
              <a:rPr lang="en-GB" sz="2000" dirty="0"/>
              <a:t>Learning rate</a:t>
            </a:r>
          </a:p>
          <a:p>
            <a:pPr lvl="1"/>
            <a:r>
              <a:rPr lang="en-GB" sz="2000" dirty="0"/>
              <a:t>Batch size</a:t>
            </a:r>
          </a:p>
          <a:p>
            <a:pPr lvl="1"/>
            <a:r>
              <a:rPr lang="en-GB" sz="2000" dirty="0"/>
              <a:t>Epochs</a:t>
            </a:r>
          </a:p>
          <a:p>
            <a:pPr lvl="1"/>
            <a:r>
              <a:rPr lang="en-GB" sz="2000" dirty="0"/>
              <a:t>Optimisers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1842-3D1F-14A4-A226-067E9C79113D}"/>
              </a:ext>
            </a:extLst>
          </p:cNvPr>
          <p:cNvSpPr txBox="1"/>
          <p:nvPr/>
        </p:nvSpPr>
        <p:spPr>
          <a:xfrm>
            <a:off x="11459340" y="64936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9/13</a:t>
            </a:r>
          </a:p>
        </p:txBody>
      </p:sp>
    </p:spTree>
    <p:extLst>
      <p:ext uri="{BB962C8B-B14F-4D97-AF65-F5344CB8AC3E}">
        <p14:creationId xmlns:p14="http://schemas.microsoft.com/office/powerpoint/2010/main" val="29734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1038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MSc Research Project Presentation</vt:lpstr>
      <vt:lpstr>Agenda </vt:lpstr>
      <vt:lpstr>Project Background and Previous Work</vt:lpstr>
      <vt:lpstr>Aims and Objectives</vt:lpstr>
      <vt:lpstr>Project Work: Data Collection</vt:lpstr>
      <vt:lpstr>Analysis: Machine Learning</vt:lpstr>
      <vt:lpstr>Analysis: Machine Learning</vt:lpstr>
      <vt:lpstr>Analysis: Machine Learning</vt:lpstr>
      <vt:lpstr>Analysis: Neural Networks</vt:lpstr>
      <vt:lpstr>Analysis: Neural Networks</vt:lpstr>
      <vt:lpstr>Deployment onto Constrained Device</vt:lpstr>
      <vt:lpstr>Conclusions and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 Presentation</dc:title>
  <dc:creator>Sean O Fithcheallaigh</dc:creator>
  <cp:lastModifiedBy>Sean O Fithcheallaigh</cp:lastModifiedBy>
  <cp:revision>11</cp:revision>
  <dcterms:created xsi:type="dcterms:W3CDTF">2023-05-16T19:17:17Z</dcterms:created>
  <dcterms:modified xsi:type="dcterms:W3CDTF">2023-05-18T20:48:16Z</dcterms:modified>
</cp:coreProperties>
</file>