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4C7C-3686-460F-9B9F-2A9122AA95F8}" v="20" dt="2024-02-12T21:07:55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modSld">
      <pc:chgData name="Sean O Fithcheallaigh" userId="47659c31-a575-4792-8be3-61268c4ee0d6" providerId="ADAL" clId="{B7574C7C-3686-460F-9B9F-2A9122AA95F8}" dt="2024-02-12T21:08:34.338" v="270" actId="1076"/>
      <pc:docMkLst>
        <pc:docMk/>
      </pc:docMkLst>
      <pc:sldChg chg="modSp mod">
        <pc:chgData name="Sean O Fithcheallaigh" userId="47659c31-a575-4792-8be3-61268c4ee0d6" providerId="ADAL" clId="{B7574C7C-3686-460F-9B9F-2A9122AA95F8}" dt="2024-02-12T19:34:42.577" v="7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B7574C7C-3686-460F-9B9F-2A9122AA95F8}" dt="2024-02-12T19:34:42.577" v="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addSp delSp modSp mod">
        <pc:chgData name="Sean O Fithcheallaigh" userId="47659c31-a575-4792-8be3-61268c4ee0d6" providerId="ADAL" clId="{B7574C7C-3686-460F-9B9F-2A9122AA95F8}" dt="2024-02-12T21:08:34.338" v="270" actId="1076"/>
        <pc:sldMkLst>
          <pc:docMk/>
          <pc:sldMk cId="3126834720" sldId="257"/>
        </pc:sldMkLst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2-12T20:29:40.155" v="151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2-12T20:28:48.327" v="86" actId="171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2-12T20:48:34.784" v="167" actId="171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2-12T21:08:28.411" v="269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2-12T21:07:03.117" v="225" actId="171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2-12T21:08:34.338" v="270" actId="1076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2-12T20:48:22.859" v="164" actId="688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2-12T21:01:16.395" v="219" actId="1076"/>
          <ac:picMkLst>
            <pc:docMk/>
            <pc:sldMk cId="3126834720" sldId="257"/>
            <ac:picMk id="24" creationId="{0DD4D4B0-0A52-1DF7-B880-785EA01EC5FA}"/>
          </ac:picMkLst>
        </pc:picChg>
        <pc:picChg chg="add mod">
          <ac:chgData name="Sean O Fithcheallaigh" userId="47659c31-a575-4792-8be3-61268c4ee0d6" providerId="ADAL" clId="{B7574C7C-3686-460F-9B9F-2A9122AA95F8}" dt="2024-02-12T21:07:07.750" v="226" actId="1076"/>
          <ac:picMkLst>
            <pc:docMk/>
            <pc:sldMk cId="3126834720" sldId="257"/>
            <ac:picMk id="26" creationId="{28C865F2-E07A-5A6F-E23E-F58FAAF85216}"/>
          </ac:picMkLst>
        </pc:picChg>
      </pc:sld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PhD Supervisors Meeting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xx</a:t>
            </a:r>
            <a:r>
              <a:rPr lang="en-US" sz="2000" dirty="0">
                <a:solidFill>
                  <a:schemeClr val="tx2"/>
                </a:solidFill>
              </a:rPr>
              <a:t>/xx/24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Agenda	</a:t>
            </a:r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818525" y="2707240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646847" y="4469258"/>
            <a:ext cx="206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REFINED RESEARCH 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63451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272869" y="4512922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GRAPHIC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432" y="2971799"/>
            <a:ext cx="914400" cy="9144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6DCAD-7D94-7B9B-51EF-B4C3FAC004D1}"/>
              </a:ext>
            </a:extLst>
          </p:cNvPr>
          <p:cNvSpPr/>
          <p:nvPr/>
        </p:nvSpPr>
        <p:spPr>
          <a:xfrm>
            <a:off x="8708377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 descr="Newspaper with solid fill">
            <a:extLst>
              <a:ext uri="{FF2B5EF4-FFF2-40B4-BE49-F238E27FC236}">
                <a16:creationId xmlns:a16="http://schemas.microsoft.com/office/drawing/2014/main" id="{28C865F2-E07A-5A6F-E23E-F58FAAF85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4206" y="2971799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652C29-5EF2-FFC2-5E0D-819921E7E15A}"/>
              </a:ext>
            </a:extLst>
          </p:cNvPr>
          <p:cNvSpPr txBox="1"/>
          <p:nvPr/>
        </p:nvSpPr>
        <p:spPr>
          <a:xfrm>
            <a:off x="8654658" y="4469258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ARTICLE SEARCHES</a:t>
            </a:r>
          </a:p>
        </p:txBody>
      </p:sp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96B6-E7E5-4F41-B664-DC12C749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Research Proposal Review: Background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D49E-147C-48F2-94FE-B635D761F52A}"/>
              </a:ext>
            </a:extLst>
          </p:cNvPr>
          <p:cNvSpPr>
            <a:spLocks/>
          </p:cNvSpPr>
          <p:nvPr/>
        </p:nvSpPr>
        <p:spPr>
          <a:xfrm>
            <a:off x="811659" y="2112579"/>
            <a:ext cx="10603962" cy="3743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 introduction of the IoT, we live in a world where sensors have become common place, and the of devices are projected to nearly double from today’s levels [1] </a:t>
            </a:r>
          </a:p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these sensors become commonplace, they are generating vast of data from a wide range of systems and devices.</a:t>
            </a:r>
          </a:p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privacy concerns around this data come increasingly into focus, federated learning is seen as a promising approach which allows data to be gathered on an Edge device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allowing the data to be trained on that device</a:t>
            </a:r>
          </a:p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 learning has several challenges which must be addressed, and these challenges will form the basis of this project</a:t>
            </a:r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D9FC-751B-4BD0-BE9C-133545251952}"/>
              </a:ext>
            </a:extLst>
          </p:cNvPr>
          <p:cNvSpPr txBox="1"/>
          <p:nvPr/>
        </p:nvSpPr>
        <p:spPr>
          <a:xfrm>
            <a:off x="811658" y="5699197"/>
            <a:ext cx="10568683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19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[1] L. Sujay </a:t>
            </a:r>
            <a:r>
              <a:rPr lang="en-US" sz="119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Vailshery</a:t>
            </a:r>
            <a:r>
              <a:rPr lang="en-US" sz="119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, "Number of Internet of Things (IoT) connected devices worldwide from 2019 to 2023, with forecasts from 2022 to 2030," Statista, July 2023. [Online]. Available: https://www.statista.com/statistics/1183457/iot-connected-devices-worldwide/. [Accessed 23 11 2].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7407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96B6-E7E5-4F41-B664-DC12C749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36" y="519558"/>
            <a:ext cx="8944823" cy="1073851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Research Proposal: Aim and Research Questions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D49E-147C-48F2-94FE-B635D761F52A}"/>
              </a:ext>
            </a:extLst>
          </p:cNvPr>
          <p:cNvSpPr>
            <a:spLocks/>
          </p:cNvSpPr>
          <p:nvPr/>
        </p:nvSpPr>
        <p:spPr>
          <a:xfrm>
            <a:off x="2679826" y="2219218"/>
            <a:ext cx="8865479" cy="98570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557784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overreaching aim of this project will be to advance the understanding and application of federated learning in distributed environments, focusing on model efficiency, overall system security, and communication efficiency.</a:t>
            </a:r>
            <a:endParaRPr lang="en-GB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557784">
              <a:spcAft>
                <a:spcPts val="600"/>
              </a:spcAft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Focusing on these area, we have some research questions as a starting point.</a:t>
            </a:r>
            <a:endParaRPr lang="en-US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BF8FF0-C5F9-44EC-AB52-3D3EA590CDC6}"/>
              </a:ext>
            </a:extLst>
          </p:cNvPr>
          <p:cNvSpPr txBox="1">
            <a:spLocks/>
          </p:cNvSpPr>
          <p:nvPr/>
        </p:nvSpPr>
        <p:spPr>
          <a:xfrm>
            <a:off x="2679826" y="3453640"/>
            <a:ext cx="9128871" cy="2689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RQ1: 	With the ever-increasing use of IoT devices, 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 algorithms or tools be designed to operate specifically on 	resource Edge devices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minimize computational and communication costs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RQ2: 	Real-world data will typically have elements of variability that can reduce the accuracy of any model. 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	develop FL algorithms that are adaptable to non IID (Independently and Identically Distributed </a:t>
            </a:r>
            <a:r>
              <a:rPr lang="en-US" sz="1400" b="1" dirty="0"/>
              <a:t>D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ata)?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RQ3: 	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adaptive communication strategies for FL be developed that dynamically adjust their transmission frequency 	and allowable bandwidth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factors such as model complexity, the type of data, and the transmission 	network condition?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RQ4: 	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FL be resilient to unreliable network conditions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introducing latency and packet loss while ensuring that model 	training is reliable, and updates remain efficient and robust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RQ5:	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we design efficient aggregation algorithms for FL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minimize the data exchange between clients and 	servers while not reducing the model accuracy?</a:t>
            </a:r>
          </a:p>
          <a:p>
            <a:endParaRPr 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386D18-C179-44AB-9A0E-54B0136025BE}"/>
              </a:ext>
            </a:extLst>
          </p:cNvPr>
          <p:cNvSpPr/>
          <p:nvPr/>
        </p:nvSpPr>
        <p:spPr>
          <a:xfrm>
            <a:off x="2679826" y="2030993"/>
            <a:ext cx="8865479" cy="1173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5E0D9F7-4059-4AC9-B6F0-FD0340F0BC27}"/>
              </a:ext>
            </a:extLst>
          </p:cNvPr>
          <p:cNvSpPr txBox="1">
            <a:spLocks/>
          </p:cNvSpPr>
          <p:nvPr/>
        </p:nvSpPr>
        <p:spPr>
          <a:xfrm>
            <a:off x="1358020" y="2327592"/>
            <a:ext cx="887239" cy="654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100" dirty="0">
                <a:solidFill>
                  <a:schemeClr val="tx1"/>
                </a:solidFill>
              </a:rPr>
              <a:t>AIM</a:t>
            </a:r>
            <a:endParaRPr lang="en-GB" sz="3100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243B285-2BD0-4E5C-A96C-518F8A18E67B}"/>
              </a:ext>
            </a:extLst>
          </p:cNvPr>
          <p:cNvSpPr txBox="1">
            <a:spLocks/>
          </p:cNvSpPr>
          <p:nvPr/>
        </p:nvSpPr>
        <p:spPr>
          <a:xfrm>
            <a:off x="652454" y="4157893"/>
            <a:ext cx="1592805" cy="654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100" dirty="0">
                <a:solidFill>
                  <a:schemeClr val="tx1"/>
                </a:solidFill>
              </a:rPr>
              <a:t>Research</a:t>
            </a:r>
          </a:p>
          <a:p>
            <a:pPr algn="r"/>
            <a:r>
              <a:rPr lang="en-US" sz="3100" dirty="0">
                <a:solidFill>
                  <a:schemeClr val="tx1"/>
                </a:solidFill>
              </a:rPr>
              <a:t>Questions</a:t>
            </a:r>
            <a:endParaRPr lang="en-GB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592-EF99-403F-9F40-ECBD6394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23981"/>
            <a:ext cx="9874255" cy="1099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Literature Review: Databases and Keywords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D577E-CBD9-4A66-AB00-870654181764}"/>
              </a:ext>
            </a:extLst>
          </p:cNvPr>
          <p:cNvSpPr>
            <a:spLocks/>
          </p:cNvSpPr>
          <p:nvPr/>
        </p:nvSpPr>
        <p:spPr>
          <a:xfrm>
            <a:off x="968011" y="2034119"/>
            <a:ext cx="4169068" cy="259952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61772">
              <a:spcAft>
                <a:spcPts val="600"/>
              </a:spcAft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the main databases which will be used: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Xplore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Scopus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 Direct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ACM Digital Library</a:t>
            </a:r>
            <a:endParaRPr lang="en-GB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C74A5-31C9-4AAD-A110-C2D6894BB4B8}"/>
              </a:ext>
            </a:extLst>
          </p:cNvPr>
          <p:cNvSpPr>
            <a:spLocks/>
          </p:cNvSpPr>
          <p:nvPr/>
        </p:nvSpPr>
        <p:spPr>
          <a:xfrm>
            <a:off x="5794625" y="2034119"/>
            <a:ext cx="5661060" cy="4459148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defTabSz="461772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keywords will be used in the searches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Artificial Intelligence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Decentralised</a:t>
            </a: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Machine Learning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of Things/IoT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Heterogeneity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Aggregation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EdgeAI</a:t>
            </a:r>
            <a:r>
              <a:rPr lang="en-GB" sz="7200" dirty="0"/>
              <a:t>/</a:t>
            </a:r>
            <a:r>
              <a:rPr lang="en-GB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EdgeML</a:t>
            </a:r>
            <a:r>
              <a:rPr lang="en-GB" sz="7200" dirty="0"/>
              <a:t>/</a:t>
            </a:r>
            <a:r>
              <a:rPr lang="en-GB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TinyML</a:t>
            </a:r>
            <a:endParaRPr lang="en-GB" sz="7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Privacy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Learning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 Averaging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Manufacturing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dirty="0"/>
              <a:t>Intrusion Detection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Constrained device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/>
              <a:t>Efficient</a:t>
            </a:r>
            <a:endParaRPr lang="en-GB" sz="7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6455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FD8811-F419-4DA0-B54C-032290F3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Abbreviations</a:t>
            </a:r>
            <a:endParaRPr lang="en-GB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15749BC-1665-4742-86E2-0FB66CDF8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79961"/>
              </p:ext>
            </p:extLst>
          </p:nvPr>
        </p:nvGraphicFramePr>
        <p:xfrm>
          <a:off x="1097280" y="1980295"/>
          <a:ext cx="100584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994">
                  <a:extLst>
                    <a:ext uri="{9D8B030D-6E8A-4147-A177-3AD203B41FA5}">
                      <a16:colId xmlns:a16="http://schemas.microsoft.com/office/drawing/2014/main" val="1528090214"/>
                    </a:ext>
                  </a:extLst>
                </a:gridCol>
                <a:gridCol w="3195961">
                  <a:extLst>
                    <a:ext uri="{9D8B030D-6E8A-4147-A177-3AD203B41FA5}">
                      <a16:colId xmlns:a16="http://schemas.microsoft.com/office/drawing/2014/main" val="226333329"/>
                    </a:ext>
                  </a:extLst>
                </a:gridCol>
                <a:gridCol w="5802445">
                  <a:extLst>
                    <a:ext uri="{9D8B030D-6E8A-4147-A177-3AD203B41FA5}">
                      <a16:colId xmlns:a16="http://schemas.microsoft.com/office/drawing/2014/main" val="333315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Abbreviation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1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Federated Learning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Independently and Identically Distributed Data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Independent: data is not influenced by data on another device</a:t>
                      </a:r>
                    </a:p>
                    <a:p>
                      <a:r>
                        <a:rPr lang="en-US" sz="1200" dirty="0"/>
                        <a:t>Identically distributed: data on each device has the same overall probability distribution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3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38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PhD Supervisors Meeting</vt:lpstr>
      <vt:lpstr>Agenda </vt:lpstr>
      <vt:lpstr>Research Proposal Review: Background</vt:lpstr>
      <vt:lpstr>Research Proposal: Aim and Research Questions</vt:lpstr>
      <vt:lpstr>Literature Review: Databases and Keywords</vt:lpstr>
      <vt:lpstr>Abbreviations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2024-02-12T21:08:43Z</dcterms:modified>
</cp:coreProperties>
</file>