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3"/>
  </p:notesMasterIdLst>
  <p:sldIdLst>
    <p:sldId id="256" r:id="rId2"/>
    <p:sldId id="257" r:id="rId3"/>
    <p:sldId id="266" r:id="rId4"/>
    <p:sldId id="262" r:id="rId5"/>
    <p:sldId id="271" r:id="rId6"/>
    <p:sldId id="270" r:id="rId7"/>
    <p:sldId id="272" r:id="rId8"/>
    <p:sldId id="265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112" dt="2024-03-01T13:03:3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45:38.718" v="5655" actId="20577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03:18.303" v="4997" actId="729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1:57:54.724" v="4668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1:57:54.724" v="4668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1:57:54.724" v="4668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024E-2011-A80E-838D-EA93BF4E2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B55C-8D4A-A20E-7877-C41CBC01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What’s Next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6E38-C2E8-302A-EE87-2475A0B8C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2E0-C040-20C4-FBEE-76F4DB5A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 (Some specific, some general), and What’s Next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B4D7-CD65-FAB6-32EC-53E83623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required for the 100/200-day review?</a:t>
            </a:r>
          </a:p>
          <a:p>
            <a:pPr lvl="2"/>
            <a:r>
              <a:rPr lang="en-US" dirty="0"/>
              <a:t>4-page report, presentation – but level of detail?</a:t>
            </a:r>
          </a:p>
          <a:p>
            <a:pPr lvl="1"/>
            <a:r>
              <a:rPr lang="en-US" dirty="0"/>
              <a:t>As a rule of thumb, what amount of reading should I aim for in a week? </a:t>
            </a:r>
          </a:p>
          <a:p>
            <a:pPr lvl="2"/>
            <a:r>
              <a:rPr lang="en-US" dirty="0"/>
              <a:t>Associated with this is writing more</a:t>
            </a:r>
          </a:p>
          <a:p>
            <a:pPr lvl="1"/>
            <a:r>
              <a:rPr lang="en-US" dirty="0"/>
              <a:t>Submitting abstract for NIBES?</a:t>
            </a:r>
          </a:p>
          <a:p>
            <a:pPr lvl="1"/>
            <a:r>
              <a:rPr lang="en-US" dirty="0"/>
              <a:t>What is the policy on the use of AI tools, specifically to assist with coding (e.g., Copilot)</a:t>
            </a:r>
          </a:p>
          <a:p>
            <a:pPr lvl="1"/>
            <a:r>
              <a:rPr lang="en-US" dirty="0"/>
              <a:t>AI tool for writing C </a:t>
            </a:r>
            <a:r>
              <a:rPr lang="en-US"/>
              <a:t>test cases?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3AD0-6CB9-5D61-6998-7D90F39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67505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403480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097280" y="4469257"/>
            <a:ext cx="2338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387" y="297179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814639" y="4469258"/>
            <a:ext cx="163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IS NEXT?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  <p:pic>
        <p:nvPicPr>
          <p:cNvPr id="7" name="Graphic 6" descr="Signpost outline">
            <a:extLst>
              <a:ext uri="{FF2B5EF4-FFF2-40B4-BE49-F238E27FC236}">
                <a16:creationId xmlns:a16="http://schemas.microsoft.com/office/drawing/2014/main" id="{3478E47B-3487-5A38-739A-75A7EE015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302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person's mind map&#10;&#10;Description automatically generated">
            <a:extLst>
              <a:ext uri="{FF2B5EF4-FFF2-40B4-BE49-F238E27FC236}">
                <a16:creationId xmlns:a16="http://schemas.microsoft.com/office/drawing/2014/main" id="{B597DDEB-EEF5-95E8-0C12-339672F1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1318391"/>
            <a:ext cx="7938122" cy="4853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5208821" y="349779"/>
            <a:ext cx="6447559" cy="753075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5237823" y="322467"/>
            <a:ext cx="6418557" cy="80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CB13B-E901-5B0A-8349-1A54F83A8834}"/>
              </a:ext>
            </a:extLst>
          </p:cNvPr>
          <p:cNvSpPr/>
          <p:nvPr/>
        </p:nvSpPr>
        <p:spPr>
          <a:xfrm>
            <a:off x="9396701" y="2522876"/>
            <a:ext cx="2237175" cy="562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D54A-A947-EFCC-5FD9-69780A567830}"/>
              </a:ext>
            </a:extLst>
          </p:cNvPr>
          <p:cNvSpPr txBox="1"/>
          <p:nvPr/>
        </p:nvSpPr>
        <p:spPr>
          <a:xfrm>
            <a:off x="9396701" y="2522876"/>
            <a:ext cx="2237175" cy="562824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What different ways can nodes go offline? Can we detect if a node is offline?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579307-C72F-D609-0576-3CA9714E9439}"/>
              </a:ext>
            </a:extLst>
          </p:cNvPr>
          <p:cNvSpPr/>
          <p:nvPr/>
        </p:nvSpPr>
        <p:spPr>
          <a:xfrm>
            <a:off x="9396700" y="1908160"/>
            <a:ext cx="2237175" cy="562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83157-4AA1-418C-C8AC-7FB69545DA72}"/>
              </a:ext>
            </a:extLst>
          </p:cNvPr>
          <p:cNvSpPr txBox="1"/>
          <p:nvPr/>
        </p:nvSpPr>
        <p:spPr>
          <a:xfrm>
            <a:off x="9396698" y="1908160"/>
            <a:ext cx="2237175" cy="56282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How do we deal with missing nodes? Does the way a node went missing determine what we do?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1AED6-1697-FE06-BE46-2151F6022E70}"/>
              </a:ext>
            </a:extLst>
          </p:cNvPr>
          <p:cNvSpPr/>
          <p:nvPr/>
        </p:nvSpPr>
        <p:spPr>
          <a:xfrm>
            <a:off x="9419205" y="4376343"/>
            <a:ext cx="2237175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278B9-BCC0-A549-C5BA-35BE5D83B6B2}"/>
              </a:ext>
            </a:extLst>
          </p:cNvPr>
          <p:cNvSpPr txBox="1"/>
          <p:nvPr/>
        </p:nvSpPr>
        <p:spPr>
          <a:xfrm>
            <a:off x="9419205" y="4394098"/>
            <a:ext cx="2237174" cy="562825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Are some nodes more likely to go offline than others? Can we predict this?</a:t>
            </a:r>
            <a:endParaRPr lang="en-GB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8A172D-4789-594A-C7C5-F96DE266C30C}"/>
              </a:ext>
            </a:extLst>
          </p:cNvPr>
          <p:cNvSpPr/>
          <p:nvPr/>
        </p:nvSpPr>
        <p:spPr>
          <a:xfrm>
            <a:off x="9396701" y="3133930"/>
            <a:ext cx="2237175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2BAB-4284-6E30-738A-F76878C873E3}"/>
              </a:ext>
            </a:extLst>
          </p:cNvPr>
          <p:cNvSpPr txBox="1"/>
          <p:nvPr/>
        </p:nvSpPr>
        <p:spPr>
          <a:xfrm>
            <a:off x="9419205" y="3161244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Are some nodes more likely to go offline than others? Can we predict this?</a:t>
            </a:r>
            <a:endParaRPr lang="en-GB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7C546A-01F7-2044-63B8-FE196A756711}"/>
              </a:ext>
            </a:extLst>
          </p:cNvPr>
          <p:cNvSpPr/>
          <p:nvPr/>
        </p:nvSpPr>
        <p:spPr>
          <a:xfrm>
            <a:off x="9441708" y="5014739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AFDB7-16A7-76EB-A056-2DE5E29E341C}"/>
              </a:ext>
            </a:extLst>
          </p:cNvPr>
          <p:cNvSpPr txBox="1"/>
          <p:nvPr/>
        </p:nvSpPr>
        <p:spPr>
          <a:xfrm>
            <a:off x="9441708" y="5055930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Will some nodes have more of an influence than others? Do they get more support?</a:t>
            </a:r>
            <a:endParaRPr lang="en-GB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689BF9-9934-EE4D-1FA0-894ACC93294A}"/>
              </a:ext>
            </a:extLst>
          </p:cNvPr>
          <p:cNvSpPr/>
          <p:nvPr/>
        </p:nvSpPr>
        <p:spPr>
          <a:xfrm>
            <a:off x="9419205" y="3760487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A525A7-1036-E8E6-B222-1296D2249763}"/>
              </a:ext>
            </a:extLst>
          </p:cNvPr>
          <p:cNvSpPr txBox="1"/>
          <p:nvPr/>
        </p:nvSpPr>
        <p:spPr>
          <a:xfrm>
            <a:off x="9419205" y="3787801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Can ML/FL models be made adaptable to missing nodes? Can other nodes pick up the slack?</a:t>
            </a:r>
            <a:endParaRPr lang="en-GB" sz="14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5F83-FC8F-AD79-1A11-4C9E1BBC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06749-4EEB-B3B0-5952-FBE065DCB761}"/>
              </a:ext>
            </a:extLst>
          </p:cNvPr>
          <p:cNvSpPr/>
          <p:nvPr/>
        </p:nvSpPr>
        <p:spPr>
          <a:xfrm>
            <a:off x="5211192" y="412970"/>
            <a:ext cx="6208897" cy="7194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70068-906F-74E3-DED9-9B74726E881F}"/>
              </a:ext>
            </a:extLst>
          </p:cNvPr>
          <p:cNvSpPr txBox="1"/>
          <p:nvPr/>
        </p:nvSpPr>
        <p:spPr>
          <a:xfrm>
            <a:off x="5273336" y="471691"/>
            <a:ext cx="5933689" cy="65836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Can we design FL systems that work within a </a:t>
            </a:r>
            <a:r>
              <a:rPr lang="en-US" b="1" dirty="0"/>
              <a:t>distributed multi-task learning system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54498E-2E1C-278F-44CE-3BFE5BB6C639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847C69-25BA-99FD-FCC1-4BFDD2148656}"/>
              </a:ext>
            </a:extLst>
          </p:cNvPr>
          <p:cNvSpPr/>
          <p:nvPr/>
        </p:nvSpPr>
        <p:spPr>
          <a:xfrm>
            <a:off x="9465216" y="4121099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994ED-ACC1-453C-1A15-90BADF438356}"/>
              </a:ext>
            </a:extLst>
          </p:cNvPr>
          <p:cNvSpPr txBox="1"/>
          <p:nvPr/>
        </p:nvSpPr>
        <p:spPr>
          <a:xfrm>
            <a:off x="9465217" y="4148413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Shared learning can lead to a more efficient systems, which can lead to improved performance?</a:t>
            </a:r>
            <a:endParaRPr lang="en-GB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9AACAB-F6C4-B140-A2D7-9F1C1AE826D6}"/>
              </a:ext>
            </a:extLst>
          </p:cNvPr>
          <p:cNvSpPr/>
          <p:nvPr/>
        </p:nvSpPr>
        <p:spPr>
          <a:xfrm>
            <a:off x="9465216" y="3476110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988B1-CDDF-5E2E-AD41-60F6E6F1B80F}"/>
              </a:ext>
            </a:extLst>
          </p:cNvPr>
          <p:cNvSpPr txBox="1"/>
          <p:nvPr/>
        </p:nvSpPr>
        <p:spPr>
          <a:xfrm>
            <a:off x="9465216" y="3503424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Distributed systems can have benefits in privacy – there is no single source of data</a:t>
            </a:r>
            <a:endParaRPr lang="en-GB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4C7AC-8235-3542-1B93-B5263AE0BD4B}"/>
              </a:ext>
            </a:extLst>
          </p:cNvPr>
          <p:cNvSpPr/>
          <p:nvPr/>
        </p:nvSpPr>
        <p:spPr>
          <a:xfrm>
            <a:off x="9449134" y="2162236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072F5-A7EF-09C3-F2CF-8A98038B404C}"/>
              </a:ext>
            </a:extLst>
          </p:cNvPr>
          <p:cNvSpPr txBox="1"/>
          <p:nvPr/>
        </p:nvSpPr>
        <p:spPr>
          <a:xfrm>
            <a:off x="9480093" y="2244400"/>
            <a:ext cx="2214670" cy="562826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Distributed systems could require a different communications systems (LoRa?)</a:t>
            </a:r>
            <a:endParaRPr lang="en-GB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BB406-4EE1-7F49-CB20-FCFCE9109217}"/>
              </a:ext>
            </a:extLst>
          </p:cNvPr>
          <p:cNvSpPr/>
          <p:nvPr/>
        </p:nvSpPr>
        <p:spPr>
          <a:xfrm>
            <a:off x="9465217" y="2802245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EACFC-4BB9-106A-CC00-790D011DCE97}"/>
              </a:ext>
            </a:extLst>
          </p:cNvPr>
          <p:cNvSpPr txBox="1"/>
          <p:nvPr/>
        </p:nvSpPr>
        <p:spPr>
          <a:xfrm>
            <a:off x="9465217" y="2854889"/>
            <a:ext cx="2214670" cy="51018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sz="1400" dirty="0"/>
              <a:t>Allows for larger, more complex problems to be tackled </a:t>
            </a:r>
            <a:endParaRPr lang="en-GB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6A4A6C-0422-0C8E-572D-AFCC1761F459}"/>
              </a:ext>
            </a:extLst>
          </p:cNvPr>
          <p:cNvSpPr/>
          <p:nvPr/>
        </p:nvSpPr>
        <p:spPr>
          <a:xfrm>
            <a:off x="9465216" y="4779251"/>
            <a:ext cx="2244427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DAFD1-7AEB-441A-B531-99FF572A3B97}"/>
              </a:ext>
            </a:extLst>
          </p:cNvPr>
          <p:cNvSpPr txBox="1"/>
          <p:nvPr/>
        </p:nvSpPr>
        <p:spPr>
          <a:xfrm>
            <a:off x="9465215" y="4831895"/>
            <a:ext cx="2244427" cy="51018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Working with constrained devices in a DMTL system will require synchronization in connections</a:t>
            </a:r>
            <a:endParaRPr lang="en-GB" sz="14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1C98557-F02C-D36C-7435-B4AB73C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pic>
        <p:nvPicPr>
          <p:cNvPr id="20" name="Picture 19" descr="A diagram of a flowchart&#10;&#10;Description automatically generated">
            <a:extLst>
              <a:ext uri="{FF2B5EF4-FFF2-40B4-BE49-F238E27FC236}">
                <a16:creationId xmlns:a16="http://schemas.microsoft.com/office/drawing/2014/main" id="{2739967D-8659-6E7B-E8F0-B9F05B82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8" y="1451853"/>
            <a:ext cx="7558521" cy="48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2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B7E2-D2E6-8925-4F5B-B2741E36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E7C9D0-73CD-6E5F-4ED1-688BDA99F0C9}"/>
              </a:ext>
            </a:extLst>
          </p:cNvPr>
          <p:cNvSpPr/>
          <p:nvPr/>
        </p:nvSpPr>
        <p:spPr>
          <a:xfrm>
            <a:off x="5273336" y="435580"/>
            <a:ext cx="6208897" cy="730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F12F4-24FC-492A-8834-CEBD26CB31E4}"/>
              </a:ext>
            </a:extLst>
          </p:cNvPr>
          <p:cNvSpPr txBox="1"/>
          <p:nvPr/>
        </p:nvSpPr>
        <p:spPr>
          <a:xfrm>
            <a:off x="5335480" y="515288"/>
            <a:ext cx="5933689" cy="570729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n-US" dirty="0"/>
              <a:t>Can we introduce multivariate data (MVD) to a FL network? What must be considered when working with MVD?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6C1097-9E88-BBC4-17C5-E68E3FDD9D52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3</a:t>
            </a:r>
            <a:endParaRPr lang="en-GB" dirty="0"/>
          </a:p>
        </p:txBody>
      </p:sp>
      <p:pic>
        <p:nvPicPr>
          <p:cNvPr id="6" name="Picture 5" descr="A diagram of a data system&#10;&#10;Description automatically generated">
            <a:extLst>
              <a:ext uri="{FF2B5EF4-FFF2-40B4-BE49-F238E27FC236}">
                <a16:creationId xmlns:a16="http://schemas.microsoft.com/office/drawing/2014/main" id="{F9F984DD-124A-3185-0D2B-083A23F1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56" y="1328031"/>
            <a:ext cx="5899488" cy="48524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3988F8-A243-9C5E-A4DF-E67955AB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4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0E09-0112-DA2D-87F8-0C025DFD8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A22027-27B1-D9EB-8EFB-ADC3ECCC5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 System Graphic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5B6055-BFF1-B53A-CC75-C3615A5F4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1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392B3E4-AC63-EB8B-96D5-17FDDBE2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4" y="1322772"/>
            <a:ext cx="8329191" cy="4994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E903-BA74-B52A-2E23-C0A4643D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D0C4B-A992-CF29-0D76-3FD472D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B810-0995-1A82-9E84-28A0F1BA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EA3D-6C35-D9FE-C2D3-FF079CB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9</a:t>
            </a:fld>
            <a:endParaRPr lang="en-GB"/>
          </a:p>
        </p:txBody>
      </p:sp>
      <p:pic>
        <p:nvPicPr>
          <p:cNvPr id="11" name="Picture 10" descr="A diagram of a schematic diagram&#10;&#10;Description automatically generated">
            <a:extLst>
              <a:ext uri="{FF2B5EF4-FFF2-40B4-BE49-F238E27FC236}">
                <a16:creationId xmlns:a16="http://schemas.microsoft.com/office/drawing/2014/main" id="{3561B25C-7FAB-0B23-A884-D0982785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3" y="1322773"/>
            <a:ext cx="8321334" cy="50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3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Calibri</vt:lpstr>
      <vt:lpstr>Calibri Light</vt:lpstr>
      <vt:lpstr>Retrospect</vt:lpstr>
      <vt:lpstr>PhD Supervisors Meeting</vt:lpstr>
      <vt:lpstr>Agenda </vt:lpstr>
      <vt:lpstr>Exploring Research Questions</vt:lpstr>
      <vt:lpstr>PowerPoint Presentation</vt:lpstr>
      <vt:lpstr>PowerPoint Presentation</vt:lpstr>
      <vt:lpstr>PowerPoint Presentation</vt:lpstr>
      <vt:lpstr>Federated Learning System Graphic</vt:lpstr>
      <vt:lpstr>Federated Learning Diagram</vt:lpstr>
      <vt:lpstr>Federated Learning Diagram</vt:lpstr>
      <vt:lpstr>Questions and What’s Next</vt:lpstr>
      <vt:lpstr>Questions (Some specific, some general), and 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2024-03-01T13:45:42Z</dcterms:modified>
</cp:coreProperties>
</file>