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4"/>
  </p:notesMasterIdLst>
  <p:sldIdLst>
    <p:sldId id="256" r:id="rId2"/>
    <p:sldId id="257" r:id="rId3"/>
    <p:sldId id="258" r:id="rId4"/>
    <p:sldId id="259" r:id="rId5"/>
    <p:sldId id="260" r:id="rId6"/>
    <p:sldId id="261" r:id="rId7"/>
    <p:sldId id="262" r:id="rId8"/>
    <p:sldId id="263" r:id="rId9"/>
    <p:sldId id="264" r:id="rId10"/>
    <p:sldId id="265" r:id="rId11"/>
    <p:sldId id="266" r:id="rId12"/>
    <p:sldId id="37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E7E1D6-3C94-4C9C-ABF5-43E154D31229}">
  <a:tblStyle styleId="{64E7E1D6-3C94-4C9C-ABF5-43E154D3122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defRPr/>
            </a:lvl1pPr>
            <a:lvl2pPr marL="457200" marR="0" lvl="1" indent="0" algn="l" rtl="0">
              <a:lnSpc>
                <a:spcPct val="100000"/>
              </a:lnSpc>
              <a:spcBef>
                <a:spcPts val="0"/>
              </a:spcBef>
              <a:spcAft>
                <a:spcPts val="0"/>
              </a:spcAft>
              <a:defRPr/>
            </a:lvl2pPr>
            <a:lvl3pPr marL="914400" marR="0" lvl="2" indent="0" algn="l" rtl="0">
              <a:lnSpc>
                <a:spcPct val="100000"/>
              </a:lnSpc>
              <a:spcBef>
                <a:spcPts val="0"/>
              </a:spcBef>
              <a:spcAft>
                <a:spcPts val="0"/>
              </a:spcAft>
              <a:defRPr/>
            </a:lvl3pPr>
            <a:lvl4pPr marL="1371600" marR="0" lvl="3" indent="0" algn="l" rtl="0">
              <a:lnSpc>
                <a:spcPct val="100000"/>
              </a:lnSpc>
              <a:spcBef>
                <a:spcPts val="0"/>
              </a:spcBef>
              <a:spcAft>
                <a:spcPts val="0"/>
              </a:spcAft>
              <a:defRPr/>
            </a:lvl4pPr>
            <a:lvl5pPr marL="1828800" marR="0" lvl="4" indent="0" algn="l" rtl="0">
              <a:lnSpc>
                <a:spcPct val="100000"/>
              </a:lnSpc>
              <a:spcBef>
                <a:spcPts val="0"/>
              </a:spcBef>
              <a:spcAft>
                <a:spcPts val="0"/>
              </a:spcAft>
              <a:defRPr/>
            </a:lvl5pPr>
            <a:lvl6pPr marL="2286000" marR="0" lvl="5" indent="0" algn="l" rtl="0">
              <a:lnSpc>
                <a:spcPct val="100000"/>
              </a:lnSpc>
              <a:spcBef>
                <a:spcPts val="0"/>
              </a:spcBef>
              <a:spcAft>
                <a:spcPts val="0"/>
              </a:spcAft>
              <a:defRPr/>
            </a:lvl6pPr>
            <a:lvl7pPr marL="3200400" marR="0" lvl="6" indent="0" algn="l" rtl="0">
              <a:lnSpc>
                <a:spcPct val="100000"/>
              </a:lnSpc>
              <a:spcBef>
                <a:spcPts val="0"/>
              </a:spcBef>
              <a:spcAft>
                <a:spcPts val="0"/>
              </a:spcAft>
              <a:defRPr/>
            </a:lvl7pPr>
            <a:lvl8pPr marL="4572000" marR="0" lvl="7" indent="0" algn="l" rtl="0">
              <a:lnSpc>
                <a:spcPct val="100000"/>
              </a:lnSpc>
              <a:spcBef>
                <a:spcPts val="0"/>
              </a:spcBef>
              <a:spcAft>
                <a:spcPts val="0"/>
              </a:spcAft>
              <a:defRPr/>
            </a:lvl8pPr>
            <a:lvl9pPr marL="6400800" marR="0" lvl="8" indent="0" algn="l" rtl="0">
              <a:lnSpc>
                <a:spcPct val="100000"/>
              </a:lnSpc>
              <a:spcBef>
                <a:spcPts val="0"/>
              </a:spcBef>
              <a:spcAft>
                <a:spcPts val="0"/>
              </a:spcAft>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wrap="square" lIns="91425" tIns="91425" rIns="91425" bIns="91425" anchor="b" anchorCtr="0">
            <a:noAutofit/>
          </a:bodyPr>
          <a:lstStyle/>
          <a:p>
            <a:pPr marL="0" marR="0" lvl="0" indent="0" algn="r" rtl="0">
              <a:lnSpc>
                <a:spcPct val="100000"/>
              </a:lnSpc>
              <a:spcBef>
                <a:spcPts val="0"/>
              </a:spcBef>
              <a:spcAft>
                <a:spcPts val="0"/>
              </a:spcAft>
            </a:pPr>
            <a:endParaRPr/>
          </a:p>
          <a:p>
            <a:pPr marL="457200" marR="0" lvl="1" indent="0" algn="l" rtl="0">
              <a:lnSpc>
                <a:spcPct val="100000"/>
              </a:lnSpc>
              <a:spcBef>
                <a:spcPts val="0"/>
              </a:spcBef>
              <a:spcAft>
                <a:spcPts val="0"/>
              </a:spcAft>
            </a:pPr>
            <a:endParaRPr/>
          </a:p>
          <a:p>
            <a:pPr marL="914400" marR="0" lvl="2" indent="0" algn="l" rtl="0">
              <a:lnSpc>
                <a:spcPct val="100000"/>
              </a:lnSpc>
              <a:spcBef>
                <a:spcPts val="0"/>
              </a:spcBef>
              <a:spcAft>
                <a:spcPts val="0"/>
              </a:spcAft>
            </a:pPr>
            <a:endParaRPr/>
          </a:p>
          <a:p>
            <a:pPr marL="1371600" marR="0" lvl="3" indent="0" algn="l" rtl="0">
              <a:lnSpc>
                <a:spcPct val="100000"/>
              </a:lnSpc>
              <a:spcBef>
                <a:spcPts val="0"/>
              </a:spcBef>
              <a:spcAft>
                <a:spcPts val="0"/>
              </a:spcAft>
            </a:pPr>
            <a:endParaRPr/>
          </a:p>
          <a:p>
            <a:pPr marL="1828800" marR="0" lvl="4" indent="0" algn="l" rtl="0">
              <a:lnSpc>
                <a:spcPct val="100000"/>
              </a:lnSpc>
              <a:spcBef>
                <a:spcPts val="0"/>
              </a:spcBef>
              <a:spcAft>
                <a:spcPts val="0"/>
              </a:spcAft>
            </a:pPr>
            <a:endParaRPr/>
          </a:p>
          <a:p>
            <a:pPr marL="2286000" marR="0" lvl="5" indent="0" algn="l" rtl="0">
              <a:lnSpc>
                <a:spcPct val="100000"/>
              </a:lnSpc>
              <a:spcBef>
                <a:spcPts val="0"/>
              </a:spcBef>
              <a:spcAft>
                <a:spcPts val="0"/>
              </a:spcAft>
            </a:pPr>
            <a:endParaRPr/>
          </a:p>
          <a:p>
            <a:pPr marL="3200400" marR="0" lvl="6" indent="0" algn="l" rtl="0">
              <a:lnSpc>
                <a:spcPct val="100000"/>
              </a:lnSpc>
              <a:spcBef>
                <a:spcPts val="0"/>
              </a:spcBef>
              <a:spcAft>
                <a:spcPts val="0"/>
              </a:spcAft>
            </a:pPr>
            <a:endParaRPr/>
          </a:p>
          <a:p>
            <a:pPr marL="4572000" marR="0" lvl="7" indent="0" algn="l" rtl="0">
              <a:lnSpc>
                <a:spcPct val="100000"/>
              </a:lnSpc>
              <a:spcBef>
                <a:spcPts val="0"/>
              </a:spcBef>
              <a:spcAft>
                <a:spcPts val="0"/>
              </a:spcAft>
            </a:pPr>
            <a:endParaRPr/>
          </a:p>
          <a:p>
            <a:pPr marL="6400800" marR="0" lvl="8" indent="0" algn="l" rtl="0">
              <a:lnSpc>
                <a:spcPct val="100000"/>
              </a:lnSpc>
              <a:spcBef>
                <a:spcPts val="0"/>
              </a:spcBef>
              <a:spcAft>
                <a:spcPts val="0"/>
              </a:spcAft>
            </a:pPr>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74" name="Shape 8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Shape 88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85" name="Shape 8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92" name="Shape 8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Shape 89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99" name="Shape 8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06" name="Shape 9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13" name="Shape 9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20" name="Shape 9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Shape 93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37" name="Shape 9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44" name="Shape 9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Shape 95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52" name="Shape 9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
        <p:nvSpPr>
          <p:cNvPr id="957" name="Shape 9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958" name="Shape 95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Shape 964"/>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
        <p:nvSpPr>
          <p:cNvPr id="965" name="Shape 9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966" name="Shape 96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
        <p:nvSpPr>
          <p:cNvPr id="974" name="Shape 9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975" name="Shape 97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Shape 9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982" name="Shape 98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
        <p:nvSpPr>
          <p:cNvPr id="983" name="Shape 983"/>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Shape 99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91" name="Shape 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Shape 99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00" name="Shape 10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Shape 100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07" name="Shape 10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Shape 101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15" name="Shape 10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22" name="Shape 10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3802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Shape 102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29" name="Shape 10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Shape 103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Shape 104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43" name="Shape 10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77" name="Shape 17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1800" b="0" i="0" u="none" strike="noStrike" cap="none"/>
              <a:t>Oracle JDeveloper includes a variety of ways to construct business services including: EJB/JPA, </a:t>
            </a:r>
          </a:p>
          <a:p>
            <a:pPr marL="0" marR="0" lvl="0" indent="0" algn="l" rtl="0">
              <a:spcBef>
                <a:spcPts val="0"/>
              </a:spcBef>
              <a:buSzPct val="25000"/>
              <a:buFont typeface="Arial"/>
              <a:buNone/>
            </a:pPr>
            <a:r>
              <a:rPr lang="en-US" sz="1800" b="0" i="0" u="none" strike="noStrike" cap="none"/>
              <a:t>web services, simple Java objects, and ADF BC, among others. “Productivity with Choice” is a </a:t>
            </a:r>
          </a:p>
          <a:p>
            <a:pPr marL="0" marR="0" lvl="0" indent="0" algn="l" rtl="0">
              <a:spcBef>
                <a:spcPts val="0"/>
              </a:spcBef>
              <a:buSzPct val="25000"/>
              <a:buFont typeface="Arial"/>
              <a:buNone/>
            </a:pPr>
            <a:r>
              <a:rPr lang="en-US" sz="1800" b="0" i="0" u="none" strike="noStrike" cap="none"/>
              <a:t>cornerstone to this approach. When generating these, it is possible to make use of a wizarddriven approach to generate Business Services that provide Java interfaces to these tables. With </a:t>
            </a:r>
          </a:p>
          <a:p>
            <a:pPr marL="0" marR="0" lvl="0" indent="0" algn="l" rtl="0">
              <a:spcBef>
                <a:spcPts val="0"/>
              </a:spcBef>
              <a:buSzPct val="25000"/>
              <a:buFont typeface="Arial"/>
              <a:buNone/>
            </a:pPr>
            <a:r>
              <a:rPr lang="en-US" sz="1800" b="0" i="0" u="none" strike="noStrike" cap="none"/>
              <a:t>simply a right-click these interfaces can then be exposed as web services, including SDO based </a:t>
            </a:r>
          </a:p>
          <a:p>
            <a:pPr marL="0" marR="0" lvl="0" indent="0" algn="l" rtl="0">
              <a:spcBef>
                <a:spcPts val="0"/>
              </a:spcBef>
              <a:buSzPct val="25000"/>
              <a:buFont typeface="Arial"/>
              <a:buNone/>
            </a:pPr>
            <a:r>
              <a:rPr lang="en-US" sz="1800" b="0" i="0" u="none" strike="noStrike" cap="none"/>
              <a:t>web services. Additionally, keeping with the theme of being visual and declarative, it is also </a:t>
            </a:r>
          </a:p>
          <a:p>
            <a:pPr marL="0" marR="0" lvl="0" indent="0" algn="l" rtl="0">
              <a:spcBef>
                <a:spcPts val="0"/>
              </a:spcBef>
              <a:buSzPct val="25000"/>
              <a:buFont typeface="Arial"/>
              <a:buNone/>
            </a:pPr>
            <a:r>
              <a:rPr lang="en-US" sz="1800" b="0" i="0" u="none" strike="noStrike" cap="none"/>
              <a:t>possible to accomplish the same thing via visual modeling to generate these interfaces.</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Oracle ADF Business Components is a framework focused on creating objects, which </a:t>
            </a:r>
          </a:p>
          <a:p>
            <a:pPr marL="0" marR="0" lvl="0" indent="0" algn="l" rtl="0">
              <a:spcBef>
                <a:spcPts val="0"/>
              </a:spcBef>
              <a:buSzPct val="25000"/>
              <a:buFont typeface="Arial"/>
              <a:buNone/>
            </a:pPr>
            <a:r>
              <a:rPr lang="en-US" sz="1800" b="0" i="0" u="none" strike="noStrike" cap="none"/>
              <a:t>implement the Business Services layer on top of a data source, in a more declarative way. It </a:t>
            </a:r>
          </a:p>
          <a:p>
            <a:pPr marL="0" marR="0" lvl="0" indent="0" algn="l" rtl="0">
              <a:spcBef>
                <a:spcPts val="0"/>
              </a:spcBef>
              <a:buSzPct val="25000"/>
              <a:buFont typeface="Arial"/>
              <a:buNone/>
            </a:pPr>
            <a:r>
              <a:rPr lang="en-US" sz="1800" b="0" i="0" u="none" strike="noStrike" cap="none"/>
              <a:t>provides out-of-the-box services such as transaction management, resource pooling, locking, </a:t>
            </a:r>
          </a:p>
          <a:p>
            <a:pPr marL="0" marR="0" lvl="0" indent="0" algn="l" rtl="0">
              <a:spcBef>
                <a:spcPts val="0"/>
              </a:spcBef>
              <a:buSzPct val="25000"/>
              <a:buFont typeface="Arial"/>
              <a:buNone/>
            </a:pPr>
            <a:r>
              <a:rPr lang="en-US" sz="1800" b="0" i="0" u="none" strike="noStrike" cap="none"/>
              <a:t>declarative validation rules, translation, and object-relational mapping. Oracle ADF BC should </a:t>
            </a:r>
          </a:p>
          <a:p>
            <a:pPr marL="0" marR="0" lvl="0" indent="0" algn="l" rtl="0">
              <a:spcBef>
                <a:spcPts val="0"/>
              </a:spcBef>
              <a:buSzPct val="25000"/>
              <a:buFont typeface="Arial"/>
              <a:buNone/>
            </a:pPr>
            <a:r>
              <a:rPr lang="en-US" sz="1800" b="0" i="0" u="none" strike="noStrike" cap="none"/>
              <a:t>feel familiar to developers with a background in 4gl declarative database driven development, </a:t>
            </a:r>
          </a:p>
          <a:p>
            <a:pPr marL="0" marR="0" lvl="0" indent="0" algn="l" rtl="0">
              <a:spcBef>
                <a:spcPts val="0"/>
              </a:spcBef>
              <a:buSzPct val="25000"/>
              <a:buFont typeface="Arial"/>
              <a:buNone/>
            </a:pPr>
            <a:r>
              <a:rPr lang="en-US" sz="1800" b="0" i="0" u="none" strike="noStrike" cap="none"/>
              <a:t>offering such features as defining java objects based on SQL, declarative definition of validation </a:t>
            </a:r>
          </a:p>
          <a:p>
            <a:pPr marL="0" marR="0" lvl="0" indent="0" algn="l" rtl="0">
              <a:spcBef>
                <a:spcPts val="0"/>
              </a:spcBef>
              <a:buSzPct val="25000"/>
              <a:buFont typeface="Arial"/>
              <a:buNone/>
            </a:pPr>
            <a:r>
              <a:rPr lang="en-US" sz="1800" b="0" i="0" u="none" strike="noStrike" cap="none"/>
              <a:t>rules, and pre-defined events where code can be injected into the business service life cycle. ADF </a:t>
            </a:r>
          </a:p>
          <a:p>
            <a:pPr marL="0" marR="0" lvl="0" indent="0" algn="l" rtl="0">
              <a:spcBef>
                <a:spcPts val="0"/>
              </a:spcBef>
              <a:buSzPct val="25000"/>
              <a:buFont typeface="Arial"/>
              <a:buNone/>
            </a:pPr>
            <a:r>
              <a:rPr lang="en-US" sz="1800" b="0" i="0" u="none" strike="noStrike" cap="none"/>
              <a:t>BC development is done through declarative dialogs and property inspectors. With built-in </a:t>
            </a:r>
          </a:p>
          <a:p>
            <a:pPr marL="0" marR="0" lvl="0" indent="0" algn="l" rtl="0">
              <a:spcBef>
                <a:spcPts val="0"/>
              </a:spcBef>
              <a:buSzPct val="25000"/>
              <a:buFont typeface="Arial"/>
              <a:buNone/>
            </a:pPr>
            <a:r>
              <a:rPr lang="en-US" sz="1800" b="0" i="0" u="none" strike="noStrike" cap="none"/>
              <a:t>implementation of common JAVA EE design patterns in the framework, the performance and </a:t>
            </a:r>
          </a:p>
          <a:p>
            <a:pPr marL="0" marR="0" lvl="0" indent="0" algn="l" rtl="0">
              <a:spcBef>
                <a:spcPts val="0"/>
              </a:spcBef>
              <a:buSzPct val="25000"/>
              <a:buFont typeface="Arial"/>
              <a:buNone/>
            </a:pPr>
            <a:r>
              <a:rPr lang="en-US" sz="1800" b="0" i="0" u="none" strike="noStrike" cap="none"/>
              <a:t>scalability of the application is assured.</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 ADF Faces - a large set of over a 150 UI components built on top of the standard JSF APIs </a:t>
            </a:r>
          </a:p>
          <a:p>
            <a:pPr marL="0" marR="0" lvl="0" indent="0" algn="l" rtl="0">
              <a:spcBef>
                <a:spcPts val="0"/>
              </a:spcBef>
              <a:buSzPct val="25000"/>
              <a:buFont typeface="Arial"/>
              <a:buNone/>
            </a:pPr>
            <a:r>
              <a:rPr lang="en-US" sz="1800" b="0" i="0" u="none" strike="noStrike" cap="none"/>
              <a:t>that leverage the latest technologies — including partial page rendering and Ajax — to provide </a:t>
            </a:r>
          </a:p>
          <a:p>
            <a:pPr marL="0" marR="0" lvl="0" indent="0" algn="l" rtl="0">
              <a:spcBef>
                <a:spcPts val="0"/>
              </a:spcBef>
              <a:buSzPct val="25000"/>
              <a:buFont typeface="Arial"/>
              <a:buNone/>
            </a:pPr>
            <a:r>
              <a:rPr lang="en-US" sz="1800" b="0" i="0" u="none" strike="noStrike" cap="none"/>
              <a:t>a rich, interactive user interface.</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 A page flow modeler for the ADF controller and the standard JSF framework page flow, </a:t>
            </a:r>
          </a:p>
          <a:p>
            <a:pPr marL="0" marR="0" lvl="0" indent="0" algn="l" rtl="0">
              <a:spcBef>
                <a:spcPts val="0"/>
              </a:spcBef>
              <a:buSzPct val="25000"/>
              <a:buFont typeface="Arial"/>
              <a:buNone/>
            </a:pPr>
            <a:r>
              <a:rPr lang="en-US" sz="1800" b="0" i="0" u="none" strike="noStrike" cap="none"/>
              <a:t>providing visual page flow modeling using simple drag and drop of components onto a </a:t>
            </a:r>
          </a:p>
          <a:p>
            <a:pPr marL="0" marR="0" lvl="0" indent="0" algn="l" rtl="0">
              <a:spcBef>
                <a:spcPts val="0"/>
              </a:spcBef>
              <a:buSzPct val="25000"/>
              <a:buFont typeface="Arial"/>
              <a:buNone/>
            </a:pPr>
            <a:r>
              <a:rPr lang="en-US" sz="1800" b="0" i="0" u="none" strike="noStrike" cap="none"/>
              <a:t>Diagram</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 A visual editor for JSP, JSF, HTML, Swing, and Wireless based user interfaces, allowing </a:t>
            </a:r>
          </a:p>
          <a:p>
            <a:pPr marL="0" marR="0" lvl="0" indent="0" algn="l" rtl="0">
              <a:spcBef>
                <a:spcPts val="0"/>
              </a:spcBef>
              <a:buSzPct val="25000"/>
              <a:buFont typeface="Arial"/>
              <a:buNone/>
            </a:pPr>
            <a:r>
              <a:rPr lang="en-US" sz="1800" b="0" i="0" u="none" strike="noStrike" cap="none"/>
              <a:t>WYSIWYG development for all types of components.</a:t>
            </a:r>
          </a:p>
        </p:txBody>
      </p:sp>
      <p:sp>
        <p:nvSpPr>
          <p:cNvPr id="178" name="Shape 178"/>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85" name="Shape 18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1800" b="0" i="0" u="none" strike="noStrike" cap="none"/>
              <a:t>End-to-End Solution – Oracle ADF doesn’t focus on just one layer of the Java EE </a:t>
            </a:r>
          </a:p>
          <a:p>
            <a:pPr marL="0" marR="0" lvl="0" indent="0" algn="l" rtl="0">
              <a:spcBef>
                <a:spcPts val="0"/>
              </a:spcBef>
              <a:buSzPct val="25000"/>
              <a:buFont typeface="Arial"/>
              <a:buNone/>
            </a:pPr>
            <a:r>
              <a:rPr lang="en-US" sz="1800" b="0" i="0" u="none" strike="noStrike" cap="none"/>
              <a:t>architecture. ADF provides an integrated and complete solution for every Java EE layer from the </a:t>
            </a:r>
          </a:p>
          <a:p>
            <a:pPr marL="0" marR="0" lvl="0" indent="0" algn="l" rtl="0">
              <a:spcBef>
                <a:spcPts val="0"/>
              </a:spcBef>
              <a:buSzPct val="25000"/>
              <a:buFont typeface="Arial"/>
              <a:buNone/>
            </a:pPr>
            <a:r>
              <a:rPr lang="en-US" sz="1800" b="0" i="0" u="none" strike="noStrike" cap="none"/>
              <a:t>view layer and data-bindings, through the business services and data access; as well as support for </a:t>
            </a:r>
          </a:p>
          <a:p>
            <a:pPr marL="0" marR="0" lvl="0" indent="0" algn="l" rtl="0">
              <a:spcBef>
                <a:spcPts val="0"/>
              </a:spcBef>
              <a:buSzPct val="25000"/>
              <a:buFont typeface="Arial"/>
              <a:buNone/>
            </a:pPr>
            <a:r>
              <a:rPr lang="en-US" sz="1800" b="0" i="0" u="none" strike="noStrike" cap="none"/>
              <a:t>every development life-cycle phase from inception through support. </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Development Environment – Many of the other Java EE frameworks lack strong integrated </a:t>
            </a:r>
          </a:p>
          <a:p>
            <a:pPr marL="0" marR="0" lvl="0" indent="0" algn="l" rtl="0">
              <a:spcBef>
                <a:spcPts val="0"/>
              </a:spcBef>
              <a:buSzPct val="25000"/>
              <a:buFont typeface="Arial"/>
              <a:buNone/>
            </a:pPr>
            <a:r>
              <a:rPr lang="en-US" sz="1800" b="0" i="0" u="none" strike="noStrike" cap="none"/>
              <a:t>support by development tools. Oracle JDeveloper provides visual aids and a declarative approach </a:t>
            </a:r>
          </a:p>
          <a:p>
            <a:pPr marL="0" marR="0" lvl="0" indent="0" algn="l" rtl="0">
              <a:spcBef>
                <a:spcPts val="0"/>
              </a:spcBef>
              <a:buSzPct val="25000"/>
              <a:buFont typeface="Arial"/>
              <a:buNone/>
            </a:pPr>
            <a:r>
              <a:rPr lang="en-US" sz="1800" b="0" i="0" u="none" strike="noStrike" cap="none"/>
              <a:t>to minimize the need to write framework code, making it a perfect tool for building Oracle ADFbased applications. This declarative development approach also reduces the learning curve for </a:t>
            </a:r>
          </a:p>
          <a:p>
            <a:pPr marL="0" marR="0" lvl="0" indent="0" algn="l" rtl="0">
              <a:spcBef>
                <a:spcPts val="0"/>
              </a:spcBef>
              <a:buSzPct val="25000"/>
              <a:buFont typeface="Arial"/>
              <a:buNone/>
            </a:pPr>
            <a:r>
              <a:rPr lang="en-US" sz="1800" b="0" i="0" u="none" strike="noStrike" cap="none"/>
              <a:t>developers familiar with 4GL-style tools. Developers who wish to use another IDE, such as </a:t>
            </a:r>
          </a:p>
          <a:p>
            <a:pPr marL="0" marR="0" lvl="0" indent="0" algn="l" rtl="0">
              <a:spcBef>
                <a:spcPts val="0"/>
              </a:spcBef>
              <a:buSzPct val="25000"/>
              <a:buFont typeface="Arial"/>
              <a:buNone/>
            </a:pPr>
            <a:r>
              <a:rPr lang="en-US" sz="1800" b="0" i="0" u="none" strike="noStrike" cap="none"/>
              <a:t>Eclipse, are able to do so with built-in features provided in Oracle Enterprise Pack for Eclipse </a:t>
            </a:r>
          </a:p>
          <a:p>
            <a:pPr marL="0" marR="0" lvl="0" indent="0" algn="l" rtl="0">
              <a:spcBef>
                <a:spcPts val="0"/>
              </a:spcBef>
              <a:buSzPct val="25000"/>
              <a:buFont typeface="Arial"/>
              <a:buNone/>
            </a:pPr>
            <a:r>
              <a:rPr lang="en-US" sz="1800" b="0" i="0" u="none" strike="noStrike" cap="none"/>
              <a:t>packaging and relying on ADF’s support for the Java EE standards.</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Platform Independence – Other frameworks lock developers into a specific software vendor. </a:t>
            </a:r>
          </a:p>
          <a:p>
            <a:pPr marL="0" marR="0" lvl="0" indent="0" algn="l" rtl="0">
              <a:spcBef>
                <a:spcPts val="0"/>
              </a:spcBef>
              <a:buSzPct val="25000"/>
              <a:buFont typeface="Arial"/>
              <a:buNone/>
            </a:pPr>
            <a:r>
              <a:rPr lang="en-US" sz="1800" b="0" i="0" u="none" strike="noStrike" cap="none"/>
              <a:t>The Oracle ADF runtime, however, can be installed on various Java EE compliant application </a:t>
            </a:r>
          </a:p>
          <a:p>
            <a:pPr marL="0" marR="0" lvl="0" indent="0" algn="l" rtl="0">
              <a:spcBef>
                <a:spcPts val="0"/>
              </a:spcBef>
              <a:buSzPct val="25000"/>
              <a:buFont typeface="Arial"/>
              <a:buNone/>
            </a:pPr>
            <a:r>
              <a:rPr lang="en-US" sz="1800" b="0" i="0" u="none" strike="noStrike" cap="none"/>
              <a:t>servers and business services can connect to any SQL-92 compliant database.</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Technology Choice – Developers have preferences for the way they implement different layers </a:t>
            </a:r>
          </a:p>
          <a:p>
            <a:pPr marL="0" marR="0" lvl="0" indent="0" algn="l" rtl="0">
              <a:spcBef>
                <a:spcPts val="0"/>
              </a:spcBef>
              <a:buSzPct val="25000"/>
              <a:buFont typeface="Arial"/>
              <a:buNone/>
            </a:pPr>
            <a:r>
              <a:rPr lang="en-US" sz="1800" b="0" i="0" u="none" strike="noStrike" cap="none"/>
              <a:t>of an application. Oracle ADF supports multiple technologies for each of the layers of the </a:t>
            </a:r>
          </a:p>
          <a:p>
            <a:pPr marL="0" marR="0" lvl="0" indent="0" algn="l" rtl="0">
              <a:spcBef>
                <a:spcPts val="0"/>
              </a:spcBef>
              <a:buSzPct val="25000"/>
              <a:buFont typeface="Arial"/>
              <a:buNone/>
            </a:pPr>
            <a:r>
              <a:rPr lang="en-US" sz="1800" b="0" i="0" u="none" strike="noStrike" cap="none"/>
              <a:t>application and doesn’t enforce a specific technology or a specific development style on the </a:t>
            </a:r>
          </a:p>
          <a:p>
            <a:pPr marL="0" marR="0" lvl="0" indent="0" algn="l" rtl="0">
              <a:spcBef>
                <a:spcPts val="0"/>
              </a:spcBef>
              <a:buSzPct val="25000"/>
              <a:buFont typeface="Arial"/>
              <a:buNone/>
            </a:pPr>
            <a:r>
              <a:rPr lang="en-US" sz="1800" b="0" i="0" u="none" strike="noStrike" cap="none"/>
              <a:t>developer.</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Technology Commitment - It is important to note that Oracle ADF is the technology choice </a:t>
            </a:r>
          </a:p>
          <a:p>
            <a:pPr marL="0" marR="0" lvl="0" indent="0" algn="l" rtl="0">
              <a:spcBef>
                <a:spcPts val="0"/>
              </a:spcBef>
              <a:buSzPct val="25000"/>
              <a:buFont typeface="Arial"/>
              <a:buNone/>
            </a:pPr>
            <a:r>
              <a:rPr lang="en-US" sz="1800" b="0" i="0" u="none" strike="noStrike" cap="none"/>
              <a:t>for the Oracle next generation set of enterprise applications – Oracle Fusion Applications - and </a:t>
            </a:r>
          </a:p>
          <a:p>
            <a:pPr marL="0" marR="0" lvl="0" indent="0" algn="l" rtl="0">
              <a:spcBef>
                <a:spcPts val="0"/>
              </a:spcBef>
              <a:buSzPct val="25000"/>
              <a:buFont typeface="Arial"/>
              <a:buNone/>
            </a:pPr>
            <a:r>
              <a:rPr lang="en-US" sz="1800" b="0" i="0" u="none" strike="noStrike" cap="none"/>
              <a:t>is in continuous use for internal development purposes. The product is used to develop Portal </a:t>
            </a:r>
          </a:p>
          <a:p>
            <a:pPr marL="0" marR="0" lvl="0" indent="0" algn="l" rtl="0">
              <a:spcBef>
                <a:spcPts val="0"/>
              </a:spcBef>
              <a:buSzPct val="25000"/>
              <a:buFont typeface="Arial"/>
              <a:buNone/>
            </a:pPr>
            <a:r>
              <a:rPr lang="en-US" sz="1800" b="0" i="0" u="none" strike="noStrike" cap="none"/>
              <a:t>applications, wireless applications, and web applications, and therefore provides a committed, </a:t>
            </a:r>
          </a:p>
          <a:p>
            <a:pPr marL="0" marR="0" lvl="0" indent="0" algn="l" rtl="0">
              <a:spcBef>
                <a:spcPts val="0"/>
              </a:spcBef>
              <a:buSzPct val="25000"/>
              <a:buFont typeface="Arial"/>
              <a:buNone/>
            </a:pPr>
            <a:r>
              <a:rPr lang="en-US" sz="1800" b="0" i="0" u="none" strike="noStrike" cap="none"/>
              <a:t>supported, and consistent technology stack.</a:t>
            </a:r>
          </a:p>
        </p:txBody>
      </p:sp>
      <p:sp>
        <p:nvSpPr>
          <p:cNvPr id="186" name="Shape 186"/>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1800" b="0" i="0" u="none" strike="noStrike" cap="none"/>
              <a:t>Enhanced Reusability – JDeveloper + ADF provides support for superior reusability features </a:t>
            </a:r>
          </a:p>
          <a:p>
            <a:pPr marL="0" marR="0" lvl="0" indent="0" algn="l" rtl="0">
              <a:spcBef>
                <a:spcPts val="0"/>
              </a:spcBef>
              <a:buSzPct val="25000"/>
              <a:buFont typeface="Arial"/>
              <a:buNone/>
            </a:pPr>
            <a:r>
              <a:rPr lang="en-US" sz="1800" b="0" i="0" u="none" strike="noStrike" cap="none"/>
              <a:t>including: JSF templating, reusable task flows, task flow templating, reusable business services, </a:t>
            </a:r>
          </a:p>
          <a:p>
            <a:pPr marL="0" marR="0" lvl="0" indent="0" algn="l" rtl="0">
              <a:spcBef>
                <a:spcPts val="0"/>
              </a:spcBef>
              <a:buSzPct val="25000"/>
              <a:buFont typeface="Arial"/>
              <a:buNone/>
            </a:pPr>
            <a:r>
              <a:rPr lang="en-US" sz="1800" b="0" i="0" u="none" strike="noStrike" cap="none"/>
              <a:t>ADF libraries, JSF fragment based regions, and much, much more.</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Source availability - Oracle provides the source code for the ADF framework to customers </a:t>
            </a:r>
          </a:p>
          <a:p>
            <a:pPr marL="0" marR="0" lvl="0" indent="0" algn="l" rtl="0">
              <a:spcBef>
                <a:spcPts val="0"/>
              </a:spcBef>
              <a:buSzPct val="25000"/>
              <a:buFont typeface="Arial"/>
              <a:buNone/>
            </a:pPr>
            <a:r>
              <a:rPr lang="en-US" sz="1800" b="0" i="0" u="none" strike="noStrike" cap="none"/>
              <a:t>with a support license. Having the source available can help developers understand the </a:t>
            </a:r>
          </a:p>
          <a:p>
            <a:pPr marL="0" marR="0" lvl="0" indent="0" algn="l" rtl="0">
              <a:spcBef>
                <a:spcPts val="0"/>
              </a:spcBef>
              <a:buSzPct val="25000"/>
              <a:buFont typeface="Arial"/>
              <a:buNone/>
            </a:pPr>
            <a:r>
              <a:rPr lang="en-US" sz="1800" b="0" i="0" u="none" strike="noStrike" cap="none"/>
              <a:t>underlying mechanisms of the framework and debug problems in their applications.</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Support - Oracle ADF is an official Oracle product and as such is serviced by the Oracle </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Support organization. This provides around the clock support from an established organization. </a:t>
            </a:r>
          </a:p>
          <a:p>
            <a:pPr marL="0" marR="0" lvl="0" indent="0" algn="l" rtl="0">
              <a:spcBef>
                <a:spcPts val="0"/>
              </a:spcBef>
              <a:buSzPct val="25000"/>
              <a:buFont typeface="Arial"/>
              <a:buNone/>
            </a:pPr>
            <a:r>
              <a:rPr lang="en-US" sz="1800" b="0" i="0" u="none" strike="noStrike" cap="none"/>
              <a:t>Training - Oracle University offers regular instructor lead courses on Oracle ADF and </a:t>
            </a:r>
          </a:p>
          <a:p>
            <a:pPr marL="0" marR="0" lvl="0" indent="0" algn="l" rtl="0">
              <a:spcBef>
                <a:spcPts val="0"/>
              </a:spcBef>
              <a:buSzPct val="25000"/>
              <a:buFont typeface="Arial"/>
              <a:buNone/>
            </a:pPr>
            <a:r>
              <a:rPr lang="en-US" sz="1800" b="0" i="0" u="none" strike="noStrike" cap="none"/>
              <a:t>JDeveloper. </a:t>
            </a:r>
          </a:p>
        </p:txBody>
      </p:sp>
      <p:sp>
        <p:nvSpPr>
          <p:cNvPr id="194" name="Shape 194"/>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208" name="Shape 20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
        <p:nvSpPr>
          <p:cNvPr id="209" name="Shape 209"/>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353" name="Shape 35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a:spcBef>
                <a:spcPts val="0"/>
              </a:spcBef>
              <a:buNone/>
            </a:pPr>
            <a:endParaRPr/>
          </a:p>
        </p:txBody>
      </p:sp>
      <p:sp>
        <p:nvSpPr>
          <p:cNvPr id="354" name="Shape 354"/>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72" name="Shape 3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09" name="Shape 4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574" name="Shape 574"/>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1800" b="0" i="0" u="none" strike="noStrike" cap="none"/>
              <a:t>The getEntityState() method returns its status based on</a:t>
            </a:r>
          </a:p>
          <a:p>
            <a:pPr marL="0" marR="0" lvl="0" indent="0" algn="l" rtl="0">
              <a:spcBef>
                <a:spcPts val="0"/>
              </a:spcBef>
              <a:buSzPct val="25000"/>
              <a:buFont typeface="Arial"/>
              <a:buNone/>
            </a:pPr>
            <a:r>
              <a:rPr lang="en-US" sz="1800" b="0" i="0" u="none" strike="noStrike" cap="none"/>
              <a:t>whether the change has actually been committed. Thus, after posting but before</a:t>
            </a:r>
          </a:p>
          <a:p>
            <a:pPr marL="0" marR="0" lvl="0" indent="0" algn="l" rtl="0">
              <a:spcBef>
                <a:spcPts val="0"/>
              </a:spcBef>
              <a:buSzPct val="25000"/>
              <a:buFont typeface="Arial"/>
              <a:buNone/>
            </a:pPr>
            <a:r>
              <a:rPr lang="en-US" sz="1800" b="0" i="0" u="none" strike="noStrike" cap="none"/>
              <a:t>committing, getPostState() will return STATUS_UNMODIFIED while</a:t>
            </a:r>
          </a:p>
          <a:p>
            <a:pPr marL="0" marR="0" lvl="0" indent="0" algn="l" rtl="0">
              <a:spcBef>
                <a:spcPts val="0"/>
              </a:spcBef>
              <a:buSzPct val="25000"/>
              <a:buFont typeface="Arial"/>
              <a:buNone/>
            </a:pPr>
            <a:r>
              <a:rPr lang="en-US" sz="1800" b="0" i="0" u="none" strike="noStrike" cap="none"/>
              <a:t>getEntityState() will return STATUS_MODIFIED.</a:t>
            </a:r>
          </a:p>
        </p:txBody>
      </p:sp>
      <p:sp>
        <p:nvSpPr>
          <p:cNvPr id="575" name="Shape 575"/>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90" name="Shape 5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05" name="Shape 6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12" name="Shape 6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27" name="Shape 6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43" name="Shape 6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59" name="Shape 6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67" name="Shape 6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74" name="Shape 6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81" name="Shape 6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85" name="Shape 6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692" name="Shape 6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01" name="Shape 7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37" name="Shape 7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51" name="Shape 7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73" name="Shape 7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85" name="Shape 7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1800" b="0" i="0" u="none" strike="noStrike" cap="none"/>
              <a:t>Metadata-Driven – All layers of the Oracle ADF framework offer declarative options for </a:t>
            </a:r>
          </a:p>
          <a:p>
            <a:pPr marL="0" marR="0" lvl="0" indent="0" algn="l" rtl="0">
              <a:spcBef>
                <a:spcPts val="0"/>
              </a:spcBef>
              <a:buSzPct val="25000"/>
              <a:buFont typeface="Arial"/>
              <a:buNone/>
            </a:pPr>
            <a:r>
              <a:rPr lang="en-US" sz="1800" b="0" i="0" u="none" strike="noStrike" cap="none"/>
              <a:t>development, configured from XML metadata, while accommodating custom coding wherever </a:t>
            </a:r>
          </a:p>
          <a:p>
            <a:pPr marL="0" marR="0" lvl="0" indent="0" algn="l" rtl="0">
              <a:spcBef>
                <a:spcPts val="0"/>
              </a:spcBef>
              <a:buSzPct val="25000"/>
              <a:buFont typeface="Arial"/>
              <a:buNone/>
            </a:pPr>
            <a:r>
              <a:rPr lang="en-US" sz="1800" b="0" i="0" u="none" strike="noStrike" cap="none"/>
              <a:t>necessary. You can choose to use all or part of the framework in the applications you build, </a:t>
            </a:r>
          </a:p>
          <a:p>
            <a:pPr marL="0" marR="0" lvl="0" indent="0" algn="l" rtl="0">
              <a:spcBef>
                <a:spcPts val="0"/>
              </a:spcBef>
              <a:buSzPct val="25000"/>
              <a:buFont typeface="Arial"/>
              <a:buNone/>
            </a:pPr>
            <a:r>
              <a:rPr lang="en-US" sz="1800" b="0" i="0" u="none" strike="noStrike" cap="none"/>
              <a:t>making the application components much more reusable and flexible. The use of metadata also </a:t>
            </a:r>
          </a:p>
          <a:p>
            <a:pPr marL="0" marR="0" lvl="0" indent="0" algn="l" rtl="0">
              <a:spcBef>
                <a:spcPts val="0"/>
              </a:spcBef>
              <a:buSzPct val="25000"/>
              <a:buFont typeface="Arial"/>
              <a:buNone/>
            </a:pPr>
            <a:r>
              <a:rPr lang="en-US" sz="1800" b="0" i="0" u="none" strike="noStrike" cap="none"/>
              <a:t>enables rules for data bound fields to be specified at the model layer. Labels, validation, and </a:t>
            </a:r>
          </a:p>
          <a:p>
            <a:pPr marL="0" marR="0" lvl="0" indent="0" algn="l" rtl="0">
              <a:spcBef>
                <a:spcPts val="0"/>
              </a:spcBef>
              <a:buSzPct val="25000"/>
              <a:buFont typeface="Arial"/>
              <a:buNone/>
            </a:pPr>
            <a:r>
              <a:rPr lang="en-US" sz="1800" b="0" i="0" u="none" strike="noStrike" cap="none"/>
              <a:t>tooltip properties can be specified in the metadata for ADF data bindings - those properties are </a:t>
            </a:r>
          </a:p>
          <a:p>
            <a:pPr marL="0" marR="0" lvl="0" indent="0" algn="l" rtl="0">
              <a:spcBef>
                <a:spcPts val="0"/>
              </a:spcBef>
              <a:buSzPct val="25000"/>
              <a:buFont typeface="Arial"/>
              <a:buNone/>
            </a:pPr>
            <a:r>
              <a:rPr lang="en-US" sz="1800" b="0" i="0" u="none" strike="noStrike" cap="none"/>
              <a:t>utilized independent of the user interface implementation. </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0" i="0" u="none" strike="noStrike" cap="none"/>
              <a:t>Declarative Customization – Oracle ADF provides a unique solution that allows an </a:t>
            </a:r>
          </a:p>
          <a:p>
            <a:pPr marL="0" marR="0" lvl="0" indent="0" algn="l" rtl="0">
              <a:spcBef>
                <a:spcPts val="0"/>
              </a:spcBef>
              <a:buSzPct val="25000"/>
              <a:buFont typeface="Arial"/>
              <a:buNone/>
            </a:pPr>
            <a:r>
              <a:rPr lang="en-US" sz="1800" b="0" i="0" u="none" strike="noStrike" cap="none"/>
              <a:t>organization to use a single base application and customize it to fit the requirements of different </a:t>
            </a:r>
          </a:p>
          <a:p>
            <a:pPr marL="0" marR="0" lvl="0" indent="0" algn="l" rtl="0">
              <a:spcBef>
                <a:spcPts val="0"/>
              </a:spcBef>
              <a:buSzPct val="25000"/>
              <a:buFont typeface="Arial"/>
              <a:buNone/>
            </a:pPr>
            <a:r>
              <a:rPr lang="en-US" sz="1800" b="0" i="0" u="none" strike="noStrike" cap="none"/>
              <a:t>users. Oracle ADF works in conjunction with a MetaData Services (MDS) layer that provides for </a:t>
            </a:r>
          </a:p>
          <a:p>
            <a:pPr marL="0" marR="0" lvl="0" indent="0" algn="l" rtl="0">
              <a:spcBef>
                <a:spcPts val="0"/>
              </a:spcBef>
              <a:buSzPct val="25000"/>
              <a:buFont typeface="Arial"/>
              <a:buNone/>
            </a:pPr>
            <a:r>
              <a:rPr lang="en-US" sz="1800" b="0" i="0" u="none" strike="noStrike" cap="none"/>
              <a:t>application customization via two different implementation layers: The first, would be “seeded </a:t>
            </a:r>
          </a:p>
          <a:p>
            <a:pPr marL="0" marR="0" lvl="0" indent="0" algn="l" rtl="0">
              <a:spcBef>
                <a:spcPts val="0"/>
              </a:spcBef>
              <a:buSzPct val="25000"/>
              <a:buFont typeface="Arial"/>
              <a:buNone/>
            </a:pPr>
            <a:r>
              <a:rPr lang="en-US" sz="1800" b="0" i="0" u="none" strike="noStrike" cap="none"/>
              <a:t>customization” which refers to an application wide customization that would be in effect for </a:t>
            </a:r>
          </a:p>
          <a:p>
            <a:pPr marL="0" marR="0" lvl="0" indent="0" algn="l" rtl="0">
              <a:spcBef>
                <a:spcPts val="0"/>
              </a:spcBef>
              <a:buSzPct val="25000"/>
              <a:buFont typeface="Arial"/>
              <a:buNone/>
            </a:pPr>
            <a:r>
              <a:rPr lang="en-US" sz="1800" b="0" i="0" u="none" strike="noStrike" cap="none"/>
              <a:t>anyone accessing the application for a particular group. The second is “user customization” often </a:t>
            </a:r>
          </a:p>
          <a:p>
            <a:pPr marL="0" marR="0" lvl="0" indent="0" algn="l" rtl="0">
              <a:spcBef>
                <a:spcPts val="0"/>
              </a:spcBef>
              <a:buSzPct val="25000"/>
              <a:buFont typeface="Arial"/>
              <a:buNone/>
            </a:pPr>
            <a:r>
              <a:rPr lang="en-US" sz="1800" b="0" i="0" u="none" strike="noStrike" cap="none"/>
              <a:t>referred to as “personalization” in which the end user designates customizations to their personal </a:t>
            </a:r>
          </a:p>
          <a:p>
            <a:pPr marL="0" marR="0" lvl="0" indent="0" algn="l" rtl="0">
              <a:spcBef>
                <a:spcPts val="0"/>
              </a:spcBef>
              <a:buSzPct val="25000"/>
              <a:buFont typeface="Arial"/>
              <a:buNone/>
            </a:pPr>
            <a:r>
              <a:rPr lang="en-US" sz="1800" b="0" i="0" u="none" strike="noStrike" cap="none"/>
              <a:t>experience that are then persisted via the MDS repository</a:t>
            </a:r>
          </a:p>
        </p:txBody>
      </p:sp>
      <p:sp>
        <p:nvSpPr>
          <p:cNvPr id="149" name="Shape 149"/>
          <p:cNvSpPr txBox="1"/>
          <p:nvPr/>
        </p:nvSpPr>
        <p:spPr>
          <a:xfrm>
            <a:off x="3884612" y="8685212"/>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795" name="Shape 7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03" name="Shape 8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18" name="Shape 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25" name="Shape 8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39" name="Shape 8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46" name="Shape 8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Shape 858"/>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59" name="Shape 8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txBox="1">
            <a:spLocks noGrp="1"/>
          </p:cNvSpPr>
          <p:nvPr>
            <p:ph type="body" idx="1"/>
          </p:nvPr>
        </p:nvSpPr>
        <p:spPr>
          <a:xfrm>
            <a:off x="685800" y="4343400"/>
            <a:ext cx="5486400" cy="4114800"/>
          </a:xfrm>
          <a:prstGeom prst="rect">
            <a:avLst/>
          </a:prstGeom>
        </p:spPr>
        <p:txBody>
          <a:bodyPr wrap="square" lIns="91425" tIns="91425" rIns="91425" bIns="91425" anchor="ctr" anchorCtr="0">
            <a:noAutofit/>
          </a:bodyPr>
          <a:lstStyle/>
          <a:p>
            <a:pPr lvl="0">
              <a:spcBef>
                <a:spcPts val="0"/>
              </a:spcBef>
              <a:buNone/>
            </a:pPr>
            <a:endParaRPr/>
          </a:p>
        </p:txBody>
      </p:sp>
      <p:sp>
        <p:nvSpPr>
          <p:cNvPr id="866" name="Shape 8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8" name="Shape 18"/>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9" name="Shape 19"/>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74" name="Shape 74"/>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5" name="Shape 75"/>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6" name="Shape 76"/>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457200" y="1600200"/>
            <a:ext cx="8229600" cy="4525962"/>
          </a:xfrm>
          <a:prstGeom prst="rect">
            <a:avLst/>
          </a:prstGeom>
          <a:noFill/>
          <a:ln>
            <a:noFill/>
          </a:ln>
        </p:spPr>
        <p:txBody>
          <a:bodyPr wrap="square" lIns="91425" tIns="91425" rIns="91425" bIns="91425" anchor="t" anchorCtr="0"/>
          <a:lstStyle>
            <a:lvl1pPr marL="342900" lvl="0" indent="-139700" algn="l" rtl="0">
              <a:spcBef>
                <a:spcPts val="640"/>
              </a:spcBef>
              <a:spcAft>
                <a:spcPts val="0"/>
              </a:spcAft>
              <a:buClr>
                <a:schemeClr val="dk1"/>
              </a:buClr>
              <a:buFont typeface="Arial"/>
              <a:buChar char="•"/>
              <a:defRPr/>
            </a:lvl1pPr>
            <a:lvl2pPr marL="742950" lvl="1" indent="-107950" algn="l" rtl="0">
              <a:spcBef>
                <a:spcPts val="560"/>
              </a:spcBef>
              <a:spcAft>
                <a:spcPts val="0"/>
              </a:spcAft>
              <a:buClr>
                <a:schemeClr val="dk1"/>
              </a:buClr>
              <a:buFont typeface="Arial"/>
              <a:buChar char="–"/>
              <a:defRPr/>
            </a:lvl2pPr>
            <a:lvl3pPr marL="1143000" lvl="2" indent="-76200" algn="l" rtl="0">
              <a:spcBef>
                <a:spcPts val="480"/>
              </a:spcBef>
              <a:spcAft>
                <a:spcPts val="0"/>
              </a:spcAft>
              <a:buClr>
                <a:schemeClr val="dk1"/>
              </a:buClr>
              <a:buFont typeface="Arial"/>
              <a:buChar char="•"/>
              <a:defRPr/>
            </a:lvl3pPr>
            <a:lvl4pPr marL="1600200" lvl="3" indent="-101600" algn="l" rtl="0">
              <a:spcBef>
                <a:spcPts val="400"/>
              </a:spcBef>
              <a:spcAft>
                <a:spcPts val="0"/>
              </a:spcAft>
              <a:buClr>
                <a:schemeClr val="dk1"/>
              </a:buClr>
              <a:buFont typeface="Arial"/>
              <a:buChar char="–"/>
              <a:defRPr/>
            </a:lvl4pPr>
            <a:lvl5pPr marL="2057400" lvl="4" indent="-101600" algn="l" rtl="0">
              <a:spcBef>
                <a:spcPts val="400"/>
              </a:spcBef>
              <a:spcAft>
                <a:spcPts val="0"/>
              </a:spcAft>
              <a:buClr>
                <a:schemeClr val="dk1"/>
              </a:buClr>
              <a:buFont typeface="Arial"/>
              <a:buChar char="»"/>
              <a:defRPr/>
            </a:lvl5pPr>
            <a:lvl6pPr marL="2514600" lvl="5" indent="-101600" algn="l" rtl="0">
              <a:spcBef>
                <a:spcPts val="400"/>
              </a:spcBef>
              <a:spcAft>
                <a:spcPts val="0"/>
              </a:spcAft>
              <a:buClr>
                <a:schemeClr val="dk1"/>
              </a:buClr>
              <a:buFont typeface="Arial"/>
              <a:buChar char="»"/>
              <a:defRPr/>
            </a:lvl6pPr>
            <a:lvl7pPr marL="2971800" lvl="6" indent="-101600" algn="l" rtl="0">
              <a:spcBef>
                <a:spcPts val="400"/>
              </a:spcBef>
              <a:spcAft>
                <a:spcPts val="0"/>
              </a:spcAft>
              <a:buClr>
                <a:schemeClr val="dk1"/>
              </a:buClr>
              <a:buFont typeface="Arial"/>
              <a:buChar char="»"/>
              <a:defRPr/>
            </a:lvl7pPr>
            <a:lvl8pPr marL="3429000" lvl="7" indent="-101600" algn="l" rtl="0">
              <a:spcBef>
                <a:spcPts val="400"/>
              </a:spcBef>
              <a:spcAft>
                <a:spcPts val="0"/>
              </a:spcAft>
              <a:buClr>
                <a:schemeClr val="dk1"/>
              </a:buClr>
              <a:buFont typeface="Arial"/>
              <a:buChar char="»"/>
              <a:defRPr/>
            </a:lvl8pPr>
            <a:lvl9pPr marL="3886200" lvl="8" indent="-101600" algn="l" rtl="0">
              <a:spcBef>
                <a:spcPts val="400"/>
              </a:spcBef>
              <a:spcAft>
                <a:spcPts val="0"/>
              </a:spcAft>
              <a:buClr>
                <a:schemeClr val="dk1"/>
              </a:buClr>
              <a:buFont typeface="Arial"/>
              <a:buChar char="»"/>
              <a:defRPr/>
            </a:lvl9pPr>
          </a:lstStyle>
          <a:p>
            <a:endParaRPr/>
          </a:p>
        </p:txBody>
      </p:sp>
      <p:sp>
        <p:nvSpPr>
          <p:cNvPr id="80" name="Shape 80"/>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1" name="Shape 81"/>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2" name="Shape 82"/>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spcAft>
                <a:spcPts val="0"/>
              </a:spcAft>
              <a:buClr>
                <a:schemeClr val="dk1"/>
              </a:buClr>
              <a:buFont typeface="Arial"/>
              <a:buNone/>
              <a:defRPr/>
            </a:lvl1pPr>
            <a:lvl2pPr marL="457200" marR="0" lvl="1" indent="0" algn="ctr" rtl="0">
              <a:spcBef>
                <a:spcPts val="560"/>
              </a:spcBef>
              <a:spcAft>
                <a:spcPts val="0"/>
              </a:spcAft>
              <a:buClr>
                <a:schemeClr val="dk1"/>
              </a:buClr>
              <a:buFont typeface="Arial"/>
              <a:buNone/>
              <a:defRPr/>
            </a:lvl2pPr>
            <a:lvl3pPr marL="914400" marR="0" lvl="2" indent="0" algn="ctr" rtl="0">
              <a:spcBef>
                <a:spcPts val="480"/>
              </a:spcBef>
              <a:spcAft>
                <a:spcPts val="0"/>
              </a:spcAft>
              <a:buClr>
                <a:schemeClr val="dk1"/>
              </a:buClr>
              <a:buFont typeface="Arial"/>
              <a:buNone/>
              <a:defRPr/>
            </a:lvl3pPr>
            <a:lvl4pPr marL="1371600" marR="0" lvl="3" indent="0" algn="ctr" rtl="0">
              <a:spcBef>
                <a:spcPts val="400"/>
              </a:spcBef>
              <a:spcAft>
                <a:spcPts val="0"/>
              </a:spcAft>
              <a:buClr>
                <a:schemeClr val="dk1"/>
              </a:buClr>
              <a:buFont typeface="Arial"/>
              <a:buNone/>
              <a:defRPr/>
            </a:lvl4pPr>
            <a:lvl5pPr marL="1828800" marR="0" lvl="4" indent="0" algn="ctr" rtl="0">
              <a:spcBef>
                <a:spcPts val="400"/>
              </a:spcBef>
              <a:spcAft>
                <a:spcPts val="0"/>
              </a:spcAft>
              <a:buClr>
                <a:schemeClr val="dk1"/>
              </a:buClr>
              <a:buFont typeface="Arial"/>
              <a:buNone/>
              <a:defRPr/>
            </a:lvl5pPr>
            <a:lvl6pPr marL="2286000" marR="0" lvl="5" indent="0" algn="ctr" rtl="0">
              <a:spcBef>
                <a:spcPts val="400"/>
              </a:spcBef>
              <a:spcAft>
                <a:spcPts val="0"/>
              </a:spcAft>
              <a:buClr>
                <a:schemeClr val="dk1"/>
              </a:buClr>
              <a:buFont typeface="Arial"/>
              <a:buNone/>
              <a:defRPr/>
            </a:lvl6pPr>
            <a:lvl7pPr marL="2743200" marR="0" lvl="6" indent="0" algn="ctr" rtl="0">
              <a:spcBef>
                <a:spcPts val="400"/>
              </a:spcBef>
              <a:spcAft>
                <a:spcPts val="0"/>
              </a:spcAft>
              <a:buClr>
                <a:schemeClr val="dk1"/>
              </a:buClr>
              <a:buFont typeface="Arial"/>
              <a:buNone/>
              <a:defRPr/>
            </a:lvl7pPr>
            <a:lvl8pPr marL="3200400" marR="0" lvl="7" indent="0" algn="ctr" rtl="0">
              <a:spcBef>
                <a:spcPts val="400"/>
              </a:spcBef>
              <a:spcAft>
                <a:spcPts val="0"/>
              </a:spcAft>
              <a:buClr>
                <a:schemeClr val="dk1"/>
              </a:buClr>
              <a:buFont typeface="Arial"/>
              <a:buNone/>
              <a:defRPr/>
            </a:lvl8pPr>
            <a:lvl9pPr marL="3657600" marR="0" lvl="8" indent="0" algn="ctr" rtl="0">
              <a:spcBef>
                <a:spcPts val="400"/>
              </a:spcBef>
              <a:spcAft>
                <a:spcPts val="0"/>
              </a:spcAft>
              <a:buClr>
                <a:schemeClr val="dk1"/>
              </a:buClr>
              <a:buFont typeface="Arial"/>
              <a:buNone/>
              <a:defRPr/>
            </a:lvl9pPr>
          </a:lstStyle>
          <a:p>
            <a:endParaRPr/>
          </a:p>
        </p:txBody>
      </p:sp>
      <p:sp>
        <p:nvSpPr>
          <p:cNvPr id="86" name="Shape 86"/>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7" name="Shape 87"/>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8" name="Shape 88"/>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2" name="Shape 22"/>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lvl="0" indent="-139700" algn="l" rtl="0">
              <a:spcBef>
                <a:spcPts val="640"/>
              </a:spcBef>
              <a:spcAft>
                <a:spcPts val="0"/>
              </a:spcAft>
              <a:buClr>
                <a:schemeClr val="dk1"/>
              </a:buClr>
              <a:buFont typeface="Arial"/>
              <a:buChar char="•"/>
              <a:defRPr/>
            </a:lvl1pPr>
            <a:lvl2pPr marL="742950" lvl="1" indent="-107950" algn="l" rtl="0">
              <a:spcBef>
                <a:spcPts val="560"/>
              </a:spcBef>
              <a:spcAft>
                <a:spcPts val="0"/>
              </a:spcAft>
              <a:buClr>
                <a:schemeClr val="dk1"/>
              </a:buClr>
              <a:buFont typeface="Arial"/>
              <a:buChar char="–"/>
              <a:defRPr/>
            </a:lvl2pPr>
            <a:lvl3pPr marL="1143000" lvl="2" indent="-76200" algn="l" rtl="0">
              <a:spcBef>
                <a:spcPts val="480"/>
              </a:spcBef>
              <a:spcAft>
                <a:spcPts val="0"/>
              </a:spcAft>
              <a:buClr>
                <a:schemeClr val="dk1"/>
              </a:buClr>
              <a:buFont typeface="Arial"/>
              <a:buChar char="•"/>
              <a:defRPr/>
            </a:lvl3pPr>
            <a:lvl4pPr marL="1600200" lvl="3" indent="-101600" algn="l" rtl="0">
              <a:spcBef>
                <a:spcPts val="400"/>
              </a:spcBef>
              <a:spcAft>
                <a:spcPts val="0"/>
              </a:spcAft>
              <a:buClr>
                <a:schemeClr val="dk1"/>
              </a:buClr>
              <a:buFont typeface="Arial"/>
              <a:buChar char="–"/>
              <a:defRPr/>
            </a:lvl4pPr>
            <a:lvl5pPr marL="2057400" lvl="4" indent="-101600" algn="l" rtl="0">
              <a:spcBef>
                <a:spcPts val="400"/>
              </a:spcBef>
              <a:spcAft>
                <a:spcPts val="0"/>
              </a:spcAft>
              <a:buClr>
                <a:schemeClr val="dk1"/>
              </a:buClr>
              <a:buFont typeface="Arial"/>
              <a:buChar char="»"/>
              <a:defRPr/>
            </a:lvl5pPr>
            <a:lvl6pPr marL="2514600" lvl="5" indent="-101600" algn="l" rtl="0">
              <a:spcBef>
                <a:spcPts val="400"/>
              </a:spcBef>
              <a:spcAft>
                <a:spcPts val="0"/>
              </a:spcAft>
              <a:buClr>
                <a:schemeClr val="dk1"/>
              </a:buClr>
              <a:buFont typeface="Arial"/>
              <a:buChar char="»"/>
              <a:defRPr/>
            </a:lvl6pPr>
            <a:lvl7pPr marL="2971800" lvl="6" indent="-101600" algn="l" rtl="0">
              <a:spcBef>
                <a:spcPts val="400"/>
              </a:spcBef>
              <a:spcAft>
                <a:spcPts val="0"/>
              </a:spcAft>
              <a:buClr>
                <a:schemeClr val="dk1"/>
              </a:buClr>
              <a:buFont typeface="Arial"/>
              <a:buChar char="»"/>
              <a:defRPr/>
            </a:lvl7pPr>
            <a:lvl8pPr marL="3429000" lvl="7" indent="-101600" algn="l" rtl="0">
              <a:spcBef>
                <a:spcPts val="400"/>
              </a:spcBef>
              <a:spcAft>
                <a:spcPts val="0"/>
              </a:spcAft>
              <a:buClr>
                <a:schemeClr val="dk1"/>
              </a:buClr>
              <a:buFont typeface="Arial"/>
              <a:buChar char="»"/>
              <a:defRPr/>
            </a:lvl8pPr>
            <a:lvl9pPr marL="3886200" lvl="8" indent="-101600" algn="l" rtl="0">
              <a:spcBef>
                <a:spcPts val="400"/>
              </a:spcBef>
              <a:spcAft>
                <a:spcPts val="0"/>
              </a:spcAft>
              <a:buClr>
                <a:schemeClr val="dk1"/>
              </a:buClr>
              <a:buFont typeface="Arial"/>
              <a:buChar char="»"/>
              <a:defRPr/>
            </a:lvl9pPr>
          </a:lstStyle>
          <a:p>
            <a:endParaRPr/>
          </a:p>
        </p:txBody>
      </p:sp>
      <p:sp>
        <p:nvSpPr>
          <p:cNvPr id="23" name="Shape 23"/>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4" name="Shape 24"/>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5" name="Shape 25"/>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8" name="Shape 28"/>
          <p:cNvSpPr txBox="1">
            <a:spLocks noGrp="1"/>
          </p:cNvSpPr>
          <p:nvPr>
            <p:ph type="body" idx="1"/>
          </p:nvPr>
        </p:nvSpPr>
        <p:spPr>
          <a:xfrm rot="5400000">
            <a:off x="2309019" y="-251619"/>
            <a:ext cx="4525962" cy="8229600"/>
          </a:xfrm>
          <a:prstGeom prst="rect">
            <a:avLst/>
          </a:prstGeom>
          <a:noFill/>
          <a:ln>
            <a:noFill/>
          </a:ln>
        </p:spPr>
        <p:txBody>
          <a:bodyPr wrap="square" lIns="91425" tIns="91425" rIns="91425" bIns="91425" anchor="t" anchorCtr="0"/>
          <a:lstStyle>
            <a:lvl1pPr marL="342900" lvl="0" indent="-139700" algn="l" rtl="0">
              <a:spcBef>
                <a:spcPts val="640"/>
              </a:spcBef>
              <a:spcAft>
                <a:spcPts val="0"/>
              </a:spcAft>
              <a:buClr>
                <a:schemeClr val="dk1"/>
              </a:buClr>
              <a:buFont typeface="Arial"/>
              <a:buChar char="•"/>
              <a:defRPr/>
            </a:lvl1pPr>
            <a:lvl2pPr marL="742950" lvl="1" indent="-107950" algn="l" rtl="0">
              <a:spcBef>
                <a:spcPts val="560"/>
              </a:spcBef>
              <a:spcAft>
                <a:spcPts val="0"/>
              </a:spcAft>
              <a:buClr>
                <a:schemeClr val="dk1"/>
              </a:buClr>
              <a:buFont typeface="Arial"/>
              <a:buChar char="–"/>
              <a:defRPr/>
            </a:lvl2pPr>
            <a:lvl3pPr marL="1143000" lvl="2" indent="-76200" algn="l" rtl="0">
              <a:spcBef>
                <a:spcPts val="480"/>
              </a:spcBef>
              <a:spcAft>
                <a:spcPts val="0"/>
              </a:spcAft>
              <a:buClr>
                <a:schemeClr val="dk1"/>
              </a:buClr>
              <a:buFont typeface="Arial"/>
              <a:buChar char="•"/>
              <a:defRPr/>
            </a:lvl3pPr>
            <a:lvl4pPr marL="1600200" lvl="3" indent="-101600" algn="l" rtl="0">
              <a:spcBef>
                <a:spcPts val="400"/>
              </a:spcBef>
              <a:spcAft>
                <a:spcPts val="0"/>
              </a:spcAft>
              <a:buClr>
                <a:schemeClr val="dk1"/>
              </a:buClr>
              <a:buFont typeface="Arial"/>
              <a:buChar char="–"/>
              <a:defRPr/>
            </a:lvl4pPr>
            <a:lvl5pPr marL="2057400" lvl="4" indent="-101600" algn="l" rtl="0">
              <a:spcBef>
                <a:spcPts val="400"/>
              </a:spcBef>
              <a:spcAft>
                <a:spcPts val="0"/>
              </a:spcAft>
              <a:buClr>
                <a:schemeClr val="dk1"/>
              </a:buClr>
              <a:buFont typeface="Arial"/>
              <a:buChar char="»"/>
              <a:defRPr/>
            </a:lvl5pPr>
            <a:lvl6pPr marL="2514600" lvl="5" indent="-101600" algn="l" rtl="0">
              <a:spcBef>
                <a:spcPts val="400"/>
              </a:spcBef>
              <a:spcAft>
                <a:spcPts val="0"/>
              </a:spcAft>
              <a:buClr>
                <a:schemeClr val="dk1"/>
              </a:buClr>
              <a:buFont typeface="Arial"/>
              <a:buChar char="»"/>
              <a:defRPr/>
            </a:lvl6pPr>
            <a:lvl7pPr marL="2971800" lvl="6" indent="-101600" algn="l" rtl="0">
              <a:spcBef>
                <a:spcPts val="400"/>
              </a:spcBef>
              <a:spcAft>
                <a:spcPts val="0"/>
              </a:spcAft>
              <a:buClr>
                <a:schemeClr val="dk1"/>
              </a:buClr>
              <a:buFont typeface="Arial"/>
              <a:buChar char="»"/>
              <a:defRPr/>
            </a:lvl7pPr>
            <a:lvl8pPr marL="3429000" lvl="7" indent="-101600" algn="l" rtl="0">
              <a:spcBef>
                <a:spcPts val="400"/>
              </a:spcBef>
              <a:spcAft>
                <a:spcPts val="0"/>
              </a:spcAft>
              <a:buClr>
                <a:schemeClr val="dk1"/>
              </a:buClr>
              <a:buFont typeface="Arial"/>
              <a:buChar char="»"/>
              <a:defRPr/>
            </a:lvl8pPr>
            <a:lvl9pPr marL="3886200" lvl="8"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0" name="Shape 30"/>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1" name="Shape 31"/>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a:spLocks noGrp="1"/>
          </p:cNvSpPr>
          <p:nvPr>
            <p:ph type="pic" idx="2"/>
          </p:nvPr>
        </p:nvSpPr>
        <p:spPr>
          <a:xfrm>
            <a:off x="1792288" y="612775"/>
            <a:ext cx="5486400" cy="4114800"/>
          </a:xfrm>
          <a:prstGeom prst="rect">
            <a:avLst/>
          </a:prstGeom>
          <a:noFill/>
          <a:ln>
            <a:noFill/>
          </a:ln>
        </p:spPr>
      </p:sp>
      <p:sp>
        <p:nvSpPr>
          <p:cNvPr id="35" name="Shape 35"/>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36" name="Shape 36"/>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7" name="Shape 37"/>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8" name="Shape 38"/>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3" name="Shape 43"/>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4" name="Shape 44"/>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5" name="Shape 45"/>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8" name="Shape 48"/>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9" name="Shape 49"/>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3" name="Shape 53"/>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4" name="Shape 54"/>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7" name="Shape 5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58" name="Shape 5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0" name="Shape 6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2" name="Shape 62"/>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3" name="Shape 63"/>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66" name="Shape 66"/>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9" name="Shape 69"/>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0" name="Shape 70"/>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457200" y="1600200"/>
            <a:ext cx="8229600" cy="4525962"/>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Font typeface="Arial"/>
              <a:buChar char="•"/>
              <a:defRPr/>
            </a:lvl1pPr>
            <a:lvl2pPr marL="742950" marR="0" lvl="1" indent="-107950" algn="l" rtl="0">
              <a:spcBef>
                <a:spcPts val="560"/>
              </a:spcBef>
              <a:spcAft>
                <a:spcPts val="0"/>
              </a:spcAft>
              <a:buClr>
                <a:schemeClr val="dk1"/>
              </a:buClr>
              <a:buFont typeface="Arial"/>
              <a:buChar char="–"/>
              <a:defRPr/>
            </a:lvl2pPr>
            <a:lvl3pPr marL="1143000" marR="0" lvl="2" indent="-76200" algn="l" rtl="0">
              <a:spcBef>
                <a:spcPts val="480"/>
              </a:spcBef>
              <a:spcAft>
                <a:spcPts val="0"/>
              </a:spcAft>
              <a:buClr>
                <a:schemeClr val="dk1"/>
              </a:buClr>
              <a:buFont typeface="Arial"/>
              <a:buChar char="•"/>
              <a:defRPr/>
            </a:lvl3pPr>
            <a:lvl4pPr marL="1600200" marR="0" lvl="3" indent="-101600" algn="l" rtl="0">
              <a:spcBef>
                <a:spcPts val="400"/>
              </a:spcBef>
              <a:spcAft>
                <a:spcPts val="0"/>
              </a:spcAft>
              <a:buClr>
                <a:schemeClr val="dk1"/>
              </a:buClr>
              <a:buFont typeface="Arial"/>
              <a:buChar char="–"/>
              <a:defRPr/>
            </a:lvl4pPr>
            <a:lvl5pPr marL="2057400" marR="0" lvl="4" indent="-101600" algn="l" rtl="0">
              <a:spcBef>
                <a:spcPts val="400"/>
              </a:spcBef>
              <a:spcAft>
                <a:spcPts val="0"/>
              </a:spcAft>
              <a:buClr>
                <a:schemeClr val="dk1"/>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a:p>
        </p:txBody>
      </p:sp>
      <p:sp>
        <p:nvSpPr>
          <p:cNvPr id="12" name="Shape 12"/>
          <p:cNvSpPr txBox="1">
            <a:spLocks noGrp="1"/>
          </p:cNvSpPr>
          <p:nvPr>
            <p:ph type="dt" idx="10"/>
          </p:nvPr>
        </p:nvSpPr>
        <p:spPr>
          <a:xfrm>
            <a:off x="457200" y="6245225"/>
            <a:ext cx="2133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245225"/>
            <a:ext cx="2895600" cy="476250"/>
          </a:xfrm>
          <a:prstGeom prst="rect">
            <a:avLst/>
          </a:prstGeom>
          <a:noFill/>
          <a:ln>
            <a:noFill/>
          </a:ln>
        </p:spPr>
        <p:txBody>
          <a:bodyPr wrap="square"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245225"/>
            <a:ext cx="2133600" cy="476250"/>
          </a:xfrm>
          <a:prstGeom prst="rect">
            <a:avLst/>
          </a:prstGeom>
          <a:noFill/>
          <a:ln>
            <a:noFill/>
          </a:ln>
        </p:spPr>
        <p:txBody>
          <a:bodyPr wrap="square" lIns="91425" tIns="91425" rIns="91425" bIns="91425" anchor="t"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7.xml"/><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2.xm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4.xm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7.xml"/><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6.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8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7.xml"/><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8.xml"/><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9.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a:stretch>
        </a:blipFill>
        <a:effectLst/>
      </p:bgPr>
    </p:bg>
    <p:spTree>
      <p:nvGrpSpPr>
        <p:cNvPr id="1" name="Shape 92"/>
        <p:cNvGrpSpPr/>
        <p:nvPr/>
      </p:nvGrpSpPr>
      <p:grpSpPr>
        <a:xfrm>
          <a:off x="0" y="0"/>
          <a:ext cx="0" cy="0"/>
          <a:chOff x="0" y="0"/>
          <a:chExt cx="0" cy="0"/>
        </a:xfrm>
      </p:grpSpPr>
      <p:sp>
        <p:nvSpPr>
          <p:cNvPr id="93" name="Shape 9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4" name="Shape 94"/>
          <p:cNvSpPr txBox="1">
            <a:spLocks noGrp="1"/>
          </p:cNvSpPr>
          <p:nvPr>
            <p:ph type="ctrTitle"/>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FRAMEWORK ADF</a:t>
            </a:r>
          </a:p>
        </p:txBody>
      </p:sp>
      <p:sp>
        <p:nvSpPr>
          <p:cNvPr id="95" name="Shape 95"/>
          <p:cNvSpPr txBox="1">
            <a:spLocks noGrp="1"/>
          </p:cNvSpPr>
          <p:nvPr>
            <p:ph type="subTitle" idx="1"/>
          </p:nvPr>
        </p:nvSpPr>
        <p:spPr>
          <a:xfrm>
            <a:off x="1371600" y="3886200"/>
            <a:ext cx="6400800" cy="17526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3200" b="0" i="0" u="none" strike="noStrike" cap="none" dirty="0" err="1">
                <a:solidFill>
                  <a:schemeClr val="dk1"/>
                </a:solidFill>
                <a:latin typeface="Arial"/>
                <a:ea typeface="Arial"/>
                <a:cs typeface="Arial"/>
                <a:sym typeface="Arial"/>
              </a:rPr>
              <a:t>Desarrollo</a:t>
            </a:r>
            <a:r>
              <a:rPr lang="en-US" sz="3200" b="0" i="0" u="none" strike="noStrike" cap="none" dirty="0">
                <a:solidFill>
                  <a:schemeClr val="dk1"/>
                </a:solidFill>
                <a:latin typeface="Arial"/>
                <a:ea typeface="Arial"/>
                <a:cs typeface="Arial"/>
                <a:sym typeface="Arial"/>
              </a:rPr>
              <a:t> JEE con </a:t>
            </a:r>
          </a:p>
          <a:p>
            <a:pPr marL="0" marR="0" lvl="0" indent="0" algn="ctr" rtl="0">
              <a:lnSpc>
                <a:spcPct val="100000"/>
              </a:lnSpc>
              <a:spcBef>
                <a:spcPts val="640"/>
              </a:spcBef>
              <a:spcAft>
                <a:spcPts val="0"/>
              </a:spcAft>
              <a:buClr>
                <a:schemeClr val="dk1"/>
              </a:buClr>
              <a:buSzPct val="25000"/>
              <a:buFont typeface="Arial"/>
              <a:buNone/>
            </a:pPr>
            <a:r>
              <a:rPr lang="en-US" sz="3200" b="0" i="0" u="none" strike="noStrike" cap="none" dirty="0">
                <a:solidFill>
                  <a:schemeClr val="dk1"/>
                </a:solidFill>
                <a:latin typeface="Arial"/>
                <a:ea typeface="Arial"/>
                <a:cs typeface="Arial"/>
                <a:sym typeface="Arial"/>
              </a:rPr>
              <a:t>Oracle ADF </a:t>
            </a:r>
            <a:r>
              <a:rPr lang="en-US" sz="3200" b="0" i="0" u="none" strike="noStrike" cap="none" dirty="0" smtClean="0">
                <a:solidFill>
                  <a:schemeClr val="dk1"/>
                </a:solidFill>
                <a:latin typeface="Arial"/>
                <a:ea typeface="Arial"/>
                <a:cs typeface="Arial"/>
                <a:sym typeface="Arial"/>
              </a:rPr>
              <a:t>12c</a:t>
            </a:r>
            <a:endParaRPr lang="en-US" sz="3200" b="0" i="0" u="none" strike="noStrike" cap="none" dirty="0">
              <a:solidFill>
                <a:schemeClr val="dk1"/>
              </a:solidFill>
              <a:latin typeface="Arial"/>
              <a:ea typeface="Arial"/>
              <a:cs typeface="Arial"/>
              <a:sym typeface="Arial"/>
            </a:endParaRPr>
          </a:p>
          <a:p>
            <a:pPr marL="0" marR="0" lvl="0" indent="0" algn="ctr" rtl="0">
              <a:lnSpc>
                <a:spcPct val="100000"/>
              </a:lnSpc>
              <a:spcBef>
                <a:spcPts val="640"/>
              </a:spcBef>
              <a:spcAft>
                <a:spcPts val="0"/>
              </a:spcAft>
              <a:buClr>
                <a:schemeClr val="dk1"/>
              </a:buClr>
              <a:buSzPct val="25000"/>
              <a:buFont typeface="Arial"/>
              <a:buNone/>
            </a:pPr>
            <a:endParaRPr sz="3200" b="0" i="0" u="none" strike="noStrike" cap="none" dirty="0">
              <a:solidFill>
                <a:schemeClr val="dk1"/>
              </a:solidFill>
              <a:latin typeface="Arial"/>
              <a:ea typeface="Arial"/>
              <a:cs typeface="Arial"/>
              <a:sym typeface="Arial"/>
            </a:endParaRPr>
          </a:p>
          <a:p>
            <a:pPr marL="0" marR="0" lvl="0" indent="0" algn="r" rtl="0">
              <a:lnSpc>
                <a:spcPct val="100000"/>
              </a:lnSpc>
              <a:spcBef>
                <a:spcPts val="400"/>
              </a:spcBef>
              <a:spcAft>
                <a:spcPts val="0"/>
              </a:spcAft>
              <a:buClr>
                <a:schemeClr val="dk1"/>
              </a:buClr>
              <a:buSzPct val="25000"/>
              <a:buFont typeface="Arial"/>
              <a:buNone/>
            </a:pPr>
            <a:endParaRPr sz="2000" b="0" i="0" u="none" strike="noStrike" cap="none" dirty="0">
              <a:solidFill>
                <a:schemeClr val="dk1"/>
              </a:solidFill>
              <a:latin typeface="Arial"/>
              <a:ea typeface="Arial"/>
              <a:cs typeface="Arial"/>
              <a:sym typeface="Arial"/>
            </a:endParaRPr>
          </a:p>
          <a:p>
            <a:pPr marL="0" marR="0" lvl="0" indent="0" algn="r" rtl="0">
              <a:lnSpc>
                <a:spcPct val="100000"/>
              </a:lnSpc>
              <a:spcBef>
                <a:spcPts val="400"/>
              </a:spcBef>
              <a:spcAft>
                <a:spcPts val="0"/>
              </a:spcAft>
              <a:buClr>
                <a:schemeClr val="dk1"/>
              </a:buClr>
              <a:buSzPct val="25000"/>
              <a:buFont typeface="Arial"/>
              <a:buNone/>
            </a:pPr>
            <a:r>
              <a:rPr lang="en-US" sz="2000" b="0" i="0" u="none" strike="noStrike" cap="none" dirty="0" smtClean="0">
                <a:solidFill>
                  <a:schemeClr val="dk1"/>
                </a:solidFill>
                <a:latin typeface="Arial"/>
                <a:ea typeface="Arial"/>
                <a:cs typeface="Arial"/>
                <a:sym typeface="Arial"/>
              </a:rPr>
              <a:t>V2.2</a:t>
            </a:r>
            <a:endParaRPr lang="en-US"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59" name="Shape 15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Oracle ADF</a:t>
            </a:r>
          </a:p>
        </p:txBody>
      </p:sp>
      <p:sp>
        <p:nvSpPr>
          <p:cNvPr id="160" name="Shape 160"/>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Framework que implementa los diferentes patrones JEE requeridos para construir aplicaciones.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Basado en un metadata XML</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Sigue el patrón MVC</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Soporta múltiples tecnologías que se seleccionan de acuerdo a las necesidades (ADF Swing, JSP, JSF, ADF BC, EJB, TopLink, BPEL, WS, Portlets, etc).</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Shape 87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77" name="Shape 877"/>
          <p:cNvSpPr txBox="1">
            <a:spLocks noGrp="1"/>
          </p:cNvSpPr>
          <p:nvPr>
            <p:ph type="title"/>
          </p:nvPr>
        </p:nvSpPr>
        <p:spPr>
          <a:xfrm>
            <a:off x="457200" y="404812"/>
            <a:ext cx="8229600" cy="8636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Invocación de métodos</a:t>
            </a:r>
          </a:p>
        </p:txBody>
      </p:sp>
      <p:sp>
        <p:nvSpPr>
          <p:cNvPr id="878" name="Shape 878"/>
          <p:cNvSpPr txBox="1"/>
          <p:nvPr/>
        </p:nvSpPr>
        <p:spPr>
          <a:xfrm>
            <a:off x="457200" y="1196975"/>
            <a:ext cx="8229600" cy="17272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Al arrastrar y soltar el botón (command button) se crea el respectivo binding en el </a:t>
            </a:r>
            <a:r>
              <a:rPr lang="en-US" sz="2400" b="1" i="0" u="none" strike="noStrike" cap="none">
                <a:solidFill>
                  <a:srgbClr val="3366FF"/>
                </a:solidFill>
                <a:latin typeface="Arial"/>
                <a:ea typeface="Arial"/>
                <a:cs typeface="Arial"/>
                <a:sym typeface="Arial"/>
              </a:rPr>
              <a:t>pagDef</a:t>
            </a:r>
            <a:r>
              <a:rPr lang="en-US" sz="2400" b="0" i="0" u="none" strike="noStrike" cap="none">
                <a:solidFill>
                  <a:schemeClr val="dk1"/>
                </a:solidFill>
                <a:latin typeface="Arial"/>
                <a:ea typeface="Arial"/>
                <a:cs typeface="Arial"/>
                <a:sym typeface="Arial"/>
              </a:rPr>
              <a:t>.</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En caso de emplear parámetros, estos pueden ser valores fijos o variables a través de </a:t>
            </a:r>
            <a:r>
              <a:rPr lang="en-US" sz="2400" b="1" i="0" u="none" strike="noStrike" cap="none">
                <a:solidFill>
                  <a:srgbClr val="3366FF"/>
                </a:solidFill>
                <a:latin typeface="Arial"/>
                <a:ea typeface="Arial"/>
                <a:cs typeface="Arial"/>
                <a:sym typeface="Arial"/>
              </a:rPr>
              <a:t>EL</a:t>
            </a:r>
            <a:r>
              <a:rPr lang="en-US" sz="2400" b="0" i="0" u="none" strike="noStrike" cap="none">
                <a:solidFill>
                  <a:schemeClr val="dk1"/>
                </a:solidFill>
                <a:latin typeface="Arial"/>
                <a:ea typeface="Arial"/>
                <a:cs typeface="Arial"/>
                <a:sym typeface="Arial"/>
              </a:rPr>
              <a:t>.</a:t>
            </a:r>
          </a:p>
        </p:txBody>
      </p:sp>
      <p:pic>
        <p:nvPicPr>
          <p:cNvPr id="879" name="Shape 879"/>
          <p:cNvPicPr preferRelativeResize="0"/>
          <p:nvPr/>
        </p:nvPicPr>
        <p:blipFill rotWithShape="1">
          <a:blip r:embed="rId3">
            <a:alphaModFix/>
          </a:blip>
          <a:srcRect/>
          <a:stretch/>
        </p:blipFill>
        <p:spPr>
          <a:xfrm>
            <a:off x="77787" y="3016250"/>
            <a:ext cx="9066212" cy="3581400"/>
          </a:xfrm>
          <a:prstGeom prst="rect">
            <a:avLst/>
          </a:prstGeom>
          <a:noFill/>
          <a:ln>
            <a:noFill/>
          </a:ln>
        </p:spPr>
      </p:pic>
      <p:sp>
        <p:nvSpPr>
          <p:cNvPr id="880" name="Shape 880"/>
          <p:cNvSpPr/>
          <p:nvPr/>
        </p:nvSpPr>
        <p:spPr>
          <a:xfrm>
            <a:off x="3059112" y="4095750"/>
            <a:ext cx="217487" cy="1512887"/>
          </a:xfrm>
          <a:prstGeom prst="leftBrace">
            <a:avLst>
              <a:gd name="adj1" fmla="val 8333"/>
              <a:gd name="adj2" fmla="val 50000"/>
            </a:avLst>
          </a:prstGeom>
          <a:noFill/>
          <a:ln w="12700" cap="flat" cmpd="sng">
            <a:solidFill>
              <a:srgbClr val="FF0000"/>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881" name="Shape 881"/>
          <p:cNvCxnSpPr/>
          <p:nvPr/>
        </p:nvCxnSpPr>
        <p:spPr>
          <a:xfrm rot="10800000" flipH="1">
            <a:off x="1835150" y="4745037"/>
            <a:ext cx="1223962" cy="1295400"/>
          </a:xfrm>
          <a:prstGeom prst="straightConnector1">
            <a:avLst/>
          </a:prstGeom>
          <a:noFill/>
          <a:ln w="9525" cap="flat" cmpd="sng">
            <a:solidFill>
              <a:srgbClr val="FF0000"/>
            </a:solidFill>
            <a:prstDash val="solid"/>
            <a:miter lim="8000"/>
            <a:headEnd type="none" w="med" len="med"/>
            <a:tailEnd type="triangle" w="lg" len="lg"/>
          </a:ln>
        </p:spPr>
      </p:cxnSp>
      <p:sp>
        <p:nvSpPr>
          <p:cNvPr id="882" name="Shape 882"/>
          <p:cNvSpPr/>
          <p:nvPr/>
        </p:nvSpPr>
        <p:spPr>
          <a:xfrm>
            <a:off x="4067175" y="5032375"/>
            <a:ext cx="4248150" cy="576262"/>
          </a:xfrm>
          <a:prstGeom prst="ellipse">
            <a:avLst/>
          </a:prstGeom>
          <a:noFill/>
          <a:ln w="9525" cap="flat" cmpd="sng">
            <a:solidFill>
              <a:srgbClr val="FF0000"/>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88" name="Shape 88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Ciclo de vida de una página</a:t>
            </a:r>
          </a:p>
        </p:txBody>
      </p:sp>
      <p:pic>
        <p:nvPicPr>
          <p:cNvPr id="889" name="Shape 889"/>
          <p:cNvPicPr preferRelativeResize="0"/>
          <p:nvPr/>
        </p:nvPicPr>
        <p:blipFill rotWithShape="1">
          <a:blip r:embed="rId3">
            <a:alphaModFix/>
          </a:blip>
          <a:srcRect/>
          <a:stretch/>
        </p:blipFill>
        <p:spPr>
          <a:xfrm>
            <a:off x="827087" y="1412875"/>
            <a:ext cx="7489825" cy="4895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95" name="Shape 895"/>
          <p:cNvSpPr txBox="1">
            <a:spLocks noGrp="1"/>
          </p:cNvSpPr>
          <p:nvPr>
            <p:ph type="title"/>
          </p:nvPr>
        </p:nvSpPr>
        <p:spPr>
          <a:xfrm>
            <a:off x="457200" y="1984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Ciclo de vida de una página</a:t>
            </a:r>
          </a:p>
        </p:txBody>
      </p:sp>
      <p:sp>
        <p:nvSpPr>
          <p:cNvPr id="896" name="Shape 896"/>
          <p:cNvSpPr txBox="1"/>
          <p:nvPr/>
        </p:nvSpPr>
        <p:spPr>
          <a:xfrm>
            <a:off x="395287" y="1196975"/>
            <a:ext cx="8229600" cy="5400675"/>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RestoreView</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Buscar el </a:t>
            </a:r>
            <a:r>
              <a:rPr lang="en-US" sz="2000" b="0" i="0" u="none" strike="noStrike" cap="none">
                <a:solidFill>
                  <a:srgbClr val="3366FF"/>
                </a:solidFill>
                <a:latin typeface="Arial"/>
                <a:ea typeface="Arial"/>
                <a:cs typeface="Arial"/>
                <a:sym typeface="Arial"/>
              </a:rPr>
              <a:t>pagDef</a:t>
            </a:r>
            <a:r>
              <a:rPr lang="en-US" sz="2000" b="0" i="0" u="none" strike="noStrike" cap="none">
                <a:solidFill>
                  <a:schemeClr val="dk1"/>
                </a:solidFill>
                <a:latin typeface="Arial"/>
                <a:ea typeface="Arial"/>
                <a:cs typeface="Arial"/>
                <a:sym typeface="Arial"/>
              </a:rPr>
              <a:t> correspondiente al URL</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Construir o restaurar el “component tree” de la página</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InitContext</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crea el </a:t>
            </a:r>
            <a:r>
              <a:rPr lang="en-US" sz="2000" b="0" i="0" u="none" strike="noStrike" cap="none">
                <a:solidFill>
                  <a:srgbClr val="3366FF"/>
                </a:solidFill>
                <a:latin typeface="Arial"/>
                <a:ea typeface="Arial"/>
                <a:cs typeface="Arial"/>
                <a:sym typeface="Arial"/>
              </a:rPr>
              <a:t>bindingContainer</a:t>
            </a:r>
            <a:r>
              <a:rPr lang="en-US" sz="2000" b="0" i="0" u="none" strike="noStrike" cap="none">
                <a:solidFill>
                  <a:schemeClr val="dk1"/>
                </a:solidFill>
                <a:latin typeface="Arial"/>
                <a:ea typeface="Arial"/>
                <a:cs typeface="Arial"/>
                <a:sym typeface="Arial"/>
              </a:rPr>
              <a:t> (representación en ejecución del pagDef)</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instancia el LifecycleContext (mantener la información durante todo el ciclo de vida)</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PrepareModel</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a:t>
            </a:r>
            <a:r>
              <a:rPr lang="en-US" sz="2000" b="0" i="0" u="none" strike="noStrike" cap="none">
                <a:solidFill>
                  <a:srgbClr val="3366FF"/>
                </a:solidFill>
                <a:latin typeface="Arial"/>
                <a:ea typeface="Arial"/>
                <a:cs typeface="Arial"/>
                <a:sym typeface="Arial"/>
              </a:rPr>
              <a:t>refrescan</a:t>
            </a:r>
            <a:r>
              <a:rPr lang="en-US" sz="2000" b="0" i="0" u="none" strike="noStrike" cap="none">
                <a:solidFill>
                  <a:schemeClr val="dk1"/>
                </a:solidFill>
                <a:latin typeface="Arial"/>
                <a:ea typeface="Arial"/>
                <a:cs typeface="Arial"/>
                <a:sym typeface="Arial"/>
              </a:rPr>
              <a:t> los iterators y se invocan los métodos de la sección executables del pagDef, de acuerdo a los atributos </a:t>
            </a:r>
            <a:r>
              <a:rPr lang="en-US" sz="2000" b="0" i="0" u="none" strike="noStrike" cap="none">
                <a:solidFill>
                  <a:srgbClr val="3366FF"/>
                </a:solidFill>
                <a:latin typeface="Arial"/>
                <a:ea typeface="Arial"/>
                <a:cs typeface="Arial"/>
                <a:sym typeface="Arial"/>
              </a:rPr>
              <a:t>Refresh</a:t>
            </a:r>
            <a:r>
              <a:rPr lang="en-US" sz="2000" b="0" i="0" u="none" strike="noStrike" cap="none">
                <a:solidFill>
                  <a:schemeClr val="dk1"/>
                </a:solidFill>
                <a:latin typeface="Arial"/>
                <a:ea typeface="Arial"/>
                <a:cs typeface="Arial"/>
                <a:sym typeface="Arial"/>
              </a:rPr>
              <a:t> y </a:t>
            </a:r>
            <a:r>
              <a:rPr lang="en-US" sz="2000" b="0" i="0" u="none" strike="noStrike" cap="none">
                <a:solidFill>
                  <a:srgbClr val="3366FF"/>
                </a:solidFill>
                <a:latin typeface="Arial"/>
                <a:ea typeface="Arial"/>
                <a:cs typeface="Arial"/>
                <a:sym typeface="Arial"/>
              </a:rPr>
              <a:t>RefreshCondition</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ApplyRequestValue</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Cada componente es actualizado con los valores provenientes de los parámetros de la solicitud (</a:t>
            </a:r>
            <a:r>
              <a:rPr lang="en-US" sz="2000" b="0" i="1" u="none" strike="noStrike" cap="none">
                <a:solidFill>
                  <a:schemeClr val="dk1"/>
                </a:solidFill>
                <a:latin typeface="Arial"/>
                <a:ea typeface="Arial"/>
                <a:cs typeface="Arial"/>
                <a:sym typeface="Arial"/>
              </a:rPr>
              <a:t>request parameters</a:t>
            </a:r>
            <a:r>
              <a:rPr lang="en-US" sz="2000" b="0" i="0" u="none" strike="noStrike" cap="none">
                <a:solidFill>
                  <a:schemeClr val="dk1"/>
                </a:solidFill>
                <a:latin typeface="Arial"/>
                <a:ea typeface="Arial"/>
                <a:cs typeface="Arial"/>
                <a:sym typeface="Arial"/>
              </a:rPr>
              <a:t>).</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En caso que el componente tenga el atributo </a:t>
            </a:r>
            <a:r>
              <a:rPr lang="en-US" sz="2000" b="0" i="0" u="none" strike="noStrike" cap="none">
                <a:solidFill>
                  <a:srgbClr val="3366FF"/>
                </a:solidFill>
                <a:latin typeface="Arial"/>
                <a:ea typeface="Arial"/>
                <a:cs typeface="Arial"/>
                <a:sym typeface="Arial"/>
              </a:rPr>
              <a:t>immediate</a:t>
            </a:r>
            <a:r>
              <a:rPr lang="en-US" sz="2000" b="0" i="0" u="none" strike="noStrike" cap="none">
                <a:solidFill>
                  <a:schemeClr val="dk1"/>
                </a:solidFill>
                <a:latin typeface="Arial"/>
                <a:ea typeface="Arial"/>
                <a:cs typeface="Arial"/>
                <a:sym typeface="Arial"/>
              </a:rPr>
              <a:t> en true, las validaciones, conversiones y eventos son procesados en esta fase.</a:t>
            </a: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Shape 90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02" name="Shape 902"/>
          <p:cNvSpPr txBox="1">
            <a:spLocks noGrp="1"/>
          </p:cNvSpPr>
          <p:nvPr>
            <p:ph type="title"/>
          </p:nvPr>
        </p:nvSpPr>
        <p:spPr>
          <a:xfrm>
            <a:off x="457200" y="1984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Ciclo de vida de una página</a:t>
            </a:r>
          </a:p>
        </p:txBody>
      </p:sp>
      <p:sp>
        <p:nvSpPr>
          <p:cNvPr id="903" name="Shape 903"/>
          <p:cNvSpPr txBox="1"/>
          <p:nvPr/>
        </p:nvSpPr>
        <p:spPr>
          <a:xfrm>
            <a:off x="395287" y="1196975"/>
            <a:ext cx="8229600" cy="5400675"/>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ProcessValidations</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 realizan las conversiones y validaciones sobre los componentes, actualizando sus respectivos valores. En caso de presentarse errores, se pasa a la fase RenderResponse.</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UpdateModelValues</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Los valores de los componentes (que han sido validados) son trasladados al modelo.</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ValidateModelUpdates</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modelo actualizado es validado por medio de las rutinas definidas.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09" name="Shape 909"/>
          <p:cNvSpPr txBox="1">
            <a:spLocks noGrp="1"/>
          </p:cNvSpPr>
          <p:nvPr>
            <p:ph type="title"/>
          </p:nvPr>
        </p:nvSpPr>
        <p:spPr>
          <a:xfrm>
            <a:off x="457200" y="1984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Ciclo de vida de una página</a:t>
            </a:r>
          </a:p>
        </p:txBody>
      </p:sp>
      <p:sp>
        <p:nvSpPr>
          <p:cNvPr id="910" name="Shape 910"/>
          <p:cNvSpPr txBox="1"/>
          <p:nvPr/>
        </p:nvSpPr>
        <p:spPr>
          <a:xfrm>
            <a:off x="395287" y="1196975"/>
            <a:ext cx="8229600" cy="54006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InvokeApplication</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Las acciones asociadas a comandos son ejecutados.</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PrepareRender</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El binding container es refrescado para reflejar los cambios de las fases previas.</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Los eventos son notificados a los respectivos listeners.</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RenderResponse</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Los componentes son “rendered”.</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El estado de la página es almacenado para ser empleado en posteriores request.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16" name="Shape 916"/>
          <p:cNvSpPr txBox="1"/>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Navegación entre páginas</a:t>
            </a:r>
          </a:p>
        </p:txBody>
      </p:sp>
      <p:sp>
        <p:nvSpPr>
          <p:cNvPr id="917" name="Shape 917"/>
          <p:cNvSpPr txBox="1"/>
          <p:nvPr/>
        </p:nvSpPr>
        <p:spPr>
          <a:xfrm>
            <a:off x="1371600" y="3886200"/>
            <a:ext cx="6400800" cy="17526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faces-config.xml</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23" name="Shape 923"/>
          <p:cNvSpPr txBox="1">
            <a:spLocks noGrp="1"/>
          </p:cNvSpPr>
          <p:nvPr>
            <p:ph type="title"/>
          </p:nvPr>
        </p:nvSpPr>
        <p:spPr>
          <a:xfrm>
            <a:off x="323850" y="1984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JSF Navigation</a:t>
            </a:r>
          </a:p>
        </p:txBody>
      </p:sp>
      <p:pic>
        <p:nvPicPr>
          <p:cNvPr id="924" name="Shape 924"/>
          <p:cNvPicPr preferRelativeResize="0"/>
          <p:nvPr/>
        </p:nvPicPr>
        <p:blipFill rotWithShape="1">
          <a:blip r:embed="rId3">
            <a:alphaModFix/>
          </a:blip>
          <a:srcRect/>
          <a:stretch/>
        </p:blipFill>
        <p:spPr>
          <a:xfrm>
            <a:off x="755650" y="1700212"/>
            <a:ext cx="7561262" cy="3397250"/>
          </a:xfrm>
          <a:prstGeom prst="rect">
            <a:avLst/>
          </a:prstGeom>
          <a:noFill/>
          <a:ln>
            <a:noFill/>
          </a:ln>
        </p:spPr>
      </p:pic>
      <p:sp>
        <p:nvSpPr>
          <p:cNvPr id="925" name="Shape 925"/>
          <p:cNvSpPr/>
          <p:nvPr/>
        </p:nvSpPr>
        <p:spPr>
          <a:xfrm>
            <a:off x="2339975" y="3933825"/>
            <a:ext cx="719137" cy="503237"/>
          </a:xfrm>
          <a:prstGeom prst="ellipse">
            <a:avLst/>
          </a:prstGeom>
          <a:noFill/>
          <a:ln w="22225" cap="flat" cmpd="sng">
            <a:solidFill>
              <a:srgbClr val="FF0000"/>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926" name="Shape 926"/>
          <p:cNvCxnSpPr/>
          <p:nvPr/>
        </p:nvCxnSpPr>
        <p:spPr>
          <a:xfrm rot="10800000">
            <a:off x="971550" y="3357562"/>
            <a:ext cx="1655762" cy="576262"/>
          </a:xfrm>
          <a:prstGeom prst="straightConnector1">
            <a:avLst/>
          </a:prstGeom>
          <a:noFill/>
          <a:ln w="22225" cap="flat" cmpd="sng">
            <a:solidFill>
              <a:srgbClr val="FF0000"/>
            </a:solidFill>
            <a:prstDash val="solid"/>
            <a:miter lim="8000"/>
            <a:headEnd type="none" w="med" len="med"/>
            <a:tailEnd type="triangle" w="lg" len="lg"/>
          </a:ln>
        </p:spPr>
      </p:cxnSp>
      <p:sp>
        <p:nvSpPr>
          <p:cNvPr id="927" name="Shape 927"/>
          <p:cNvSpPr txBox="1"/>
          <p:nvPr/>
        </p:nvSpPr>
        <p:spPr>
          <a:xfrm>
            <a:off x="0" y="2924175"/>
            <a:ext cx="1174750" cy="36671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1800" b="1" i="0" u="none" strike="noStrike" cap="none">
                <a:solidFill>
                  <a:srgbClr val="FF0000"/>
                </a:solidFill>
                <a:latin typeface="Arial"/>
                <a:ea typeface="Arial"/>
                <a:cs typeface="Arial"/>
                <a:sym typeface="Arial"/>
              </a:rPr>
              <a:t>Outcome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33" name="Shape 933"/>
          <p:cNvSpPr txBox="1">
            <a:spLocks noGrp="1"/>
          </p:cNvSpPr>
          <p:nvPr>
            <p:ph type="title"/>
          </p:nvPr>
        </p:nvSpPr>
        <p:spPr>
          <a:xfrm>
            <a:off x="323850" y="260350"/>
            <a:ext cx="8229600" cy="927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faces-config.xml</a:t>
            </a:r>
          </a:p>
        </p:txBody>
      </p:sp>
      <p:pic>
        <p:nvPicPr>
          <p:cNvPr id="934" name="Shape 934"/>
          <p:cNvPicPr preferRelativeResize="0"/>
          <p:nvPr/>
        </p:nvPicPr>
        <p:blipFill rotWithShape="1">
          <a:blip r:embed="rId3">
            <a:alphaModFix/>
          </a:blip>
          <a:srcRect/>
          <a:stretch/>
        </p:blipFill>
        <p:spPr>
          <a:xfrm>
            <a:off x="1258887" y="1231900"/>
            <a:ext cx="6049962" cy="529748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Shape 93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40" name="Shape 940"/>
          <p:cNvSpPr txBox="1">
            <a:spLocks noGrp="1"/>
          </p:cNvSpPr>
          <p:nvPr>
            <p:ph type="title"/>
          </p:nvPr>
        </p:nvSpPr>
        <p:spPr>
          <a:xfrm>
            <a:off x="32385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faces-config.xml (cont)</a:t>
            </a:r>
          </a:p>
        </p:txBody>
      </p:sp>
      <p:pic>
        <p:nvPicPr>
          <p:cNvPr id="941" name="Shape 941"/>
          <p:cNvPicPr preferRelativeResize="0"/>
          <p:nvPr/>
        </p:nvPicPr>
        <p:blipFill rotWithShape="1">
          <a:blip r:embed="rId3">
            <a:alphaModFix/>
          </a:blip>
          <a:srcRect/>
          <a:stretch/>
        </p:blipFill>
        <p:spPr>
          <a:xfrm>
            <a:off x="539750" y="1484312"/>
            <a:ext cx="8353425" cy="37687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Shape 94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47" name="Shape 947"/>
          <p:cNvSpPr txBox="1">
            <a:spLocks noGrp="1"/>
          </p:cNvSpPr>
          <p:nvPr>
            <p:ph type="title"/>
          </p:nvPr>
        </p:nvSpPr>
        <p:spPr>
          <a:xfrm>
            <a:off x="32385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faces-config.xml (cont)</a:t>
            </a:r>
          </a:p>
        </p:txBody>
      </p:sp>
      <p:pic>
        <p:nvPicPr>
          <p:cNvPr id="948" name="Shape 948"/>
          <p:cNvPicPr preferRelativeResize="0"/>
          <p:nvPr/>
        </p:nvPicPr>
        <p:blipFill rotWithShape="1">
          <a:blip r:embed="rId3">
            <a:alphaModFix/>
          </a:blip>
          <a:srcRect/>
          <a:stretch/>
        </p:blipFill>
        <p:spPr>
          <a:xfrm>
            <a:off x="755650" y="1335087"/>
            <a:ext cx="7380287" cy="3894137"/>
          </a:xfrm>
          <a:prstGeom prst="rect">
            <a:avLst/>
          </a:prstGeom>
          <a:noFill/>
          <a:ln>
            <a:noFill/>
          </a:ln>
        </p:spPr>
      </p:pic>
      <p:sp>
        <p:nvSpPr>
          <p:cNvPr id="949" name="Shape 949"/>
          <p:cNvSpPr txBox="1"/>
          <p:nvPr/>
        </p:nvSpPr>
        <p:spPr>
          <a:xfrm>
            <a:off x="395287" y="5013325"/>
            <a:ext cx="8229600" cy="16557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Cuando el </a:t>
            </a:r>
            <a:r>
              <a:rPr lang="en-US" sz="2400" b="1" i="0" u="none" strike="noStrike" cap="none">
                <a:solidFill>
                  <a:srgbClr val="3366FF"/>
                </a:solidFill>
                <a:latin typeface="Arial"/>
                <a:ea typeface="Arial"/>
                <a:cs typeface="Arial"/>
                <a:sym typeface="Arial"/>
              </a:rPr>
              <a:t>origen</a:t>
            </a:r>
            <a:r>
              <a:rPr lang="en-US" sz="2400" b="0" i="0" u="none" strike="noStrike" cap="none">
                <a:solidFill>
                  <a:schemeClr val="dk1"/>
                </a:solidFill>
                <a:latin typeface="Arial"/>
                <a:ea typeface="Arial"/>
                <a:cs typeface="Arial"/>
                <a:sym typeface="Arial"/>
              </a:rPr>
              <a:t> de la regla no es relevante, se emplea el símbolo </a:t>
            </a:r>
            <a:r>
              <a:rPr lang="en-US" sz="2400" b="1" i="0" u="none" strike="noStrike" cap="none">
                <a:solidFill>
                  <a:srgbClr val="3366FF"/>
                </a:solidFill>
                <a:latin typeface="Arial"/>
                <a:ea typeface="Arial"/>
                <a:cs typeface="Arial"/>
                <a:sym typeface="Arial"/>
              </a:rPr>
              <a:t>*</a:t>
            </a:r>
            <a:r>
              <a:rPr lang="en-US" sz="2400" b="0" i="0" u="none" strike="noStrike" cap="none">
                <a:solidFill>
                  <a:schemeClr val="dk1"/>
                </a:solidFill>
                <a:latin typeface="Arial"/>
                <a:ea typeface="Arial"/>
                <a:cs typeface="Arial"/>
                <a:sym typeface="Arial"/>
              </a:rPr>
              <a:t> (asterisco).</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El Outcome es empleado como </a:t>
            </a:r>
            <a:r>
              <a:rPr lang="en-US" sz="2400" b="1" i="0" u="none" strike="noStrike" cap="none">
                <a:solidFill>
                  <a:srgbClr val="3366FF"/>
                </a:solidFill>
                <a:latin typeface="Arial"/>
                <a:ea typeface="Arial"/>
                <a:cs typeface="Arial"/>
                <a:sym typeface="Arial"/>
              </a:rPr>
              <a:t>Action</a:t>
            </a:r>
            <a:r>
              <a:rPr lang="en-US" sz="2400" b="0" i="0" u="none" strike="noStrike" cap="none">
                <a:solidFill>
                  <a:schemeClr val="dk1"/>
                </a:solidFill>
                <a:latin typeface="Arial"/>
                <a:ea typeface="Arial"/>
                <a:cs typeface="Arial"/>
                <a:sym typeface="Arial"/>
              </a:rPr>
              <a:t> en los componentes UI tipo </a:t>
            </a:r>
            <a:r>
              <a:rPr lang="en-US" sz="2400" b="1" i="0" u="none" strike="noStrike" cap="none">
                <a:solidFill>
                  <a:srgbClr val="3366FF"/>
                </a:solidFill>
                <a:latin typeface="Arial"/>
                <a:ea typeface="Arial"/>
                <a:cs typeface="Arial"/>
                <a:sym typeface="Arial"/>
              </a:rPr>
              <a:t>command</a:t>
            </a:r>
            <a:r>
              <a:rPr lang="en-US" sz="2400" b="0" i="0" u="none" strike="noStrike" cap="none">
                <a:solidFill>
                  <a:schemeClr val="dk1"/>
                </a:solidFill>
                <a:latin typeface="Arial"/>
                <a:ea typeface="Arial"/>
                <a:cs typeface="Arial"/>
                <a:sym typeface="Aria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66" name="Shape 16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a:solidFill>
                  <a:schemeClr val="dk2"/>
                </a:solidFill>
                <a:latin typeface="Arial"/>
                <a:ea typeface="Arial"/>
                <a:cs typeface="Arial"/>
                <a:sym typeface="Arial"/>
              </a:rPr>
              <a:t>Oracle </a:t>
            </a:r>
            <a:r>
              <a:rPr lang="en-US" sz="4400" b="0" i="0" u="none" strike="noStrike" cap="none" dirty="0" smtClean="0">
                <a:solidFill>
                  <a:schemeClr val="dk2"/>
                </a:solidFill>
                <a:latin typeface="Arial"/>
                <a:ea typeface="Arial"/>
                <a:cs typeface="Arial"/>
                <a:sym typeface="Arial"/>
              </a:rPr>
              <a:t>ADF (11g)</a:t>
            </a:r>
            <a:endParaRPr lang="en-US" sz="4400" b="0" i="0" u="none" strike="noStrike" cap="none" dirty="0">
              <a:solidFill>
                <a:schemeClr val="dk2"/>
              </a:solidFill>
              <a:latin typeface="Arial"/>
              <a:ea typeface="Arial"/>
              <a:cs typeface="Arial"/>
              <a:sym typeface="Arial"/>
            </a:endParaRPr>
          </a:p>
        </p:txBody>
      </p:sp>
      <p:pic>
        <p:nvPicPr>
          <p:cNvPr id="167" name="Shape 167"/>
          <p:cNvPicPr preferRelativeResize="0"/>
          <p:nvPr/>
        </p:nvPicPr>
        <p:blipFill rotWithShape="1">
          <a:blip r:embed="rId3">
            <a:alphaModFix/>
          </a:blip>
          <a:srcRect/>
          <a:stretch/>
        </p:blipFill>
        <p:spPr>
          <a:xfrm>
            <a:off x="827087" y="1557337"/>
            <a:ext cx="7321550" cy="4535487"/>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Shape 954"/>
          <p:cNvSpPr txBox="1"/>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Otros temas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61" name="Shape 961"/>
          <p:cNvSpPr txBox="1">
            <a:spLocks noGrp="1"/>
          </p:cNvSpPr>
          <p:nvPr>
            <p:ph type="ctrTitle"/>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Layout</a:t>
            </a:r>
          </a:p>
        </p:txBody>
      </p:sp>
      <p:sp>
        <p:nvSpPr>
          <p:cNvPr id="962" name="Shape 962"/>
          <p:cNvSpPr txBox="1">
            <a:spLocks noGrp="1"/>
          </p:cNvSpPr>
          <p:nvPr>
            <p:ph type="subTitle" idx="1"/>
          </p:nvPr>
        </p:nvSpPr>
        <p:spPr>
          <a:xfrm>
            <a:off x="1371600" y="3886200"/>
            <a:ext cx="6400800" cy="17526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3200" b="0" i="0" u="none" strike="noStrike" cap="none">
                <a:solidFill>
                  <a:schemeClr val="dk1"/>
                </a:solidFill>
                <a:latin typeface="Arial"/>
                <a:ea typeface="Arial"/>
                <a:cs typeface="Arial"/>
                <a:sym typeface="Arial"/>
              </a:rPr>
              <a:t>Distribución de componentes en una página JSF</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Shape 96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69" name="Shape 96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Layout</a:t>
            </a:r>
          </a:p>
        </p:txBody>
      </p:sp>
      <p:sp>
        <p:nvSpPr>
          <p:cNvPr id="970" name="Shape 970"/>
          <p:cNvSpPr txBox="1">
            <a:spLocks noGrp="1"/>
          </p:cNvSpPr>
          <p:nvPr>
            <p:ph type="body" idx="1"/>
          </p:nvPr>
        </p:nvSpPr>
        <p:spPr>
          <a:xfrm>
            <a:off x="323850" y="1268412"/>
            <a:ext cx="5122862" cy="51847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El diseñador puede controlar la posición de los diferentes componentes UI por medio de componentes contenedores denominados PANELES. </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Existen paneles con espacios predefinidas denominadas FACETS</a:t>
            </a:r>
          </a:p>
        </p:txBody>
      </p:sp>
      <p:pic>
        <p:nvPicPr>
          <p:cNvPr id="971" name="Shape 971"/>
          <p:cNvPicPr preferRelativeResize="0"/>
          <p:nvPr/>
        </p:nvPicPr>
        <p:blipFill rotWithShape="1">
          <a:blip r:embed="rId3">
            <a:alphaModFix/>
          </a:blip>
          <a:srcRect/>
          <a:stretch/>
        </p:blipFill>
        <p:spPr>
          <a:xfrm>
            <a:off x="5870575" y="1341437"/>
            <a:ext cx="2667000" cy="48196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Shape 97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78" name="Shape 97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Paneles definidos</a:t>
            </a:r>
          </a:p>
        </p:txBody>
      </p:sp>
      <p:graphicFrame>
        <p:nvGraphicFramePr>
          <p:cNvPr id="979" name="Shape 979"/>
          <p:cNvGraphicFramePr/>
          <p:nvPr/>
        </p:nvGraphicFramePr>
        <p:xfrm>
          <a:off x="395287" y="1341437"/>
          <a:ext cx="3000000" cy="3000000"/>
        </p:xfrm>
        <a:graphic>
          <a:graphicData uri="http://schemas.openxmlformats.org/drawingml/2006/table">
            <a:tbl>
              <a:tblPr>
                <a:noFill/>
                <a:tableStyleId>{64E7E1D6-3C94-4C9C-ABF5-43E154D31229}</a:tableStyleId>
              </a:tblPr>
              <a:tblGrid>
                <a:gridCol w="2386000">
                  <a:extLst>
                    <a:ext uri="{9D8B030D-6E8A-4147-A177-3AD203B41FA5}">
                      <a16:colId xmlns:a16="http://schemas.microsoft.com/office/drawing/2014/main" val="20000"/>
                    </a:ext>
                  </a:extLst>
                </a:gridCol>
                <a:gridCol w="5843575">
                  <a:extLst>
                    <a:ext uri="{9D8B030D-6E8A-4147-A177-3AD203B41FA5}">
                      <a16:colId xmlns:a16="http://schemas.microsoft.com/office/drawing/2014/main" val="20001"/>
                    </a:ext>
                  </a:extLst>
                </a:gridCol>
              </a:tblGrid>
              <a:tr h="579425">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panelForm</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Alinea los campos de una forma en una o más columnas. Incluye las respectivas etiquetas (</a:t>
                      </a:r>
                      <a:r>
                        <a:rPr lang="en-US" sz="1600" b="0" i="1" u="none" strike="noStrike" cap="none">
                          <a:solidFill>
                            <a:schemeClr val="dk1"/>
                          </a:solidFill>
                          <a:latin typeface="Arial"/>
                          <a:ea typeface="Arial"/>
                          <a:cs typeface="Arial"/>
                          <a:sym typeface="Arial"/>
                        </a:rPr>
                        <a:t>labels</a:t>
                      </a:r>
                      <a:r>
                        <a:rPr lang="en-US" sz="1600" b="0" i="0" u="none" strike="noStrike" cap="none">
                          <a:solidFill>
                            <a:schemeClr val="dk1"/>
                          </a:solidFill>
                          <a:latin typeface="Arial"/>
                          <a:ea typeface="Arial"/>
                          <a:cs typeface="Arial"/>
                          <a:sym typeface="Arial"/>
                        </a:rPr>
                        <a:t>)</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3495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panelHorizontal</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Organiza los componentes de forma horizontal.</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579425">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panelGroup</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Organiza los componentes de forma horizontal, haciendo “saltos de fila” cuando se requiera.</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33495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panelList</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Crea una lista (con villetas) en una o más columnas.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579425">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panelLabelAndMessage</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Organiza un elemento con su respectiva etiqueta, mensaje y tip.</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579425">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panelBox</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Especifica un espacio visualmente resaltado a través de un color de fondo.</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r h="38575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panelBorder</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Predefine espacios por medio de facets.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6"/>
                  </a:ext>
                </a:extLst>
              </a:tr>
              <a:tr h="39845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panelButtonBar</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Organiza un conjunto de botones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7"/>
                  </a:ext>
                </a:extLst>
              </a:tr>
              <a:tr h="46830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panelTip</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Empleado para desplegar avisos adicionales al usuario.</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8"/>
                  </a:ext>
                </a:extLst>
              </a:tr>
              <a:tr h="438150">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panelHeader</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Crea secciones y subsecciones con títulos de encabezado.</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9"/>
                  </a:ext>
                </a:extLst>
              </a:tr>
              <a:tr h="579425">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panelPage</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Predefine espacios por medio de facets, especialmente diseñado para servir de plantilla para páginas completas.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Shape 98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86" name="Shape 98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Paleta de Componentes</a:t>
            </a:r>
          </a:p>
        </p:txBody>
      </p:sp>
      <p:sp>
        <p:nvSpPr>
          <p:cNvPr id="987" name="Shape 987"/>
          <p:cNvSpPr txBox="1"/>
          <p:nvPr/>
        </p:nvSpPr>
        <p:spPr>
          <a:xfrm>
            <a:off x="323850" y="4759325"/>
            <a:ext cx="8569325" cy="147796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La ventana Component Palette, muestra los componentes gráficos de una librería</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(ADF Faces, JSF, JSP). </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Se pueden arrastrar los componentes del Component Palette a la ventana de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Diseño o la ventana Structure.</a:t>
            </a:r>
          </a:p>
        </p:txBody>
      </p:sp>
      <p:pic>
        <p:nvPicPr>
          <p:cNvPr id="988" name="Shape 988"/>
          <p:cNvPicPr preferRelativeResize="0"/>
          <p:nvPr/>
        </p:nvPicPr>
        <p:blipFill rotWithShape="1">
          <a:blip r:embed="rId3">
            <a:alphaModFix/>
          </a:blip>
          <a:srcRect/>
          <a:stretch/>
        </p:blipFill>
        <p:spPr>
          <a:xfrm>
            <a:off x="1331912" y="1298575"/>
            <a:ext cx="6359525" cy="3430587"/>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Shape 99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994" name="Shape 99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Atributos de un componente</a:t>
            </a:r>
          </a:p>
        </p:txBody>
      </p:sp>
      <p:sp>
        <p:nvSpPr>
          <p:cNvPr id="995" name="Shape 995"/>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Text</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Disabled</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Rendered</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Action</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ActionListener</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Selected</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ReadOnly</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PartialTriggers</a:t>
            </a:r>
          </a:p>
        </p:txBody>
      </p:sp>
      <p:sp>
        <p:nvSpPr>
          <p:cNvPr id="996" name="Shape 996"/>
          <p:cNvSpPr/>
          <p:nvPr/>
        </p:nvSpPr>
        <p:spPr>
          <a:xfrm>
            <a:off x="3779837" y="3284537"/>
            <a:ext cx="71437" cy="936625"/>
          </a:xfrm>
          <a:prstGeom prst="rightBrace">
            <a:avLst>
              <a:gd name="adj1" fmla="val 8333"/>
              <a:gd name="adj2" fmla="val 50000"/>
            </a:avLst>
          </a:prstGeom>
          <a:no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97" name="Shape 997"/>
          <p:cNvSpPr txBox="1"/>
          <p:nvPr/>
        </p:nvSpPr>
        <p:spPr>
          <a:xfrm>
            <a:off x="4356100" y="3500437"/>
            <a:ext cx="2909887" cy="4572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3366FF"/>
              </a:buClr>
              <a:buSzPct val="25000"/>
              <a:buFont typeface="Arial"/>
              <a:buNone/>
            </a:pPr>
            <a:r>
              <a:rPr lang="en-US" sz="2400" b="1" i="0" u="none" strike="noStrike" cap="none">
                <a:solidFill>
                  <a:srgbClr val="3366FF"/>
                </a:solidFill>
                <a:latin typeface="Arial"/>
                <a:ea typeface="Arial"/>
                <a:cs typeface="Arial"/>
                <a:sym typeface="Arial"/>
              </a:rPr>
              <a:t>Manejo de eventos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Shape 100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03" name="Shape 100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Eventos</a:t>
            </a:r>
          </a:p>
        </p:txBody>
      </p:sp>
      <p:sp>
        <p:nvSpPr>
          <p:cNvPr id="1004" name="Shape 100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Componentes UI: CommandButton, CommandMenuItem, CommandLink.</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Atributos de estos componentes: </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Action (generalmente recibe como valor un outcome)</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ActionListener(recibe como valor un método del backing bean asociado a la página)</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Immediate</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Action vs ActionListener: Son similares y lanzan una acción u operación. Los métodos invocados a través de ActionListener reciben un objeto tipo EVENT con la información propia del evento.</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10" name="Shape 101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SetActionListener</a:t>
            </a:r>
          </a:p>
        </p:txBody>
      </p:sp>
      <p:sp>
        <p:nvSpPr>
          <p:cNvPr id="1011" name="Shape 1011"/>
          <p:cNvSpPr txBox="1"/>
          <p:nvPr/>
        </p:nvSpPr>
        <p:spPr>
          <a:xfrm>
            <a:off x="457200" y="1739900"/>
            <a:ext cx="8229600" cy="1112837"/>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Este es un elemento que permite manejar variables a nivel de la sesión.</a:t>
            </a: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pic>
        <p:nvPicPr>
          <p:cNvPr id="1012" name="Shape 1012"/>
          <p:cNvPicPr preferRelativeResize="0"/>
          <p:nvPr/>
        </p:nvPicPr>
        <p:blipFill rotWithShape="1">
          <a:blip r:embed="rId3">
            <a:alphaModFix/>
          </a:blip>
          <a:srcRect/>
          <a:stretch/>
        </p:blipFill>
        <p:spPr>
          <a:xfrm>
            <a:off x="242887" y="3429000"/>
            <a:ext cx="8577262" cy="20066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Shape 101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18" name="Shape 101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ReturnActionListener</a:t>
            </a:r>
          </a:p>
        </p:txBody>
      </p:sp>
      <p:sp>
        <p:nvSpPr>
          <p:cNvPr id="1019" name="Shape 1019"/>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Este componente se asocia como componente hijo a un </a:t>
            </a:r>
            <a:r>
              <a:rPr lang="en-US" sz="3200" b="1" i="0" u="none" strike="noStrike" cap="none">
                <a:solidFill>
                  <a:srgbClr val="3366FF"/>
                </a:solidFill>
                <a:latin typeface="Arial"/>
                <a:ea typeface="Arial"/>
                <a:cs typeface="Arial"/>
                <a:sym typeface="Arial"/>
              </a:rPr>
              <a:t>COMMAND</a:t>
            </a:r>
            <a:r>
              <a:rPr lang="en-US" sz="3200" b="0" i="0" u="none" strike="noStrike" cap="none">
                <a:solidFill>
                  <a:schemeClr val="dk1"/>
                </a:solidFill>
                <a:latin typeface="Arial"/>
                <a:ea typeface="Arial"/>
                <a:cs typeface="Arial"/>
                <a:sym typeface="Arial"/>
              </a:rPr>
              <a:t> (botón, hiperenlace o opción de menú).</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Su objetivo es retornar el navegador web a la </a:t>
            </a:r>
            <a:r>
              <a:rPr lang="en-US" sz="3200" b="1" i="0" u="none" strike="noStrike" cap="none">
                <a:solidFill>
                  <a:srgbClr val="3366FF"/>
                </a:solidFill>
                <a:latin typeface="Arial"/>
                <a:ea typeface="Arial"/>
                <a:cs typeface="Arial"/>
                <a:sym typeface="Arial"/>
              </a:rPr>
              <a:t>página anterior</a:t>
            </a:r>
            <a:r>
              <a:rPr lang="en-US" sz="3200" b="0" i="0" u="none" strike="noStrike" cap="none">
                <a:solidFill>
                  <a:schemeClr val="dk1"/>
                </a:solidFill>
                <a:latin typeface="Arial"/>
                <a:ea typeface="Arial"/>
                <a:cs typeface="Arial"/>
                <a:sym typeface="Arial"/>
              </a:rPr>
              <a:t> (desde donde se invocó la página actual).</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El atributo </a:t>
            </a:r>
            <a:r>
              <a:rPr lang="en-US" sz="3200" b="1" i="0" u="none" strike="noStrike" cap="none">
                <a:solidFill>
                  <a:srgbClr val="3366FF"/>
                </a:solidFill>
                <a:latin typeface="Arial"/>
                <a:ea typeface="Arial"/>
                <a:cs typeface="Arial"/>
                <a:sym typeface="Arial"/>
              </a:rPr>
              <a:t>value</a:t>
            </a:r>
            <a:r>
              <a:rPr lang="en-US" sz="3200" b="0" i="0" u="none" strike="noStrike" cap="none">
                <a:solidFill>
                  <a:schemeClr val="dk1"/>
                </a:solidFill>
                <a:latin typeface="Arial"/>
                <a:ea typeface="Arial"/>
                <a:cs typeface="Arial"/>
                <a:sym typeface="Arial"/>
              </a:rPr>
              <a:t> de ReturnActionListener es empleado para retornar valores a la página anterior.</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Shape 102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25" name="Shape 1025"/>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Cajas de dialogo</a:t>
            </a:r>
          </a:p>
        </p:txBody>
      </p:sp>
      <p:sp>
        <p:nvSpPr>
          <p:cNvPr id="1026" name="Shape 1026"/>
          <p:cNvSpPr txBox="1"/>
          <p:nvPr/>
        </p:nvSpPr>
        <p:spPr>
          <a:xfrm>
            <a:off x="457200" y="1268412"/>
            <a:ext cx="8229600" cy="485775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outcome de la regla de validación debe iniciar con “</a:t>
            </a:r>
            <a:r>
              <a:rPr lang="en-US" sz="2800" b="1" i="0" u="none" strike="noStrike" cap="none">
                <a:solidFill>
                  <a:srgbClr val="3366FF"/>
                </a:solidFill>
                <a:latin typeface="Arial"/>
                <a:ea typeface="Arial"/>
                <a:cs typeface="Arial"/>
                <a:sym typeface="Arial"/>
              </a:rPr>
              <a:t>dialog</a:t>
            </a:r>
            <a:r>
              <a:rPr lang="en-US" sz="2800" b="0" i="0" u="none" strike="noStrike" cap="none">
                <a:solidFill>
                  <a:srgbClr val="3366FF"/>
                </a:solidFill>
                <a:latin typeface="Arial"/>
                <a:ea typeface="Arial"/>
                <a:cs typeface="Arial"/>
                <a:sym typeface="Arial"/>
              </a:rPr>
              <a:t>:</a:t>
            </a:r>
            <a:r>
              <a:rPr lang="en-US" sz="2800" b="0" i="0" u="none" strike="noStrike" cap="none">
                <a:solidFill>
                  <a:schemeClr val="dk1"/>
                </a:solidFill>
                <a:latin typeface="Arial"/>
                <a:ea typeface="Arial"/>
                <a:cs typeface="Arial"/>
                <a:sym typeface="Arial"/>
              </a:rPr>
              <a:t>”.</a:t>
            </a:r>
          </a:p>
          <a:p>
            <a:pPr marL="342900" marR="0" lvl="0" indent="-342900" algn="l" rtl="0">
              <a:lnSpc>
                <a:spcPct val="90000"/>
              </a:lnSpc>
              <a:spcBef>
                <a:spcPts val="36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&lt;/navigation-case&gt;</a:t>
            </a:r>
          </a:p>
          <a:p>
            <a:pPr marL="342900" marR="0" lvl="0" indent="-342900" algn="l" rtl="0">
              <a:lnSpc>
                <a:spcPct val="90000"/>
              </a:lnSpc>
              <a:spcBef>
                <a:spcPts val="36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&lt;from-outcome&gt;</a:t>
            </a:r>
            <a:r>
              <a:rPr lang="en-US" sz="1800" b="1" i="0" u="none" strike="noStrike" cap="none">
                <a:solidFill>
                  <a:schemeClr val="dk1"/>
                </a:solidFill>
                <a:latin typeface="Courier New"/>
                <a:ea typeface="Courier New"/>
                <a:cs typeface="Courier New"/>
                <a:sym typeface="Courier New"/>
              </a:rPr>
              <a:t>dialog:error</a:t>
            </a:r>
            <a:r>
              <a:rPr lang="en-US" sz="1800" b="0" i="0" u="none" strike="noStrike" cap="none">
                <a:solidFill>
                  <a:schemeClr val="dk1"/>
                </a:solidFill>
                <a:latin typeface="Courier New"/>
                <a:ea typeface="Courier New"/>
                <a:cs typeface="Courier New"/>
                <a:sym typeface="Courier New"/>
              </a:rPr>
              <a:t>&lt;/from-outcome&gt;</a:t>
            </a:r>
          </a:p>
          <a:p>
            <a:pPr marL="342900" marR="0" lvl="0" indent="-342900" algn="l" rtl="0">
              <a:lnSpc>
                <a:spcPct val="90000"/>
              </a:lnSpc>
              <a:spcBef>
                <a:spcPts val="36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&lt;to-view-id&gt;/error.jsp&lt;/to-view-id&gt;</a:t>
            </a:r>
          </a:p>
          <a:p>
            <a:pPr marL="342900" marR="0" lvl="0" indent="-342900" algn="l" rtl="0">
              <a:lnSpc>
                <a:spcPct val="90000"/>
              </a:lnSpc>
              <a:spcBef>
                <a:spcPts val="36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&lt;/navigation-case&gt;</a:t>
            </a:r>
          </a:p>
          <a:p>
            <a:pPr marL="342900" marR="0" lvl="0" indent="-342900" algn="l" rtl="0">
              <a:lnSpc>
                <a:spcPct val="90000"/>
              </a:lnSpc>
              <a:spcBef>
                <a:spcPts val="360"/>
              </a:spcBef>
              <a:spcAft>
                <a:spcPts val="0"/>
              </a:spcAft>
              <a:buClr>
                <a:schemeClr val="dk1"/>
              </a:buClr>
              <a:buFont typeface="Arial"/>
              <a:buNone/>
            </a:pPr>
            <a:endParaRPr sz="18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atributo </a:t>
            </a:r>
            <a:r>
              <a:rPr lang="en-US" sz="2800" b="1" i="0" u="none" strike="noStrike" cap="none">
                <a:solidFill>
                  <a:srgbClr val="3366FF"/>
                </a:solidFill>
                <a:latin typeface="Arial"/>
                <a:ea typeface="Arial"/>
                <a:cs typeface="Arial"/>
                <a:sym typeface="Arial"/>
              </a:rPr>
              <a:t>useWindow</a:t>
            </a:r>
            <a:r>
              <a:rPr lang="en-US" sz="2800" b="0" i="0" u="none" strike="noStrike" cap="none">
                <a:solidFill>
                  <a:schemeClr val="dk1"/>
                </a:solidFill>
                <a:latin typeface="Arial"/>
                <a:ea typeface="Arial"/>
                <a:cs typeface="Arial"/>
                <a:sym typeface="Arial"/>
              </a:rPr>
              <a:t> del command que lanza la caja de dialogo, debe estar en </a:t>
            </a:r>
            <a:r>
              <a:rPr lang="en-US" sz="2800" b="1" i="0" u="none" strike="noStrike" cap="none">
                <a:solidFill>
                  <a:srgbClr val="3366FF"/>
                </a:solidFill>
                <a:latin typeface="Arial"/>
                <a:ea typeface="Arial"/>
                <a:cs typeface="Arial"/>
                <a:sym typeface="Arial"/>
              </a:rPr>
              <a:t>true</a:t>
            </a:r>
            <a:r>
              <a:rPr lang="en-US" sz="2800" b="0" i="0" u="none" strike="noStrike" cap="none">
                <a:solidFill>
                  <a:schemeClr val="dk1"/>
                </a:solidFill>
                <a:latin typeface="Arial"/>
                <a:ea typeface="Arial"/>
                <a:cs typeface="Arial"/>
                <a:sym typeface="Arial"/>
              </a:rPr>
              <a:t>.</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atributo </a:t>
            </a:r>
            <a:r>
              <a:rPr lang="en-US" sz="2800" b="1" i="0" u="none" strike="noStrike" cap="none">
                <a:solidFill>
                  <a:srgbClr val="3366FF"/>
                </a:solidFill>
                <a:latin typeface="Arial"/>
                <a:ea typeface="Arial"/>
                <a:cs typeface="Arial"/>
                <a:sym typeface="Arial"/>
              </a:rPr>
              <a:t>returnListener</a:t>
            </a:r>
            <a:r>
              <a:rPr lang="en-US" sz="2800" b="0" i="0" u="none" strike="noStrike" cap="none">
                <a:solidFill>
                  <a:schemeClr val="dk1"/>
                </a:solidFill>
                <a:latin typeface="Arial"/>
                <a:ea typeface="Arial"/>
                <a:cs typeface="Arial"/>
                <a:sym typeface="Arial"/>
              </a:rPr>
              <a:t> del command que lanza la caja de dialogo, debe especificar el método que procesa los valores de retorno de la caja de dialogo.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66" name="Shape 16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a:solidFill>
                  <a:schemeClr val="dk2"/>
                </a:solidFill>
                <a:latin typeface="Arial"/>
                <a:ea typeface="Arial"/>
                <a:cs typeface="Arial"/>
                <a:sym typeface="Arial"/>
              </a:rPr>
              <a:t>Oracle </a:t>
            </a:r>
            <a:r>
              <a:rPr lang="en-US" sz="4400" b="0" i="0" u="none" strike="noStrike" cap="none" dirty="0" smtClean="0">
                <a:solidFill>
                  <a:schemeClr val="dk2"/>
                </a:solidFill>
                <a:latin typeface="Arial"/>
                <a:ea typeface="Arial"/>
                <a:cs typeface="Arial"/>
                <a:sym typeface="Arial"/>
              </a:rPr>
              <a:t>ADF (12c)</a:t>
            </a:r>
            <a:endParaRPr lang="en-US" sz="4400" b="0" i="0" u="none" strike="noStrike" cap="none" dirty="0">
              <a:solidFill>
                <a:schemeClr val="dk2"/>
              </a:solidFill>
              <a:latin typeface="Arial"/>
              <a:ea typeface="Arial"/>
              <a:cs typeface="Arial"/>
              <a:sym typeface="Arial"/>
            </a:endParaRPr>
          </a:p>
        </p:txBody>
      </p:sp>
      <p:pic>
        <p:nvPicPr>
          <p:cNvPr id="1026" name="Picture 2" descr="Resultado de imagen para adf 12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84" y="1284543"/>
            <a:ext cx="5796116" cy="519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370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Shape 103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32" name="Shape 1032"/>
          <p:cNvSpPr txBox="1">
            <a:spLocks noGrp="1"/>
          </p:cNvSpPr>
          <p:nvPr>
            <p:ph type="title"/>
          </p:nvPr>
        </p:nvSpPr>
        <p:spPr>
          <a:xfrm>
            <a:off x="45720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Mensajes de error</a:t>
            </a:r>
          </a:p>
        </p:txBody>
      </p:sp>
      <p:sp>
        <p:nvSpPr>
          <p:cNvPr id="1033" name="Shape 1033"/>
          <p:cNvSpPr txBox="1"/>
          <p:nvPr/>
        </p:nvSpPr>
        <p:spPr>
          <a:xfrm>
            <a:off x="457200" y="1111250"/>
            <a:ext cx="8229600" cy="210185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ADF automáticamente ilustra los mensajes de error. </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Sin embargo no muestra los mensajes de “éxito”. Para este caso es necesario adicionarlos al </a:t>
            </a:r>
            <a:r>
              <a:rPr lang="en-US" sz="2800" b="1" i="0" u="none" strike="noStrike" cap="none">
                <a:solidFill>
                  <a:srgbClr val="3366FF"/>
                </a:solidFill>
                <a:latin typeface="Arial"/>
                <a:ea typeface="Arial"/>
                <a:cs typeface="Arial"/>
                <a:sym typeface="Arial"/>
              </a:rPr>
              <a:t>FacesContext</a:t>
            </a:r>
            <a:r>
              <a:rPr lang="en-US" sz="2800" b="0" i="0" u="none" strike="noStrike" cap="none">
                <a:solidFill>
                  <a:schemeClr val="dk1"/>
                </a:solidFill>
                <a:latin typeface="Arial"/>
                <a:ea typeface="Arial"/>
                <a:cs typeface="Arial"/>
                <a:sym typeface="Arial"/>
              </a:rPr>
              <a:t> de la página. </a:t>
            </a:r>
          </a:p>
        </p:txBody>
      </p:sp>
      <p:sp>
        <p:nvSpPr>
          <p:cNvPr id="1034" name="Shape 1034"/>
          <p:cNvSpPr txBox="1"/>
          <p:nvPr/>
        </p:nvSpPr>
        <p:spPr>
          <a:xfrm>
            <a:off x="114300" y="3787775"/>
            <a:ext cx="9107487" cy="30257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public String saveButton_action() {</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BindingContainer bindings = getBindings();</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OperationBinding operationBinding = </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bindings.getOperationBinding("Commit");</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Object result = operationBinding.execute();</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if (operationBinding.getErrors().isEmpty()) {</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FacesContext ctx = FacesContext.getCurrentInstance();</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FacesMessage saveMsg = new FacesMessages(“Operación satisfactoria”);</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ctx.addMessage(null, saveMsg);</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  return null;</a:t>
            </a:r>
          </a:p>
          <a:p>
            <a:pPr marL="0" marR="0" lvl="0" indent="0" algn="l" rtl="0">
              <a:lnSpc>
                <a:spcPct val="100000"/>
              </a:lnSpc>
              <a:spcBef>
                <a:spcPts val="0"/>
              </a:spcBef>
              <a:spcAft>
                <a:spcPts val="0"/>
              </a:spcAft>
              <a:buClr>
                <a:schemeClr val="dk1"/>
              </a:buClr>
              <a:buSzPct val="25000"/>
              <a:buFont typeface="Courier New"/>
              <a:buNone/>
            </a:pPr>
            <a:r>
              <a:rPr lang="en-US" sz="1600" b="1" i="0" u="none" strike="noStrike" cap="none">
                <a:solidFill>
                  <a:schemeClr val="dk1"/>
                </a:solidFill>
                <a:latin typeface="Courier New"/>
                <a:ea typeface="Courier New"/>
                <a:cs typeface="Courier New"/>
                <a:sym typeface="Courier New"/>
              </a:rPr>
              <a:t>}</a:t>
            </a:r>
          </a:p>
        </p:txBody>
      </p:sp>
      <p:sp>
        <p:nvSpPr>
          <p:cNvPr id="1035" name="Shape 1035"/>
          <p:cNvSpPr txBox="1"/>
          <p:nvPr/>
        </p:nvSpPr>
        <p:spPr>
          <a:xfrm>
            <a:off x="6372225" y="3141662"/>
            <a:ext cx="2520950" cy="1008062"/>
          </a:xfrm>
          <a:prstGeom prst="rect">
            <a:avLst/>
          </a:prstGeom>
          <a:solidFill>
            <a:srgbClr val="FFFF99"/>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3366FF"/>
              </a:buClr>
              <a:buSzPct val="25000"/>
              <a:buFont typeface="Arial"/>
              <a:buNone/>
            </a:pPr>
            <a:r>
              <a:rPr lang="en-US" sz="1800" b="1" i="0" u="none" strike="noStrike" cap="none">
                <a:solidFill>
                  <a:srgbClr val="3366FF"/>
                </a:solidFill>
                <a:latin typeface="Arial"/>
                <a:ea typeface="Arial"/>
                <a:cs typeface="Arial"/>
                <a:sym typeface="Arial"/>
              </a:rPr>
              <a:t>Método asociado al atributo Action del botón commit</a:t>
            </a:r>
          </a:p>
        </p:txBody>
      </p:sp>
      <p:cxnSp>
        <p:nvCxnSpPr>
          <p:cNvPr id="1036" name="Shape 1036"/>
          <p:cNvCxnSpPr/>
          <p:nvPr/>
        </p:nvCxnSpPr>
        <p:spPr>
          <a:xfrm flipH="1">
            <a:off x="5580062" y="3429000"/>
            <a:ext cx="720725" cy="504825"/>
          </a:xfrm>
          <a:prstGeom prst="straightConnector1">
            <a:avLst/>
          </a:prstGeom>
          <a:noFill/>
          <a:ln w="41275" cap="flat" cmpd="sng">
            <a:solidFill>
              <a:schemeClr val="dk1"/>
            </a:solidFill>
            <a:prstDash val="solid"/>
            <a:miter lim="8000"/>
            <a:headEnd type="none" w="med" len="med"/>
            <a:tailEnd type="triangle" w="lg" len="lg"/>
          </a:ln>
        </p:spPr>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73" name="Shape 17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Oracle ADF</a:t>
            </a:r>
          </a:p>
        </p:txBody>
      </p:sp>
      <p:pic>
        <p:nvPicPr>
          <p:cNvPr id="174" name="Shape 174"/>
          <p:cNvPicPr preferRelativeResize="0"/>
          <p:nvPr/>
        </p:nvPicPr>
        <p:blipFill rotWithShape="1">
          <a:blip r:embed="rId3">
            <a:alphaModFix/>
          </a:blip>
          <a:srcRect/>
          <a:stretch/>
        </p:blipFill>
        <p:spPr>
          <a:xfrm>
            <a:off x="757237" y="1506537"/>
            <a:ext cx="7486650" cy="46593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81" name="Shape 18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Beneficios de Oracle ADF</a:t>
            </a:r>
          </a:p>
        </p:txBody>
      </p:sp>
      <p:sp>
        <p:nvSpPr>
          <p:cNvPr id="182" name="Shape 182"/>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Desarrollo de Business Services (EJB/JPA, ADF BC, WS)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Persistencia de datos a través de BD</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Mapeo Objeto-relacional</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Transaccionalidad</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Presentación y Navegación</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Alrededor de 150 componentes de interfaz de usuario</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Flujos de navegación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89" name="Shape 18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Beneficios de Oracle ADF</a:t>
            </a:r>
          </a:p>
        </p:txBody>
      </p:sp>
      <p:sp>
        <p:nvSpPr>
          <p:cNvPr id="190" name="Shape 190"/>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Solución End-To-End</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Entorno de desarrollo 4g</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Independencia de plataforma</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Selección de tecnologías por capa</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Oracle Fusion Applications para aplicaciones empresariales (portal, wireless y web)</a:t>
            </a: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97" name="Shape 19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Beneficios de Oracle ADF</a:t>
            </a:r>
          </a:p>
        </p:txBody>
      </p:sp>
      <p:sp>
        <p:nvSpPr>
          <p:cNvPr id="198" name="Shape 198"/>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Mejoras en reusabilidad (JSF templating, Task flow templating, business services, Librerías ADF, JSF Fragment regions)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Soporte Oracle</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Entrenamiento Oracle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04" name="Shape 20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Arquitectura ADF</a:t>
            </a:r>
          </a:p>
        </p:txBody>
      </p:sp>
      <p:pic>
        <p:nvPicPr>
          <p:cNvPr id="205" name="Shape 205" descr="Image shows MVC architecture"/>
          <p:cNvPicPr preferRelativeResize="0"/>
          <p:nvPr/>
        </p:nvPicPr>
        <p:blipFill rotWithShape="1">
          <a:blip r:embed="rId3">
            <a:alphaModFix/>
          </a:blip>
          <a:srcRect/>
          <a:stretch/>
        </p:blipFill>
        <p:spPr>
          <a:xfrm>
            <a:off x="2339975" y="1196975"/>
            <a:ext cx="4103687" cy="5256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12" name="Shape 21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Arquitectura ADF (cont.)</a:t>
            </a:r>
          </a:p>
        </p:txBody>
      </p:sp>
      <p:sp>
        <p:nvSpPr>
          <p:cNvPr id="213" name="Shape 213"/>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View layer</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Múltiples opciones: JSP, JSF, Swing</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Diseño visual (WYSIWYG y drag-and-drop)</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ADF Faces (librería de componentes, skinning, AJAX)</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Transparencia a HTML y JavaScript</a:t>
            </a:r>
          </a:p>
          <a:p>
            <a:pPr marL="742950" marR="0" lvl="1" indent="-285750" algn="l" rtl="0">
              <a:lnSpc>
                <a:spcPct val="9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Controller layer</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JSF y ADF Controller</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Diagramador del flujo de páginas (page flow)</a:t>
            </a:r>
          </a:p>
          <a:p>
            <a:pPr marL="742950" marR="0" lvl="1" indent="-285750" algn="l" rtl="0">
              <a:lnSpc>
                <a:spcPct val="9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Model layer</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Valor de los datos de las páginas actuales</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19" name="Shape 21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Arquitectura ADF (cont.)</a:t>
            </a:r>
          </a:p>
        </p:txBody>
      </p:sp>
      <p:sp>
        <p:nvSpPr>
          <p:cNvPr id="220" name="Shape 220"/>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Business services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Facilidades de Data binding </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ADF BC (Business Component)</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Web Services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Transparencia a HTML y JavaScript</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EJB</a:t>
            </a:r>
          </a:p>
          <a:p>
            <a:pPr marL="742950" marR="0" lvl="1" indent="-28575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Shape 10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1" name="Shape 10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Contenido</a:t>
            </a:r>
          </a:p>
        </p:txBody>
      </p:sp>
      <p:sp>
        <p:nvSpPr>
          <p:cNvPr id="102" name="Shape 102"/>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Introducción a ADF</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Herramientas RAD</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Características de framework</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Framework Oracle ADF</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Arquitectura ADF</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ADF BC</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Características y beneficios de ADF BC</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Entities, Views Object y Application Module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Shape 22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26" name="Shape 22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Contenido</a:t>
            </a:r>
          </a:p>
        </p:txBody>
      </p:sp>
      <p:sp>
        <p:nvSpPr>
          <p:cNvPr id="227" name="Shape 227"/>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Introducción a ADF</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Herramientas RAD</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Características del framework</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Framework Oracle ADF</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Arquitectura ADF</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ADF BC</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Características y beneficios de ADF BC</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Entities, Views Objects y Application Module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33" name="Shape 23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BC</a:t>
            </a:r>
          </a:p>
        </p:txBody>
      </p:sp>
      <p:sp>
        <p:nvSpPr>
          <p:cNvPr id="234" name="Shape 23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Es un framework construido sobre XML y Java que provee: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Productividad en el desarrollo</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Deployment (despliegue) a múltiples plataformas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Personalización</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Database centric (mapeo objeto-relacional)</a:t>
            </a:r>
          </a:p>
          <a:p>
            <a:pPr marL="742950" marR="0" lvl="1" indent="-28575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Por medio de componentes de negocio reutilizables derivados del marco:</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EntityObject </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Association </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ApplicationModule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ViewObject</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ViewLink</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Domain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40" name="Shape 24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Beneficios de ADF BC</a:t>
            </a:r>
          </a:p>
        </p:txBody>
      </p:sp>
      <p:sp>
        <p:nvSpPr>
          <p:cNvPr id="241" name="Shape 241"/>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Simplificar el acceso a los datos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Modelar los datos que se desean desplegar en el cliente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Jerarquías maestro/detalle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Validación y actualización automática de los cambios en la base de datos.</a:t>
            </a: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Validaciones y lógica del negocio</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Definición declarativa de obligatoriedad, llaves primarias, foráneas y únicas.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Validación automática de tipos de datos</a:t>
            </a: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Soporte UI</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Refresco automático de los cambios aplicados en la capa de Business Services.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Facilidad para mantener transacciones que involucran múltiples páginas.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Prompts, tooltips, mascaras, y manejo de mensajes de error</a:t>
            </a:r>
          </a:p>
          <a:p>
            <a:pPr marL="742950" marR="0" lvl="1" indent="-285750" algn="l" rtl="0">
              <a:lnSpc>
                <a:spcPct val="80000"/>
              </a:lnSpc>
              <a:spcBef>
                <a:spcPts val="36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47" name="Shape 24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BC</a:t>
            </a:r>
          </a:p>
        </p:txBody>
      </p:sp>
      <p:pic>
        <p:nvPicPr>
          <p:cNvPr id="248" name="Shape 248" descr="simple-overview"/>
          <p:cNvPicPr preferRelativeResize="0"/>
          <p:nvPr/>
        </p:nvPicPr>
        <p:blipFill rotWithShape="1">
          <a:blip r:embed="rId3">
            <a:alphaModFix/>
          </a:blip>
          <a:srcRect/>
          <a:stretch/>
        </p:blipFill>
        <p:spPr>
          <a:xfrm>
            <a:off x="1189037" y="1268412"/>
            <a:ext cx="6767512" cy="534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54" name="Shape 254"/>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Entity Object</a:t>
            </a:r>
          </a:p>
        </p:txBody>
      </p:sp>
      <p:sp>
        <p:nvSpPr>
          <p:cNvPr id="255" name="Shape 255"/>
          <p:cNvSpPr txBox="1"/>
          <p:nvPr/>
        </p:nvSpPr>
        <p:spPr>
          <a:xfrm>
            <a:off x="457200" y="1341437"/>
            <a:ext cx="8229600" cy="525621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Definición OO: Un objeto en el dominio del problema</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Definición Relacional: Una representación java de datos de una tabla de la BD.</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Sus principales objetivos son:</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Persistencia (administrar de forma automática las operaciones DML)</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Encapsular la lógica del negocio</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Otros:</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Implementación de reglas y políticas del negocio.</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Lógica de validación</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Lógica DML personalizada</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Campos calculados</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Valores por omisión</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Seguridad</a:t>
            </a:r>
          </a:p>
          <a:p>
            <a:pPr marL="742950" marR="0" lvl="1" indent="-28575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Feedback inmediato al usuario si los cambios son inapropiados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61" name="Shape 26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Association</a:t>
            </a:r>
          </a:p>
        </p:txBody>
      </p:sp>
      <p:sp>
        <p:nvSpPr>
          <p:cNvPr id="262" name="Shape 262"/>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Relación entre dos entity object (1-1, 1-N, N-M).</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Equivale a una llave foránea del modelo relacional. Aunque no es necesario que exista dicha llave para tener la Association. Ej en legacy systems donde no definan FK.</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Composición vs Asociación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68" name="Shape 26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View Object</a:t>
            </a:r>
          </a:p>
        </p:txBody>
      </p:sp>
      <p:sp>
        <p:nvSpPr>
          <p:cNvPr id="269" name="Shape 269"/>
          <p:cNvSpPr txBox="1"/>
          <p:nvPr/>
        </p:nvSpPr>
        <p:spPr>
          <a:xfrm>
            <a:off x="457200" y="1600200"/>
            <a:ext cx="8229600" cy="4781550"/>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Un VO es definido principalmente por una sentencia SQL.</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Conformado por atributos, que en general corresponden a la proyección (columnas retornadas en un select) de la sentencia SQL.</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Un VO puede estar basado en uno o más Entities</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Al definir un VO, se crea un template. Cada instancia de este template corresponde a un cache de datos.</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Existen VO actualizables y VO de sólo lectura.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75" name="Shape 27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View Objects</a:t>
            </a:r>
          </a:p>
        </p:txBody>
      </p:sp>
      <p:sp>
        <p:nvSpPr>
          <p:cNvPr id="276" name="Shape 276"/>
          <p:cNvSpPr txBox="1"/>
          <p:nvPr/>
        </p:nvSpPr>
        <p:spPr>
          <a:xfrm>
            <a:off x="457200" y="2060575"/>
            <a:ext cx="4038600" cy="4065587"/>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Permiten operaciones de insert, update y delete sobre la tabla respectiva.</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 pesar que siempre tiene un Entity base, puede tener atributos de referencia de otros entities.</a:t>
            </a:r>
          </a:p>
        </p:txBody>
      </p:sp>
      <p:sp>
        <p:nvSpPr>
          <p:cNvPr id="277" name="Shape 277"/>
          <p:cNvSpPr txBox="1"/>
          <p:nvPr/>
        </p:nvSpPr>
        <p:spPr>
          <a:xfrm>
            <a:off x="4648200" y="2060575"/>
            <a:ext cx="4038600" cy="4065587"/>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Están basados en una sentencia SELECT de complejidad arbitraria.</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Son óptimos para la obtención de listados de registros (lov, reportes)</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
        <p:nvSpPr>
          <p:cNvPr id="278" name="Shape 278"/>
          <p:cNvSpPr txBox="1"/>
          <p:nvPr/>
        </p:nvSpPr>
        <p:spPr>
          <a:xfrm>
            <a:off x="900112" y="1417637"/>
            <a:ext cx="2797175" cy="4270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1800" b="1" i="0" u="none" strike="noStrike" cap="none">
                <a:solidFill>
                  <a:schemeClr val="accent2"/>
                </a:solidFill>
                <a:latin typeface="Arial"/>
                <a:ea typeface="Arial"/>
                <a:cs typeface="Arial"/>
                <a:sym typeface="Arial"/>
              </a:rPr>
              <a:t>Views actualizables</a:t>
            </a:r>
          </a:p>
        </p:txBody>
      </p:sp>
      <p:sp>
        <p:nvSpPr>
          <p:cNvPr id="279" name="Shape 279"/>
          <p:cNvSpPr txBox="1"/>
          <p:nvPr/>
        </p:nvSpPr>
        <p:spPr>
          <a:xfrm>
            <a:off x="4943475" y="1417637"/>
            <a:ext cx="3030537" cy="4270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1800" b="1" i="0" u="none" strike="noStrike" cap="none">
                <a:solidFill>
                  <a:schemeClr val="accent2"/>
                </a:solidFill>
                <a:latin typeface="Arial"/>
                <a:ea typeface="Arial"/>
                <a:cs typeface="Arial"/>
                <a:sym typeface="Arial"/>
              </a:rPr>
              <a:t>Views de sólo lectura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85" name="Shape 28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View Object</a:t>
            </a:r>
          </a:p>
        </p:txBody>
      </p:sp>
      <p:sp>
        <p:nvSpPr>
          <p:cNvPr id="286" name="Shape 286"/>
          <p:cNvSpPr txBox="1"/>
          <p:nvPr/>
        </p:nvSpPr>
        <p:spPr>
          <a:xfrm>
            <a:off x="395287" y="1341437"/>
            <a:ext cx="6059487" cy="18716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SELECT Personas.TIPO_IDENTIFICACION</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Personas.IDENTIFICACION</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Personas.NOMBRE</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Personas.FECHA_NACIMIENTO</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Personas.SALARIO</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FROM PERSONAS Personas</a:t>
            </a:r>
          </a:p>
          <a:p>
            <a:pPr marL="342900" marR="0" lvl="0" indent="-342900" algn="l" rtl="0">
              <a:lnSpc>
                <a:spcPct val="90000"/>
              </a:lnSpc>
              <a:spcBef>
                <a:spcPts val="320"/>
              </a:spcBef>
              <a:spcAft>
                <a:spcPts val="0"/>
              </a:spcAft>
              <a:buClr>
                <a:schemeClr val="dk1"/>
              </a:buClr>
              <a:buFont typeface="Arial"/>
              <a:buNone/>
            </a:pPr>
            <a:endParaRPr sz="16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chemeClr val="dk1"/>
              </a:solidFill>
              <a:latin typeface="Courier New"/>
              <a:ea typeface="Courier New"/>
              <a:cs typeface="Courier New"/>
              <a:sym typeface="Courier New"/>
            </a:endParaRPr>
          </a:p>
        </p:txBody>
      </p:sp>
      <p:graphicFrame>
        <p:nvGraphicFramePr>
          <p:cNvPr id="287" name="Shape 287"/>
          <p:cNvGraphicFramePr/>
          <p:nvPr/>
        </p:nvGraphicFramePr>
        <p:xfrm>
          <a:off x="900112" y="3716337"/>
          <a:ext cx="3000000" cy="3000000"/>
        </p:xfrm>
        <a:graphic>
          <a:graphicData uri="http://schemas.openxmlformats.org/drawingml/2006/table">
            <a:tbl>
              <a:tblPr>
                <a:noFill/>
                <a:tableStyleId>{64E7E1D6-3C94-4C9C-ABF5-43E154D31229}</a:tableStyleId>
              </a:tblPr>
              <a:tblGrid>
                <a:gridCol w="3857625">
                  <a:extLst>
                    <a:ext uri="{9D8B030D-6E8A-4147-A177-3AD203B41FA5}">
                      <a16:colId xmlns:a16="http://schemas.microsoft.com/office/drawing/2014/main" val="20000"/>
                    </a:ext>
                  </a:extLst>
                </a:gridCol>
                <a:gridCol w="3857625">
                  <a:extLst>
                    <a:ext uri="{9D8B030D-6E8A-4147-A177-3AD203B41FA5}">
                      <a16:colId xmlns:a16="http://schemas.microsoft.com/office/drawing/2014/main" val="20001"/>
                    </a:ext>
                  </a:extLst>
                </a:gridCol>
              </a:tblGrid>
              <a:tr h="457200">
                <a:tc>
                  <a:txBody>
                    <a:bodyPr/>
                    <a:lstStyle/>
                    <a:p>
                      <a:pPr marL="0" marR="0" lvl="0" indent="0" algn="ctr"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Atributo</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Tipo de dato</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TipoIdentificacion</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java.lang.String</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Identificacion</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java.lang.String</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Nombre</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java.lang.String</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FechaNacimiento</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oracle.jbo.domain.Date</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Salario</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oracle.jbo.domain.Number</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88" name="Shape 288"/>
          <p:cNvSpPr txBox="1"/>
          <p:nvPr/>
        </p:nvSpPr>
        <p:spPr>
          <a:xfrm>
            <a:off x="3276600" y="3357562"/>
            <a:ext cx="3038475" cy="3968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Definición del view object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294" name="Shape 294"/>
          <p:cNvSpPr txBox="1">
            <a:spLocks noGrp="1"/>
          </p:cNvSpPr>
          <p:nvPr>
            <p:ph type="title"/>
          </p:nvPr>
        </p:nvSpPr>
        <p:spPr>
          <a:xfrm>
            <a:off x="395287"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View Object – Clases relacionadas</a:t>
            </a:r>
          </a:p>
        </p:txBody>
      </p:sp>
      <p:pic>
        <p:nvPicPr>
          <p:cNvPr id="295" name="Shape 295" descr="Image shows a query producing a rowset"/>
          <p:cNvPicPr preferRelativeResize="0"/>
          <p:nvPr/>
        </p:nvPicPr>
        <p:blipFill rotWithShape="1">
          <a:blip r:embed="rId3">
            <a:alphaModFix/>
          </a:blip>
          <a:srcRect/>
          <a:stretch/>
        </p:blipFill>
        <p:spPr>
          <a:xfrm>
            <a:off x="468312" y="1700212"/>
            <a:ext cx="7989887" cy="364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08" name="Shape 108"/>
          <p:cNvSpPr txBox="1">
            <a:spLocks noGrp="1"/>
          </p:cNvSpPr>
          <p:nvPr>
            <p:ph type="title"/>
          </p:nvPr>
        </p:nvSpPr>
        <p:spPr>
          <a:xfrm>
            <a:off x="457200" y="13176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Herramienta RAD</a:t>
            </a:r>
          </a:p>
        </p:txBody>
      </p:sp>
      <p:sp>
        <p:nvSpPr>
          <p:cNvPr id="109" name="Shape 109"/>
          <p:cNvSpPr txBox="1"/>
          <p:nvPr/>
        </p:nvSpPr>
        <p:spPr>
          <a:xfrm>
            <a:off x="457200" y="1196975"/>
            <a:ext cx="8229600" cy="5184775"/>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Desarrollo visual:</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IDE</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Proveer un ambiente de codificación interactivo y de fácil uso.</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Layout por medio de drag-and-drop.</a:t>
            </a: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Infraestructura:</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Encapsular funcionalidad común (acceso a la bd, transacciones, rendering, seguridad, etc).</a:t>
            </a: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Desarrollo guiado: </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Facilidades del editor de código</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Dinámicamente mostrar las propiedades</a:t>
            </a: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Reducir la codificación</a:t>
            </a: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Permitir tanto la generación como el mantenimiento de código.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01" name="Shape 301"/>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View Object – Clases relacionadas</a:t>
            </a:r>
          </a:p>
        </p:txBody>
      </p:sp>
      <p:sp>
        <p:nvSpPr>
          <p:cNvPr id="302" name="Shape 302"/>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Un VO es la declaración de una sentencia select sobre la base de datos. Para que esta consulta sea visible al “público” es necesario instanciar el VO dentro de un Application Module.</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Al ejecutar el query de un VO se crea un conjunto de registros respuesta (RowSet) que se puede recorrer por medio de un RowSetIterator. </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Al recorrer un RowSet se obtiene un Row. Un Row se puede entender como una tupla de una tabla.</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Si antes de ejecutar la consulta, se desea filtrar el conjunto de registros respuesta es necesario emplear los objetos ViewCriteria y ViewCriteriaRow para introducir condiciones al Where del Select.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08" name="Shape 308"/>
          <p:cNvSpPr txBox="1">
            <a:spLocks noGrp="1"/>
          </p:cNvSpPr>
          <p:nvPr>
            <p:ph type="title"/>
          </p:nvPr>
        </p:nvSpPr>
        <p:spPr>
          <a:xfrm>
            <a:off x="395287"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View Object – Variables Bind</a:t>
            </a:r>
          </a:p>
        </p:txBody>
      </p:sp>
      <p:sp>
        <p:nvSpPr>
          <p:cNvPr id="309" name="Shape 309"/>
          <p:cNvSpPr txBox="1"/>
          <p:nvPr/>
        </p:nvSpPr>
        <p:spPr>
          <a:xfrm>
            <a:off x="250825" y="1125537"/>
            <a:ext cx="8642350" cy="29511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Habilitar la creación de cursores en el área SQL compartida de Oracle.</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Nombradas, Posicionales, Estilo JDBC. </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Permite definir control hints.</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El valor de las variables bind se define en tiempo de ejecución por medio de los métodos </a:t>
            </a:r>
            <a:r>
              <a:rPr lang="en-US" sz="2000" b="0" i="0" u="none" strike="noStrike" cap="none">
                <a:solidFill>
                  <a:schemeClr val="dk1"/>
                </a:solidFill>
                <a:latin typeface="Courier New"/>
                <a:ea typeface="Courier New"/>
                <a:cs typeface="Courier New"/>
                <a:sym typeface="Courier New"/>
              </a:rPr>
              <a:t>setNamedWhereClauseParam</a:t>
            </a:r>
            <a:r>
              <a:rPr lang="en-US" sz="2400" b="0" i="0" u="none" strike="noStrike" cap="none">
                <a:solidFill>
                  <a:schemeClr val="dk1"/>
                </a:solidFill>
                <a:latin typeface="Arial"/>
                <a:ea typeface="Arial"/>
                <a:cs typeface="Arial"/>
                <a:sym typeface="Arial"/>
              </a:rPr>
              <a:t> y </a:t>
            </a:r>
            <a:r>
              <a:rPr lang="en-US" sz="1800" b="0" i="0" u="none" strike="noStrike" cap="none">
                <a:solidFill>
                  <a:schemeClr val="dk1"/>
                </a:solidFill>
                <a:latin typeface="Courier New"/>
                <a:ea typeface="Courier New"/>
                <a:cs typeface="Courier New"/>
                <a:sym typeface="Courier New"/>
              </a:rPr>
              <a:t>setWhereClauseParam</a:t>
            </a:r>
          </a:p>
          <a:p>
            <a:pPr marL="0" marR="0" lvl="0" indent="0" algn="l" rtl="0">
              <a:lnSpc>
                <a:spcPct val="100000"/>
              </a:lnSpc>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pic>
        <p:nvPicPr>
          <p:cNvPr id="310" name="Shape 310"/>
          <p:cNvPicPr preferRelativeResize="0"/>
          <p:nvPr/>
        </p:nvPicPr>
        <p:blipFill rotWithShape="1">
          <a:blip r:embed="rId3">
            <a:alphaModFix/>
          </a:blip>
          <a:srcRect/>
          <a:stretch/>
        </p:blipFill>
        <p:spPr>
          <a:xfrm>
            <a:off x="1908175" y="3933825"/>
            <a:ext cx="4968875" cy="2219325"/>
          </a:xfrm>
          <a:prstGeom prst="rect">
            <a:avLst/>
          </a:prstGeom>
          <a:noFill/>
          <a:ln>
            <a:noFill/>
          </a:ln>
        </p:spPr>
      </p:pic>
      <p:sp>
        <p:nvSpPr>
          <p:cNvPr id="311" name="Shape 311"/>
          <p:cNvSpPr/>
          <p:nvPr/>
        </p:nvSpPr>
        <p:spPr>
          <a:xfrm>
            <a:off x="4067175" y="5084762"/>
            <a:ext cx="1296987" cy="431800"/>
          </a:xfrm>
          <a:prstGeom prst="ellipse">
            <a:avLst/>
          </a:prstGeom>
          <a:noFill/>
          <a:ln w="9525" cap="flat" cmpd="sng">
            <a:solidFill>
              <a:srgbClr val="FF0000"/>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17" name="Shape 31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View Link</a:t>
            </a:r>
          </a:p>
        </p:txBody>
      </p:sp>
      <p:sp>
        <p:nvSpPr>
          <p:cNvPr id="318" name="Shape 318"/>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Representa una relación entre dos VO.</a:t>
            </a:r>
          </a:p>
          <a:p>
            <a:pPr marL="342900" marR="0" lvl="0" indent="-34290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 emplea para definir relaciones de tipo maestro-detalle. Ej. Si tenemos la relación entre FACTURAS y DETALLES_FACTURA, al localizarnos en uno de los registro del VO de FACTURAS, el VO de DETALLES_FACTURA contendrá únicamente los detalles de la respectiva factura.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24" name="Shape 324"/>
          <p:cNvSpPr txBox="1">
            <a:spLocks noGrp="1"/>
          </p:cNvSpPr>
          <p:nvPr>
            <p:ph type="title"/>
          </p:nvPr>
        </p:nvSpPr>
        <p:spPr>
          <a:xfrm>
            <a:off x="250825" y="115887"/>
            <a:ext cx="8713787"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Filtrar el resultado de un View Object</a:t>
            </a:r>
          </a:p>
        </p:txBody>
      </p:sp>
      <p:sp>
        <p:nvSpPr>
          <p:cNvPr id="325" name="Shape 325"/>
          <p:cNvSpPr txBox="1"/>
          <p:nvPr/>
        </p:nvSpPr>
        <p:spPr>
          <a:xfrm>
            <a:off x="446087" y="1206500"/>
            <a:ext cx="8229600" cy="15017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En ejecución un VO se filtra por medio de las clases ViewCriteria y ViewCriteriaRow. </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pic>
        <p:nvPicPr>
          <p:cNvPr id="326" name="Shape 326"/>
          <p:cNvPicPr preferRelativeResize="0"/>
          <p:nvPr/>
        </p:nvPicPr>
        <p:blipFill rotWithShape="1">
          <a:blip r:embed="rId3">
            <a:alphaModFix/>
          </a:blip>
          <a:srcRect/>
          <a:stretch/>
        </p:blipFill>
        <p:spPr>
          <a:xfrm>
            <a:off x="179387" y="2852737"/>
            <a:ext cx="4248150" cy="2994025"/>
          </a:xfrm>
          <a:prstGeom prst="rect">
            <a:avLst/>
          </a:prstGeom>
          <a:noFill/>
          <a:ln>
            <a:noFill/>
          </a:ln>
        </p:spPr>
      </p:pic>
      <p:sp>
        <p:nvSpPr>
          <p:cNvPr id="327" name="Shape 327"/>
          <p:cNvSpPr txBox="1"/>
          <p:nvPr/>
        </p:nvSpPr>
        <p:spPr>
          <a:xfrm>
            <a:off x="4643437" y="2924175"/>
            <a:ext cx="4321175" cy="3035300"/>
          </a:xfrm>
          <a:prstGeom prst="rect">
            <a:avLst/>
          </a:prstGeom>
          <a:noFill/>
          <a:ln w="9525" cap="flat" cmpd="sng">
            <a:solidFill>
              <a:schemeClr val="dk1"/>
            </a:solidFill>
            <a:prstDash val="solid"/>
            <a:miter lim="8000"/>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WHERE (</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(salary &gt; 1500) AND</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(first_name LIKE ‘Ro%’) AND</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(department_id = 10)</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OR</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(manager_id IN (5,15,20)) AND</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(commission_pct &gt; 0.3 ) </a:t>
            </a:r>
          </a:p>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None/>
            </a:pPr>
            <a:endParaRPr sz="16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33" name="Shape 33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ApplicationModule</a:t>
            </a:r>
          </a:p>
        </p:txBody>
      </p:sp>
      <p:sp>
        <p:nvSpPr>
          <p:cNvPr id="334" name="Shape 33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Componente transaccional que es empleado por los clientes para acceder a los datos. </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Compuesto por view objects e instancias view link.</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Puede contener instancias de otros ApplicationModule</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La escalabilidad se asegura por medio de un pool de ApplicationModules.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40" name="Shape 34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Application Module - Pooling</a:t>
            </a:r>
          </a:p>
        </p:txBody>
      </p:sp>
      <p:pic>
        <p:nvPicPr>
          <p:cNvPr id="341" name="Shape 341"/>
          <p:cNvPicPr preferRelativeResize="0"/>
          <p:nvPr/>
        </p:nvPicPr>
        <p:blipFill rotWithShape="1">
          <a:blip r:embed="rId3">
            <a:alphaModFix/>
          </a:blip>
          <a:srcRect/>
          <a:stretch/>
        </p:blipFill>
        <p:spPr>
          <a:xfrm>
            <a:off x="4859337" y="2349500"/>
            <a:ext cx="3960812" cy="2741612"/>
          </a:xfrm>
          <a:prstGeom prst="rect">
            <a:avLst/>
          </a:prstGeom>
          <a:noFill/>
          <a:ln>
            <a:noFill/>
          </a:ln>
        </p:spPr>
      </p:pic>
      <p:sp>
        <p:nvSpPr>
          <p:cNvPr id="342" name="Shape 342"/>
          <p:cNvSpPr txBox="1"/>
          <p:nvPr/>
        </p:nvSpPr>
        <p:spPr>
          <a:xfrm>
            <a:off x="303212" y="2032000"/>
            <a:ext cx="4629150" cy="411162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Se cuenta con un conjunto de instancias de application modules (AM) que crece o se reduce dependiendo del número de usuarios concurrentes. </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En general, existe un número menor de instancias que de usuarios concurrentes, por lo cual los AM se rotan entre usuarios. BC almacena el estado de la transacción.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48" name="Shape 348"/>
          <p:cNvSpPr txBox="1">
            <a:spLocks noGrp="1"/>
          </p:cNvSpPr>
          <p:nvPr>
            <p:ph type="title"/>
          </p:nvPr>
        </p:nvSpPr>
        <p:spPr>
          <a:xfrm>
            <a:off x="133350" y="125412"/>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Application Module - Locking</a:t>
            </a:r>
          </a:p>
        </p:txBody>
      </p:sp>
      <p:sp>
        <p:nvSpPr>
          <p:cNvPr id="349" name="Shape 349"/>
          <p:cNvSpPr txBox="1"/>
          <p:nvPr/>
        </p:nvSpPr>
        <p:spPr>
          <a:xfrm>
            <a:off x="385762" y="1312862"/>
            <a:ext cx="8147050" cy="82073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BC permite configurar el bloqueo de registros de la base de datos en modo pesimista y optimista.</a:t>
            </a:r>
          </a:p>
          <a:p>
            <a:pPr marL="342900" marR="0" lvl="0" indent="-34290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jbo.locking.mode = pessimistic / optimistic</a:t>
            </a: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graphicFrame>
        <p:nvGraphicFramePr>
          <p:cNvPr id="350" name="Shape 350"/>
          <p:cNvGraphicFramePr/>
          <p:nvPr/>
        </p:nvGraphicFramePr>
        <p:xfrm>
          <a:off x="323850" y="2349500"/>
          <a:ext cx="3000000" cy="3000000"/>
        </p:xfrm>
        <a:graphic>
          <a:graphicData uri="http://schemas.openxmlformats.org/drawingml/2006/table">
            <a:tbl>
              <a:tblPr>
                <a:noFill/>
                <a:tableStyleId>{64E7E1D6-3C94-4C9C-ABF5-43E154D31229}</a:tableStyleId>
              </a:tblPr>
              <a:tblGrid>
                <a:gridCol w="4213225">
                  <a:extLst>
                    <a:ext uri="{9D8B030D-6E8A-4147-A177-3AD203B41FA5}">
                      <a16:colId xmlns:a16="http://schemas.microsoft.com/office/drawing/2014/main" val="20000"/>
                    </a:ext>
                  </a:extLst>
                </a:gridCol>
                <a:gridCol w="4211625">
                  <a:extLst>
                    <a:ext uri="{9D8B030D-6E8A-4147-A177-3AD203B41FA5}">
                      <a16:colId xmlns:a16="http://schemas.microsoft.com/office/drawing/2014/main" val="20001"/>
                    </a:ext>
                  </a:extLst>
                </a:gridCol>
              </a:tblGrid>
              <a:tr h="504825">
                <a:tc>
                  <a:txBody>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Pesimista</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Optimista</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1189025">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El supuesto es que el registro a modificar tiene una alta probabilidad de ser modificado por otro usuario durante la transacción.</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El supuesto es que el registro no será modificado por otro usuario.</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Inmediatamente se coloca un candado sobre el registro.</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El candado se difiere hasta el último instante.</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63975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Los lectores no interfieren con los escritores.</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Los lectores no interfieren con los escritores.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91440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Es posible que queden registros bloqueados cuando el usuario no termina la transacción.</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Previene los bloqueos por tiempo indefinido, causados cuando un usuario Web abandona el browser.</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57" name="Shape 35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Patrones JEE y ADF</a:t>
            </a:r>
          </a:p>
        </p:txBody>
      </p:sp>
      <p:graphicFrame>
        <p:nvGraphicFramePr>
          <p:cNvPr id="358" name="Shape 358"/>
          <p:cNvGraphicFramePr/>
          <p:nvPr/>
        </p:nvGraphicFramePr>
        <p:xfrm>
          <a:off x="457200" y="1600200"/>
          <a:ext cx="3000000" cy="3000000"/>
        </p:xfrm>
        <a:graphic>
          <a:graphicData uri="http://schemas.openxmlformats.org/drawingml/2006/table">
            <a:tbl>
              <a:tblPr>
                <a:noFill/>
                <a:tableStyleId>{64E7E1D6-3C94-4C9C-ABF5-43E154D31229}</a:tableStyleId>
              </a:tblPr>
              <a:tblGrid>
                <a:gridCol w="2170100">
                  <a:extLst>
                    <a:ext uri="{9D8B030D-6E8A-4147-A177-3AD203B41FA5}">
                      <a16:colId xmlns:a16="http://schemas.microsoft.com/office/drawing/2014/main" val="20000"/>
                    </a:ext>
                  </a:extLst>
                </a:gridCol>
                <a:gridCol w="4392600">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tblGrid>
              <a:tr h="647700">
                <a:tc>
                  <a:txBody>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Patrón JEE</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Descripción</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ADF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644525">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MVC</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Separación clara de los datos de la presentación</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ADF Framework</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64770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Session Facade</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Evitar accesos de los clientes de forma ineficiente o inadecuada a la información.</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Application Module</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Value Object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Evitar sobrecarga en la red al transportar conjuntos de datos relacionados de forma “compacta”.</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Row object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647700">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Page-by-page iterator</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Evitar envíos innecesarios de información al cliente, mediante tandas.</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Row Set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644525">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Fast-lane reader</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Evitar sobre carga al acceder directamente al API JDBC</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ViewObject read-only</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68" name="Shape 368"/>
          <p:cNvSpPr txBox="1"/>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Entity Objects</a:t>
            </a:r>
          </a:p>
        </p:txBody>
      </p:sp>
      <p:sp>
        <p:nvSpPr>
          <p:cNvPr id="369" name="Shape 369"/>
          <p:cNvSpPr txBox="1"/>
          <p:nvPr/>
        </p:nvSpPr>
        <p:spPr>
          <a:xfrm>
            <a:off x="1371600" y="3886200"/>
            <a:ext cx="6400800" cy="17526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Implementación de las reglas de negocio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15" name="Shape 115"/>
          <p:cNvSpPr txBox="1">
            <a:spLocks noGrp="1"/>
          </p:cNvSpPr>
          <p:nvPr>
            <p:ph type="title"/>
          </p:nvPr>
        </p:nvSpPr>
        <p:spPr>
          <a:xfrm>
            <a:off x="45720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Framework</a:t>
            </a:r>
          </a:p>
        </p:txBody>
      </p:sp>
      <p:sp>
        <p:nvSpPr>
          <p:cNvPr id="116" name="Shape 116"/>
          <p:cNvSpPr txBox="1"/>
          <p:nvPr/>
        </p:nvSpPr>
        <p:spPr>
          <a:xfrm>
            <a:off x="107950" y="1125537"/>
            <a:ext cx="8280400" cy="27352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Un framework busca la reutilización de código mediante librerías de código bien diseñadas, documentación y herramientas de desarrollo (IDE). Proveen a las aplicaciones funcionalidades completas tales como:</a:t>
            </a:r>
          </a:p>
          <a:p>
            <a:pPr marL="742950" marR="0" lvl="1" indent="-285750" algn="l" rtl="0">
              <a:lnSpc>
                <a:spcPct val="100000"/>
              </a:lnSpc>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Navegación de páginas (JSF)</a:t>
            </a:r>
          </a:p>
          <a:p>
            <a:pPr marL="742950" marR="0" lvl="1" indent="-285750" algn="l" rtl="0">
              <a:lnSpc>
                <a:spcPct val="100000"/>
              </a:lnSpc>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Capa de negocio (ADF BC).</a:t>
            </a:r>
          </a:p>
          <a:p>
            <a:pPr marL="742950" marR="0" lvl="1" indent="-285750" algn="l" rtl="0">
              <a:lnSpc>
                <a:spcPct val="100000"/>
              </a:lnSpc>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Representación gráfica.</a:t>
            </a:r>
          </a:p>
          <a:p>
            <a:pPr marL="0" marR="0" lvl="0" indent="0" algn="l" rtl="0">
              <a:lnSpc>
                <a:spcPct val="100000"/>
              </a:lnSpc>
              <a:spcBef>
                <a:spcPts val="0"/>
              </a:spcBef>
              <a:spcAft>
                <a:spcPts val="0"/>
              </a:spcAft>
              <a:buNone/>
            </a:pPr>
            <a:endParaRPr sz="2200" b="0" i="0" u="none" strike="noStrike" cap="none">
              <a:solidFill>
                <a:schemeClr val="dk1"/>
              </a:solidFill>
              <a:latin typeface="Arial"/>
              <a:ea typeface="Arial"/>
              <a:cs typeface="Arial"/>
              <a:sym typeface="Arial"/>
            </a:endParaRPr>
          </a:p>
        </p:txBody>
      </p:sp>
      <p:pic>
        <p:nvPicPr>
          <p:cNvPr id="117" name="Shape 117" descr="framework"/>
          <p:cNvPicPr preferRelativeResize="0"/>
          <p:nvPr/>
        </p:nvPicPr>
        <p:blipFill rotWithShape="1">
          <a:blip r:embed="rId3">
            <a:alphaModFix/>
          </a:blip>
          <a:srcRect/>
          <a:stretch/>
        </p:blipFill>
        <p:spPr>
          <a:xfrm>
            <a:off x="4643437" y="3381375"/>
            <a:ext cx="4032250" cy="2927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75" name="Shape 37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76" name="Shape 37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Contenido</a:t>
            </a:r>
          </a:p>
        </p:txBody>
      </p:sp>
      <p:sp>
        <p:nvSpPr>
          <p:cNvPr id="377" name="Shape 377"/>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Entity Object</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Introducción</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Propiedades de los atributos y control hints</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Atributos transitorios, composiciones y Llaves primarias</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Acceso a los entities a través de código java</a:t>
            </a:r>
          </a:p>
          <a:p>
            <a:pPr marL="742950" marR="0" lvl="1" indent="-28575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Implementación de reglas del negocio en los entities</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Reglas declarativas</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Reglas en código java</a:t>
            </a: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Mensajes de error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83" name="Shape 383"/>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Entity Object</a:t>
            </a:r>
          </a:p>
        </p:txBody>
      </p:sp>
      <p:sp>
        <p:nvSpPr>
          <p:cNvPr id="384" name="Shape 384"/>
          <p:cNvSpPr txBox="1"/>
          <p:nvPr/>
        </p:nvSpPr>
        <p:spPr>
          <a:xfrm>
            <a:off x="250825" y="1341437"/>
            <a:ext cx="8569325" cy="496728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Un entity representa un registro de una tabla de la base de datos. Simplifica su actualización (</a:t>
            </a:r>
            <a:r>
              <a:rPr lang="en-US" sz="2000" b="1" i="0" u="none" strike="noStrike" cap="none">
                <a:solidFill>
                  <a:schemeClr val="accent2"/>
                </a:solidFill>
                <a:latin typeface="Arial"/>
                <a:ea typeface="Arial"/>
                <a:cs typeface="Arial"/>
                <a:sym typeface="Arial"/>
              </a:rPr>
              <a:t>insert, update y delete</a:t>
            </a:r>
            <a:r>
              <a:rPr lang="en-US" sz="2000" b="0" i="0" u="none" strike="noStrike" cap="none">
                <a:solidFill>
                  <a:schemeClr val="dk1"/>
                </a:solidFill>
                <a:latin typeface="Arial"/>
                <a:ea typeface="Arial"/>
                <a:cs typeface="Arial"/>
                <a:sym typeface="Arial"/>
              </a:rPr>
              <a:t>) y permite introducir las reglas y validaciones del negocio que garantizan la consistencia de la información.</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Cada entity es identificado por una llave única (</a:t>
            </a:r>
            <a:r>
              <a:rPr lang="en-US" sz="2000" b="1" i="0" u="none" strike="noStrike" cap="none">
                <a:solidFill>
                  <a:schemeClr val="accent2"/>
                </a:solidFill>
                <a:latin typeface="Arial"/>
                <a:ea typeface="Arial"/>
                <a:cs typeface="Arial"/>
                <a:sym typeface="Arial"/>
              </a:rPr>
              <a:t>key</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Las modificaciones a un entity suceden bajo el contexto de un </a:t>
            </a:r>
            <a:r>
              <a:rPr lang="en-US" sz="2000" b="1" i="0" u="none" strike="noStrike" cap="none">
                <a:solidFill>
                  <a:schemeClr val="accent2"/>
                </a:solidFill>
                <a:latin typeface="Arial"/>
                <a:ea typeface="Arial"/>
                <a:cs typeface="Arial"/>
                <a:sym typeface="Arial"/>
              </a:rPr>
              <a:t>Application Module</a:t>
            </a:r>
            <a:r>
              <a:rPr lang="en-US" sz="2000" b="0" i="0" u="none" strike="noStrike" cap="none">
                <a:solidFill>
                  <a:schemeClr val="dk1"/>
                </a:solidFill>
                <a:latin typeface="Arial"/>
                <a:ea typeface="Arial"/>
                <a:cs typeface="Arial"/>
                <a:sym typeface="Arial"/>
              </a:rPr>
              <a:t>, quien maneja las transacciones sobre la base de datos.</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Las </a:t>
            </a:r>
            <a:r>
              <a:rPr lang="en-US" sz="2000" b="1" i="0" u="none" strike="noStrike" cap="none">
                <a:solidFill>
                  <a:schemeClr val="accent2"/>
                </a:solidFill>
                <a:latin typeface="Arial"/>
                <a:ea typeface="Arial"/>
                <a:cs typeface="Arial"/>
                <a:sym typeface="Arial"/>
              </a:rPr>
              <a:t>associations</a:t>
            </a:r>
            <a:r>
              <a:rPr lang="en-US" sz="2000" b="0" i="0" u="none" strike="noStrike" cap="none">
                <a:solidFill>
                  <a:schemeClr val="dk1"/>
                </a:solidFill>
                <a:latin typeface="Arial"/>
                <a:ea typeface="Arial"/>
                <a:cs typeface="Arial"/>
                <a:sym typeface="Arial"/>
              </a:rPr>
              <a:t> implementan las relaciones entre entities.</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Las diferentes columnas de las tablas se implementan como </a:t>
            </a:r>
            <a:r>
              <a:rPr lang="en-US" sz="2000" b="1" i="0" u="none" strike="noStrike" cap="none">
                <a:solidFill>
                  <a:schemeClr val="accent2"/>
                </a:solidFill>
                <a:latin typeface="Arial"/>
                <a:ea typeface="Arial"/>
                <a:cs typeface="Arial"/>
                <a:sym typeface="Arial"/>
              </a:rPr>
              <a:t>atributos</a:t>
            </a:r>
            <a:r>
              <a:rPr lang="en-US" sz="2000" b="0" i="0" u="none" strike="noStrike" cap="none">
                <a:solidFill>
                  <a:schemeClr val="dk1"/>
                </a:solidFill>
                <a:latin typeface="Arial"/>
                <a:ea typeface="Arial"/>
                <a:cs typeface="Arial"/>
                <a:sym typeface="Arial"/>
              </a:rPr>
              <a:t> en el entity.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90" name="Shape 39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Entity Object</a:t>
            </a:r>
          </a:p>
        </p:txBody>
      </p:sp>
      <p:pic>
        <p:nvPicPr>
          <p:cNvPr id="391" name="Shape 391"/>
          <p:cNvPicPr preferRelativeResize="0"/>
          <p:nvPr/>
        </p:nvPicPr>
        <p:blipFill rotWithShape="1">
          <a:blip r:embed="rId3">
            <a:alphaModFix/>
          </a:blip>
          <a:srcRect/>
          <a:stretch/>
        </p:blipFill>
        <p:spPr>
          <a:xfrm>
            <a:off x="395287" y="1844675"/>
            <a:ext cx="8042275" cy="3343275"/>
          </a:xfrm>
          <a:prstGeom prst="rect">
            <a:avLst/>
          </a:prstGeom>
          <a:noFill/>
          <a:ln>
            <a:noFill/>
          </a:ln>
        </p:spPr>
      </p:pic>
      <p:sp>
        <p:nvSpPr>
          <p:cNvPr id="392" name="Shape 392"/>
          <p:cNvSpPr txBox="1"/>
          <p:nvPr/>
        </p:nvSpPr>
        <p:spPr>
          <a:xfrm>
            <a:off x="1692275" y="2349500"/>
            <a:ext cx="2519362" cy="503237"/>
          </a:xfrm>
          <a:prstGeom prst="rect">
            <a:avLst/>
          </a:prstGeom>
          <a:solidFill>
            <a:schemeClr val="lt1"/>
          </a:solidFill>
          <a:ln w="9525" cap="flat" cmpd="sng">
            <a:solidFill>
              <a:schemeClr val="lt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398" name="Shape 398"/>
          <p:cNvSpPr txBox="1">
            <a:spLocks noGrp="1"/>
          </p:cNvSpPr>
          <p:nvPr>
            <p:ph type="title"/>
          </p:nvPr>
        </p:nvSpPr>
        <p:spPr>
          <a:xfrm>
            <a:off x="395287"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JDeveloper y los entities </a:t>
            </a:r>
          </a:p>
        </p:txBody>
      </p:sp>
      <p:sp>
        <p:nvSpPr>
          <p:cNvPr id="399" name="Shape 399"/>
          <p:cNvSpPr txBox="1"/>
          <p:nvPr/>
        </p:nvSpPr>
        <p:spPr>
          <a:xfrm>
            <a:off x="250825" y="1196975"/>
            <a:ext cx="8569325" cy="4679950"/>
          </a:xfrm>
          <a:prstGeom prst="rect">
            <a:avLst/>
          </a:prstGeom>
          <a:noFill/>
          <a:ln>
            <a:noFill/>
          </a:ln>
        </p:spPr>
        <p:txBody>
          <a:bodyPr wrap="square"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La herramienta JDeveloper permite:</a:t>
            </a:r>
          </a:p>
          <a:p>
            <a:pPr marL="0" marR="0" lvl="0" indent="0" algn="l" rtl="0">
              <a:lnSpc>
                <a:spcPct val="80000"/>
              </a:lnSpc>
              <a:spcBef>
                <a:spcPts val="440"/>
              </a:spcBef>
              <a:spcAft>
                <a:spcPts val="0"/>
              </a:spcAft>
              <a:buClr>
                <a:schemeClr val="accent2"/>
              </a:buClr>
              <a:buSzPct val="100000"/>
              <a:buFont typeface="Arial"/>
              <a:buChar char="•"/>
            </a:pPr>
            <a:r>
              <a:rPr lang="en-US" sz="2200" b="1" i="0" u="none" strike="noStrike" cap="none">
                <a:solidFill>
                  <a:schemeClr val="accent2"/>
                </a:solidFill>
                <a:latin typeface="Arial"/>
                <a:ea typeface="Arial"/>
                <a:cs typeface="Arial"/>
                <a:sym typeface="Arial"/>
              </a:rPr>
              <a:t>Crear</a:t>
            </a:r>
            <a:r>
              <a:rPr lang="en-US" sz="2200" b="0" i="0" u="none" strike="noStrike" cap="none">
                <a:solidFill>
                  <a:schemeClr val="dk1"/>
                </a:solidFill>
                <a:latin typeface="Arial"/>
                <a:ea typeface="Arial"/>
                <a:cs typeface="Arial"/>
                <a:sym typeface="Arial"/>
              </a:rPr>
              <a:t> un entity basado en una tabla existente en la BD. A partir diccionario de datos JDev determina: los nombres de la columnas (FIRST_NAME -&gt; FirstName); los tipos de dato java equivalente al tipo SQL; la obligatoriedad de los campos; y las relaciones (FK) entre el nuevo entity y los existentes.</a:t>
            </a:r>
          </a:p>
          <a:p>
            <a:pPr marL="742950" marR="0" lvl="1" indent="-28575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pueden </a:t>
            </a:r>
            <a:r>
              <a:rPr lang="en-US" sz="2000" b="1" i="0" u="none" strike="noStrike" cap="none">
                <a:solidFill>
                  <a:schemeClr val="accent2"/>
                </a:solidFill>
                <a:latin typeface="Arial"/>
                <a:ea typeface="Arial"/>
                <a:cs typeface="Arial"/>
                <a:sym typeface="Arial"/>
              </a:rPr>
              <a:t>generar tablas</a:t>
            </a:r>
            <a:r>
              <a:rPr lang="en-US" sz="2000" b="0" i="0" u="none" strike="noStrike" cap="none">
                <a:solidFill>
                  <a:schemeClr val="dk1"/>
                </a:solidFill>
                <a:latin typeface="Arial"/>
                <a:ea typeface="Arial"/>
                <a:cs typeface="Arial"/>
                <a:sym typeface="Arial"/>
              </a:rPr>
              <a:t> de la base de datos a partir de la definición de un Entity.</a:t>
            </a:r>
          </a:p>
          <a:p>
            <a:pPr marL="0" marR="0" lvl="0" indent="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chemeClr val="accent2"/>
              </a:buClr>
              <a:buSzPct val="100000"/>
              <a:buFont typeface="Arial"/>
              <a:buChar char="•"/>
            </a:pPr>
            <a:r>
              <a:rPr lang="en-US" sz="2000" b="1" i="0" u="none" strike="noStrike" cap="none">
                <a:solidFill>
                  <a:schemeClr val="accent2"/>
                </a:solidFill>
                <a:latin typeface="Arial"/>
                <a:ea typeface="Arial"/>
                <a:cs typeface="Arial"/>
                <a:sym typeface="Arial"/>
              </a:rPr>
              <a:t>Modificar</a:t>
            </a:r>
            <a:r>
              <a:rPr lang="en-US" sz="2000" b="0" i="0" u="none" strike="noStrike" cap="none">
                <a:solidFill>
                  <a:schemeClr val="dk1"/>
                </a:solidFill>
                <a:latin typeface="Arial"/>
                <a:ea typeface="Arial"/>
                <a:cs typeface="Arial"/>
                <a:sym typeface="Arial"/>
              </a:rPr>
              <a:t> con entity existente.</a:t>
            </a:r>
          </a:p>
          <a:p>
            <a:pPr marL="0" marR="0" lvl="0" indent="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chemeClr val="accent2"/>
              </a:buClr>
              <a:buSzPct val="100000"/>
              <a:buFont typeface="Arial"/>
              <a:buChar char="•"/>
            </a:pPr>
            <a:r>
              <a:rPr lang="en-US" sz="2000" b="1" i="0" u="none" strike="noStrike" cap="none">
                <a:solidFill>
                  <a:schemeClr val="accent2"/>
                </a:solidFill>
                <a:latin typeface="Arial"/>
                <a:ea typeface="Arial"/>
                <a:cs typeface="Arial"/>
                <a:sym typeface="Arial"/>
              </a:rPr>
              <a:t>Sincronizar</a:t>
            </a:r>
            <a:r>
              <a:rPr lang="en-US" sz="2000" b="0" i="0" u="none" strike="noStrike" cap="none">
                <a:solidFill>
                  <a:schemeClr val="dk1"/>
                </a:solidFill>
                <a:latin typeface="Arial"/>
                <a:ea typeface="Arial"/>
                <a:cs typeface="Arial"/>
                <a:sym typeface="Arial"/>
              </a:rPr>
              <a:t> la estructura de un entity con la estructura de la tabla de la base de datos.</a:t>
            </a:r>
          </a:p>
          <a:p>
            <a:pPr marL="0" marR="0" lvl="0" indent="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Por cada entity se generan dos archivos: &lt;entityName&gt;.xml y &lt;entityName&gt;Impl.java. ej: Employees.xml y EmployeesImpl.java </a:t>
            </a: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05" name="Shape 405"/>
          <p:cNvSpPr txBox="1">
            <a:spLocks noGrp="1"/>
          </p:cNvSpPr>
          <p:nvPr>
            <p:ph type="title"/>
          </p:nvPr>
        </p:nvSpPr>
        <p:spPr>
          <a:xfrm>
            <a:off x="457200" y="115887"/>
            <a:ext cx="8435975"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Atributos de un entity (sus propiedades)</a:t>
            </a:r>
          </a:p>
        </p:txBody>
      </p:sp>
      <p:pic>
        <p:nvPicPr>
          <p:cNvPr id="406" name="Shape 406"/>
          <p:cNvPicPr preferRelativeResize="0"/>
          <p:nvPr/>
        </p:nvPicPr>
        <p:blipFill rotWithShape="1">
          <a:blip r:embed="rId3">
            <a:alphaModFix/>
          </a:blip>
          <a:srcRect/>
          <a:stretch/>
        </p:blipFill>
        <p:spPr>
          <a:xfrm>
            <a:off x="822325" y="1268412"/>
            <a:ext cx="7278687" cy="50403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12" name="Shape 412"/>
          <p:cNvSpPr txBox="1">
            <a:spLocks noGrp="1"/>
          </p:cNvSpPr>
          <p:nvPr>
            <p:ph type="title"/>
          </p:nvPr>
        </p:nvSpPr>
        <p:spPr>
          <a:xfrm>
            <a:off x="395287" y="188912"/>
            <a:ext cx="8291512" cy="9366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Atributos de un entity (sus propiedades)</a:t>
            </a:r>
          </a:p>
        </p:txBody>
      </p:sp>
      <p:sp>
        <p:nvSpPr>
          <p:cNvPr id="413" name="Shape 413"/>
          <p:cNvSpPr txBox="1"/>
          <p:nvPr/>
        </p:nvSpPr>
        <p:spPr>
          <a:xfrm>
            <a:off x="250825" y="1268412"/>
            <a:ext cx="8569325" cy="525621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Default</a:t>
            </a:r>
            <a:r>
              <a:rPr lang="en-US" sz="1800" b="0" i="0" u="none" strike="noStrike" cap="none">
                <a:solidFill>
                  <a:schemeClr val="dk1"/>
                </a:solidFill>
                <a:latin typeface="Arial"/>
                <a:ea typeface="Arial"/>
                <a:cs typeface="Arial"/>
                <a:sym typeface="Arial"/>
              </a:rPr>
              <a:t>: Asignar un valor por estático por omisión para el atributo.</a:t>
            </a:r>
          </a:p>
          <a:p>
            <a:pPr marL="342900" marR="0" lvl="0" indent="-34290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36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Persistent</a:t>
            </a:r>
            <a:r>
              <a:rPr lang="en-US" sz="1800" b="0" i="0" u="none" strike="noStrike" cap="none">
                <a:solidFill>
                  <a:schemeClr val="dk1"/>
                </a:solidFill>
                <a:latin typeface="Arial"/>
                <a:ea typeface="Arial"/>
                <a:cs typeface="Arial"/>
                <a:sym typeface="Arial"/>
              </a:rPr>
              <a:t>: Indica si es un atributo basado en una columna de la BD o si es un atributo transitorio.</a:t>
            </a:r>
          </a:p>
          <a:p>
            <a:pPr marL="342900" marR="0" lvl="0" indent="-34290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36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Data Type y Precision</a:t>
            </a:r>
            <a:r>
              <a:rPr lang="en-US" sz="1800" b="0" i="0" u="none" strike="noStrike" cap="none">
                <a:solidFill>
                  <a:schemeClr val="dk1"/>
                </a:solidFill>
                <a:latin typeface="Arial"/>
                <a:ea typeface="Arial"/>
                <a:cs typeface="Arial"/>
                <a:sym typeface="Arial"/>
              </a:rPr>
              <a:t>: Estos son determinados de forma automática. La precisión puede ser modificada para forzar validaciones en la capa Business Services.</a:t>
            </a:r>
          </a:p>
          <a:p>
            <a:pPr marL="342900" marR="0" lvl="0" indent="-34290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36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Updatable</a:t>
            </a:r>
            <a:r>
              <a:rPr lang="en-US" sz="1800" b="0" i="0" u="none" strike="noStrike" cap="none">
                <a:solidFill>
                  <a:schemeClr val="dk1"/>
                </a:solidFill>
                <a:latin typeface="Arial"/>
                <a:ea typeface="Arial"/>
                <a:cs typeface="Arial"/>
                <a:sym typeface="Arial"/>
              </a:rPr>
              <a:t>: Always (el valor del atributo puede ser modifica en cualquier instante); While New (El valor se puede modificar durante la creación del entity. Una vez se produce el commit, el atributo es de solo lectura); Never (El atributo es de solo lectura).</a:t>
            </a:r>
          </a:p>
          <a:p>
            <a:pPr marL="342900" marR="0" lvl="0" indent="-34290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36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Mandatory</a:t>
            </a:r>
            <a:r>
              <a:rPr lang="en-US" sz="1800" b="0" i="0" u="none" strike="noStrike" cap="none">
                <a:solidFill>
                  <a:schemeClr val="dk1"/>
                </a:solidFill>
                <a:latin typeface="Arial"/>
                <a:ea typeface="Arial"/>
                <a:cs typeface="Arial"/>
                <a:sym typeface="Arial"/>
              </a:rPr>
              <a:t>: Determina la obligatoriedad del atributo. A pesar de que el BD sea opcional, en el entity se puede forzar a que sea obligatorio. </a:t>
            </a:r>
          </a:p>
          <a:p>
            <a:pPr marL="342900" marR="0" lvl="0" indent="-34290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360"/>
              </a:spcBef>
              <a:spcAft>
                <a:spcPts val="0"/>
              </a:spcAft>
              <a:buClr>
                <a:schemeClr val="accent2"/>
              </a:buClr>
              <a:buSzPct val="100000"/>
              <a:buFont typeface="Arial"/>
              <a:buChar char="•"/>
            </a:pPr>
            <a:r>
              <a:rPr lang="en-US" sz="1800" b="1" i="0" u="none" strike="noStrike" cap="none">
                <a:solidFill>
                  <a:schemeClr val="accent2"/>
                </a:solidFill>
                <a:latin typeface="Arial"/>
                <a:ea typeface="Arial"/>
                <a:cs typeface="Arial"/>
                <a:sym typeface="Arial"/>
              </a:rPr>
              <a:t>Primary Key</a:t>
            </a:r>
            <a:r>
              <a:rPr lang="en-US" sz="1800" b="0" i="0" u="none" strike="noStrike" cap="none">
                <a:solidFill>
                  <a:schemeClr val="dk1"/>
                </a:solidFill>
                <a:latin typeface="Arial"/>
                <a:ea typeface="Arial"/>
                <a:cs typeface="Arial"/>
                <a:sym typeface="Arial"/>
              </a:rPr>
              <a:t>: Determina que atributos conforman la llave primaria. En ejecución se puede emplear el método getKey() para obtener el arreglo de valores de la llave primaria.</a:t>
            </a: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19" name="Shape 419"/>
          <p:cNvSpPr txBox="1">
            <a:spLocks noGrp="1"/>
          </p:cNvSpPr>
          <p:nvPr>
            <p:ph type="title"/>
          </p:nvPr>
        </p:nvSpPr>
        <p:spPr>
          <a:xfrm>
            <a:off x="457200" y="125412"/>
            <a:ext cx="8435975"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Atributos de un entity (sus propiedades)</a:t>
            </a:r>
          </a:p>
        </p:txBody>
      </p:sp>
      <p:sp>
        <p:nvSpPr>
          <p:cNvPr id="420" name="Shape 420"/>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100000"/>
              <a:buFont typeface="Arial"/>
              <a:buChar char="•"/>
            </a:pPr>
            <a:r>
              <a:rPr lang="en-US" sz="2000" b="1" i="0" u="none" strike="noStrike" cap="none">
                <a:solidFill>
                  <a:schemeClr val="accent2"/>
                </a:solidFill>
                <a:latin typeface="Arial"/>
                <a:ea typeface="Arial"/>
                <a:cs typeface="Arial"/>
                <a:sym typeface="Arial"/>
              </a:rPr>
              <a:t>Refresh after</a:t>
            </a:r>
            <a:r>
              <a:rPr lang="en-US" sz="2000" b="0" i="0" u="none" strike="noStrike" cap="none">
                <a:solidFill>
                  <a:schemeClr val="dk1"/>
                </a:solidFill>
                <a:latin typeface="Arial"/>
                <a:ea typeface="Arial"/>
                <a:cs typeface="Arial"/>
                <a:sym typeface="Arial"/>
              </a:rPr>
              <a:t>: En caso que las operaciones de Insert o Update de la base de datos tengan definidos triggers que alteran uno o más columnas de la tabla, es necesario indicarle al framework de que los datos han sido alterados y que por lo tanto es necesario realizar una sincronización.</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2"/>
              </a:buClr>
              <a:buSzPct val="100000"/>
              <a:buFont typeface="Arial"/>
              <a:buChar char="•"/>
            </a:pPr>
            <a:r>
              <a:rPr lang="en-US" sz="2000" b="1" i="0" u="none" strike="noStrike" cap="none">
                <a:solidFill>
                  <a:schemeClr val="accent2"/>
                </a:solidFill>
                <a:latin typeface="Arial"/>
                <a:ea typeface="Arial"/>
                <a:cs typeface="Arial"/>
                <a:sym typeface="Arial"/>
              </a:rPr>
              <a:t>Change indicator</a:t>
            </a:r>
            <a:r>
              <a:rPr lang="en-US" sz="2000" b="0" i="0" u="none" strike="noStrike" cap="none">
                <a:solidFill>
                  <a:schemeClr val="dk1"/>
                </a:solidFill>
                <a:latin typeface="Arial"/>
                <a:ea typeface="Arial"/>
                <a:cs typeface="Arial"/>
                <a:sym typeface="Arial"/>
              </a:rPr>
              <a:t>: ADF evita las “transacciones perdidas” mediante la comparación del valor original de cada uno de los atributos del entity con los valores actuales del respectivo registro de la base de datos. Si se encuentra que alguno cambió, se genera el error RowInconsistentException. Para optimizar esta operación, se puede seleccionar UNO de los atributos como indicador de cambio y de esta forma reducir la comparación exhaustiva de atributos.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26" name="Shape 426"/>
          <p:cNvSpPr txBox="1">
            <a:spLocks noGrp="1"/>
          </p:cNvSpPr>
          <p:nvPr>
            <p:ph type="title"/>
          </p:nvPr>
        </p:nvSpPr>
        <p:spPr>
          <a:xfrm>
            <a:off x="457200" y="115887"/>
            <a:ext cx="8435975"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Atributos de un entity (sus propiedades)</a:t>
            </a:r>
          </a:p>
        </p:txBody>
      </p:sp>
      <p:sp>
        <p:nvSpPr>
          <p:cNvPr id="427" name="Shape 427"/>
          <p:cNvSpPr txBox="1"/>
          <p:nvPr/>
        </p:nvSpPr>
        <p:spPr>
          <a:xfrm>
            <a:off x="395287" y="1341437"/>
            <a:ext cx="8229600" cy="158273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100000"/>
              <a:buFont typeface="Arial"/>
              <a:buChar char="•"/>
            </a:pPr>
            <a:r>
              <a:rPr lang="en-US" sz="2400" b="1" i="0" u="none" strike="noStrike" cap="none">
                <a:solidFill>
                  <a:schemeClr val="accent2"/>
                </a:solidFill>
                <a:latin typeface="Arial"/>
                <a:ea typeface="Arial"/>
                <a:cs typeface="Arial"/>
                <a:sym typeface="Arial"/>
              </a:rPr>
              <a:t>Track Change History</a:t>
            </a:r>
            <a:r>
              <a:rPr lang="en-US" sz="2400" b="0" i="0" u="none" strike="noStrike" cap="none">
                <a:solidFill>
                  <a:schemeClr val="dk1"/>
                </a:solidFill>
                <a:latin typeface="Arial"/>
                <a:ea typeface="Arial"/>
                <a:cs typeface="Arial"/>
                <a:sym typeface="Arial"/>
              </a:rPr>
              <a:t>: Son campos de auditoria que mantienen el rastro de la fecha de creación, fecha de modificación, usuario creador, usuario modificador y versión. Los atributos deben de ser de tipo Date, String o Number.</a:t>
            </a:r>
          </a:p>
        </p:txBody>
      </p:sp>
      <p:sp>
        <p:nvSpPr>
          <p:cNvPr id="428" name="Shape 428"/>
          <p:cNvSpPr txBox="1"/>
          <p:nvPr/>
        </p:nvSpPr>
        <p:spPr>
          <a:xfrm>
            <a:off x="323850" y="3500437"/>
            <a:ext cx="5472112" cy="237648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100000"/>
              <a:buFont typeface="Arial"/>
              <a:buChar char="•"/>
            </a:pPr>
            <a:r>
              <a:rPr lang="en-US" sz="2400" b="1" i="0" u="none" strike="noStrike" cap="none">
                <a:solidFill>
                  <a:schemeClr val="accent2"/>
                </a:solidFill>
                <a:latin typeface="Arial"/>
                <a:ea typeface="Arial"/>
                <a:cs typeface="Arial"/>
                <a:sym typeface="Arial"/>
              </a:rPr>
              <a:t>Polymorphic Discriminator</a:t>
            </a:r>
            <a:r>
              <a:rPr lang="en-US" sz="2400" b="0" i="0" u="none" strike="noStrike" cap="none">
                <a:solidFill>
                  <a:schemeClr val="dk1"/>
                </a:solidFill>
                <a:latin typeface="Arial"/>
                <a:ea typeface="Arial"/>
                <a:cs typeface="Arial"/>
                <a:sym typeface="Arial"/>
              </a:rPr>
              <a:t>: En caso que la tabla base sea un supertipo, debe existir un atributo que determine a que subtipo pertenece el registro actual. Se emplea para crear jerarquías de herencia.</a:t>
            </a:r>
          </a:p>
        </p:txBody>
      </p:sp>
      <p:grpSp>
        <p:nvGrpSpPr>
          <p:cNvPr id="429" name="Shape 429"/>
          <p:cNvGrpSpPr/>
          <p:nvPr/>
        </p:nvGrpSpPr>
        <p:grpSpPr>
          <a:xfrm>
            <a:off x="6196012" y="2730500"/>
            <a:ext cx="2016125" cy="3673475"/>
            <a:chOff x="5764212" y="2082800"/>
            <a:chExt cx="2016125" cy="3673475"/>
          </a:xfrm>
        </p:grpSpPr>
        <p:sp>
          <p:nvSpPr>
            <p:cNvPr id="430" name="Shape 430"/>
            <p:cNvSpPr/>
            <p:nvPr/>
          </p:nvSpPr>
          <p:spPr>
            <a:xfrm>
              <a:off x="5764212" y="2082800"/>
              <a:ext cx="2016125" cy="3673475"/>
            </a:xfrm>
            <a:prstGeom prst="roundRect">
              <a:avLst>
                <a:gd name="adj" fmla="val 16667"/>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      Persona</a:t>
              </a:r>
            </a:p>
            <a:p>
              <a:pPr marL="0" marR="0" lvl="0" indent="0" algn="l" rtl="0">
                <a:lnSpc>
                  <a:spcPct val="100000"/>
                </a:lnSpc>
                <a:spcBef>
                  <a:spcPts val="0"/>
                </a:spcBef>
                <a:spcAft>
                  <a:spcPts val="0"/>
                </a:spcAft>
                <a:buClr>
                  <a:schemeClr val="dk1"/>
                </a:buClr>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 Nombre</a:t>
              </a:r>
            </a:p>
            <a:p>
              <a:pPr marL="0" marR="0" lvl="0" indent="0" algn="l" rtl="0">
                <a:lnSpc>
                  <a:spcPct val="100000"/>
                </a:lnSpc>
                <a:spcBef>
                  <a:spcPts val="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 Dirección</a:t>
              </a:r>
            </a:p>
          </p:txBody>
        </p:sp>
        <p:sp>
          <p:nvSpPr>
            <p:cNvPr id="431" name="Shape 431"/>
            <p:cNvSpPr/>
            <p:nvPr/>
          </p:nvSpPr>
          <p:spPr>
            <a:xfrm>
              <a:off x="6119812" y="3451225"/>
              <a:ext cx="1366837" cy="935037"/>
            </a:xfrm>
            <a:prstGeom prst="roundRect">
              <a:avLst>
                <a:gd name="adj" fmla="val 16667"/>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Empleado</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Salario</a:t>
              </a:r>
            </a:p>
          </p:txBody>
        </p:sp>
        <p:sp>
          <p:nvSpPr>
            <p:cNvPr id="432" name="Shape 432"/>
            <p:cNvSpPr/>
            <p:nvPr/>
          </p:nvSpPr>
          <p:spPr>
            <a:xfrm>
              <a:off x="6157912" y="4652962"/>
              <a:ext cx="1366837" cy="935037"/>
            </a:xfrm>
            <a:prstGeom prst="roundRect">
              <a:avLst>
                <a:gd name="adj" fmla="val 16667"/>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1" i="0" u="none" strike="noStrike" cap="none">
                  <a:solidFill>
                    <a:schemeClr val="dk1"/>
                  </a:solidFill>
                  <a:latin typeface="Arial"/>
                  <a:ea typeface="Arial"/>
                  <a:cs typeface="Arial"/>
                  <a:sym typeface="Arial"/>
                </a:rPr>
                <a:t>Cliente</a:t>
              </a:r>
            </a:p>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Vendedor</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38" name="Shape 438"/>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Control Hints</a:t>
            </a:r>
          </a:p>
        </p:txBody>
      </p:sp>
      <p:sp>
        <p:nvSpPr>
          <p:cNvPr id="439" name="Shape 439"/>
          <p:cNvSpPr txBox="1"/>
          <p:nvPr/>
        </p:nvSpPr>
        <p:spPr>
          <a:xfrm>
            <a:off x="457200" y="1268412"/>
            <a:ext cx="8229600" cy="82073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Los control hints definen elementos de interfaz de usuario de forma consistente y centralizada en toda la aplicación. </a:t>
            </a: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440" name="Shape 440"/>
          <p:cNvSpPr txBox="1"/>
          <p:nvPr/>
        </p:nvSpPr>
        <p:spPr>
          <a:xfrm>
            <a:off x="468312" y="5084762"/>
            <a:ext cx="8229600" cy="1296987"/>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Los control hints son heredados en todos los view objects basados en el entity. </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Estas definiciones quedan en un archivo “bundle”. (ej: EmployeesImplMsgBundle.java)</a:t>
            </a: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441" name="Shape 441"/>
          <p:cNvPicPr preferRelativeResize="0"/>
          <p:nvPr/>
        </p:nvPicPr>
        <p:blipFill rotWithShape="1">
          <a:blip r:embed="rId3">
            <a:alphaModFix/>
          </a:blip>
          <a:srcRect/>
          <a:stretch/>
        </p:blipFill>
        <p:spPr>
          <a:xfrm>
            <a:off x="1979612" y="1790700"/>
            <a:ext cx="4895850" cy="32940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47" name="Shape 44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Atributos transitorios</a:t>
            </a:r>
          </a:p>
        </p:txBody>
      </p:sp>
      <p:sp>
        <p:nvSpPr>
          <p:cNvPr id="448" name="Shape 448"/>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Empleados como campos calculados o para capturar valores de los usuarios que no son almacenados en la tabla base.</a:t>
            </a:r>
          </a:p>
          <a:p>
            <a:pPr marL="342900" marR="0" lvl="0" indent="-342900" algn="l" rtl="0">
              <a:lnSpc>
                <a:spcPct val="8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Cree un nuevo atributo NO PERSISTENTE.</a:t>
            </a:r>
          </a:p>
          <a:p>
            <a:pPr marL="742950" marR="0" lvl="1" indent="-28575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Modifique el respectivo método consultor (getXXXX) para que retorne el valor calculado.</a:t>
            </a:r>
          </a:p>
          <a:p>
            <a:pPr marL="742950" marR="0" lvl="1" indent="-28575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Adicione la invocación al método populateAttribute en los métodos modificadores (set) de los atributos que son empleados para calcular el atributo transitorio.</a:t>
            </a:r>
          </a:p>
        </p:txBody>
      </p:sp>
      <p:pic>
        <p:nvPicPr>
          <p:cNvPr id="449" name="Shape 449" descr="j0221975"/>
          <p:cNvPicPr preferRelativeResize="0"/>
          <p:nvPr/>
        </p:nvPicPr>
        <p:blipFill rotWithShape="1">
          <a:blip r:embed="rId3">
            <a:alphaModFix/>
          </a:blip>
          <a:srcRect/>
          <a:stretch/>
        </p:blipFill>
        <p:spPr>
          <a:xfrm>
            <a:off x="468312" y="4979987"/>
            <a:ext cx="360362" cy="320675"/>
          </a:xfrm>
          <a:prstGeom prst="rect">
            <a:avLst/>
          </a:prstGeom>
          <a:noFill/>
          <a:ln>
            <a:noFill/>
          </a:ln>
        </p:spPr>
      </p:pic>
      <p:pic>
        <p:nvPicPr>
          <p:cNvPr id="450" name="Shape 450" descr="j0221973"/>
          <p:cNvPicPr preferRelativeResize="0"/>
          <p:nvPr/>
        </p:nvPicPr>
        <p:blipFill rotWithShape="1">
          <a:blip r:embed="rId4">
            <a:alphaModFix/>
          </a:blip>
          <a:srcRect/>
          <a:stretch/>
        </p:blipFill>
        <p:spPr>
          <a:xfrm>
            <a:off x="468312" y="3933825"/>
            <a:ext cx="233362" cy="320675"/>
          </a:xfrm>
          <a:prstGeom prst="rect">
            <a:avLst/>
          </a:prstGeom>
          <a:noFill/>
          <a:ln>
            <a:noFill/>
          </a:ln>
        </p:spPr>
      </p:pic>
      <p:pic>
        <p:nvPicPr>
          <p:cNvPr id="451" name="Shape 451" descr="j0221971"/>
          <p:cNvPicPr preferRelativeResize="0"/>
          <p:nvPr/>
        </p:nvPicPr>
        <p:blipFill rotWithShape="1">
          <a:blip r:embed="rId5">
            <a:alphaModFix/>
          </a:blip>
          <a:srcRect/>
          <a:stretch/>
        </p:blipFill>
        <p:spPr>
          <a:xfrm>
            <a:off x="468312" y="3179762"/>
            <a:ext cx="104775" cy="32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23" name="Shape 123"/>
          <p:cNvSpPr txBox="1">
            <a:spLocks noGrp="1"/>
          </p:cNvSpPr>
          <p:nvPr>
            <p:ph type="title"/>
          </p:nvPr>
        </p:nvSpPr>
        <p:spPr>
          <a:xfrm>
            <a:off x="45720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Framework</a:t>
            </a:r>
          </a:p>
        </p:txBody>
      </p:sp>
      <p:sp>
        <p:nvSpPr>
          <p:cNvPr id="124" name="Shape 124"/>
          <p:cNvSpPr txBox="1"/>
          <p:nvPr/>
        </p:nvSpPr>
        <p:spPr>
          <a:xfrm>
            <a:off x="468312" y="1125537"/>
            <a:ext cx="8280400" cy="5732462"/>
          </a:xfrm>
          <a:prstGeom prst="rect">
            <a:avLst/>
          </a:prstGeom>
          <a:noFill/>
          <a:ln>
            <a:noFill/>
          </a:ln>
        </p:spPr>
        <p:txBody>
          <a:bodyPr wrap="square" lIns="91425" tIns="45700" rIns="91425" bIns="45700" anchor="t" anchorCtr="0">
            <a:noAutofit/>
          </a:bodyPr>
          <a:lstStyle/>
          <a:p>
            <a:pPr marL="742950" marR="0" lvl="1" indent="-285750" algn="l" rtl="0">
              <a:lnSpc>
                <a:spcPct val="9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Un framework provee (o simplifica) la implementación de una arquitectura de alto nivel.</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 diferencia de un desarrollo desde “cero”, un framework da una estructura definida al proceso desarrollado, limitando las opciones de los desarrolladores.</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Al emplear un framework es conveniente </a:t>
            </a:r>
            <a:r>
              <a:rPr lang="en-US" sz="2400" b="1" i="0" u="none" strike="noStrike" cap="none">
                <a:solidFill>
                  <a:schemeClr val="accent2"/>
                </a:solidFill>
                <a:latin typeface="Arial"/>
                <a:ea typeface="Arial"/>
                <a:cs typeface="Arial"/>
                <a:sym typeface="Arial"/>
              </a:rPr>
              <a:t>ceñirse</a:t>
            </a:r>
            <a:r>
              <a:rPr lang="en-US" sz="2400" b="0" i="0" u="none" strike="noStrike" cap="none">
                <a:solidFill>
                  <a:schemeClr val="dk1"/>
                </a:solidFill>
                <a:latin typeface="Arial"/>
                <a:ea typeface="Arial"/>
                <a:cs typeface="Arial"/>
                <a:sym typeface="Arial"/>
              </a:rPr>
              <a:t> lo más posible a su naturaleza. El introducir personalizaciones excesivas puede llevar a sobretrabajos considerables.</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El framework tiene una metodología de desarrollo.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57" name="Shape 457"/>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Atributos transitorios (cont.)</a:t>
            </a:r>
          </a:p>
        </p:txBody>
      </p:sp>
      <p:pic>
        <p:nvPicPr>
          <p:cNvPr id="458" name="Shape 458"/>
          <p:cNvPicPr preferRelativeResize="0"/>
          <p:nvPr/>
        </p:nvPicPr>
        <p:blipFill rotWithShape="1">
          <a:blip r:embed="rId3">
            <a:alphaModFix/>
          </a:blip>
          <a:srcRect/>
          <a:stretch/>
        </p:blipFill>
        <p:spPr>
          <a:xfrm>
            <a:off x="1690687" y="3573462"/>
            <a:ext cx="5543550" cy="661987"/>
          </a:xfrm>
          <a:prstGeom prst="rect">
            <a:avLst/>
          </a:prstGeom>
          <a:noFill/>
          <a:ln>
            <a:noFill/>
          </a:ln>
        </p:spPr>
      </p:pic>
      <p:pic>
        <p:nvPicPr>
          <p:cNvPr id="459" name="Shape 459"/>
          <p:cNvPicPr preferRelativeResize="0"/>
          <p:nvPr/>
        </p:nvPicPr>
        <p:blipFill rotWithShape="1">
          <a:blip r:embed="rId4">
            <a:alphaModFix/>
          </a:blip>
          <a:srcRect/>
          <a:stretch/>
        </p:blipFill>
        <p:spPr>
          <a:xfrm>
            <a:off x="1671637" y="4675187"/>
            <a:ext cx="5780087" cy="1960562"/>
          </a:xfrm>
          <a:prstGeom prst="rect">
            <a:avLst/>
          </a:prstGeom>
          <a:noFill/>
          <a:ln>
            <a:noFill/>
          </a:ln>
        </p:spPr>
      </p:pic>
      <p:pic>
        <p:nvPicPr>
          <p:cNvPr id="460" name="Shape 460" descr="j0221975"/>
          <p:cNvPicPr preferRelativeResize="0"/>
          <p:nvPr/>
        </p:nvPicPr>
        <p:blipFill rotWithShape="1">
          <a:blip r:embed="rId5">
            <a:alphaModFix/>
          </a:blip>
          <a:srcRect/>
          <a:stretch/>
        </p:blipFill>
        <p:spPr>
          <a:xfrm>
            <a:off x="969962" y="5229225"/>
            <a:ext cx="360362" cy="320675"/>
          </a:xfrm>
          <a:prstGeom prst="rect">
            <a:avLst/>
          </a:prstGeom>
          <a:noFill/>
          <a:ln>
            <a:noFill/>
          </a:ln>
        </p:spPr>
      </p:pic>
      <p:pic>
        <p:nvPicPr>
          <p:cNvPr id="461" name="Shape 461" descr="j0221973"/>
          <p:cNvPicPr preferRelativeResize="0"/>
          <p:nvPr/>
        </p:nvPicPr>
        <p:blipFill rotWithShape="1">
          <a:blip r:embed="rId6">
            <a:alphaModFix/>
          </a:blip>
          <a:srcRect/>
          <a:stretch/>
        </p:blipFill>
        <p:spPr>
          <a:xfrm>
            <a:off x="1042987" y="3646487"/>
            <a:ext cx="233362" cy="320675"/>
          </a:xfrm>
          <a:prstGeom prst="rect">
            <a:avLst/>
          </a:prstGeom>
          <a:noFill/>
          <a:ln>
            <a:noFill/>
          </a:ln>
        </p:spPr>
      </p:pic>
      <p:pic>
        <p:nvPicPr>
          <p:cNvPr id="462" name="Shape 462" descr="j0221971"/>
          <p:cNvPicPr preferRelativeResize="0"/>
          <p:nvPr/>
        </p:nvPicPr>
        <p:blipFill rotWithShape="1">
          <a:blip r:embed="rId7">
            <a:alphaModFix/>
          </a:blip>
          <a:srcRect/>
          <a:stretch/>
        </p:blipFill>
        <p:spPr>
          <a:xfrm>
            <a:off x="1114425" y="1844675"/>
            <a:ext cx="104775" cy="320675"/>
          </a:xfrm>
          <a:prstGeom prst="rect">
            <a:avLst/>
          </a:prstGeom>
          <a:noFill/>
          <a:ln>
            <a:noFill/>
          </a:ln>
        </p:spPr>
      </p:pic>
      <p:pic>
        <p:nvPicPr>
          <p:cNvPr id="463" name="Shape 463"/>
          <p:cNvPicPr preferRelativeResize="0"/>
          <p:nvPr/>
        </p:nvPicPr>
        <p:blipFill rotWithShape="1">
          <a:blip r:embed="rId8">
            <a:alphaModFix/>
          </a:blip>
          <a:srcRect/>
          <a:stretch/>
        </p:blipFill>
        <p:spPr>
          <a:xfrm>
            <a:off x="1692275" y="1268412"/>
            <a:ext cx="5183187" cy="21923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69" name="Shape 46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Entities y Composiciones</a:t>
            </a:r>
          </a:p>
        </p:txBody>
      </p:sp>
      <p:sp>
        <p:nvSpPr>
          <p:cNvPr id="470" name="Shape 470"/>
          <p:cNvSpPr txBox="1"/>
          <p:nvPr/>
        </p:nvSpPr>
        <p:spPr>
          <a:xfrm>
            <a:off x="457200" y="4508500"/>
            <a:ext cx="8229600" cy="16176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Soporte al borrado en cascada</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Actualización en cascada de la llave foránea</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Candados sobre los registro maestro</a:t>
            </a: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Auditoria automática en el registro maestro</a:t>
            </a:r>
          </a:p>
        </p:txBody>
      </p:sp>
      <p:pic>
        <p:nvPicPr>
          <p:cNvPr id="471" name="Shape 471"/>
          <p:cNvPicPr preferRelativeResize="0"/>
          <p:nvPr/>
        </p:nvPicPr>
        <p:blipFill rotWithShape="1">
          <a:blip r:embed="rId3">
            <a:alphaModFix/>
          </a:blip>
          <a:srcRect/>
          <a:stretch/>
        </p:blipFill>
        <p:spPr>
          <a:xfrm>
            <a:off x="2195512" y="1484312"/>
            <a:ext cx="4211637" cy="2736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77" name="Shape 477"/>
          <p:cNvSpPr txBox="1">
            <a:spLocks noGrp="1"/>
          </p:cNvSpPr>
          <p:nvPr>
            <p:ph type="title"/>
          </p:nvPr>
        </p:nvSpPr>
        <p:spPr>
          <a:xfrm>
            <a:off x="395287" y="269875"/>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Llaves primarias y secuencias</a:t>
            </a:r>
          </a:p>
        </p:txBody>
      </p:sp>
      <p:sp>
        <p:nvSpPr>
          <p:cNvPr id="478" name="Shape 478"/>
          <p:cNvSpPr txBox="1"/>
          <p:nvPr/>
        </p:nvSpPr>
        <p:spPr>
          <a:xfrm>
            <a:off x="250825" y="2133600"/>
            <a:ext cx="8642350" cy="4464050"/>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Se busca generar los valores de la llave primaria de una tabla por medio de un trigger que en el instante del insert obtenga dicho valor de una secuencia oracle. El inconveniente radica en las relaciones maestro-detalle: cómo actualizar los detalles con el nuevo valor de llave asignado a través del trigger ?</a:t>
            </a:r>
          </a:p>
          <a:p>
            <a:pPr marL="342900" marR="0" lvl="0" indent="-342900" algn="l" rtl="0">
              <a:lnSpc>
                <a:spcPct val="8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Existe el dominio </a:t>
            </a:r>
            <a:r>
              <a:rPr lang="en-US" sz="2400" b="1" i="0" u="none" strike="noStrike" cap="none">
                <a:solidFill>
                  <a:schemeClr val="accent2"/>
                </a:solidFill>
                <a:latin typeface="Arial"/>
                <a:ea typeface="Arial"/>
                <a:cs typeface="Arial"/>
                <a:sym typeface="Arial"/>
              </a:rPr>
              <a:t>DBSequence</a:t>
            </a:r>
            <a:r>
              <a:rPr lang="en-US" sz="2400" b="0" i="0" u="none" strike="noStrike" cap="none">
                <a:solidFill>
                  <a:schemeClr val="dk1"/>
                </a:solidFill>
                <a:latin typeface="Arial"/>
                <a:ea typeface="Arial"/>
                <a:cs typeface="Arial"/>
                <a:sym typeface="Arial"/>
              </a:rPr>
              <a:t> que sincroniza los valores de las llaves que sirven de referencia en una relación maestro-detalle. En la creación de instancias, DBSequence asigna un valor temporal negativo.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Shape 483"/>
          <p:cNvPicPr preferRelativeResize="0"/>
          <p:nvPr/>
        </p:nvPicPr>
        <p:blipFill rotWithShape="1">
          <a:blip r:embed="rId3">
            <a:alphaModFix/>
          </a:blip>
          <a:srcRect/>
          <a:stretch/>
        </p:blipFill>
        <p:spPr>
          <a:xfrm>
            <a:off x="468312" y="2636837"/>
            <a:ext cx="5183187" cy="3892550"/>
          </a:xfrm>
          <a:prstGeom prst="rect">
            <a:avLst/>
          </a:prstGeom>
          <a:noFill/>
          <a:ln>
            <a:noFill/>
          </a:ln>
        </p:spPr>
      </p:pic>
      <p:sp>
        <p:nvSpPr>
          <p:cNvPr id="484" name="Shape 484"/>
          <p:cNvSpPr txBox="1">
            <a:spLocks noGrp="1"/>
          </p:cNvSpPr>
          <p:nvPr>
            <p:ph type="title"/>
          </p:nvPr>
        </p:nvSpPr>
        <p:spPr>
          <a:xfrm>
            <a:off x="395287"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Llaves primarias y secuencias</a:t>
            </a:r>
          </a:p>
        </p:txBody>
      </p:sp>
      <p:sp>
        <p:nvSpPr>
          <p:cNvPr id="485" name="Shape 485"/>
          <p:cNvSpPr txBox="1"/>
          <p:nvPr/>
        </p:nvSpPr>
        <p:spPr>
          <a:xfrm>
            <a:off x="250825" y="1266825"/>
            <a:ext cx="8642350" cy="1441450"/>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La técnica para generar este tipo de llaves primarias es:</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Cree una secuencia de Oracle.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Defina un trigger BEFORE INSERT a nivel de registro, que obtenga el valor de la secuencia y lo asigne a la llave primaria.</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En el entity respectivo, defina el atributo llave con tipo (type) DBSequence.</a:t>
            </a: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3725862" y="4797425"/>
            <a:ext cx="863600" cy="227012"/>
          </a:xfrm>
          <a:prstGeom prst="ellipse">
            <a:avLst/>
          </a:prstGeom>
          <a:noFill/>
          <a:ln w="9525" cap="flat" cmpd="sng">
            <a:solidFill>
              <a:srgbClr val="FF0000"/>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487" name="Shape 487"/>
          <p:cNvCxnSpPr/>
          <p:nvPr/>
        </p:nvCxnSpPr>
        <p:spPr>
          <a:xfrm>
            <a:off x="4589462" y="4910137"/>
            <a:ext cx="1711325" cy="0"/>
          </a:xfrm>
          <a:prstGeom prst="straightConnector1">
            <a:avLst/>
          </a:prstGeom>
          <a:noFill/>
          <a:ln w="9525" cap="flat" cmpd="sng">
            <a:solidFill>
              <a:srgbClr val="FF0000"/>
            </a:solidFill>
            <a:prstDash val="solid"/>
            <a:miter lim="8000"/>
            <a:headEnd type="none" w="med" len="med"/>
            <a:tailEnd type="triangle" w="lg" len="lg"/>
          </a:ln>
        </p:spPr>
      </p:cxnSp>
      <p:sp>
        <p:nvSpPr>
          <p:cNvPr id="488" name="Shape 488"/>
          <p:cNvSpPr txBox="1"/>
          <p:nvPr/>
        </p:nvSpPr>
        <p:spPr>
          <a:xfrm>
            <a:off x="6300787" y="4303712"/>
            <a:ext cx="2292350" cy="10699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Si la base de datos </a:t>
            </a:r>
          </a:p>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altera el valor del </a:t>
            </a:r>
          </a:p>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atributo, este es </a:t>
            </a:r>
          </a:p>
          <a:p>
            <a:pPr marL="0" marR="0" lvl="0" indent="0" algn="l"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actualizado en ADF BC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494" name="Shape 494"/>
          <p:cNvSpPr txBox="1">
            <a:spLocks noGrp="1"/>
          </p:cNvSpPr>
          <p:nvPr>
            <p:ph type="title"/>
          </p:nvPr>
        </p:nvSpPr>
        <p:spPr>
          <a:xfrm>
            <a:off x="0" y="115887"/>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Acceso a los entities a través de código</a:t>
            </a:r>
          </a:p>
        </p:txBody>
      </p:sp>
      <p:sp>
        <p:nvSpPr>
          <p:cNvPr id="495" name="Shape 495"/>
          <p:cNvSpPr txBox="1"/>
          <p:nvPr/>
        </p:nvSpPr>
        <p:spPr>
          <a:xfrm>
            <a:off x="323850" y="1341437"/>
            <a:ext cx="8229600" cy="7493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Buscar un empleado:</a:t>
            </a:r>
          </a:p>
          <a:p>
            <a:pPr marL="342900" marR="0" lvl="0" indent="-342900" algn="l" rtl="0">
              <a:lnSpc>
                <a:spcPct val="10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496" name="Shape 496"/>
          <p:cNvPicPr preferRelativeResize="0"/>
          <p:nvPr/>
        </p:nvPicPr>
        <p:blipFill rotWithShape="1">
          <a:blip r:embed="rId3">
            <a:alphaModFix/>
          </a:blip>
          <a:srcRect/>
          <a:stretch/>
        </p:blipFill>
        <p:spPr>
          <a:xfrm>
            <a:off x="468312" y="2636837"/>
            <a:ext cx="8280400" cy="18367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02" name="Shape 502"/>
          <p:cNvSpPr txBox="1">
            <a:spLocks noGrp="1"/>
          </p:cNvSpPr>
          <p:nvPr>
            <p:ph type="title"/>
          </p:nvPr>
        </p:nvSpPr>
        <p:spPr>
          <a:xfrm>
            <a:off x="0" y="115887"/>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Acceso a los entities a través de código</a:t>
            </a:r>
          </a:p>
        </p:txBody>
      </p:sp>
      <p:sp>
        <p:nvSpPr>
          <p:cNvPr id="503" name="Shape 503"/>
          <p:cNvSpPr txBox="1"/>
          <p:nvPr/>
        </p:nvSpPr>
        <p:spPr>
          <a:xfrm>
            <a:off x="323850" y="1196975"/>
            <a:ext cx="8229600" cy="7493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Actualizar un empleado:</a:t>
            </a:r>
          </a:p>
          <a:p>
            <a:pPr marL="342900" marR="0" lvl="0" indent="-342900" algn="ctr" rtl="0">
              <a:lnSpc>
                <a:spcPct val="10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504" name="Shape 504"/>
          <p:cNvPicPr preferRelativeResize="0"/>
          <p:nvPr/>
        </p:nvPicPr>
        <p:blipFill rotWithShape="1">
          <a:blip r:embed="rId3">
            <a:alphaModFix/>
          </a:blip>
          <a:srcRect/>
          <a:stretch/>
        </p:blipFill>
        <p:spPr>
          <a:xfrm>
            <a:off x="330200" y="1989137"/>
            <a:ext cx="8353425" cy="40909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10" name="Shape 510"/>
          <p:cNvSpPr txBox="1">
            <a:spLocks noGrp="1"/>
          </p:cNvSpPr>
          <p:nvPr>
            <p:ph type="title"/>
          </p:nvPr>
        </p:nvSpPr>
        <p:spPr>
          <a:xfrm>
            <a:off x="0" y="404812"/>
            <a:ext cx="8686800" cy="79216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Acceso a los entities a través de código</a:t>
            </a:r>
          </a:p>
        </p:txBody>
      </p:sp>
      <p:sp>
        <p:nvSpPr>
          <p:cNvPr id="511" name="Shape 511"/>
          <p:cNvSpPr txBox="1"/>
          <p:nvPr/>
        </p:nvSpPr>
        <p:spPr>
          <a:xfrm>
            <a:off x="323850" y="1268412"/>
            <a:ext cx="8229600" cy="7493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Crear un empleado:</a:t>
            </a:r>
          </a:p>
          <a:p>
            <a:pPr marL="342900" marR="0" lvl="0" indent="-342900" algn="l" rtl="0">
              <a:lnSpc>
                <a:spcPct val="10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512" name="Shape 512"/>
          <p:cNvPicPr preferRelativeResize="0"/>
          <p:nvPr/>
        </p:nvPicPr>
        <p:blipFill rotWithShape="1">
          <a:blip r:embed="rId3">
            <a:alphaModFix/>
          </a:blip>
          <a:srcRect/>
          <a:stretch/>
        </p:blipFill>
        <p:spPr>
          <a:xfrm>
            <a:off x="395287" y="1773237"/>
            <a:ext cx="8256587" cy="4403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18" name="Shape 518"/>
          <p:cNvSpPr txBox="1">
            <a:spLocks noGrp="1"/>
          </p:cNvSpPr>
          <p:nvPr>
            <p:ph type="title"/>
          </p:nvPr>
        </p:nvSpPr>
        <p:spPr>
          <a:xfrm>
            <a:off x="0" y="260350"/>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Acceso a los entities a través de código</a:t>
            </a:r>
          </a:p>
        </p:txBody>
      </p:sp>
      <p:sp>
        <p:nvSpPr>
          <p:cNvPr id="519" name="Shape 519"/>
          <p:cNvSpPr txBox="1"/>
          <p:nvPr/>
        </p:nvSpPr>
        <p:spPr>
          <a:xfrm>
            <a:off x="323850" y="1196975"/>
            <a:ext cx="8229600" cy="7493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Programa main de pruebas:</a:t>
            </a:r>
          </a:p>
          <a:p>
            <a:pPr marL="342900" marR="0" lvl="0" indent="-342900" algn="l" rtl="0">
              <a:lnSpc>
                <a:spcPct val="10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520" name="Shape 520"/>
          <p:cNvPicPr preferRelativeResize="0"/>
          <p:nvPr/>
        </p:nvPicPr>
        <p:blipFill rotWithShape="1">
          <a:blip r:embed="rId3">
            <a:alphaModFix/>
          </a:blip>
          <a:srcRect/>
          <a:stretch/>
        </p:blipFill>
        <p:spPr>
          <a:xfrm>
            <a:off x="395287" y="2133600"/>
            <a:ext cx="8424862" cy="333216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Implementación de reglas del negocio en los entities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31" name="Shape 531"/>
          <p:cNvSpPr txBox="1">
            <a:spLocks noGrp="1"/>
          </p:cNvSpPr>
          <p:nvPr>
            <p:ph type="title"/>
          </p:nvPr>
        </p:nvSpPr>
        <p:spPr>
          <a:xfrm>
            <a:off x="457200" y="476250"/>
            <a:ext cx="8229600" cy="649287"/>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sobre…</a:t>
            </a:r>
          </a:p>
        </p:txBody>
      </p:sp>
      <p:sp>
        <p:nvSpPr>
          <p:cNvPr id="532" name="Shape 532"/>
          <p:cNvSpPr txBox="1"/>
          <p:nvPr/>
        </p:nvSpPr>
        <p:spPr>
          <a:xfrm>
            <a:off x="457200" y="1196975"/>
            <a:ext cx="8229600" cy="51847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Atributo: Solo sobre un atributo en una instancia de un entity</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Instancia: Dos o más atributos en la misma instancia de un entity</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Entity: En más de una instancia de un mismo entity</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Multy Entity: En más de una instancia en múltiples entities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Complejas: Requieren lógica compleja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30" name="Shape 130"/>
          <p:cNvSpPr txBox="1">
            <a:spLocks noGrp="1"/>
          </p:cNvSpPr>
          <p:nvPr>
            <p:ph type="title"/>
          </p:nvPr>
        </p:nvSpPr>
        <p:spPr>
          <a:xfrm>
            <a:off x="45720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Framework JEE</a:t>
            </a:r>
          </a:p>
        </p:txBody>
      </p:sp>
      <p:sp>
        <p:nvSpPr>
          <p:cNvPr id="131" name="Shape 131"/>
          <p:cNvSpPr txBox="1"/>
          <p:nvPr/>
        </p:nvSpPr>
        <p:spPr>
          <a:xfrm>
            <a:off x="468312" y="1196975"/>
            <a:ext cx="8229600" cy="5111750"/>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Conjunto de clases interrelacionadas y altamente integradas.</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Son la implementación en Java de uno o más </a:t>
            </a:r>
            <a:r>
              <a:rPr lang="en-US" sz="2000" b="1" i="0" u="none" strike="noStrike" cap="none">
                <a:solidFill>
                  <a:schemeClr val="accent2"/>
                </a:solidFill>
                <a:latin typeface="Arial"/>
                <a:ea typeface="Arial"/>
                <a:cs typeface="Arial"/>
                <a:sym typeface="Arial"/>
              </a:rPr>
              <a:t>patrones JEE</a:t>
            </a:r>
            <a:r>
              <a:rPr lang="en-US" sz="2000" b="0" i="0" u="none" strike="noStrike" cap="none">
                <a:solidFill>
                  <a:schemeClr val="dk1"/>
                </a:solidFill>
                <a:latin typeface="Arial"/>
                <a:ea typeface="Arial"/>
                <a:cs typeface="Arial"/>
                <a:sym typeface="Arial"/>
              </a:rPr>
              <a:t>.</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Las clases bases vienen con cierta funcionalidad predefinida que maneja la arquitectura base: comunicaciones entre objetos, acceso a BD, transaccionalidad, concurrencia, escalabilidad (pools), seguridad, etc.</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Configuración por </a:t>
            </a:r>
            <a:r>
              <a:rPr lang="en-US" sz="2000" b="1" i="0" u="none" strike="noStrike" cap="none">
                <a:solidFill>
                  <a:schemeClr val="accent2"/>
                </a:solidFill>
                <a:latin typeface="Arial"/>
                <a:ea typeface="Arial"/>
                <a:cs typeface="Arial"/>
                <a:sym typeface="Arial"/>
              </a:rPr>
              <a:t>metadata</a:t>
            </a:r>
            <a:r>
              <a:rPr lang="en-US" sz="2000" b="0" i="0" u="none" strike="noStrike" cap="none">
                <a:solidFill>
                  <a:schemeClr val="dk1"/>
                </a:solidFill>
                <a:latin typeface="Arial"/>
                <a:ea typeface="Arial"/>
                <a:cs typeface="Arial"/>
                <a:sym typeface="Arial"/>
              </a:rPr>
              <a:t> escrita en XML.</a:t>
            </a:r>
          </a:p>
          <a:p>
            <a:pPr marL="342900" marR="0" lvl="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El desarrollador debe:</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En primer lugar, cumplir los requerimientos del negocio mediante la parametrización de la metadata.</a:t>
            </a:r>
          </a:p>
          <a:p>
            <a:pPr marL="742950" marR="0" lvl="1" indent="-285750" algn="l" rtl="0">
              <a:lnSpc>
                <a:spcPct val="80000"/>
              </a:lnSpc>
              <a:spcBef>
                <a:spcPts val="36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En caso de no ser suficiente, extender las clases bases del framework e introducir el código personalizado.</a:t>
            </a:r>
          </a:p>
          <a:p>
            <a:pPr marL="742950" marR="0" lvl="1" indent="-285750" algn="l" rtl="0">
              <a:lnSpc>
                <a:spcPct val="80000"/>
              </a:lnSpc>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Existen frameworks JEE open source y comerciales.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38" name="Shape 538"/>
          <p:cNvSpPr txBox="1">
            <a:spLocks noGrp="1"/>
          </p:cNvSpPr>
          <p:nvPr>
            <p:ph type="title"/>
          </p:nvPr>
        </p:nvSpPr>
        <p:spPr>
          <a:xfrm>
            <a:off x="457200" y="13176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declarativas</a:t>
            </a:r>
          </a:p>
        </p:txBody>
      </p:sp>
      <p:sp>
        <p:nvSpPr>
          <p:cNvPr id="539" name="Shape 539"/>
          <p:cNvSpPr txBox="1"/>
          <p:nvPr/>
        </p:nvSpPr>
        <p:spPr>
          <a:xfrm>
            <a:off x="457200" y="1196975"/>
            <a:ext cx="8229600" cy="51847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Compare validator</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List validator</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Range validator</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Length validator</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Regular expression validator</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[a-z]{3,8}</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Method validator</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validateXXXX(Type v)</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validateXXXX()</a:t>
            </a:r>
          </a:p>
          <a:p>
            <a:pPr marL="742950" marR="0" lvl="1" indent="-28575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45" name="Shape 54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declarativas (cont.)</a:t>
            </a:r>
          </a:p>
        </p:txBody>
      </p:sp>
      <p:sp>
        <p:nvSpPr>
          <p:cNvPr id="546" name="Shape 546"/>
          <p:cNvSpPr txBox="1"/>
          <p:nvPr/>
        </p:nvSpPr>
        <p:spPr>
          <a:xfrm>
            <a:off x="179387" y="1412875"/>
            <a:ext cx="5329237" cy="1223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Regular expression validator</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Clases de caracteres</a:t>
            </a: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aphicFrame>
        <p:nvGraphicFramePr>
          <p:cNvPr id="547" name="Shape 547"/>
          <p:cNvGraphicFramePr/>
          <p:nvPr/>
        </p:nvGraphicFramePr>
        <p:xfrm>
          <a:off x="827087" y="2852737"/>
          <a:ext cx="3000000" cy="3000000"/>
        </p:xfrm>
        <a:graphic>
          <a:graphicData uri="http://schemas.openxmlformats.org/drawingml/2006/table">
            <a:tbl>
              <a:tblPr>
                <a:noFill/>
                <a:tableStyleId>{64E7E1D6-3C94-4C9C-ABF5-43E154D31229}</a:tableStyleId>
              </a:tblPr>
              <a:tblGrid>
                <a:gridCol w="2189150">
                  <a:extLst>
                    <a:ext uri="{9D8B030D-6E8A-4147-A177-3AD203B41FA5}">
                      <a16:colId xmlns:a16="http://schemas.microsoft.com/office/drawing/2014/main" val="20000"/>
                    </a:ext>
                  </a:extLst>
                </a:gridCol>
                <a:gridCol w="5516550">
                  <a:extLst>
                    <a:ext uri="{9D8B030D-6E8A-4147-A177-3AD203B41FA5}">
                      <a16:colId xmlns:a16="http://schemas.microsoft.com/office/drawing/2014/main" val="20001"/>
                    </a:ext>
                  </a:extLst>
                </a:gridCol>
              </a:tblGrid>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[abc]</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Simple: a, b ó c</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[^abc]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Negación: Cualquier carácter excepto a, b ó c.</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[a-zA-Z]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Rango: De la a a la z y de la A a la Z.</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[a-d[m-p]]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Unión: De a a d o de m a p</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3952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[a-z&amp;&amp;[def]]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Intersección: d, e o f.</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[a-z&amp;&amp;[^bc]]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Substracción: de a a z, excepto b y c.</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53" name="Shape 55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declarativas (cont.)</a:t>
            </a:r>
          </a:p>
        </p:txBody>
      </p:sp>
      <p:sp>
        <p:nvSpPr>
          <p:cNvPr id="554" name="Shape 554"/>
          <p:cNvSpPr txBox="1"/>
          <p:nvPr/>
        </p:nvSpPr>
        <p:spPr>
          <a:xfrm>
            <a:off x="179387" y="1339850"/>
            <a:ext cx="7272337" cy="115252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Regular expression validator</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Clases de caracteres predefinidas</a:t>
            </a: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aphicFrame>
        <p:nvGraphicFramePr>
          <p:cNvPr id="555" name="Shape 555"/>
          <p:cNvGraphicFramePr/>
          <p:nvPr/>
        </p:nvGraphicFramePr>
        <p:xfrm>
          <a:off x="468312" y="2565400"/>
          <a:ext cx="3000000" cy="3000000"/>
        </p:xfrm>
        <a:graphic>
          <a:graphicData uri="http://schemas.openxmlformats.org/drawingml/2006/table">
            <a:tbl>
              <a:tblPr>
                <a:noFill/>
                <a:tableStyleId>{64E7E1D6-3C94-4C9C-ABF5-43E154D31229}</a:tableStyleId>
              </a:tblPr>
              <a:tblGrid>
                <a:gridCol w="2352675">
                  <a:extLst>
                    <a:ext uri="{9D8B030D-6E8A-4147-A177-3AD203B41FA5}">
                      <a16:colId xmlns:a16="http://schemas.microsoft.com/office/drawing/2014/main" val="20000"/>
                    </a:ext>
                  </a:extLst>
                </a:gridCol>
                <a:gridCol w="5927725">
                  <a:extLst>
                    <a:ext uri="{9D8B030D-6E8A-4147-A177-3AD203B41FA5}">
                      <a16:colId xmlns:a16="http://schemas.microsoft.com/office/drawing/2014/main" val="20001"/>
                    </a:ext>
                  </a:extLst>
                </a:gridCol>
              </a:tblGrid>
              <a:tr h="50322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Cualquier carácter</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\d  </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Un digito: [0-9]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\D</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Diferente a digito:  [^0-9]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\s  </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Carácter espacio: [ \t\n\x0B\f\r]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531800">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\S</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Diferente a un carácter espacio: [^\s]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5746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\w  </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Un carácter simple: [a-zA-Z_0-9]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\W </a:t>
                      </a: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Un carácter no simple: [^\w]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61" name="Shape 56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declarativas (cont.)</a:t>
            </a:r>
          </a:p>
        </p:txBody>
      </p:sp>
      <p:sp>
        <p:nvSpPr>
          <p:cNvPr id="562" name="Shape 562"/>
          <p:cNvSpPr txBox="1"/>
          <p:nvPr/>
        </p:nvSpPr>
        <p:spPr>
          <a:xfrm>
            <a:off x="179387" y="1268412"/>
            <a:ext cx="7272337" cy="115252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Regular expression validator</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Cuantificadores</a:t>
            </a: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aphicFrame>
        <p:nvGraphicFramePr>
          <p:cNvPr id="563" name="Shape 563"/>
          <p:cNvGraphicFramePr/>
          <p:nvPr/>
        </p:nvGraphicFramePr>
        <p:xfrm>
          <a:off x="468312" y="2565400"/>
          <a:ext cx="3000000" cy="3000000"/>
        </p:xfrm>
        <a:graphic>
          <a:graphicData uri="http://schemas.openxmlformats.org/drawingml/2006/table">
            <a:tbl>
              <a:tblPr>
                <a:noFill/>
                <a:tableStyleId>{64E7E1D6-3C94-4C9C-ABF5-43E154D31229}</a:tableStyleId>
              </a:tblPr>
              <a:tblGrid>
                <a:gridCol w="2352675">
                  <a:extLst>
                    <a:ext uri="{9D8B030D-6E8A-4147-A177-3AD203B41FA5}">
                      <a16:colId xmlns:a16="http://schemas.microsoft.com/office/drawing/2014/main" val="20000"/>
                    </a:ext>
                  </a:extLst>
                </a:gridCol>
                <a:gridCol w="5927725">
                  <a:extLst>
                    <a:ext uri="{9D8B030D-6E8A-4147-A177-3AD203B41FA5}">
                      <a16:colId xmlns:a16="http://schemas.microsoft.com/office/drawing/2014/main" val="20001"/>
                    </a:ext>
                  </a:extLst>
                </a:gridCol>
              </a:tblGrid>
              <a:tr h="650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una vez o ninguna.</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cero o más veces</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4857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una o más veces</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396875">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X{n}</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exactamente n veces</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531800">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X{n,}</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al meno n veces</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576250">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X{n,m}</a:t>
                      </a:r>
                    </a:p>
                  </a:txBody>
                  <a:tcPr marL="0" marR="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X, al menos n veces, pero máximo m</a:t>
                      </a:r>
                    </a:p>
                  </a:txBody>
                  <a:tcPr marL="0" marR="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69" name="Shape 569"/>
          <p:cNvSpPr txBox="1">
            <a:spLocks noGrp="1"/>
          </p:cNvSpPr>
          <p:nvPr>
            <p:ph type="title"/>
          </p:nvPr>
        </p:nvSpPr>
        <p:spPr>
          <a:xfrm>
            <a:off x="468312" y="341312"/>
            <a:ext cx="8229600" cy="85566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con código Java</a:t>
            </a:r>
          </a:p>
        </p:txBody>
      </p:sp>
      <p:sp>
        <p:nvSpPr>
          <p:cNvPr id="570" name="Shape 570"/>
          <p:cNvSpPr txBox="1"/>
          <p:nvPr/>
        </p:nvSpPr>
        <p:spPr>
          <a:xfrm>
            <a:off x="323850" y="1233487"/>
            <a:ext cx="4248150" cy="241141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implementan en el código java del respectivo Entity.</a:t>
            </a:r>
          </a:p>
          <a:p>
            <a:pPr marL="342900" marR="0" lvl="0" indent="-34290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 clase JboException es empleada para enviar mensajes de error al cliente.</a:t>
            </a:r>
          </a:p>
          <a:p>
            <a:pPr marL="342900" marR="0" lvl="0" indent="-34290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 sigue un flujo de validación definido:</a:t>
            </a: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571" name="Shape 571"/>
          <p:cNvPicPr preferRelativeResize="0"/>
          <p:nvPr/>
        </p:nvPicPr>
        <p:blipFill rotWithShape="1">
          <a:blip r:embed="rId3">
            <a:alphaModFix/>
          </a:blip>
          <a:srcRect/>
          <a:stretch/>
        </p:blipFill>
        <p:spPr>
          <a:xfrm>
            <a:off x="4427537" y="1257300"/>
            <a:ext cx="3960812" cy="5353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78" name="Shape 578"/>
          <p:cNvSpPr txBox="1">
            <a:spLocks noGrp="1"/>
          </p:cNvSpPr>
          <p:nvPr>
            <p:ph type="title"/>
          </p:nvPr>
        </p:nvSpPr>
        <p:spPr>
          <a:xfrm>
            <a:off x="457200" y="11588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Métodos útiles</a:t>
            </a:r>
          </a:p>
        </p:txBody>
      </p:sp>
      <p:sp>
        <p:nvSpPr>
          <p:cNvPr id="579" name="Shape 579"/>
          <p:cNvSpPr txBox="1"/>
          <p:nvPr/>
        </p:nvSpPr>
        <p:spPr>
          <a:xfrm>
            <a:off x="187325" y="1423987"/>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getAttribute(ATRIBUTO)</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isAttributeChanged(ATRIBUTO)</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getPostedAttribute(ATRIBUTO)</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getPostState(): STATUS_NEW. STATUS_MODIFIED. (commit?)</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getEntityState(): STATUS_NEW. STATUS_MODIFIED.</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createViewObjectFromQueryStmt(SQL)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p:nvPr/>
        </p:nvSpPr>
        <p:spPr>
          <a:xfrm>
            <a:off x="6553200" y="6257925"/>
            <a:ext cx="2133600" cy="4635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85" name="Shape 585"/>
          <p:cNvSpPr txBox="1">
            <a:spLocks noGrp="1"/>
          </p:cNvSpPr>
          <p:nvPr>
            <p:ph type="title"/>
          </p:nvPr>
        </p:nvSpPr>
        <p:spPr>
          <a:xfrm>
            <a:off x="457200" y="146050"/>
            <a:ext cx="8229600" cy="1112837"/>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Métodos útiles (cont.)</a:t>
            </a:r>
          </a:p>
        </p:txBody>
      </p:sp>
      <p:sp>
        <p:nvSpPr>
          <p:cNvPr id="586" name="Shape 586"/>
          <p:cNvSpPr txBox="1"/>
          <p:nvPr/>
        </p:nvSpPr>
        <p:spPr>
          <a:xfrm>
            <a:off x="187325" y="1268412"/>
            <a:ext cx="8229600" cy="72072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getEntityState(): </a:t>
            </a:r>
          </a:p>
        </p:txBody>
      </p:sp>
      <p:pic>
        <p:nvPicPr>
          <p:cNvPr id="587" name="Shape 587" descr="Image of diagram of entity row states and transitions"/>
          <p:cNvPicPr preferRelativeResize="0"/>
          <p:nvPr/>
        </p:nvPicPr>
        <p:blipFill rotWithShape="1">
          <a:blip r:embed="rId3">
            <a:alphaModFix/>
          </a:blip>
          <a:srcRect/>
          <a:stretch/>
        </p:blipFill>
        <p:spPr>
          <a:xfrm>
            <a:off x="1476375" y="1989137"/>
            <a:ext cx="6702425" cy="42656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593" name="Shape 59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a nivel de atributo</a:t>
            </a:r>
          </a:p>
        </p:txBody>
      </p:sp>
      <p:sp>
        <p:nvSpPr>
          <p:cNvPr id="594" name="Shape 59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Empleados cuando la validación es sobre un valor atómico.</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Creación del método:</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public boolean validateXXX(Type value)</a:t>
            </a:r>
          </a:p>
          <a:p>
            <a:pPr marL="742950" marR="0" lvl="1" indent="-285750" algn="l" rtl="0">
              <a:lnSpc>
                <a:spcPct val="9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742950" marR="0" lvl="1" indent="-285750" algn="l" rtl="0">
              <a:lnSpc>
                <a:spcPct val="9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public boolean validateEmail(String value){</a:t>
            </a:r>
          </a:p>
          <a:p>
            <a:pPr marL="742950" marR="0" lvl="1" indent="-285750" algn="l" rtl="0">
              <a:lnSpc>
                <a:spcPct val="9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   return (value.indexOf(“@”) &gt; 0)</a:t>
            </a:r>
          </a:p>
          <a:p>
            <a:pPr marL="742950" marR="0" lvl="1" indent="-285750" algn="l" rtl="0">
              <a:lnSpc>
                <a:spcPct val="9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a:t>
            </a:r>
          </a:p>
          <a:p>
            <a:pPr marL="742950" marR="0" lvl="1" indent="-285750" algn="l" rtl="0">
              <a:lnSpc>
                <a:spcPct val="9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Crear la regla declarativamente de tipo method validator.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00" name="Shape 60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a nivel de atributo</a:t>
            </a:r>
          </a:p>
        </p:txBody>
      </p:sp>
      <p:sp>
        <p:nvSpPr>
          <p:cNvPr id="601" name="Shape 601"/>
          <p:cNvSpPr txBox="1"/>
          <p:nvPr/>
        </p:nvSpPr>
        <p:spPr>
          <a:xfrm>
            <a:off x="457200" y="1600200"/>
            <a:ext cx="8229600" cy="22606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Emplear el método setXXXX</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Predefinido para todos los atributos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Permite tener mensajes de error dinámicos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 El salario no puede ser disminuido:</a:t>
            </a: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602" name="Shape 602"/>
          <p:cNvSpPr txBox="1"/>
          <p:nvPr/>
        </p:nvSpPr>
        <p:spPr>
          <a:xfrm>
            <a:off x="990600" y="3789362"/>
            <a:ext cx="7904162" cy="286226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salarioCreciente(Number newValor)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Number oldValor = (Number)getPostedAttribute(SALARY);</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if (newValor.compareTo(oldValor) &lt; 0)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throw new JboException(“……”);</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setSalary(Number value){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salarioCreciente(value);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setAttributeInternal(SALARY, value);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08" name="Shape 60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a nivel de instancia</a:t>
            </a:r>
          </a:p>
        </p:txBody>
      </p:sp>
      <p:sp>
        <p:nvSpPr>
          <p:cNvPr id="609" name="Shape 609"/>
          <p:cNvSpPr txBox="1"/>
          <p:nvPr/>
        </p:nvSpPr>
        <p:spPr>
          <a:xfrm>
            <a:off x="457200" y="1412875"/>
            <a:ext cx="8229600" cy="482441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Emplear el método validateXXXX()</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Son requeridos cuando en la regla intervienen más de un atributo</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public boolean validateXXXX()</a:t>
            </a:r>
          </a:p>
          <a:p>
            <a:pPr marL="742950" marR="0" lvl="1" indent="-28575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Adicionar validación a nivel de Entity de forma declarativa, asociando el método previamente creado</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 El porcentaje de comisión debe ser inferior al 5% para salarios superiores a 1000 dolares.</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Emplear el método validateEntity(), para tener la posibilidad de tener mensajes de error dinámicos</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37" name="Shape 13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Beneficios de un framework</a:t>
            </a:r>
          </a:p>
        </p:txBody>
      </p:sp>
      <p:sp>
        <p:nvSpPr>
          <p:cNvPr id="138" name="Shape 138"/>
          <p:cNvSpPr txBox="1"/>
          <p:nvPr/>
        </p:nvSpPr>
        <p:spPr>
          <a:xfrm>
            <a:off x="395287" y="1341437"/>
            <a:ext cx="8229600" cy="525621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metadata reduce el código personalizado.</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Las clases bases se </a:t>
            </a:r>
            <a:r>
              <a:rPr lang="en-US" sz="2800" b="1" i="0" u="none" strike="noStrike" cap="none">
                <a:solidFill>
                  <a:schemeClr val="accent2"/>
                </a:solidFill>
                <a:latin typeface="Arial"/>
                <a:ea typeface="Arial"/>
                <a:cs typeface="Arial"/>
                <a:sym typeface="Arial"/>
              </a:rPr>
              <a:t>reutilizan</a:t>
            </a:r>
            <a:r>
              <a:rPr lang="en-US" sz="2800" b="0" i="0" u="none" strike="noStrike" cap="none">
                <a:solidFill>
                  <a:schemeClr val="dk1"/>
                </a:solidFill>
                <a:latin typeface="Arial"/>
                <a:ea typeface="Arial"/>
                <a:cs typeface="Arial"/>
                <a:sym typeface="Arial"/>
              </a:rPr>
              <a:t> de proyecto a proyecto.</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Mayor </a:t>
            </a:r>
            <a:r>
              <a:rPr lang="en-US" sz="2800" b="1" i="0" u="none" strike="noStrike" cap="none">
                <a:solidFill>
                  <a:schemeClr val="accent2"/>
                </a:solidFill>
                <a:latin typeface="Arial"/>
                <a:ea typeface="Arial"/>
                <a:cs typeface="Arial"/>
                <a:sym typeface="Arial"/>
              </a:rPr>
              <a:t>productividad</a:t>
            </a:r>
            <a:r>
              <a:rPr lang="en-US" sz="2800" b="0" i="0" u="none" strike="noStrike" cap="none">
                <a:solidFill>
                  <a:schemeClr val="dk1"/>
                </a:solidFill>
                <a:latin typeface="Arial"/>
                <a:ea typeface="Arial"/>
                <a:cs typeface="Arial"/>
                <a:sym typeface="Arial"/>
              </a:rPr>
              <a:t>.</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framework es un punto óptimo entre 4GL y 3GL. En el primero, la aplicación se construye al definir parámetros y propiedades. En el segundo, el desarrollador debe escribir cada línea de código. </a:t>
            </a:r>
          </a:p>
          <a:p>
            <a:pPr marL="342900" marR="0" lvl="0" indent="-342900" algn="l" rtl="0">
              <a:lnSpc>
                <a:spcPct val="90000"/>
              </a:lnSpc>
              <a:spcBef>
                <a:spcPts val="560"/>
              </a:spcBef>
              <a:spcAft>
                <a:spcPts val="0"/>
              </a:spcAft>
              <a:buClr>
                <a:schemeClr val="accent2"/>
              </a:buClr>
              <a:buSzPct val="100000"/>
              <a:buFont typeface="Arial"/>
              <a:buChar char="•"/>
            </a:pPr>
            <a:r>
              <a:rPr lang="en-US" sz="2800" b="1" i="0" u="none" strike="noStrike" cap="none">
                <a:solidFill>
                  <a:schemeClr val="accent2"/>
                </a:solidFill>
                <a:latin typeface="Arial"/>
                <a:ea typeface="Arial"/>
                <a:cs typeface="Arial"/>
                <a:sym typeface="Arial"/>
              </a:rPr>
              <a:t>Comunidad</a:t>
            </a:r>
            <a:r>
              <a:rPr lang="en-US" sz="2800" b="0" i="0" u="none" strike="noStrike" cap="none">
                <a:solidFill>
                  <a:schemeClr val="dk1"/>
                </a:solidFill>
                <a:latin typeface="Arial"/>
                <a:ea typeface="Arial"/>
                <a:cs typeface="Arial"/>
                <a:sym typeface="Arial"/>
              </a:rPr>
              <a:t>: documentación, demos, tips, etc.</a:t>
            </a:r>
          </a:p>
          <a:p>
            <a:pPr marL="342900" marR="0" lvl="0" indent="-34290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 cuenta con herramientas que soportan y facilitan el desarrollo sobre estos framework.</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15" name="Shape 615"/>
          <p:cNvSpPr txBox="1">
            <a:spLocks noGrp="1"/>
          </p:cNvSpPr>
          <p:nvPr>
            <p:ph type="title"/>
          </p:nvPr>
        </p:nvSpPr>
        <p:spPr>
          <a:xfrm>
            <a:off x="457200" y="1254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a nivel de colección</a:t>
            </a:r>
          </a:p>
        </p:txBody>
      </p:sp>
      <p:sp>
        <p:nvSpPr>
          <p:cNvPr id="616" name="Shape 616"/>
          <p:cNvSpPr txBox="1"/>
          <p:nvPr/>
        </p:nvSpPr>
        <p:spPr>
          <a:xfrm>
            <a:off x="468312" y="1196975"/>
            <a:ext cx="8229600" cy="17272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Reglas que aplican a toda la colección.</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 emplea el método beforeCommit</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 No se permiten más de 30 departamentos</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
        <p:nvSpPr>
          <p:cNvPr id="617" name="Shape 617"/>
          <p:cNvSpPr txBox="1"/>
          <p:nvPr/>
        </p:nvSpPr>
        <p:spPr>
          <a:xfrm>
            <a:off x="539750" y="2708275"/>
            <a:ext cx="7556500" cy="39370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beforeCommit(TransactionEvent e)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if (getEntityState() == STATUS_NEW)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validarLimiteDepartamentos();</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super.beforeCommit(e);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validarLimiteDepartamentos(){</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ViewObject vo =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getDBTransaction().createViewObjectFromQueryStmt(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“select count(*) from DEPARTMENTS”);</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Row r = vo.first();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23" name="Shape 62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Reglas de detalles vs maestro.</a:t>
            </a:r>
          </a:p>
        </p:txBody>
      </p:sp>
      <p:sp>
        <p:nvSpPr>
          <p:cNvPr id="624" name="Shape 62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Son reglas relativas al registro maestro, como por ejemplo totales, promedios, etc</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La regla se dispara cada vez que sucede un cambio (inserción, actualización o borrado) en el detalle.</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 No puede existir más de un asistente (clerk) por departamento.</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La validación se implementa en el maestro en el método beforeCommit.</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El detalle debe invalidar el maestro para garantizar que la regla se dispare.</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30" name="Shape 630"/>
          <p:cNvSpPr txBox="1">
            <a:spLocks noGrp="1"/>
          </p:cNvSpPr>
          <p:nvPr>
            <p:ph type="title"/>
          </p:nvPr>
        </p:nvSpPr>
        <p:spPr>
          <a:xfrm>
            <a:off x="250825" y="260350"/>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Reglas de detalles vs maestro (cont.)</a:t>
            </a:r>
          </a:p>
        </p:txBody>
      </p:sp>
      <p:sp>
        <p:nvSpPr>
          <p:cNvPr id="631" name="Shape 631"/>
          <p:cNvSpPr txBox="1"/>
          <p:nvPr/>
        </p:nvSpPr>
        <p:spPr>
          <a:xfrm>
            <a:off x="827087" y="2060575"/>
            <a:ext cx="7556500" cy="42116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beforeCommit(TransactionEvent e)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validarLimiteAsistentes();</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super.beforeCommit(e);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validarLimiteAsistentes(){</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ViewObject vo =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getDBTransaction().createViewObjectFromQueryStmt(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“select count(*) from EMPLOYEES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invalidarDepartamento()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setInvalid();</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p:txBody>
      </p:sp>
      <p:sp>
        <p:nvSpPr>
          <p:cNvPr id="632" name="Shape 632"/>
          <p:cNvSpPr txBox="1"/>
          <p:nvPr/>
        </p:nvSpPr>
        <p:spPr>
          <a:xfrm>
            <a:off x="420687" y="1484312"/>
            <a:ext cx="1847850" cy="3968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En el maestro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38" name="Shape 638"/>
          <p:cNvSpPr txBox="1">
            <a:spLocks noGrp="1"/>
          </p:cNvSpPr>
          <p:nvPr>
            <p:ph type="title"/>
          </p:nvPr>
        </p:nvSpPr>
        <p:spPr>
          <a:xfrm>
            <a:off x="250825" y="260350"/>
            <a:ext cx="86868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Reglas de detalles vs maestro (cont.)</a:t>
            </a:r>
          </a:p>
        </p:txBody>
      </p:sp>
      <p:sp>
        <p:nvSpPr>
          <p:cNvPr id="639" name="Shape 639"/>
          <p:cNvSpPr txBox="1"/>
          <p:nvPr/>
        </p:nvSpPr>
        <p:spPr>
          <a:xfrm>
            <a:off x="684212" y="2708275"/>
            <a:ext cx="6327775" cy="22891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validateEntity() {</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if(getEntityState() == STATUS_NEW)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getDepartments().invalidarDepartamento();</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super.validateEntity();</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sp>
        <p:nvSpPr>
          <p:cNvPr id="640" name="Shape 640"/>
          <p:cNvSpPr txBox="1"/>
          <p:nvPr/>
        </p:nvSpPr>
        <p:spPr>
          <a:xfrm>
            <a:off x="460375" y="1916112"/>
            <a:ext cx="1663700" cy="39687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En el detalle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46" name="Shape 64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Definición de valores por omisión</a:t>
            </a:r>
          </a:p>
        </p:txBody>
      </p:sp>
      <p:sp>
        <p:nvSpPr>
          <p:cNvPr id="647" name="Shape 647"/>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Métodos create() e initDefaults()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 Generar secuencias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 La fecha de contratación es la fecha actual.</a:t>
            </a: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648" name="Shape 648"/>
          <p:cNvSpPr txBox="1"/>
          <p:nvPr/>
        </p:nvSpPr>
        <p:spPr>
          <a:xfrm>
            <a:off x="1116012" y="4365625"/>
            <a:ext cx="7010400" cy="146526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create(AttribbuteList attributeList)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super.create(attributeList);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setHireDate(getCurrentDate());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54" name="Shape 654"/>
          <p:cNvSpPr txBox="1">
            <a:spLocks noGrp="1"/>
          </p:cNvSpPr>
          <p:nvPr>
            <p:ph type="title"/>
          </p:nvPr>
        </p:nvSpPr>
        <p:spPr>
          <a:xfrm>
            <a:off x="457200" y="266700"/>
            <a:ext cx="8229600" cy="858837"/>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Campos derivados</a:t>
            </a:r>
          </a:p>
        </p:txBody>
      </p:sp>
      <p:sp>
        <p:nvSpPr>
          <p:cNvPr id="655" name="Shape 655"/>
          <p:cNvSpPr txBox="1"/>
          <p:nvPr/>
        </p:nvSpPr>
        <p:spPr>
          <a:xfrm>
            <a:off x="539750" y="1196975"/>
            <a:ext cx="8229600" cy="266382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Método prepareForDML()</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Las operaciones DML son DML_INSERT, DML_UPDATE, DML_DELETE.</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 Para empleados nuevos, su salario corresponde al límite inferior según su cargo.</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
        <p:nvSpPr>
          <p:cNvPr id="656" name="Shape 656"/>
          <p:cNvSpPr txBox="1"/>
          <p:nvPr/>
        </p:nvSpPr>
        <p:spPr>
          <a:xfrm>
            <a:off x="250825" y="4078287"/>
            <a:ext cx="8648700" cy="20145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prepareForDML(int operation, TransactionEvent e)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 prepareForDML(operation, 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if (operation == INSERT_DML)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setSalary(buscarLimiteInferior(getJobId()));</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62" name="Shape 66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Redefiniendo las operaciones DML</a:t>
            </a:r>
          </a:p>
        </p:txBody>
      </p:sp>
      <p:sp>
        <p:nvSpPr>
          <p:cNvPr id="663" name="Shape 663"/>
          <p:cNvSpPr txBox="1"/>
          <p:nvPr/>
        </p:nvSpPr>
        <p:spPr>
          <a:xfrm>
            <a:off x="539750" y="1628775"/>
            <a:ext cx="8229600" cy="10080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Método doDML()</a:t>
            </a: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664" name="Shape 664"/>
          <p:cNvSpPr txBox="1"/>
          <p:nvPr/>
        </p:nvSpPr>
        <p:spPr>
          <a:xfrm>
            <a:off x="611187" y="3429000"/>
            <a:ext cx="7556500" cy="256381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public void doDML(int operation, TransactionEvent e)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if (operation == INSERT_DML)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plsqlProcInsert();</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else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super.doDML(operation, e);</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US" sz="1800" b="0" i="0" u="none" strike="noStrike" cap="none">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70" name="Shape 67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Otras operaciones</a:t>
            </a:r>
          </a:p>
        </p:txBody>
      </p:sp>
      <p:sp>
        <p:nvSpPr>
          <p:cNvPr id="671" name="Shape 671"/>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Realizar operaciones una vez se ha concluido una operación</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afterCommit()</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Prevenir el borrado de entities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remove()</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R: No se pueden eliminar empleados que estén en vacaciones.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77" name="Shape 67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Mensajes de error</a:t>
            </a:r>
          </a:p>
        </p:txBody>
      </p:sp>
      <p:sp>
        <p:nvSpPr>
          <p:cNvPr id="678" name="Shape 678"/>
          <p:cNvSpPr txBox="1"/>
          <p:nvPr/>
        </p:nvSpPr>
        <p:spPr>
          <a:xfrm>
            <a:off x="250825" y="1412875"/>
            <a:ext cx="8569325" cy="4713287"/>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Declarar los errores en la clase “Bundle”</a:t>
            </a:r>
          </a:p>
          <a:p>
            <a:pPr marL="342900" marR="0" lvl="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public class DepartmentsImplMsgBundle extends JboResourceBundle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static final Object[][] sMessageStrings =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{"DepartmentName_Rule_0", "Error de DepartmentName"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{"0001", “El departamento {0} no puede tener más de un manager"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342900" marR="0" lvl="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Emplear la clase JboException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Object param[] = new Object[] {this.getDepartmentName()};</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throw new JboException(DepartmentsImplMsgBundle.class, </a:t>
            </a:r>
          </a:p>
          <a:p>
            <a:pPr marL="342900" marR="0" lvl="0" indent="-342900" algn="l" rtl="0">
              <a:lnSpc>
                <a:spcPct val="9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"0001", param);</a:t>
            </a:r>
          </a:p>
          <a:p>
            <a:pPr marL="342900" marR="0" lvl="0" indent="-342900" algn="l" rtl="0">
              <a:lnSpc>
                <a:spcPct val="90000"/>
              </a:lnSpc>
              <a:spcBef>
                <a:spcPts val="320"/>
              </a:spcBef>
              <a:spcAft>
                <a:spcPts val="0"/>
              </a:spcAft>
              <a:buClr>
                <a:schemeClr val="dk1"/>
              </a:buClr>
              <a:buFont typeface="Arial"/>
              <a:buNone/>
            </a:pPr>
            <a:endParaRPr sz="16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44" name="Shape 14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Desventajas de un framework</a:t>
            </a:r>
          </a:p>
        </p:txBody>
      </p:sp>
      <p:sp>
        <p:nvSpPr>
          <p:cNvPr id="145" name="Shape 145"/>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La curva de aprendizaje inicialmente es lenta, debido a que es necesario comprender el funcionamiento del framework.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88" name="Shape 688"/>
          <p:cNvSpPr txBox="1"/>
          <p:nvPr/>
        </p:nvSpPr>
        <p:spPr>
          <a:xfrm>
            <a:off x="685800" y="2130425"/>
            <a:ext cx="7772400" cy="14700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Data Model Layer</a:t>
            </a:r>
          </a:p>
        </p:txBody>
      </p:sp>
      <p:sp>
        <p:nvSpPr>
          <p:cNvPr id="689" name="Shape 689"/>
          <p:cNvSpPr txBox="1"/>
          <p:nvPr/>
        </p:nvSpPr>
        <p:spPr>
          <a:xfrm>
            <a:off x="1371600" y="3886200"/>
            <a:ext cx="6400800" cy="17526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De los datos a su representación gráfica para el usuario</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95" name="Shape 69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96" name="Shape 69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697" name="Shape 69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Contenido</a:t>
            </a:r>
          </a:p>
        </p:txBody>
      </p:sp>
      <p:sp>
        <p:nvSpPr>
          <p:cNvPr id="698" name="Shape 698"/>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ADF Model layer</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Data Control Palette</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Page Definition</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Ciclo de vida de un página</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Expression Language</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Faces-config.xml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04" name="Shape 70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05" name="Shape 705"/>
          <p:cNvSpPr txBox="1"/>
          <p:nvPr/>
        </p:nvSpPr>
        <p:spPr>
          <a:xfrm>
            <a:off x="1089025" y="2592387"/>
            <a:ext cx="985837" cy="1023937"/>
          </a:xfrm>
          <a:prstGeom prst="rect">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Entity</a:t>
            </a:r>
          </a:p>
        </p:txBody>
      </p:sp>
      <p:sp>
        <p:nvSpPr>
          <p:cNvPr id="706" name="Shape 706"/>
          <p:cNvSpPr txBox="1"/>
          <p:nvPr/>
        </p:nvSpPr>
        <p:spPr>
          <a:xfrm>
            <a:off x="3082925" y="2592387"/>
            <a:ext cx="985837" cy="1023937"/>
          </a:xfrm>
          <a:prstGeom prst="rect">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View</a:t>
            </a:r>
          </a:p>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Object</a:t>
            </a:r>
          </a:p>
        </p:txBody>
      </p:sp>
      <p:sp>
        <p:nvSpPr>
          <p:cNvPr id="707" name="Shape 707"/>
          <p:cNvSpPr txBox="1"/>
          <p:nvPr/>
        </p:nvSpPr>
        <p:spPr>
          <a:xfrm>
            <a:off x="5078412" y="2492375"/>
            <a:ext cx="1439862" cy="1223962"/>
          </a:xfrm>
          <a:prstGeom prst="rect">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Application</a:t>
            </a:r>
          </a:p>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Module</a:t>
            </a:r>
          </a:p>
        </p:txBody>
      </p:sp>
      <p:sp>
        <p:nvSpPr>
          <p:cNvPr id="708" name="Shape 708"/>
          <p:cNvSpPr txBox="1"/>
          <p:nvPr/>
        </p:nvSpPr>
        <p:spPr>
          <a:xfrm>
            <a:off x="5330825" y="4510087"/>
            <a:ext cx="936625" cy="1008062"/>
          </a:xfrm>
          <a:prstGeom prst="rect">
            <a:avLst/>
          </a:prstGeom>
          <a:solidFill>
            <a:srgbClr val="FFFF99"/>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Data</a:t>
            </a:r>
          </a:p>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Control</a:t>
            </a:r>
          </a:p>
        </p:txBody>
      </p:sp>
      <p:sp>
        <p:nvSpPr>
          <p:cNvPr id="709" name="Shape 709"/>
          <p:cNvSpPr txBox="1"/>
          <p:nvPr/>
        </p:nvSpPr>
        <p:spPr>
          <a:xfrm>
            <a:off x="2774950" y="4510087"/>
            <a:ext cx="936625" cy="1008062"/>
          </a:xfrm>
          <a:prstGeom prst="rect">
            <a:avLst/>
          </a:prstGeom>
          <a:solidFill>
            <a:srgbClr val="FFFF99"/>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Page</a:t>
            </a:r>
          </a:p>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Def</a:t>
            </a:r>
          </a:p>
        </p:txBody>
      </p:sp>
      <p:sp>
        <p:nvSpPr>
          <p:cNvPr id="710" name="Shape 710"/>
          <p:cNvSpPr txBox="1"/>
          <p:nvPr/>
        </p:nvSpPr>
        <p:spPr>
          <a:xfrm>
            <a:off x="830262" y="4510087"/>
            <a:ext cx="936625" cy="1008062"/>
          </a:xfrm>
          <a:prstGeom prst="rect">
            <a:avLst/>
          </a:prstGeom>
          <a:solidFill>
            <a:srgbClr val="FFFF99"/>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JSF</a:t>
            </a:r>
          </a:p>
        </p:txBody>
      </p:sp>
      <p:cxnSp>
        <p:nvCxnSpPr>
          <p:cNvPr id="711" name="Shape 711"/>
          <p:cNvCxnSpPr/>
          <p:nvPr/>
        </p:nvCxnSpPr>
        <p:spPr>
          <a:xfrm>
            <a:off x="2074862" y="3105150"/>
            <a:ext cx="1008062" cy="0"/>
          </a:xfrm>
          <a:prstGeom prst="straightConnector1">
            <a:avLst/>
          </a:prstGeom>
          <a:noFill/>
          <a:ln w="9525" cap="flat" cmpd="sng">
            <a:solidFill>
              <a:schemeClr val="dk1"/>
            </a:solidFill>
            <a:prstDash val="solid"/>
            <a:miter lim="8000"/>
            <a:headEnd type="none" w="med" len="med"/>
            <a:tailEnd type="triangle" w="lg" len="lg"/>
          </a:ln>
        </p:spPr>
      </p:cxnSp>
      <p:cxnSp>
        <p:nvCxnSpPr>
          <p:cNvPr id="712" name="Shape 712"/>
          <p:cNvCxnSpPr/>
          <p:nvPr/>
        </p:nvCxnSpPr>
        <p:spPr>
          <a:xfrm>
            <a:off x="4068762" y="3105150"/>
            <a:ext cx="1009650" cy="0"/>
          </a:xfrm>
          <a:prstGeom prst="straightConnector1">
            <a:avLst/>
          </a:prstGeom>
          <a:noFill/>
          <a:ln w="9525" cap="flat" cmpd="sng">
            <a:solidFill>
              <a:schemeClr val="dk1"/>
            </a:solidFill>
            <a:prstDash val="solid"/>
            <a:miter lim="8000"/>
            <a:headEnd type="none" w="med" len="med"/>
            <a:tailEnd type="triangle" w="lg" len="lg"/>
          </a:ln>
        </p:spPr>
      </p:cxnSp>
      <p:cxnSp>
        <p:nvCxnSpPr>
          <p:cNvPr id="713" name="Shape 713"/>
          <p:cNvCxnSpPr/>
          <p:nvPr/>
        </p:nvCxnSpPr>
        <p:spPr>
          <a:xfrm>
            <a:off x="5799137" y="3716337"/>
            <a:ext cx="0" cy="793750"/>
          </a:xfrm>
          <a:prstGeom prst="straightConnector1">
            <a:avLst/>
          </a:prstGeom>
          <a:noFill/>
          <a:ln w="9525" cap="flat" cmpd="sng">
            <a:solidFill>
              <a:schemeClr val="dk1"/>
            </a:solidFill>
            <a:prstDash val="solid"/>
            <a:miter lim="8000"/>
            <a:headEnd type="none" w="med" len="med"/>
            <a:tailEnd type="triangle" w="lg" len="lg"/>
          </a:ln>
        </p:spPr>
      </p:cxnSp>
      <p:cxnSp>
        <p:nvCxnSpPr>
          <p:cNvPr id="714" name="Shape 714"/>
          <p:cNvCxnSpPr/>
          <p:nvPr/>
        </p:nvCxnSpPr>
        <p:spPr>
          <a:xfrm rot="10800000">
            <a:off x="3711575" y="5014912"/>
            <a:ext cx="1619250" cy="0"/>
          </a:xfrm>
          <a:prstGeom prst="straightConnector1">
            <a:avLst/>
          </a:prstGeom>
          <a:noFill/>
          <a:ln w="9525" cap="flat" cmpd="sng">
            <a:solidFill>
              <a:schemeClr val="dk1"/>
            </a:solidFill>
            <a:prstDash val="solid"/>
            <a:miter lim="8000"/>
            <a:headEnd type="none" w="med" len="med"/>
            <a:tailEnd type="triangle" w="lg" len="lg"/>
          </a:ln>
        </p:spPr>
      </p:cxnSp>
      <p:cxnSp>
        <p:nvCxnSpPr>
          <p:cNvPr id="715" name="Shape 715"/>
          <p:cNvCxnSpPr/>
          <p:nvPr/>
        </p:nvCxnSpPr>
        <p:spPr>
          <a:xfrm rot="10800000">
            <a:off x="1766887" y="5014912"/>
            <a:ext cx="1008062" cy="0"/>
          </a:xfrm>
          <a:prstGeom prst="straightConnector1">
            <a:avLst/>
          </a:prstGeom>
          <a:noFill/>
          <a:ln w="9525" cap="flat" cmpd="sng">
            <a:solidFill>
              <a:schemeClr val="dk1"/>
            </a:solidFill>
            <a:prstDash val="solid"/>
            <a:miter lim="8000"/>
            <a:headEnd type="none" w="med" len="med"/>
            <a:tailEnd type="triangle" w="lg" len="lg"/>
          </a:ln>
        </p:spPr>
      </p:cxnSp>
      <p:sp>
        <p:nvSpPr>
          <p:cNvPr id="716" name="Shape 716"/>
          <p:cNvSpPr txBox="1"/>
          <p:nvPr/>
        </p:nvSpPr>
        <p:spPr>
          <a:xfrm>
            <a:off x="830262" y="5589587"/>
            <a:ext cx="2879725" cy="358775"/>
          </a:xfrm>
          <a:prstGeom prst="rect">
            <a:avLst/>
          </a:prstGeom>
          <a:solidFill>
            <a:srgbClr val="CCFFCC"/>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Manage Bean</a:t>
            </a:r>
          </a:p>
        </p:txBody>
      </p:sp>
      <p:sp>
        <p:nvSpPr>
          <p:cNvPr id="717" name="Shape 717"/>
          <p:cNvSpPr txBox="1"/>
          <p:nvPr/>
        </p:nvSpPr>
        <p:spPr>
          <a:xfrm>
            <a:off x="541337" y="6237287"/>
            <a:ext cx="3600450" cy="431800"/>
          </a:xfrm>
          <a:prstGeom prst="rect">
            <a:avLst/>
          </a:prstGeom>
          <a:solidFill>
            <a:srgbClr val="CCFFCC"/>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faces-config.xml</a:t>
            </a:r>
          </a:p>
        </p:txBody>
      </p:sp>
      <p:sp>
        <p:nvSpPr>
          <p:cNvPr id="718" name="Shape 718"/>
          <p:cNvSpPr txBox="1"/>
          <p:nvPr/>
        </p:nvSpPr>
        <p:spPr>
          <a:xfrm>
            <a:off x="541337" y="4365625"/>
            <a:ext cx="3529012" cy="1727200"/>
          </a:xfrm>
          <a:prstGeom prst="rect">
            <a:avLst/>
          </a:prstGeom>
          <a:no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19" name="Shape 719"/>
          <p:cNvSpPr/>
          <p:nvPr/>
        </p:nvSpPr>
        <p:spPr>
          <a:xfrm>
            <a:off x="6950075" y="2205037"/>
            <a:ext cx="69850" cy="1655762"/>
          </a:xfrm>
          <a:prstGeom prst="rightBrace">
            <a:avLst>
              <a:gd name="adj1" fmla="val 8333"/>
              <a:gd name="adj2" fmla="val 50000"/>
            </a:avLst>
          </a:prstGeom>
          <a:no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20" name="Shape 720"/>
          <p:cNvSpPr/>
          <p:nvPr/>
        </p:nvSpPr>
        <p:spPr>
          <a:xfrm>
            <a:off x="6950075" y="4365625"/>
            <a:ext cx="71437" cy="1800225"/>
          </a:xfrm>
          <a:prstGeom prst="rightBrace">
            <a:avLst>
              <a:gd name="adj1" fmla="val 8333"/>
              <a:gd name="adj2" fmla="val 50000"/>
            </a:avLst>
          </a:prstGeom>
          <a:no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21" name="Shape 721"/>
          <p:cNvSpPr txBox="1"/>
          <p:nvPr/>
        </p:nvSpPr>
        <p:spPr>
          <a:xfrm>
            <a:off x="7434262" y="2655887"/>
            <a:ext cx="1174750" cy="64135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Business </a:t>
            </a:r>
          </a:p>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Services</a:t>
            </a:r>
          </a:p>
        </p:txBody>
      </p:sp>
      <p:sp>
        <p:nvSpPr>
          <p:cNvPr id="722" name="Shape 722"/>
          <p:cNvSpPr txBox="1"/>
          <p:nvPr/>
        </p:nvSpPr>
        <p:spPr>
          <a:xfrm>
            <a:off x="7332662" y="4868862"/>
            <a:ext cx="1416050" cy="64135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Data Model </a:t>
            </a:r>
          </a:p>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Layer</a:t>
            </a:r>
          </a:p>
        </p:txBody>
      </p:sp>
      <p:sp>
        <p:nvSpPr>
          <p:cNvPr id="723" name="Shape 723"/>
          <p:cNvSpPr/>
          <p:nvPr/>
        </p:nvSpPr>
        <p:spPr>
          <a:xfrm>
            <a:off x="1227137" y="1341437"/>
            <a:ext cx="720725" cy="576262"/>
          </a:xfrm>
          <a:prstGeom prst="can">
            <a:avLst>
              <a:gd name="adj" fmla="val 25000"/>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724" name="Shape 724"/>
          <p:cNvCxnSpPr/>
          <p:nvPr/>
        </p:nvCxnSpPr>
        <p:spPr>
          <a:xfrm flipH="1">
            <a:off x="1582737" y="1917700"/>
            <a:ext cx="4762" cy="674687"/>
          </a:xfrm>
          <a:prstGeom prst="straightConnector1">
            <a:avLst/>
          </a:prstGeom>
          <a:noFill/>
          <a:ln w="9525" cap="flat" cmpd="sng">
            <a:solidFill>
              <a:schemeClr val="dk1"/>
            </a:solidFill>
            <a:prstDash val="solid"/>
            <a:miter lim="8000"/>
            <a:headEnd type="none" w="med" len="med"/>
            <a:tailEnd type="triangle" w="lg" len="lg"/>
          </a:ln>
        </p:spPr>
      </p:cxnSp>
      <p:sp>
        <p:nvSpPr>
          <p:cNvPr id="725" name="Shape 725"/>
          <p:cNvSpPr/>
          <p:nvPr/>
        </p:nvSpPr>
        <p:spPr>
          <a:xfrm>
            <a:off x="6950075" y="1341437"/>
            <a:ext cx="71437" cy="647700"/>
          </a:xfrm>
          <a:prstGeom prst="rightBrace">
            <a:avLst>
              <a:gd name="adj1" fmla="val 8333"/>
              <a:gd name="adj2" fmla="val 50000"/>
            </a:avLst>
          </a:prstGeom>
          <a:no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26" name="Shape 726"/>
          <p:cNvSpPr txBox="1"/>
          <p:nvPr/>
        </p:nvSpPr>
        <p:spPr>
          <a:xfrm>
            <a:off x="7448550" y="1341437"/>
            <a:ext cx="1085850" cy="64135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Base de </a:t>
            </a:r>
          </a:p>
          <a:p>
            <a:pPr marL="0" marR="0" lvl="0" indent="0" algn="ct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datos</a:t>
            </a:r>
          </a:p>
        </p:txBody>
      </p:sp>
      <p:sp>
        <p:nvSpPr>
          <p:cNvPr id="727" name="Shape 727"/>
          <p:cNvSpPr txBox="1">
            <a:spLocks noGrp="1"/>
          </p:cNvSpPr>
          <p:nvPr>
            <p:ph type="title"/>
          </p:nvPr>
        </p:nvSpPr>
        <p:spPr>
          <a:xfrm>
            <a:off x="457200" y="549275"/>
            <a:ext cx="8229600" cy="57626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200" b="0" i="0" u="none" strike="noStrike" cap="none">
                <a:solidFill>
                  <a:srgbClr val="000000"/>
                </a:solidFill>
                <a:latin typeface="Arial"/>
                <a:ea typeface="Arial"/>
                <a:cs typeface="Arial"/>
                <a:sym typeface="Arial"/>
              </a:rPr>
              <a:t>Perspectiva general de un desarrollo ADF</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33" name="Shape 73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Model layer</a:t>
            </a:r>
          </a:p>
        </p:txBody>
      </p:sp>
      <p:sp>
        <p:nvSpPr>
          <p:cNvPr id="734" name="Shape 734"/>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Separa la interfaz de usuario de la capa de business service (BS).</a:t>
            </a:r>
          </a:p>
          <a:p>
            <a:pPr marL="342900" marR="0" lvl="0" indent="-342900" algn="l" rtl="0">
              <a:lnSpc>
                <a:spcPct val="9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Declarative bindings: Enlaza cada elemento del BS con un elemento de interfaz de usuario sin requerir código:</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Iterator bindings</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Value bindings</a:t>
            </a:r>
          </a:p>
          <a:p>
            <a:pPr marL="742950" marR="0" lvl="1" indent="-285750" algn="l" rtl="0">
              <a:lnSpc>
                <a:spcPct val="9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Action bindings</a:t>
            </a:r>
          </a:p>
          <a:p>
            <a:pPr marL="742950" marR="0" lvl="1" indent="-285750" algn="l" rtl="0">
              <a:lnSpc>
                <a:spcPct val="90000"/>
              </a:lnSpc>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Data controls: Abstrae la implementación de un BS por medio de metadata que describe las </a:t>
            </a:r>
            <a:r>
              <a:rPr lang="en-US" sz="2400" b="1" i="1" u="none" strike="noStrike" cap="none">
                <a:solidFill>
                  <a:schemeClr val="dk1"/>
                </a:solidFill>
                <a:latin typeface="Arial"/>
                <a:ea typeface="Arial"/>
                <a:cs typeface="Arial"/>
                <a:sym typeface="Arial"/>
              </a:rPr>
              <a:t>operaciones</a:t>
            </a:r>
            <a:r>
              <a:rPr lang="en-US" sz="2400" b="0" i="0" u="none" strike="noStrike" cap="none">
                <a:solidFill>
                  <a:schemeClr val="dk1"/>
                </a:solidFill>
                <a:latin typeface="Arial"/>
                <a:ea typeface="Arial"/>
                <a:cs typeface="Arial"/>
                <a:sym typeface="Arial"/>
              </a:rPr>
              <a:t> y las </a:t>
            </a:r>
            <a:r>
              <a:rPr lang="en-US" sz="2400" b="1" i="1" u="none" strike="noStrike" cap="none">
                <a:solidFill>
                  <a:schemeClr val="dk1"/>
                </a:solidFill>
                <a:latin typeface="Arial"/>
                <a:ea typeface="Arial"/>
                <a:cs typeface="Arial"/>
                <a:sym typeface="Arial"/>
              </a:rPr>
              <a:t>colecciones de datos</a:t>
            </a:r>
            <a:r>
              <a:rPr lang="en-US" sz="2400" b="0" i="0" u="none" strike="noStrike" cap="none">
                <a:solidFill>
                  <a:schemeClr val="dk1"/>
                </a:solidFill>
                <a:latin typeface="Arial"/>
                <a:ea typeface="Arial"/>
                <a:cs typeface="Arial"/>
                <a:sym typeface="Arial"/>
              </a:rPr>
              <a:t> del servicio.</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40" name="Shape 74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ADF Model layer</a:t>
            </a:r>
          </a:p>
        </p:txBody>
      </p:sp>
      <p:pic>
        <p:nvPicPr>
          <p:cNvPr id="741" name="Shape 741" descr="Image of JSF application and ADF model data binding flow"/>
          <p:cNvPicPr preferRelativeResize="0"/>
          <p:nvPr/>
        </p:nvPicPr>
        <p:blipFill rotWithShape="1">
          <a:blip r:embed="rId3">
            <a:alphaModFix/>
          </a:blip>
          <a:srcRect/>
          <a:stretch/>
        </p:blipFill>
        <p:spPr>
          <a:xfrm>
            <a:off x="2627312" y="1196975"/>
            <a:ext cx="3727450" cy="547211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Shape 746"/>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47" name="Shape 74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Data control Palette</a:t>
            </a:r>
          </a:p>
        </p:txBody>
      </p:sp>
      <p:sp>
        <p:nvSpPr>
          <p:cNvPr id="748" name="Shape 748"/>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En la creación de páginas JSP los componentes UI se pueden adicionar empleando el Data Control Palette. Simplemente arrastre y suelte los “datos” en el interior de las páginas.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Cada application module aparece de forma automática en el data control palette.</a:t>
            </a:r>
          </a:p>
          <a:p>
            <a:pPr marL="342900" marR="0" lvl="0" indent="-342900" algn="l" rtl="0">
              <a:lnSpc>
                <a:spcPct val="100000"/>
              </a:lnSpc>
              <a:spcBef>
                <a:spcPts val="640"/>
              </a:spcBef>
              <a:spcAft>
                <a:spcPts val="0"/>
              </a:spcAft>
              <a:buClr>
                <a:schemeClr val="dk1"/>
              </a:buClr>
              <a:buFont typeface="Arial"/>
              <a:buNone/>
            </a:pP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54" name="Shape 75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Data control Palette</a:t>
            </a:r>
          </a:p>
        </p:txBody>
      </p:sp>
      <p:pic>
        <p:nvPicPr>
          <p:cNvPr id="755" name="Shape 755"/>
          <p:cNvPicPr preferRelativeResize="0"/>
          <p:nvPr/>
        </p:nvPicPr>
        <p:blipFill rotWithShape="1">
          <a:blip r:embed="rId3">
            <a:alphaModFix/>
          </a:blip>
          <a:srcRect/>
          <a:stretch/>
        </p:blipFill>
        <p:spPr>
          <a:xfrm>
            <a:off x="468312" y="1268412"/>
            <a:ext cx="3662362" cy="5346700"/>
          </a:xfrm>
          <a:prstGeom prst="rect">
            <a:avLst/>
          </a:prstGeom>
          <a:noFill/>
          <a:ln>
            <a:noFill/>
          </a:ln>
        </p:spPr>
      </p:pic>
      <p:pic>
        <p:nvPicPr>
          <p:cNvPr id="756" name="Shape 756"/>
          <p:cNvPicPr preferRelativeResize="0"/>
          <p:nvPr/>
        </p:nvPicPr>
        <p:blipFill rotWithShape="1">
          <a:blip r:embed="rId4">
            <a:alphaModFix/>
          </a:blip>
          <a:srcRect/>
          <a:stretch/>
        </p:blipFill>
        <p:spPr>
          <a:xfrm>
            <a:off x="4932362" y="1412875"/>
            <a:ext cx="3554412" cy="48514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62" name="Shape 762"/>
          <p:cNvSpPr txBox="1">
            <a:spLocks noGrp="1"/>
          </p:cNvSpPr>
          <p:nvPr>
            <p:ph type="title"/>
          </p:nvPr>
        </p:nvSpPr>
        <p:spPr>
          <a:xfrm>
            <a:off x="395287" y="404812"/>
            <a:ext cx="8229600" cy="927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Data control palette</a:t>
            </a:r>
          </a:p>
        </p:txBody>
      </p:sp>
      <p:graphicFrame>
        <p:nvGraphicFramePr>
          <p:cNvPr id="763" name="Shape 763"/>
          <p:cNvGraphicFramePr/>
          <p:nvPr/>
        </p:nvGraphicFramePr>
        <p:xfrm>
          <a:off x="457200" y="1306512"/>
          <a:ext cx="3000000" cy="3000000"/>
        </p:xfrm>
        <a:graphic>
          <a:graphicData uri="http://schemas.openxmlformats.org/drawingml/2006/table">
            <a:tbl>
              <a:tblPr>
                <a:noFill/>
                <a:tableStyleId>{64E7E1D6-3C94-4C9C-ABF5-43E154D31229}</a:tableStyleId>
              </a:tblPr>
              <a:tblGrid>
                <a:gridCol w="123507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56515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Data control</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En general representa un Application Module. Corresponde a la raíz del árbol</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77470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Method</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Representa métodos personalizados que están implementados en el application module. </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Son empleados de elementos tipo commands.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77310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Method return</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Valor o valores de retorno de un método. </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Para datos se emplean cajas de texto(textField) o lista de selección.</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77470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View object collection</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Representa una colección de datos conformada por registros. </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Se emplean formas, árboles, componentes de navegación y componentes maestro-detalle.</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77470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Attribute</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Dato simple de un registro. </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Se emplean cajas de texto (textField), etiquetas (label) y listas de selección.</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773100">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Operation</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Representan operaciones predefinidas sobre los datos (commit, rollback, create, delete, first, etc).</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Se emplean botones o hiperenlaces.</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r h="566725">
                <a:tc>
                  <a:txBody>
                    <a:bodyPr/>
                    <a:lstStyle/>
                    <a:p>
                      <a:pPr marL="0" marR="0" lvl="0" indent="0" algn="l" rtl="0">
                        <a:spcBef>
                          <a:spcPts val="0"/>
                        </a:spcBef>
                        <a:buSzPct val="25000"/>
                        <a:buNone/>
                      </a:pPr>
                      <a:endParaRPr sz="1800" u="none" strike="noStrike" cap="none">
                        <a:solidFill>
                          <a:schemeClr val="dk1"/>
                        </a:solidFill>
                        <a:latin typeface="Arial"/>
                        <a:ea typeface="Arial"/>
                        <a:cs typeface="Arial"/>
                        <a:sym typeface="Arial"/>
                      </a:endParaRPr>
                    </a:p>
                  </a:txBody>
                  <a:tcPr marL="0" marR="0" marT="45700" marB="457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Parameter</a:t>
                      </a:r>
                    </a:p>
                  </a:txBody>
                  <a:tcPr marL="0" marR="0" marT="45700" marB="457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Representan los parámetros de un método. </a:t>
                      </a:r>
                    </a:p>
                    <a:p>
                      <a:pPr marL="0" marR="0" lvl="0" indent="0" algn="l" rtl="0">
                        <a:lnSpc>
                          <a:spcPct val="100000"/>
                        </a:lnSpc>
                        <a:spcBef>
                          <a:spcPts val="28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Se emplean cajas de texto (textField) y listas de selección. </a:t>
                      </a:r>
                    </a:p>
                  </a:txBody>
                  <a:tcPr marL="0" marR="0" marT="45700" marB="457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764" name="Shape 764"/>
          <p:cNvPicPr preferRelativeResize="0"/>
          <p:nvPr/>
        </p:nvPicPr>
        <p:blipFill rotWithShape="1">
          <a:blip r:embed="rId3">
            <a:alphaModFix/>
          </a:blip>
          <a:srcRect/>
          <a:stretch/>
        </p:blipFill>
        <p:spPr>
          <a:xfrm>
            <a:off x="755650" y="1412875"/>
            <a:ext cx="433387" cy="385762"/>
          </a:xfrm>
          <a:prstGeom prst="rect">
            <a:avLst/>
          </a:prstGeom>
          <a:noFill/>
          <a:ln>
            <a:noFill/>
          </a:ln>
        </p:spPr>
      </p:pic>
      <p:pic>
        <p:nvPicPr>
          <p:cNvPr id="765" name="Shape 765"/>
          <p:cNvPicPr preferRelativeResize="0"/>
          <p:nvPr/>
        </p:nvPicPr>
        <p:blipFill rotWithShape="1">
          <a:blip r:embed="rId4">
            <a:alphaModFix/>
          </a:blip>
          <a:srcRect/>
          <a:stretch/>
        </p:blipFill>
        <p:spPr>
          <a:xfrm>
            <a:off x="755650" y="2033587"/>
            <a:ext cx="431800" cy="315912"/>
          </a:xfrm>
          <a:prstGeom prst="rect">
            <a:avLst/>
          </a:prstGeom>
          <a:noFill/>
          <a:ln>
            <a:noFill/>
          </a:ln>
        </p:spPr>
      </p:pic>
      <p:pic>
        <p:nvPicPr>
          <p:cNvPr id="766" name="Shape 766"/>
          <p:cNvPicPr preferRelativeResize="0"/>
          <p:nvPr/>
        </p:nvPicPr>
        <p:blipFill rotWithShape="1">
          <a:blip r:embed="rId5">
            <a:alphaModFix/>
          </a:blip>
          <a:srcRect/>
          <a:stretch/>
        </p:blipFill>
        <p:spPr>
          <a:xfrm>
            <a:off x="755650" y="2781300"/>
            <a:ext cx="431800" cy="384175"/>
          </a:xfrm>
          <a:prstGeom prst="rect">
            <a:avLst/>
          </a:prstGeom>
          <a:noFill/>
          <a:ln>
            <a:noFill/>
          </a:ln>
        </p:spPr>
      </p:pic>
      <p:pic>
        <p:nvPicPr>
          <p:cNvPr id="767" name="Shape 767"/>
          <p:cNvPicPr preferRelativeResize="0"/>
          <p:nvPr/>
        </p:nvPicPr>
        <p:blipFill rotWithShape="1">
          <a:blip r:embed="rId6">
            <a:alphaModFix/>
          </a:blip>
          <a:srcRect/>
          <a:stretch/>
        </p:blipFill>
        <p:spPr>
          <a:xfrm>
            <a:off x="755650" y="3573462"/>
            <a:ext cx="431800" cy="384175"/>
          </a:xfrm>
          <a:prstGeom prst="rect">
            <a:avLst/>
          </a:prstGeom>
          <a:noFill/>
          <a:ln>
            <a:noFill/>
          </a:ln>
        </p:spPr>
      </p:pic>
      <p:pic>
        <p:nvPicPr>
          <p:cNvPr id="768" name="Shape 768"/>
          <p:cNvPicPr preferRelativeResize="0"/>
          <p:nvPr/>
        </p:nvPicPr>
        <p:blipFill rotWithShape="1">
          <a:blip r:embed="rId7">
            <a:alphaModFix/>
          </a:blip>
          <a:srcRect/>
          <a:stretch/>
        </p:blipFill>
        <p:spPr>
          <a:xfrm>
            <a:off x="755650" y="4437062"/>
            <a:ext cx="431800" cy="227012"/>
          </a:xfrm>
          <a:prstGeom prst="rect">
            <a:avLst/>
          </a:prstGeom>
          <a:noFill/>
          <a:ln>
            <a:noFill/>
          </a:ln>
        </p:spPr>
      </p:pic>
      <p:pic>
        <p:nvPicPr>
          <p:cNvPr id="769" name="Shape 769"/>
          <p:cNvPicPr preferRelativeResize="0"/>
          <p:nvPr/>
        </p:nvPicPr>
        <p:blipFill rotWithShape="1">
          <a:blip r:embed="rId8">
            <a:alphaModFix/>
          </a:blip>
          <a:srcRect/>
          <a:stretch/>
        </p:blipFill>
        <p:spPr>
          <a:xfrm>
            <a:off x="755650" y="5086350"/>
            <a:ext cx="360362" cy="303212"/>
          </a:xfrm>
          <a:prstGeom prst="rect">
            <a:avLst/>
          </a:prstGeom>
          <a:noFill/>
          <a:ln>
            <a:noFill/>
          </a:ln>
        </p:spPr>
      </p:pic>
      <p:pic>
        <p:nvPicPr>
          <p:cNvPr id="770" name="Shape 770"/>
          <p:cNvPicPr preferRelativeResize="0"/>
          <p:nvPr/>
        </p:nvPicPr>
        <p:blipFill rotWithShape="1">
          <a:blip r:embed="rId9">
            <a:alphaModFix/>
          </a:blip>
          <a:srcRect/>
          <a:stretch/>
        </p:blipFill>
        <p:spPr>
          <a:xfrm>
            <a:off x="755650" y="5878512"/>
            <a:ext cx="446087" cy="28098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76" name="Shape 776"/>
          <p:cNvSpPr txBox="1">
            <a:spLocks noGrp="1"/>
          </p:cNvSpPr>
          <p:nvPr>
            <p:ph type="title"/>
          </p:nvPr>
        </p:nvSpPr>
        <p:spPr>
          <a:xfrm>
            <a:off x="457200" y="66675"/>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Data Control Palette</a:t>
            </a:r>
          </a:p>
        </p:txBody>
      </p:sp>
      <p:sp>
        <p:nvSpPr>
          <p:cNvPr id="777" name="Shape 777"/>
          <p:cNvSpPr txBox="1"/>
          <p:nvPr/>
        </p:nvSpPr>
        <p:spPr>
          <a:xfrm>
            <a:off x="179387" y="1125537"/>
            <a:ext cx="8229600" cy="649287"/>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UI generados a partir de una colección</a:t>
            </a:r>
          </a:p>
        </p:txBody>
      </p:sp>
      <p:sp>
        <p:nvSpPr>
          <p:cNvPr id="778" name="Shape 778"/>
          <p:cNvSpPr/>
          <p:nvPr/>
        </p:nvSpPr>
        <p:spPr>
          <a:xfrm>
            <a:off x="3616325" y="2060575"/>
            <a:ext cx="1584325" cy="433387"/>
          </a:xfrm>
          <a:prstGeom prst="curvedDownArrow">
            <a:avLst>
              <a:gd name="adj1" fmla="val 14241"/>
              <a:gd name="adj2" fmla="val 50000"/>
              <a:gd name="adj3" fmla="val 25000"/>
            </a:avLst>
          </a:prstGeom>
          <a:solidFill>
            <a:schemeClr val="accent1"/>
          </a:solidFill>
          <a:ln w="9525"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779" name="Shape 779"/>
          <p:cNvPicPr preferRelativeResize="0"/>
          <p:nvPr/>
        </p:nvPicPr>
        <p:blipFill rotWithShape="1">
          <a:blip r:embed="rId3">
            <a:alphaModFix/>
          </a:blip>
          <a:srcRect/>
          <a:stretch/>
        </p:blipFill>
        <p:spPr>
          <a:xfrm>
            <a:off x="263525" y="1922462"/>
            <a:ext cx="3305175" cy="3019425"/>
          </a:xfrm>
          <a:prstGeom prst="rect">
            <a:avLst/>
          </a:prstGeom>
          <a:noFill/>
          <a:ln>
            <a:noFill/>
          </a:ln>
        </p:spPr>
      </p:pic>
      <p:pic>
        <p:nvPicPr>
          <p:cNvPr id="780" name="Shape 780"/>
          <p:cNvPicPr preferRelativeResize="0"/>
          <p:nvPr/>
        </p:nvPicPr>
        <p:blipFill rotWithShape="1">
          <a:blip r:embed="rId4">
            <a:alphaModFix/>
          </a:blip>
          <a:srcRect/>
          <a:stretch/>
        </p:blipFill>
        <p:spPr>
          <a:xfrm>
            <a:off x="1916112" y="3602037"/>
            <a:ext cx="3733800" cy="3048000"/>
          </a:xfrm>
          <a:prstGeom prst="rect">
            <a:avLst/>
          </a:prstGeom>
          <a:noFill/>
          <a:ln>
            <a:noFill/>
          </a:ln>
        </p:spPr>
      </p:pic>
      <p:pic>
        <p:nvPicPr>
          <p:cNvPr id="781" name="Shape 781"/>
          <p:cNvPicPr preferRelativeResize="0"/>
          <p:nvPr/>
        </p:nvPicPr>
        <p:blipFill rotWithShape="1">
          <a:blip r:embed="rId5">
            <a:alphaModFix/>
          </a:blip>
          <a:srcRect/>
          <a:stretch/>
        </p:blipFill>
        <p:spPr>
          <a:xfrm>
            <a:off x="5364162" y="3284537"/>
            <a:ext cx="3409950" cy="3028950"/>
          </a:xfrm>
          <a:prstGeom prst="rect">
            <a:avLst/>
          </a:prstGeom>
          <a:noFill/>
          <a:ln>
            <a:noFill/>
          </a:ln>
        </p:spPr>
      </p:pic>
      <p:pic>
        <p:nvPicPr>
          <p:cNvPr id="782" name="Shape 782"/>
          <p:cNvPicPr preferRelativeResize="0"/>
          <p:nvPr/>
        </p:nvPicPr>
        <p:blipFill rotWithShape="1">
          <a:blip r:embed="rId6">
            <a:alphaModFix/>
          </a:blip>
          <a:srcRect/>
          <a:stretch/>
        </p:blipFill>
        <p:spPr>
          <a:xfrm>
            <a:off x="5200650" y="1774825"/>
            <a:ext cx="2686050" cy="14382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88" name="Shape 788"/>
          <p:cNvSpPr txBox="1">
            <a:spLocks noGrp="1"/>
          </p:cNvSpPr>
          <p:nvPr>
            <p:ph type="title"/>
          </p:nvPr>
        </p:nvSpPr>
        <p:spPr>
          <a:xfrm>
            <a:off x="457200" y="498475"/>
            <a:ext cx="8229600" cy="6985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Data Control Palette</a:t>
            </a:r>
          </a:p>
        </p:txBody>
      </p:sp>
      <p:sp>
        <p:nvSpPr>
          <p:cNvPr id="789" name="Shape 789"/>
          <p:cNvSpPr txBox="1"/>
          <p:nvPr/>
        </p:nvSpPr>
        <p:spPr>
          <a:xfrm>
            <a:off x="179387" y="1123950"/>
            <a:ext cx="8229600" cy="100965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UI generados a partir de un elemento simple</a:t>
            </a:r>
          </a:p>
        </p:txBody>
      </p:sp>
      <p:pic>
        <p:nvPicPr>
          <p:cNvPr id="790" name="Shape 790"/>
          <p:cNvPicPr preferRelativeResize="0"/>
          <p:nvPr/>
        </p:nvPicPr>
        <p:blipFill rotWithShape="1">
          <a:blip r:embed="rId3">
            <a:alphaModFix/>
          </a:blip>
          <a:srcRect/>
          <a:stretch/>
        </p:blipFill>
        <p:spPr>
          <a:xfrm>
            <a:off x="4305300" y="2205037"/>
            <a:ext cx="3095625" cy="1171575"/>
          </a:xfrm>
          <a:prstGeom prst="rect">
            <a:avLst/>
          </a:prstGeom>
          <a:noFill/>
          <a:ln>
            <a:noFill/>
          </a:ln>
        </p:spPr>
      </p:pic>
      <p:pic>
        <p:nvPicPr>
          <p:cNvPr id="791" name="Shape 791"/>
          <p:cNvPicPr preferRelativeResize="0"/>
          <p:nvPr/>
        </p:nvPicPr>
        <p:blipFill rotWithShape="1">
          <a:blip r:embed="rId4">
            <a:alphaModFix/>
          </a:blip>
          <a:srcRect/>
          <a:stretch/>
        </p:blipFill>
        <p:spPr>
          <a:xfrm>
            <a:off x="1476375" y="3429000"/>
            <a:ext cx="3648075" cy="1266825"/>
          </a:xfrm>
          <a:prstGeom prst="rect">
            <a:avLst/>
          </a:prstGeom>
          <a:noFill/>
          <a:ln>
            <a:noFill/>
          </a:ln>
        </p:spPr>
      </p:pic>
      <p:pic>
        <p:nvPicPr>
          <p:cNvPr id="792" name="Shape 792"/>
          <p:cNvPicPr preferRelativeResize="0"/>
          <p:nvPr/>
        </p:nvPicPr>
        <p:blipFill rotWithShape="1">
          <a:blip r:embed="rId4">
            <a:alphaModFix/>
          </a:blip>
          <a:srcRect/>
          <a:stretch/>
        </p:blipFill>
        <p:spPr>
          <a:xfrm>
            <a:off x="3924300" y="4941887"/>
            <a:ext cx="3648075"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152" name="Shape 152"/>
          <p:cNvSpPr txBox="1">
            <a:spLocks noGrp="1"/>
          </p:cNvSpPr>
          <p:nvPr>
            <p:ph type="title"/>
          </p:nvPr>
        </p:nvSpPr>
        <p:spPr>
          <a:xfrm>
            <a:off x="457200" y="3413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Características de un </a:t>
            </a:r>
            <a:br>
              <a:rPr lang="en-US" sz="4000" b="0" i="0" u="none" strike="noStrike" cap="none">
                <a:solidFill>
                  <a:schemeClr val="dk2"/>
                </a:solidFill>
                <a:latin typeface="Arial"/>
                <a:ea typeface="Arial"/>
                <a:cs typeface="Arial"/>
                <a:sym typeface="Arial"/>
              </a:rPr>
            </a:br>
            <a:r>
              <a:rPr lang="en-US" sz="4000" b="0" i="0" u="none" strike="noStrike" cap="none">
                <a:solidFill>
                  <a:schemeClr val="dk2"/>
                </a:solidFill>
                <a:latin typeface="Arial"/>
                <a:ea typeface="Arial"/>
                <a:cs typeface="Arial"/>
                <a:sym typeface="Arial"/>
              </a:rPr>
              <a:t>buen framework</a:t>
            </a:r>
          </a:p>
        </p:txBody>
      </p:sp>
      <p:sp>
        <p:nvSpPr>
          <p:cNvPr id="153" name="Shape 153"/>
          <p:cNvSpPr txBox="1"/>
          <p:nvPr/>
        </p:nvSpPr>
        <p:spPr>
          <a:xfrm>
            <a:off x="468312" y="1773237"/>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Completitud de funcionalidad</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Alcance de funcionalidad</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Declarativo como sea posible</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APIs debidamente encapsulados</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Soportado por herramientas</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Aceptación</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Soporte (open source vs comercial)</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Documentación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798" name="Shape 798"/>
          <p:cNvSpPr txBox="1">
            <a:spLocks noGrp="1"/>
          </p:cNvSpPr>
          <p:nvPr>
            <p:ph type="title"/>
          </p:nvPr>
        </p:nvSpPr>
        <p:spPr>
          <a:xfrm>
            <a:off x="457200" y="53975"/>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Ventana Structure</a:t>
            </a:r>
          </a:p>
        </p:txBody>
      </p:sp>
      <p:sp>
        <p:nvSpPr>
          <p:cNvPr id="799" name="Shape 799"/>
          <p:cNvSpPr txBox="1"/>
          <p:nvPr/>
        </p:nvSpPr>
        <p:spPr>
          <a:xfrm>
            <a:off x="395287" y="5445125"/>
            <a:ext cx="8301037" cy="134143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La ventana Structure, representa la página JSF de forma jerárquica y esquemática. </a:t>
            </a: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Se pueden arrastrar los componentes del Control Data Palette a la ventana de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Diseño o la ventana Structure.</a:t>
            </a:r>
          </a:p>
        </p:txBody>
      </p:sp>
      <p:pic>
        <p:nvPicPr>
          <p:cNvPr id="800" name="Shape 800"/>
          <p:cNvPicPr preferRelativeResize="0"/>
          <p:nvPr/>
        </p:nvPicPr>
        <p:blipFill rotWithShape="1">
          <a:blip r:embed="rId3">
            <a:alphaModFix/>
          </a:blip>
          <a:srcRect/>
          <a:stretch/>
        </p:blipFill>
        <p:spPr>
          <a:xfrm>
            <a:off x="1701800" y="1216025"/>
            <a:ext cx="5688012" cy="42291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06" name="Shape 80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Ventana Property Inspector</a:t>
            </a:r>
          </a:p>
        </p:txBody>
      </p:sp>
      <p:sp>
        <p:nvSpPr>
          <p:cNvPr id="807" name="Shape 807"/>
          <p:cNvSpPr txBox="1"/>
          <p:nvPr/>
        </p:nvSpPr>
        <p:spPr>
          <a:xfrm>
            <a:off x="468312" y="5384800"/>
            <a:ext cx="8229600" cy="1139825"/>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Permite configurar los atributos de un componente UI. </a:t>
            </a: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Label, Columns, Rows, Value, Rendered, Immediate, etc.</a:t>
            </a:r>
          </a:p>
          <a:p>
            <a:pPr marL="342900" marR="0" lvl="0" indent="-342900" algn="l" rtl="0">
              <a:lnSpc>
                <a:spcPct val="8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Para asignar valores a estos atributos, se puede emplear el editor de EL.</a:t>
            </a:r>
          </a:p>
        </p:txBody>
      </p:sp>
      <p:pic>
        <p:nvPicPr>
          <p:cNvPr id="808" name="Shape 808"/>
          <p:cNvPicPr preferRelativeResize="0"/>
          <p:nvPr/>
        </p:nvPicPr>
        <p:blipFill rotWithShape="1">
          <a:blip r:embed="rId3">
            <a:alphaModFix/>
          </a:blip>
          <a:srcRect/>
          <a:stretch/>
        </p:blipFill>
        <p:spPr>
          <a:xfrm>
            <a:off x="1476375" y="1204912"/>
            <a:ext cx="5399087" cy="41814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Shape 813"/>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14" name="Shape 814"/>
          <p:cNvSpPr txBox="1">
            <a:spLocks noGrp="1"/>
          </p:cNvSpPr>
          <p:nvPr>
            <p:ph type="title"/>
          </p:nvPr>
        </p:nvSpPr>
        <p:spPr>
          <a:xfrm>
            <a:off x="468312" y="260350"/>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Page definition file (pageDef.xml)</a:t>
            </a:r>
          </a:p>
        </p:txBody>
      </p:sp>
      <p:sp>
        <p:nvSpPr>
          <p:cNvPr id="815" name="Shape 815"/>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En este archivo se definen los “bindings” que son empleados en una determinada página.</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Cada página tiene su propio pageDef. La primera vez que se introduzca un elemento del Data Control Palette a una página, JDeveloper crea de forma automática el archivo pageDef.</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 pueden definir elementos de tipo parameters, executables y bindings.</a:t>
            </a:r>
          </a:p>
          <a:p>
            <a:pPr marL="342900" marR="0" lvl="0" indent="-342900" algn="l" rtl="0">
              <a:lnSpc>
                <a:spcPct val="8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Cada elemento dentro del pageDef tiene un identificador (id) que permitirá accederlo y modificarlo.</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21" name="Shape 821"/>
          <p:cNvSpPr txBox="1">
            <a:spLocks noGrp="1"/>
          </p:cNvSpPr>
          <p:nvPr>
            <p:ph type="title"/>
          </p:nvPr>
        </p:nvSpPr>
        <p:spPr>
          <a:xfrm>
            <a:off x="468312" y="1889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Page definition file (pageDef.xml)</a:t>
            </a:r>
          </a:p>
        </p:txBody>
      </p:sp>
      <p:pic>
        <p:nvPicPr>
          <p:cNvPr id="822" name="Shape 822"/>
          <p:cNvPicPr preferRelativeResize="0"/>
          <p:nvPr/>
        </p:nvPicPr>
        <p:blipFill rotWithShape="1">
          <a:blip r:embed="rId3">
            <a:alphaModFix/>
          </a:blip>
          <a:srcRect/>
          <a:stretch/>
        </p:blipFill>
        <p:spPr>
          <a:xfrm>
            <a:off x="395287" y="1268412"/>
            <a:ext cx="7705725" cy="533558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28" name="Shape 828"/>
          <p:cNvSpPr txBox="1">
            <a:spLocks noGrp="1"/>
          </p:cNvSpPr>
          <p:nvPr>
            <p:ph type="title"/>
          </p:nvPr>
        </p:nvSpPr>
        <p:spPr>
          <a:xfrm>
            <a:off x="468312" y="18891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Page definition file (pageDef.xml)</a:t>
            </a:r>
          </a:p>
        </p:txBody>
      </p:sp>
      <p:pic>
        <p:nvPicPr>
          <p:cNvPr id="829" name="Shape 829"/>
          <p:cNvPicPr preferRelativeResize="0"/>
          <p:nvPr/>
        </p:nvPicPr>
        <p:blipFill rotWithShape="1">
          <a:blip r:embed="rId3">
            <a:alphaModFix/>
          </a:blip>
          <a:srcRect/>
          <a:stretch/>
        </p:blipFill>
        <p:spPr>
          <a:xfrm>
            <a:off x="539750" y="1268412"/>
            <a:ext cx="7561262" cy="52990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35" name="Shape 83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Page definition file (pageDef.xml)</a:t>
            </a:r>
          </a:p>
        </p:txBody>
      </p:sp>
      <p:sp>
        <p:nvSpPr>
          <p:cNvPr id="836" name="Shape 836"/>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Elementos Parameters: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Definen los parámetros de la página que son evaluados al iniciar la solicitud (request) en la fase “Prepare Model”.</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Elementos executables: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Iterator, methodIterator (está relacionado con un methodAction), variableIterator, invokeAction.</a:t>
            </a:r>
          </a:p>
          <a:p>
            <a:pPr marL="0" marR="0" lvl="0" indent="0" algn="l" rtl="0">
              <a:lnSpc>
                <a:spcPct val="100000"/>
              </a:lnSpc>
              <a:spcBef>
                <a:spcPts val="0"/>
              </a:spcBef>
              <a:spcAft>
                <a:spcPts val="0"/>
              </a:spcAft>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42" name="Shape 84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Page definition file (pageDef.xml)</a:t>
            </a:r>
          </a:p>
        </p:txBody>
      </p:sp>
      <p:sp>
        <p:nvSpPr>
          <p:cNvPr id="843" name="Shape 843"/>
          <p:cNvSpPr txBox="1"/>
          <p:nvPr/>
        </p:nvSpPr>
        <p:spPr>
          <a:xfrm>
            <a:off x="457200" y="1600200"/>
            <a:ext cx="8229600" cy="45259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Elementos bindings</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value: Despliega un dato a partir de un iterator. Puede ser attributeValues, table, list y tree.</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methodAction: Especifica la invocación a un método. Son el bindings entre un UI (botón o hiperenlace) con un método personalizado.</a:t>
            </a:r>
          </a:p>
          <a:p>
            <a:pPr marL="742950" marR="0" lvl="1" indent="-28575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action: Especifica la invocación a un método predefindo (commit, rollback, create, etc).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Shape 84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49" name="Shape 849"/>
          <p:cNvSpPr txBox="1">
            <a:spLocks noGrp="1"/>
          </p:cNvSpPr>
          <p:nvPr>
            <p:ph type="title"/>
          </p:nvPr>
        </p:nvSpPr>
        <p:spPr>
          <a:xfrm>
            <a:off x="457200" y="476250"/>
            <a:ext cx="8229600" cy="7207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Expression Language (EL)</a:t>
            </a:r>
          </a:p>
        </p:txBody>
      </p:sp>
      <p:sp>
        <p:nvSpPr>
          <p:cNvPr id="850" name="Shape 850"/>
          <p:cNvSpPr txBox="1"/>
          <p:nvPr/>
        </p:nvSpPr>
        <p:spPr>
          <a:xfrm>
            <a:off x="457200" y="1196975"/>
            <a:ext cx="8229600" cy="276542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Para referenciar y desplegar los datos que han sido </a:t>
            </a:r>
            <a:r>
              <a:rPr lang="en-US" sz="3200" b="0" i="1" u="none" strike="noStrike" cap="none">
                <a:solidFill>
                  <a:schemeClr val="dk1"/>
                </a:solidFill>
                <a:latin typeface="Arial"/>
                <a:ea typeface="Arial"/>
                <a:cs typeface="Arial"/>
                <a:sym typeface="Arial"/>
              </a:rPr>
              <a:t>ligados</a:t>
            </a:r>
            <a:r>
              <a:rPr lang="en-US" sz="3200" b="0" i="0" u="none" strike="noStrike" cap="none">
                <a:solidFill>
                  <a:schemeClr val="dk1"/>
                </a:solidFill>
                <a:latin typeface="Arial"/>
                <a:ea typeface="Arial"/>
                <a:cs typeface="Arial"/>
                <a:sym typeface="Arial"/>
              </a:rPr>
              <a:t> (bound) en el archivo pageDef, se emplean EL.</a:t>
            </a:r>
          </a:p>
          <a:p>
            <a:pPr marL="342900" marR="0" lvl="0" indent="-342900" algn="l" rtl="0">
              <a:lnSpc>
                <a:spcPct val="100000"/>
              </a:lnSpc>
              <a:spcBef>
                <a:spcPts val="640"/>
              </a:spcBef>
              <a:spcAft>
                <a:spcPts val="0"/>
              </a:spcAft>
              <a:buClr>
                <a:schemeClr val="dk1"/>
              </a:buClr>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ct val="25000"/>
              <a:buFont typeface="Arial"/>
              <a:buNone/>
            </a:pPr>
            <a:r>
              <a:rPr lang="en-US" sz="3200" b="0" i="0" u="none" strike="noStrike" cap="none">
                <a:solidFill>
                  <a:schemeClr val="dk1"/>
                </a:solidFill>
                <a:latin typeface="Arial"/>
                <a:ea typeface="Arial"/>
                <a:cs typeface="Arial"/>
                <a:sym typeface="Arial"/>
              </a:rPr>
              <a:t>           #{bindings.idObject.property}</a:t>
            </a:r>
          </a:p>
        </p:txBody>
      </p:sp>
      <p:sp>
        <p:nvSpPr>
          <p:cNvPr id="851" name="Shape 851"/>
          <p:cNvSpPr txBox="1"/>
          <p:nvPr/>
        </p:nvSpPr>
        <p:spPr>
          <a:xfrm>
            <a:off x="107950" y="4365625"/>
            <a:ext cx="3740150" cy="91598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Todas la EL inician con “bindings”.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Indica que el objeto referenciado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pertenece a la página actual</a:t>
            </a:r>
          </a:p>
        </p:txBody>
      </p:sp>
      <p:sp>
        <p:nvSpPr>
          <p:cNvPr id="852" name="Shape 852"/>
          <p:cNvSpPr txBox="1"/>
          <p:nvPr/>
        </p:nvSpPr>
        <p:spPr>
          <a:xfrm>
            <a:off x="2628900" y="5661025"/>
            <a:ext cx="4679950" cy="915987"/>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Nombre del objeto (ID dado en el pageDef).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Puede ser un parameter, un executable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y más comunmente un value bindings</a:t>
            </a:r>
          </a:p>
        </p:txBody>
      </p:sp>
      <p:sp>
        <p:nvSpPr>
          <p:cNvPr id="853" name="Shape 853"/>
          <p:cNvSpPr txBox="1"/>
          <p:nvPr/>
        </p:nvSpPr>
        <p:spPr>
          <a:xfrm>
            <a:off x="5800725" y="4365625"/>
            <a:ext cx="3092450" cy="64135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Característica que se desea </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desplegar del objeto</a:t>
            </a:r>
          </a:p>
        </p:txBody>
      </p:sp>
      <p:cxnSp>
        <p:nvCxnSpPr>
          <p:cNvPr id="854" name="Shape 854"/>
          <p:cNvCxnSpPr/>
          <p:nvPr/>
        </p:nvCxnSpPr>
        <p:spPr>
          <a:xfrm flipH="1">
            <a:off x="1979612" y="3933825"/>
            <a:ext cx="720725" cy="431800"/>
          </a:xfrm>
          <a:prstGeom prst="straightConnector1">
            <a:avLst/>
          </a:prstGeom>
          <a:noFill/>
          <a:ln w="9525" cap="flat" cmpd="sng">
            <a:solidFill>
              <a:schemeClr val="dk1"/>
            </a:solidFill>
            <a:prstDash val="solid"/>
            <a:miter lim="8000"/>
            <a:headEnd type="none" w="med" len="med"/>
            <a:tailEnd type="triangle" w="lg" len="lg"/>
          </a:ln>
        </p:spPr>
      </p:cxnSp>
      <p:cxnSp>
        <p:nvCxnSpPr>
          <p:cNvPr id="855" name="Shape 855"/>
          <p:cNvCxnSpPr/>
          <p:nvPr/>
        </p:nvCxnSpPr>
        <p:spPr>
          <a:xfrm>
            <a:off x="4500562" y="3933825"/>
            <a:ext cx="0" cy="1582737"/>
          </a:xfrm>
          <a:prstGeom prst="straightConnector1">
            <a:avLst/>
          </a:prstGeom>
          <a:noFill/>
          <a:ln w="9525" cap="flat" cmpd="sng">
            <a:solidFill>
              <a:schemeClr val="dk1"/>
            </a:solidFill>
            <a:prstDash val="solid"/>
            <a:miter lim="8000"/>
            <a:headEnd type="none" w="med" len="med"/>
            <a:tailEnd type="triangle" w="lg" len="lg"/>
          </a:ln>
        </p:spPr>
      </p:cxnSp>
      <p:cxnSp>
        <p:nvCxnSpPr>
          <p:cNvPr id="856" name="Shape 856"/>
          <p:cNvCxnSpPr/>
          <p:nvPr/>
        </p:nvCxnSpPr>
        <p:spPr>
          <a:xfrm>
            <a:off x="6227762" y="3933825"/>
            <a:ext cx="504825" cy="431800"/>
          </a:xfrm>
          <a:prstGeom prst="straightConnector1">
            <a:avLst/>
          </a:prstGeom>
          <a:noFill/>
          <a:ln w="9525" cap="flat" cmpd="sng">
            <a:solidFill>
              <a:schemeClr val="dk1"/>
            </a:solidFill>
            <a:prstDash val="solid"/>
            <a:miter lim="8000"/>
            <a:headEnd type="none" w="med" len="med"/>
            <a:tailEnd type="triangle" w="lg" len="lg"/>
          </a:ln>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Shape 861"/>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62" name="Shape 862"/>
          <p:cNvSpPr txBox="1"/>
          <p:nvPr/>
        </p:nvSpPr>
        <p:spPr>
          <a:xfrm>
            <a:off x="76200" y="1196975"/>
            <a:ext cx="8937625" cy="489585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a:solidFill>
                  <a:schemeClr val="dk1"/>
                </a:solidFill>
                <a:latin typeface="Arial"/>
                <a:ea typeface="Arial"/>
                <a:cs typeface="Arial"/>
                <a:sym typeface="Arial"/>
              </a:rPr>
              <a:t>Ejemplos de EL:</a:t>
            </a:r>
          </a:p>
          <a:p>
            <a:pPr marL="342900" marR="0" lvl="0" indent="-342900" algn="l" rtl="0">
              <a:lnSpc>
                <a:spcPct val="100000"/>
              </a:lnSpc>
              <a:spcBef>
                <a:spcPts val="640"/>
              </a:spcBef>
              <a:spcAft>
                <a:spcPts val="0"/>
              </a:spcAft>
              <a:buClr>
                <a:schemeClr val="dk1"/>
              </a:buClr>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 </a:t>
            </a:r>
            <a:r>
              <a:rPr lang="en-US" sz="1600" b="0" i="0" u="none" strike="noStrike" cap="none">
                <a:solidFill>
                  <a:schemeClr val="dk1"/>
                </a:solidFill>
                <a:latin typeface="Courier New"/>
                <a:ea typeface="Courier New"/>
                <a:cs typeface="Courier New"/>
                <a:sym typeface="Courier New"/>
              </a:rPr>
              <a:t>&lt;af:inputText value="#{bindings.ProductName.inputValue}"&gt;</a:t>
            </a:r>
          </a:p>
          <a:p>
            <a:pPr marL="342900" marR="0" lvl="0" indent="-342900" algn="l" rtl="0">
              <a:lnSpc>
                <a:spcPct val="100000"/>
              </a:lnSpc>
              <a:spcBef>
                <a:spcPts val="320"/>
              </a:spcBef>
              <a:spcAft>
                <a:spcPts val="0"/>
              </a:spcAft>
              <a:buClr>
                <a:schemeClr val="dk1"/>
              </a:buClr>
              <a:buFont typeface="Arial"/>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#{bindings.ProductName.label}</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#{bindings.ProductName.validator}</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#{bindings.ProductListIterator.rangeStart + 1}</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#{bindings.ProductListIterator.estimatedRowCount}</a:t>
            </a:r>
          </a:p>
          <a:p>
            <a:pPr marL="342900" marR="0" lvl="0" indent="-342900" algn="l" rtl="0">
              <a:lnSpc>
                <a:spcPct val="100000"/>
              </a:lnSpc>
              <a:spcBef>
                <a:spcPts val="320"/>
              </a:spcBef>
              <a:spcAft>
                <a:spcPts val="0"/>
              </a:spcAft>
              <a:buClr>
                <a:schemeClr val="dk1"/>
              </a:buClr>
              <a:buFont typeface="Arial"/>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actionListener=“#{bindings.Previous.execute}”</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disabled=“#{!bindings.Previous.enabled}”</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rendered=“#{bindings.ProductListIterator.estimatedRowCount&gt;1}”</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 </a:t>
            </a:r>
          </a:p>
          <a:p>
            <a:pPr marL="342900" marR="0" lvl="0" indent="-342900" algn="l" rtl="0">
              <a:lnSpc>
                <a:spcPct val="100000"/>
              </a:lnSpc>
              <a:spcBef>
                <a:spcPts val="32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#{bindings.ProdIter.estimatedRowCount&gt;0?’Hay’:’No hay registros’}</a:t>
            </a:r>
          </a:p>
        </p:txBody>
      </p:sp>
      <p:sp>
        <p:nvSpPr>
          <p:cNvPr id="863" name="Shape 863"/>
          <p:cNvSpPr txBox="1">
            <a:spLocks noGrp="1"/>
          </p:cNvSpPr>
          <p:nvPr>
            <p:ph type="title"/>
          </p:nvPr>
        </p:nvSpPr>
        <p:spPr>
          <a:xfrm>
            <a:off x="457200" y="476250"/>
            <a:ext cx="8229600" cy="7207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Expression Language (EL)</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Shape 868"/>
          <p:cNvSpPr txBox="1"/>
          <p:nvPr/>
        </p:nvSpPr>
        <p:spPr>
          <a:xfrm>
            <a:off x="6553200" y="6245225"/>
            <a:ext cx="2133600" cy="476250"/>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chemeClr val="dk1"/>
              </a:buClr>
              <a:buFont typeface="Arial"/>
              <a:buNone/>
            </a:pPr>
            <a:r>
              <a:rPr lang="en-US"/>
              <a:t> </a:t>
            </a:r>
          </a:p>
        </p:txBody>
      </p:sp>
      <p:sp>
        <p:nvSpPr>
          <p:cNvPr id="869" name="Shape 869"/>
          <p:cNvSpPr txBox="1">
            <a:spLocks noGrp="1"/>
          </p:cNvSpPr>
          <p:nvPr>
            <p:ph type="title"/>
          </p:nvPr>
        </p:nvSpPr>
        <p:spPr>
          <a:xfrm>
            <a:off x="468312" y="115887"/>
            <a:ext cx="8229600" cy="9366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0" i="0" u="none" strike="noStrike" cap="none">
                <a:solidFill>
                  <a:schemeClr val="dk2"/>
                </a:solidFill>
                <a:latin typeface="Arial"/>
                <a:ea typeface="Arial"/>
                <a:cs typeface="Arial"/>
                <a:sym typeface="Arial"/>
              </a:rPr>
              <a:t>Invocación de métodos del Business Services.</a:t>
            </a:r>
          </a:p>
        </p:txBody>
      </p:sp>
      <p:sp>
        <p:nvSpPr>
          <p:cNvPr id="870" name="Shape 870"/>
          <p:cNvSpPr txBox="1"/>
          <p:nvPr/>
        </p:nvSpPr>
        <p:spPr>
          <a:xfrm>
            <a:off x="374650" y="1268412"/>
            <a:ext cx="8229600" cy="2797175"/>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Esto métodos se construyen a nivel del applicationModule y deben hacer parte de la </a:t>
            </a:r>
            <a:r>
              <a:rPr lang="en-US" sz="2000" b="0" i="0" u="none" strike="noStrike" cap="none">
                <a:solidFill>
                  <a:srgbClr val="3366FF"/>
                </a:solidFill>
                <a:latin typeface="Arial"/>
                <a:ea typeface="Arial"/>
                <a:cs typeface="Arial"/>
                <a:sym typeface="Arial"/>
              </a:rPr>
              <a:t>interfaz cliente</a:t>
            </a:r>
            <a:r>
              <a:rPr lang="en-US" sz="2000" b="0" i="0" u="none" strike="noStrike" cap="none">
                <a:solidFill>
                  <a:schemeClr val="dk1"/>
                </a:solidFill>
                <a:latin typeface="Arial"/>
                <a:ea typeface="Arial"/>
                <a:cs typeface="Arial"/>
                <a:sym typeface="Arial"/>
              </a:rPr>
              <a:t> (nos referimos a la java interface que envuelve al objeto ApplicationModule)</a:t>
            </a:r>
          </a:p>
          <a:p>
            <a:pPr marL="342900" marR="0" lvl="0" indent="-34290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Los métodos personalizados aparecen de forma automática en el Data Control Palette.</a:t>
            </a:r>
          </a:p>
          <a:p>
            <a:pPr marL="342900" marR="0" lvl="0" indent="-34290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Para crear un componente UI (ej. botón) que dispare el método, basta con arrastrar el método del Data Control Palette a la página JSP.</a:t>
            </a:r>
          </a:p>
        </p:txBody>
      </p:sp>
      <p:pic>
        <p:nvPicPr>
          <p:cNvPr id="871" name="Shape 871"/>
          <p:cNvPicPr preferRelativeResize="0"/>
          <p:nvPr/>
        </p:nvPicPr>
        <p:blipFill rotWithShape="1">
          <a:blip r:embed="rId3">
            <a:alphaModFix/>
          </a:blip>
          <a:srcRect/>
          <a:stretch/>
        </p:blipFill>
        <p:spPr>
          <a:xfrm>
            <a:off x="1835150" y="4005262"/>
            <a:ext cx="5473700" cy="2376487"/>
          </a:xfrm>
          <a:prstGeom prst="rect">
            <a:avLst/>
          </a:prstGeom>
          <a:noFill/>
          <a:ln>
            <a:noFill/>
          </a:ln>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6940</Words>
  <Application>Microsoft Office PowerPoint</Application>
  <PresentationFormat>Presentación en pantalla (4:3)</PresentationFormat>
  <Paragraphs>1061</Paragraphs>
  <Slides>122</Slides>
  <Notes>122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122</vt:i4>
      </vt:variant>
    </vt:vector>
  </HeadingPairs>
  <TitlesOfParts>
    <vt:vector size="125" baseType="lpstr">
      <vt:lpstr>Arial</vt:lpstr>
      <vt:lpstr>Courier New</vt:lpstr>
      <vt:lpstr>Diseño predeterminado</vt:lpstr>
      <vt:lpstr>FRAMEWORK ADF</vt:lpstr>
      <vt:lpstr>Contenido</vt:lpstr>
      <vt:lpstr>Herramienta RAD</vt:lpstr>
      <vt:lpstr>Framework</vt:lpstr>
      <vt:lpstr>Framework</vt:lpstr>
      <vt:lpstr>Framework JEE</vt:lpstr>
      <vt:lpstr>Beneficios de un framework</vt:lpstr>
      <vt:lpstr>Desventajas de un framework</vt:lpstr>
      <vt:lpstr>Características de un  buen framework</vt:lpstr>
      <vt:lpstr>Oracle ADF</vt:lpstr>
      <vt:lpstr>Oracle ADF (11g)</vt:lpstr>
      <vt:lpstr>Oracle ADF (12c)</vt:lpstr>
      <vt:lpstr>Oracle ADF</vt:lpstr>
      <vt:lpstr>Beneficios de Oracle ADF</vt:lpstr>
      <vt:lpstr>Beneficios de Oracle ADF</vt:lpstr>
      <vt:lpstr>Beneficios de Oracle ADF</vt:lpstr>
      <vt:lpstr>Arquitectura ADF</vt:lpstr>
      <vt:lpstr>Arquitectura ADF (cont.)</vt:lpstr>
      <vt:lpstr>Arquitectura ADF (cont.)</vt:lpstr>
      <vt:lpstr>Contenido</vt:lpstr>
      <vt:lpstr>ADF BC</vt:lpstr>
      <vt:lpstr>Beneficios de ADF BC</vt:lpstr>
      <vt:lpstr>ADF BC</vt:lpstr>
      <vt:lpstr>Entity Object</vt:lpstr>
      <vt:lpstr>Association</vt:lpstr>
      <vt:lpstr>View Object</vt:lpstr>
      <vt:lpstr>View Objects</vt:lpstr>
      <vt:lpstr>View Object</vt:lpstr>
      <vt:lpstr>View Object – Clases relacionadas</vt:lpstr>
      <vt:lpstr>View Object – Clases relacionadas</vt:lpstr>
      <vt:lpstr>View Object – Variables Bind</vt:lpstr>
      <vt:lpstr>View Link</vt:lpstr>
      <vt:lpstr>Filtrar el resultado de un View Object</vt:lpstr>
      <vt:lpstr>ApplicationModule</vt:lpstr>
      <vt:lpstr>Application Module - Pooling</vt:lpstr>
      <vt:lpstr>Application Module - Locking</vt:lpstr>
      <vt:lpstr>Patrones JEE y ADF</vt:lpstr>
      <vt:lpstr>Presentación de PowerPoint</vt:lpstr>
      <vt:lpstr>Presentación de PowerPoint</vt:lpstr>
      <vt:lpstr>Contenido</vt:lpstr>
      <vt:lpstr>Entity Object</vt:lpstr>
      <vt:lpstr>Entity Object</vt:lpstr>
      <vt:lpstr>JDeveloper y los entities </vt:lpstr>
      <vt:lpstr>Atributos de un entity (sus propiedades)</vt:lpstr>
      <vt:lpstr>Atributos de un entity (sus propiedades)</vt:lpstr>
      <vt:lpstr>Atributos de un entity (sus propiedades)</vt:lpstr>
      <vt:lpstr>Atributos de un entity (sus propiedades)</vt:lpstr>
      <vt:lpstr>Control Hints</vt:lpstr>
      <vt:lpstr>Atributos transitorios</vt:lpstr>
      <vt:lpstr>Atributos transitorios (cont.)</vt:lpstr>
      <vt:lpstr>Entities y Composiciones</vt:lpstr>
      <vt:lpstr>Llaves primarias y secuencias</vt:lpstr>
      <vt:lpstr>Llaves primarias y secuencias</vt:lpstr>
      <vt:lpstr>Acceso a los entities a través de código</vt:lpstr>
      <vt:lpstr>Acceso a los entities a través de código</vt:lpstr>
      <vt:lpstr>Acceso a los entities a través de código</vt:lpstr>
      <vt:lpstr>Acceso a los entities a través de código</vt:lpstr>
      <vt:lpstr>Presentación de PowerPoint</vt:lpstr>
      <vt:lpstr>Reglas sobre…</vt:lpstr>
      <vt:lpstr>Reglas declarativas</vt:lpstr>
      <vt:lpstr>Reglas declarativas (cont.)</vt:lpstr>
      <vt:lpstr>Reglas declarativas (cont.)</vt:lpstr>
      <vt:lpstr>Reglas declarativas (cont.)</vt:lpstr>
      <vt:lpstr>Reglas con código Java</vt:lpstr>
      <vt:lpstr>Métodos útiles</vt:lpstr>
      <vt:lpstr>Métodos útiles (cont.)</vt:lpstr>
      <vt:lpstr>Reglas a nivel de atributo</vt:lpstr>
      <vt:lpstr>Reglas a nivel de atributo</vt:lpstr>
      <vt:lpstr>Reglas a nivel de instancia</vt:lpstr>
      <vt:lpstr>Reglas a nivel de colección</vt:lpstr>
      <vt:lpstr>Reglas de detalles vs maestro.</vt:lpstr>
      <vt:lpstr>Reglas de detalles vs maestro (cont.)</vt:lpstr>
      <vt:lpstr>Reglas de detalles vs maestro (cont.)</vt:lpstr>
      <vt:lpstr>Definición de valores por omisión</vt:lpstr>
      <vt:lpstr>Campos derivados</vt:lpstr>
      <vt:lpstr>Redefiniendo las operaciones DML</vt:lpstr>
      <vt:lpstr>Otras operaciones</vt:lpstr>
      <vt:lpstr>Mensajes de error</vt:lpstr>
      <vt:lpstr>Presentación de PowerPoint</vt:lpstr>
      <vt:lpstr>Presentación de PowerPoint</vt:lpstr>
      <vt:lpstr>Contenido</vt:lpstr>
      <vt:lpstr>Perspectiva general de un desarrollo ADF</vt:lpstr>
      <vt:lpstr>ADF Model layer</vt:lpstr>
      <vt:lpstr>ADF Model layer</vt:lpstr>
      <vt:lpstr>Data control Palette</vt:lpstr>
      <vt:lpstr>Data control Palette</vt:lpstr>
      <vt:lpstr>Data control palette</vt:lpstr>
      <vt:lpstr>Data Control Palette</vt:lpstr>
      <vt:lpstr>Data Control Palette</vt:lpstr>
      <vt:lpstr>Ventana Structure</vt:lpstr>
      <vt:lpstr>Ventana Property Inspector</vt:lpstr>
      <vt:lpstr>Page definition file (pageDef.xml)</vt:lpstr>
      <vt:lpstr>Page definition file (pageDef.xml)</vt:lpstr>
      <vt:lpstr>Page definition file (pageDef.xml)</vt:lpstr>
      <vt:lpstr>Page definition file (pageDef.xml)</vt:lpstr>
      <vt:lpstr>Page definition file (pageDef.xml)</vt:lpstr>
      <vt:lpstr>Expression Language (EL)</vt:lpstr>
      <vt:lpstr>Expression Language (EL)</vt:lpstr>
      <vt:lpstr>Invocación de métodos del Business Services.</vt:lpstr>
      <vt:lpstr>Invocación de métodos</vt:lpstr>
      <vt:lpstr>Ciclo de vida de una página</vt:lpstr>
      <vt:lpstr>Ciclo de vida de una página</vt:lpstr>
      <vt:lpstr>Ciclo de vida de una página</vt:lpstr>
      <vt:lpstr>Ciclo de vida de una página</vt:lpstr>
      <vt:lpstr>Presentación de PowerPoint</vt:lpstr>
      <vt:lpstr>JSF Navigation</vt:lpstr>
      <vt:lpstr>faces-config.xml</vt:lpstr>
      <vt:lpstr>faces-config.xml (cont)</vt:lpstr>
      <vt:lpstr>faces-config.xml (cont)</vt:lpstr>
      <vt:lpstr>Presentación de PowerPoint</vt:lpstr>
      <vt:lpstr>Layout</vt:lpstr>
      <vt:lpstr>Layout</vt:lpstr>
      <vt:lpstr>Paneles definidos</vt:lpstr>
      <vt:lpstr>Paleta de Componentes</vt:lpstr>
      <vt:lpstr>Atributos de un componente</vt:lpstr>
      <vt:lpstr>Eventos</vt:lpstr>
      <vt:lpstr>SetActionListener</vt:lpstr>
      <vt:lpstr>ReturnActionListener</vt:lpstr>
      <vt:lpstr>Cajas de dialogo</vt:lpstr>
      <vt:lpstr>Mensajes de error</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ADF</dc:title>
  <dc:creator>Daniel Giovanny Mahecha Pérez</dc:creator>
  <cp:lastModifiedBy>Daniel Giovanny Mahecha Perez</cp:lastModifiedBy>
  <cp:revision>5</cp:revision>
  <dcterms:modified xsi:type="dcterms:W3CDTF">2017-11-20T18:41:58Z</dcterms:modified>
</cp:coreProperties>
</file>