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Roboto"/>
      <p:regular r:id="rId30"/>
      <p:bold r:id="rId31"/>
      <p:italic r:id="rId32"/>
      <p:boldItalic r:id="rId33"/>
    </p:embeddedFont>
    <p:embeddedFont>
      <p:font typeface="Playfair Display"/>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PlayfairDisplay-bold.fntdata"/><Relationship Id="rId12" Type="http://schemas.openxmlformats.org/officeDocument/2006/relationships/slide" Target="slides/slide7.xml"/><Relationship Id="rId34" Type="http://schemas.openxmlformats.org/officeDocument/2006/relationships/font" Target="fonts/PlayfairDisplay-regular.fntdata"/><Relationship Id="rId15" Type="http://schemas.openxmlformats.org/officeDocument/2006/relationships/slide" Target="slides/slide10.xml"/><Relationship Id="rId37" Type="http://schemas.openxmlformats.org/officeDocument/2006/relationships/font" Target="fonts/PlayfairDisplay-boldItalic.fntdata"/><Relationship Id="rId14" Type="http://schemas.openxmlformats.org/officeDocument/2006/relationships/slide" Target="slides/slide9.xml"/><Relationship Id="rId36" Type="http://schemas.openxmlformats.org/officeDocument/2006/relationships/font" Target="fonts/PlayfairDisplay-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br>
              <a:rPr lang="en"/>
            </a:br>
            <a:endParaRPr/>
          </a:p>
          <a:p>
            <a:pPr indent="-298450" lvl="0" marL="457200" rtl="0" algn="l">
              <a:spcBef>
                <a:spcPts val="0"/>
              </a:spcBef>
              <a:spcAft>
                <a:spcPts val="0"/>
              </a:spcAft>
              <a:buSzPts val="1100"/>
              <a:buChar char="-"/>
            </a:pPr>
            <a:r>
              <a:rPr lang="en"/>
              <a:t>First run: 30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fb69b0a6e_0_1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fb69b0a6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fb69b0a6e_0_9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fb69b0a6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fb69b0a6e_0_1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fb69b0a6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5e78d319a_0_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5e78d319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fb69b0a6e_0_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fb69b0a6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fb69b0a6e_0_1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fb69b0a6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fb69b0a6e_0_1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fb69b0a6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fb69b0a6e_0_1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9fb69b0a6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fb69b0a6e_0_17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9fb69b0a6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fb69b0a6e_0_1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fb69b0a6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8e2006198_1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8e200619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using colors for </a:t>
            </a:r>
            <a:r>
              <a:rPr lang="en"/>
              <a:t>important</a:t>
            </a:r>
            <a:r>
              <a:rPr lang="en"/>
              <a:t> points on slides</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fb69b0a6e_0_1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fb69b0a6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fb69b0a6e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fb69b0a6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the accuracy of the adversarial model trained on  ϵ=0.3  still performs relatively fine on OOD inputs with more noise/perturbations added!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fb69b0a6e_0_2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fb69b0a6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fb69b0a6e_0_2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9fb69b0a6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9fb69b0a6e_0_2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9fb69b0a6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fb69b0a6e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fb69b0a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fb69b0a6e_0_1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fb69b0a6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fb69b0a6e_0_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fb69b0a6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This initialization method is designed to maintain the scale of the gradients approximately the same in all layers, which helps in keeping the signal from vanishing or exploding during forward and backward passes in deep networks.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fb69b0a6e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fb69b0a6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In a Bayesian neural network, weights are not fixed values but are instead drawn from probability distributions. When performing forward passes through the network, we sample weights from these distributions. However, directly sampling weights and then computing the loss (and subsequently gradients) poses a problem: the randomness introduced by direct sampling breaks the gradient flow, making it impossible to use standard backpropagation.</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The reparameterization trick solves this problem by re-expressing the random variable in a way that separates the stochasticity from the parameters we want to optimize. Instead of sampling the weights directly, the trick involves sampling from a standard distribution (like a standard normal distribution) and then transforming these samples deterministically using parameters of the model.</a:t>
            </a:r>
            <a:br>
              <a:rPr lang="en" sz="1200">
                <a:solidFill>
                  <a:srgbClr val="374151"/>
                </a:solidFill>
                <a:latin typeface="Roboto"/>
                <a:ea typeface="Roboto"/>
                <a:cs typeface="Roboto"/>
                <a:sym typeface="Roboto"/>
              </a:rPr>
            </a:br>
            <a:br>
              <a:rPr lang="en" sz="1200">
                <a:solidFill>
                  <a:srgbClr val="374151"/>
                </a:solidFill>
                <a:latin typeface="Roboto"/>
                <a:ea typeface="Roboto"/>
                <a:cs typeface="Roboto"/>
                <a:sym typeface="Roboto"/>
              </a:rPr>
            </a:br>
            <a:r>
              <a:rPr lang="en" sz="1200">
                <a:solidFill>
                  <a:srgbClr val="374151"/>
                </a:solidFill>
                <a:latin typeface="Roboto"/>
                <a:ea typeface="Roboto"/>
                <a:cs typeface="Roboto"/>
                <a:sym typeface="Roboto"/>
              </a:rPr>
              <a:t>Epsilon is random noise sampled from random distribution, allows for deterministic W</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fb69b0a6e_0_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fb69b0a6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fb69b0a6e_0_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fb69b0a6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fb69b0a6e_0_8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fb69b0a6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bethgelab/foolbox" TargetMode="External"/><Relationship Id="rId4" Type="http://schemas.openxmlformats.org/officeDocument/2006/relationships/hyperlink" Target="https://foolbox.readthedocs.io/en/stable/modules/attacks.html#foolbox.attacks.LinfProjectedGradientDescentAttack" TargetMode="External"/><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foolbox.jonasrauber.d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9.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86372"/>
            <a:ext cx="8520600" cy="184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Playfair Display"/>
                <a:ea typeface="Playfair Display"/>
                <a:cs typeface="Playfair Display"/>
                <a:sym typeface="Playfair Display"/>
              </a:rPr>
              <a:t>Uncertainty-Aware Neural Networks: BNNs</a:t>
            </a:r>
            <a:endParaRPr>
              <a:latin typeface="Playfair Display"/>
              <a:ea typeface="Playfair Display"/>
              <a:cs typeface="Playfair Display"/>
              <a:sym typeface="Playfair Display"/>
            </a:endParaRPr>
          </a:p>
        </p:txBody>
      </p:sp>
      <p:sp>
        <p:nvSpPr>
          <p:cNvPr id="55" name="Google Shape;55;p13"/>
          <p:cNvSpPr txBox="1"/>
          <p:nvPr>
            <p:ph idx="1" type="subTitle"/>
          </p:nvPr>
        </p:nvSpPr>
        <p:spPr>
          <a:xfrm>
            <a:off x="1741375" y="5902925"/>
            <a:ext cx="5338200" cy="503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b="1" lang="en" sz="1900">
                <a:latin typeface="Playfair Display"/>
                <a:ea typeface="Playfair Display"/>
                <a:cs typeface="Playfair Display"/>
                <a:sym typeface="Playfair Display"/>
              </a:rPr>
              <a:t>Orion Foo</a:t>
            </a:r>
            <a:endParaRPr sz="1900">
              <a:latin typeface="Playfair Display"/>
              <a:ea typeface="Playfair Display"/>
              <a:cs typeface="Playfair Display"/>
              <a:sym typeface="Playfair Display"/>
            </a:endParaRPr>
          </a:p>
        </p:txBody>
      </p:sp>
      <p:sp>
        <p:nvSpPr>
          <p:cNvPr id="56" name="Google Shape;56;p1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7" name="Google Shape;57;p13"/>
          <p:cNvPicPr preferRelativeResize="0"/>
          <p:nvPr/>
        </p:nvPicPr>
        <p:blipFill>
          <a:blip r:embed="rId3">
            <a:alphaModFix/>
          </a:blip>
          <a:stretch>
            <a:fillRect/>
          </a:stretch>
        </p:blipFill>
        <p:spPr>
          <a:xfrm>
            <a:off x="3195638" y="2614022"/>
            <a:ext cx="2752725" cy="2867025"/>
          </a:xfrm>
          <a:prstGeom prst="rect">
            <a:avLst/>
          </a:prstGeom>
          <a:noFill/>
          <a:ln>
            <a:noFill/>
          </a:ln>
        </p:spPr>
      </p:pic>
      <p:sp>
        <p:nvSpPr>
          <p:cNvPr id="58" name="Google Shape;58;p13"/>
          <p:cNvSpPr/>
          <p:nvPr/>
        </p:nvSpPr>
        <p:spPr>
          <a:xfrm>
            <a:off x="3907950" y="2545575"/>
            <a:ext cx="1397100" cy="381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Task #2</a:t>
            </a:r>
            <a:endParaRPr>
              <a:latin typeface="Playfair Display"/>
              <a:ea typeface="Playfair Display"/>
              <a:cs typeface="Playfair Display"/>
              <a:sym typeface="Playfair Display"/>
            </a:endParaRPr>
          </a:p>
        </p:txBody>
      </p:sp>
      <p:sp>
        <p:nvSpPr>
          <p:cNvPr id="128" name="Google Shape;128;p2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Testing on OOD examples from MNIST</a:t>
            </a:r>
            <a:endParaRPr>
              <a:latin typeface="Playfair Display"/>
              <a:ea typeface="Playfair Display"/>
              <a:cs typeface="Playfair Display"/>
              <a:sym typeface="Playfair Display"/>
            </a:endParaRPr>
          </a:p>
        </p:txBody>
      </p:sp>
      <p:sp>
        <p:nvSpPr>
          <p:cNvPr id="134" name="Google Shape;134;p23"/>
          <p:cNvSpPr txBox="1"/>
          <p:nvPr>
            <p:ph idx="1" type="body"/>
          </p:nvPr>
        </p:nvSpPr>
        <p:spPr>
          <a:xfrm>
            <a:off x="311700" y="1460432"/>
            <a:ext cx="8520600" cy="852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275"/>
              <a:buFont typeface="Arial"/>
              <a:buNone/>
            </a:pPr>
            <a:r>
              <a:rPr lang="en" sz="1887">
                <a:solidFill>
                  <a:schemeClr val="accent2"/>
                </a:solidFill>
                <a:highlight>
                  <a:srgbClr val="FFFFFF"/>
                </a:highlight>
                <a:latin typeface="Roboto"/>
                <a:ea typeface="Roboto"/>
                <a:cs typeface="Roboto"/>
                <a:sym typeface="Roboto"/>
              </a:rPr>
              <a:t>Comparing between the performance of the trained BNN on all digits adversarially by rotating images:</a:t>
            </a:r>
            <a:endParaRPr sz="1887">
              <a:solidFill>
                <a:schemeClr val="accent2"/>
              </a:solidFill>
              <a:highlight>
                <a:srgbClr val="FFFFFF"/>
              </a:highlight>
              <a:latin typeface="Roboto"/>
              <a:ea typeface="Roboto"/>
              <a:cs typeface="Roboto"/>
              <a:sym typeface="Roboto"/>
            </a:endParaRPr>
          </a:p>
          <a:p>
            <a:pPr indent="0" lvl="0" marL="0" rtl="0" algn="l">
              <a:lnSpc>
                <a:spcPct val="95000"/>
              </a:lnSpc>
              <a:spcBef>
                <a:spcPts val="1200"/>
              </a:spcBef>
              <a:spcAft>
                <a:spcPts val="0"/>
              </a:spcAft>
              <a:buSzPts val="275"/>
              <a:buNone/>
            </a:pPr>
            <a:r>
              <a:t/>
            </a:r>
            <a:endParaRPr b="1" sz="1900">
              <a:solidFill>
                <a:schemeClr val="accent1"/>
              </a:solidFill>
              <a:latin typeface="Roboto"/>
              <a:ea typeface="Roboto"/>
              <a:cs typeface="Roboto"/>
              <a:sym typeface="Roboto"/>
            </a:endParaRPr>
          </a:p>
          <a:p>
            <a:pPr indent="0" lvl="0" marL="0" rtl="0" algn="l">
              <a:lnSpc>
                <a:spcPct val="95000"/>
              </a:lnSpc>
              <a:spcBef>
                <a:spcPts val="1200"/>
              </a:spcBef>
              <a:spcAft>
                <a:spcPts val="0"/>
              </a:spcAft>
              <a:buSzPts val="275"/>
              <a:buNone/>
            </a:pPr>
            <a:r>
              <a:t/>
            </a:r>
            <a:endParaRPr sz="1900">
              <a:latin typeface="Roboto"/>
              <a:ea typeface="Roboto"/>
              <a:cs typeface="Roboto"/>
              <a:sym typeface="Roboto"/>
            </a:endParaRPr>
          </a:p>
          <a:p>
            <a:pPr indent="0" lvl="0" marL="0" rtl="0" algn="l">
              <a:lnSpc>
                <a:spcPct val="95000"/>
              </a:lnSpc>
              <a:spcBef>
                <a:spcPts val="1200"/>
              </a:spcBef>
              <a:spcAft>
                <a:spcPts val="0"/>
              </a:spcAft>
              <a:buSzPts val="275"/>
              <a:buNone/>
            </a:pPr>
            <a:r>
              <a:t/>
            </a:r>
            <a:endParaRPr sz="1900">
              <a:latin typeface="Roboto"/>
              <a:ea typeface="Roboto"/>
              <a:cs typeface="Roboto"/>
              <a:sym typeface="Roboto"/>
            </a:endParaRPr>
          </a:p>
          <a:p>
            <a:pPr indent="-228600" lvl="0" marL="457200" rtl="0" algn="l">
              <a:lnSpc>
                <a:spcPct val="95000"/>
              </a:lnSpc>
              <a:spcBef>
                <a:spcPts val="1500"/>
              </a:spcBef>
              <a:spcAft>
                <a:spcPts val="0"/>
              </a:spcAft>
              <a:buClr>
                <a:srgbClr val="374151"/>
              </a:buClr>
              <a:buSzPts val="1700"/>
              <a:buFont typeface="Roboto"/>
              <a:buNone/>
            </a:pPr>
            <a:r>
              <a:t/>
            </a:r>
            <a:endParaRPr sz="1700">
              <a:solidFill>
                <a:srgbClr val="374151"/>
              </a:solidFill>
              <a:latin typeface="Roboto"/>
              <a:ea typeface="Roboto"/>
              <a:cs typeface="Roboto"/>
              <a:sym typeface="Roboto"/>
            </a:endParaRPr>
          </a:p>
          <a:p>
            <a:pPr indent="0" lvl="0" marL="0" rtl="0" algn="l">
              <a:lnSpc>
                <a:spcPct val="95000"/>
              </a:lnSpc>
              <a:spcBef>
                <a:spcPts val="1500"/>
              </a:spcBef>
              <a:spcAft>
                <a:spcPts val="1200"/>
              </a:spcAft>
              <a:buSzPts val="275"/>
              <a:buNone/>
            </a:pPr>
            <a:r>
              <a:t/>
            </a:r>
            <a:endParaRPr sz="1900">
              <a:latin typeface="Roboto"/>
              <a:ea typeface="Roboto"/>
              <a:cs typeface="Roboto"/>
              <a:sym typeface="Roboto"/>
            </a:endParaRPr>
          </a:p>
        </p:txBody>
      </p:sp>
      <p:sp>
        <p:nvSpPr>
          <p:cNvPr id="135" name="Google Shape;135;p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6" name="Google Shape;136;p23"/>
          <p:cNvPicPr preferRelativeResize="0"/>
          <p:nvPr/>
        </p:nvPicPr>
        <p:blipFill>
          <a:blip r:embed="rId3">
            <a:alphaModFix/>
          </a:blip>
          <a:stretch>
            <a:fillRect/>
          </a:stretch>
        </p:blipFill>
        <p:spPr>
          <a:xfrm>
            <a:off x="656749" y="2379562"/>
            <a:ext cx="2568400" cy="2098851"/>
          </a:xfrm>
          <a:prstGeom prst="rect">
            <a:avLst/>
          </a:prstGeom>
          <a:noFill/>
          <a:ln>
            <a:noFill/>
          </a:ln>
        </p:spPr>
      </p:pic>
      <p:pic>
        <p:nvPicPr>
          <p:cNvPr id="137" name="Google Shape;137;p23"/>
          <p:cNvPicPr preferRelativeResize="0"/>
          <p:nvPr/>
        </p:nvPicPr>
        <p:blipFill>
          <a:blip r:embed="rId4">
            <a:alphaModFix/>
          </a:blip>
          <a:stretch>
            <a:fillRect/>
          </a:stretch>
        </p:blipFill>
        <p:spPr>
          <a:xfrm>
            <a:off x="3287800" y="2379563"/>
            <a:ext cx="2568400" cy="2098867"/>
          </a:xfrm>
          <a:prstGeom prst="rect">
            <a:avLst/>
          </a:prstGeom>
          <a:noFill/>
          <a:ln>
            <a:noFill/>
          </a:ln>
        </p:spPr>
      </p:pic>
      <p:pic>
        <p:nvPicPr>
          <p:cNvPr id="138" name="Google Shape;138;p23"/>
          <p:cNvPicPr preferRelativeResize="0"/>
          <p:nvPr/>
        </p:nvPicPr>
        <p:blipFill>
          <a:blip r:embed="rId5">
            <a:alphaModFix/>
          </a:blip>
          <a:stretch>
            <a:fillRect/>
          </a:stretch>
        </p:blipFill>
        <p:spPr>
          <a:xfrm>
            <a:off x="5918844" y="2379556"/>
            <a:ext cx="2568400" cy="2098857"/>
          </a:xfrm>
          <a:prstGeom prst="rect">
            <a:avLst/>
          </a:prstGeom>
          <a:noFill/>
          <a:ln>
            <a:noFill/>
          </a:ln>
        </p:spPr>
      </p:pic>
      <p:pic>
        <p:nvPicPr>
          <p:cNvPr id="139" name="Google Shape;139;p23"/>
          <p:cNvPicPr preferRelativeResize="0"/>
          <p:nvPr/>
        </p:nvPicPr>
        <p:blipFill>
          <a:blip r:embed="rId6">
            <a:alphaModFix/>
          </a:blip>
          <a:stretch>
            <a:fillRect/>
          </a:stretch>
        </p:blipFill>
        <p:spPr>
          <a:xfrm>
            <a:off x="656750" y="4544625"/>
            <a:ext cx="2568400" cy="2098866"/>
          </a:xfrm>
          <a:prstGeom prst="rect">
            <a:avLst/>
          </a:prstGeom>
          <a:noFill/>
          <a:ln>
            <a:noFill/>
          </a:ln>
        </p:spPr>
      </p:pic>
      <p:pic>
        <p:nvPicPr>
          <p:cNvPr id="140" name="Google Shape;140;p23"/>
          <p:cNvPicPr preferRelativeResize="0"/>
          <p:nvPr/>
        </p:nvPicPr>
        <p:blipFill>
          <a:blip r:embed="rId7">
            <a:alphaModFix/>
          </a:blip>
          <a:stretch>
            <a:fillRect/>
          </a:stretch>
        </p:blipFill>
        <p:spPr>
          <a:xfrm>
            <a:off x="3287800" y="4544675"/>
            <a:ext cx="2538946" cy="2074787"/>
          </a:xfrm>
          <a:prstGeom prst="rect">
            <a:avLst/>
          </a:prstGeom>
          <a:noFill/>
          <a:ln>
            <a:noFill/>
          </a:ln>
        </p:spPr>
      </p:pic>
      <p:pic>
        <p:nvPicPr>
          <p:cNvPr id="141" name="Google Shape;141;p23"/>
          <p:cNvPicPr preferRelativeResize="0"/>
          <p:nvPr/>
        </p:nvPicPr>
        <p:blipFill>
          <a:blip r:embed="rId8">
            <a:alphaModFix/>
          </a:blip>
          <a:stretch>
            <a:fillRect/>
          </a:stretch>
        </p:blipFill>
        <p:spPr>
          <a:xfrm>
            <a:off x="5933575" y="4544649"/>
            <a:ext cx="2538950" cy="20748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4"/>
          <p:cNvPicPr preferRelativeResize="0"/>
          <p:nvPr/>
        </p:nvPicPr>
        <p:blipFill>
          <a:blip r:embed="rId3">
            <a:alphaModFix/>
          </a:blip>
          <a:stretch>
            <a:fillRect/>
          </a:stretch>
        </p:blipFill>
        <p:spPr>
          <a:xfrm>
            <a:off x="152400" y="265675"/>
            <a:ext cx="3784275" cy="3092443"/>
          </a:xfrm>
          <a:prstGeom prst="rect">
            <a:avLst/>
          </a:prstGeom>
          <a:noFill/>
          <a:ln>
            <a:noFill/>
          </a:ln>
        </p:spPr>
      </p:pic>
      <p:pic>
        <p:nvPicPr>
          <p:cNvPr id="148" name="Google Shape;148;p24"/>
          <p:cNvPicPr preferRelativeResize="0"/>
          <p:nvPr/>
        </p:nvPicPr>
        <p:blipFill>
          <a:blip r:embed="rId4">
            <a:alphaModFix/>
          </a:blip>
          <a:stretch>
            <a:fillRect/>
          </a:stretch>
        </p:blipFill>
        <p:spPr>
          <a:xfrm>
            <a:off x="4572000" y="265675"/>
            <a:ext cx="3784275" cy="3092457"/>
          </a:xfrm>
          <a:prstGeom prst="rect">
            <a:avLst/>
          </a:prstGeom>
          <a:noFill/>
          <a:ln>
            <a:noFill/>
          </a:ln>
        </p:spPr>
      </p:pic>
      <p:pic>
        <p:nvPicPr>
          <p:cNvPr id="149" name="Google Shape;149;p24"/>
          <p:cNvPicPr preferRelativeResize="0"/>
          <p:nvPr/>
        </p:nvPicPr>
        <p:blipFill>
          <a:blip r:embed="rId5">
            <a:alphaModFix/>
          </a:blip>
          <a:stretch>
            <a:fillRect/>
          </a:stretch>
        </p:blipFill>
        <p:spPr>
          <a:xfrm>
            <a:off x="152400" y="3397250"/>
            <a:ext cx="3784275" cy="3092451"/>
          </a:xfrm>
          <a:prstGeom prst="rect">
            <a:avLst/>
          </a:prstGeom>
          <a:noFill/>
          <a:ln>
            <a:noFill/>
          </a:ln>
        </p:spPr>
      </p:pic>
      <p:pic>
        <p:nvPicPr>
          <p:cNvPr id="150" name="Google Shape;150;p24"/>
          <p:cNvPicPr preferRelativeResize="0"/>
          <p:nvPr/>
        </p:nvPicPr>
        <p:blipFill>
          <a:blip r:embed="rId6">
            <a:alphaModFix/>
          </a:blip>
          <a:stretch>
            <a:fillRect/>
          </a:stretch>
        </p:blipFill>
        <p:spPr>
          <a:xfrm>
            <a:off x="4572000" y="3397252"/>
            <a:ext cx="3784275" cy="30924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Extensions</a:t>
            </a:r>
            <a:endParaRPr>
              <a:latin typeface="Playfair Display"/>
              <a:ea typeface="Playfair Display"/>
              <a:cs typeface="Playfair Display"/>
              <a:sym typeface="Playfair Display"/>
            </a:endParaRPr>
          </a:p>
        </p:txBody>
      </p:sp>
      <p:sp>
        <p:nvSpPr>
          <p:cNvPr id="156" name="Google Shape;156;p2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Adversarial Attacks</a:t>
            </a:r>
            <a:endParaRPr>
              <a:latin typeface="Playfair Display"/>
              <a:ea typeface="Playfair Display"/>
              <a:cs typeface="Playfair Display"/>
              <a:sym typeface="Playfair Display"/>
            </a:endParaRPr>
          </a:p>
        </p:txBody>
      </p:sp>
      <p:sp>
        <p:nvSpPr>
          <p:cNvPr id="162" name="Google Shape;162;p26"/>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Testing model performance against all rotated digits</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Previous slides</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b="1" lang="en" sz="2000">
                <a:solidFill>
                  <a:schemeClr val="accent4"/>
                </a:solidFill>
                <a:latin typeface="Roboto"/>
                <a:ea typeface="Roboto"/>
                <a:cs typeface="Roboto"/>
                <a:sym typeface="Roboto"/>
              </a:rPr>
              <a:t>Foolbox:</a:t>
            </a:r>
            <a:r>
              <a:rPr b="1" lang="en" sz="2000">
                <a:latin typeface="Roboto"/>
                <a:ea typeface="Roboto"/>
                <a:cs typeface="Roboto"/>
                <a:sym typeface="Roboto"/>
              </a:rPr>
              <a:t> </a:t>
            </a:r>
            <a:r>
              <a:rPr b="1" lang="en" sz="2000" u="sng">
                <a:solidFill>
                  <a:schemeClr val="hlink"/>
                </a:solidFill>
                <a:latin typeface="Roboto"/>
                <a:ea typeface="Roboto"/>
                <a:cs typeface="Roboto"/>
                <a:sym typeface="Roboto"/>
                <a:hlinkClick r:id="rId3"/>
              </a:rPr>
              <a:t>https://github.com/bethgelab/foolbox</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Implements various adversarial attacks within Python</a:t>
            </a:r>
            <a:endParaRPr sz="2000">
              <a:latin typeface="Roboto"/>
              <a:ea typeface="Roboto"/>
              <a:cs typeface="Roboto"/>
              <a:sym typeface="Roboto"/>
            </a:endParaRPr>
          </a:p>
          <a:p>
            <a:pPr indent="-355600" lvl="2" marL="1371600" rtl="0" algn="l">
              <a:spcBef>
                <a:spcPts val="0"/>
              </a:spcBef>
              <a:spcAft>
                <a:spcPts val="0"/>
              </a:spcAft>
              <a:buSzPts val="2000"/>
              <a:buFont typeface="Roboto"/>
              <a:buChar char="■"/>
            </a:pPr>
            <a:r>
              <a:rPr lang="en" sz="2000" u="sng">
                <a:solidFill>
                  <a:schemeClr val="hlink"/>
                </a:solidFill>
                <a:latin typeface="Roboto"/>
                <a:ea typeface="Roboto"/>
                <a:cs typeface="Roboto"/>
                <a:sym typeface="Roboto"/>
                <a:hlinkClick r:id="rId4"/>
              </a:rPr>
              <a:t>https://foolbox.readthedocs.io/en/stable/modules/attacks.html#foolbox.attacks.LinfProjectedGradientDescentAttack</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PGD, Inversion, FG, </a:t>
            </a:r>
            <a:r>
              <a:rPr lang="en" sz="2000">
                <a:solidFill>
                  <a:schemeClr val="accent1"/>
                </a:solidFill>
                <a:latin typeface="Roboto"/>
                <a:ea typeface="Roboto"/>
                <a:cs typeface="Roboto"/>
                <a:sym typeface="Roboto"/>
              </a:rPr>
              <a:t>FGSM</a:t>
            </a:r>
            <a:r>
              <a:rPr lang="en" sz="2000">
                <a:latin typeface="Roboto"/>
                <a:ea typeface="Roboto"/>
                <a:cs typeface="Roboto"/>
                <a:sym typeface="Roboto"/>
              </a:rPr>
              <a:t>, etc.</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Procedure for testing model performance on adversarial datasets:</a:t>
            </a:r>
            <a:endParaRPr sz="2000">
              <a:latin typeface="Roboto"/>
              <a:ea typeface="Roboto"/>
              <a:cs typeface="Roboto"/>
              <a:sym typeface="Roboto"/>
            </a:endParaRPr>
          </a:p>
          <a:p>
            <a:pPr indent="-355600" lvl="0" marL="457200" rtl="0" algn="l">
              <a:spcBef>
                <a:spcPts val="1200"/>
              </a:spcBef>
              <a:spcAft>
                <a:spcPts val="0"/>
              </a:spcAft>
              <a:buSzPts val="2000"/>
              <a:buFont typeface="Roboto"/>
              <a:buAutoNum type="arabicPeriod"/>
            </a:pPr>
            <a:r>
              <a:rPr lang="en" sz="2000">
                <a:latin typeface="Roboto"/>
                <a:ea typeface="Roboto"/>
                <a:cs typeface="Roboto"/>
                <a:sym typeface="Roboto"/>
              </a:rPr>
              <a:t>Generate adversarial </a:t>
            </a:r>
            <a:r>
              <a:rPr lang="en" sz="2000">
                <a:latin typeface="Roboto"/>
                <a:ea typeface="Roboto"/>
                <a:cs typeface="Roboto"/>
                <a:sym typeface="Roboto"/>
              </a:rPr>
              <a:t>examples (train/test)</a:t>
            </a:r>
            <a:endParaRPr sz="2000">
              <a:latin typeface="Roboto"/>
              <a:ea typeface="Roboto"/>
              <a:cs typeface="Roboto"/>
              <a:sym typeface="Roboto"/>
            </a:endParaRPr>
          </a:p>
          <a:p>
            <a:pPr indent="-355600" lvl="0" marL="457200" rtl="0" algn="l">
              <a:spcBef>
                <a:spcPts val="0"/>
              </a:spcBef>
              <a:spcAft>
                <a:spcPts val="0"/>
              </a:spcAft>
              <a:buSzPts val="2000"/>
              <a:buFont typeface="Roboto"/>
              <a:buAutoNum type="arabicPeriod"/>
            </a:pPr>
            <a:r>
              <a:rPr lang="en" sz="2000">
                <a:latin typeface="Roboto"/>
                <a:ea typeface="Roboto"/>
                <a:cs typeface="Roboto"/>
                <a:sym typeface="Roboto"/>
              </a:rPr>
              <a:t>Run stochastic inference and compute predictions and uncertainty</a:t>
            </a:r>
            <a:endParaRPr sz="2000">
              <a:latin typeface="Roboto"/>
              <a:ea typeface="Roboto"/>
              <a:cs typeface="Roboto"/>
              <a:sym typeface="Roboto"/>
            </a:endParaRPr>
          </a:p>
          <a:p>
            <a:pPr indent="-355600" lvl="0" marL="457200" rtl="0" algn="l">
              <a:spcBef>
                <a:spcPts val="0"/>
              </a:spcBef>
              <a:spcAft>
                <a:spcPts val="0"/>
              </a:spcAft>
              <a:buSzPts val="2000"/>
              <a:buFont typeface="Roboto"/>
              <a:buAutoNum type="arabicPeriod"/>
            </a:pPr>
            <a:r>
              <a:rPr lang="en" sz="2000">
                <a:latin typeface="Roboto"/>
                <a:ea typeface="Roboto"/>
                <a:cs typeface="Roboto"/>
                <a:sym typeface="Roboto"/>
              </a:rPr>
              <a:t>Analyze and visualize performance</a:t>
            </a:r>
            <a:endParaRPr sz="2000">
              <a:latin typeface="Roboto"/>
              <a:ea typeface="Roboto"/>
              <a:cs typeface="Roboto"/>
              <a:sym typeface="Roboto"/>
            </a:endParaRPr>
          </a:p>
          <a:p>
            <a:pPr indent="-355600" lvl="0" marL="457200" rtl="0" algn="l">
              <a:spcBef>
                <a:spcPts val="0"/>
              </a:spcBef>
              <a:spcAft>
                <a:spcPts val="0"/>
              </a:spcAft>
              <a:buSzPts val="2000"/>
              <a:buFont typeface="Roboto"/>
              <a:buAutoNum type="arabicPeriod"/>
            </a:pPr>
            <a:r>
              <a:rPr lang="en" sz="2000">
                <a:latin typeface="Roboto"/>
                <a:ea typeface="Roboto"/>
                <a:cs typeface="Roboto"/>
                <a:sym typeface="Roboto"/>
              </a:rPr>
              <a:t>Train on adversarial data + inference (repeat 2,3)</a:t>
            </a:r>
            <a:endParaRPr sz="2000">
              <a:latin typeface="Roboto"/>
              <a:ea typeface="Roboto"/>
              <a:cs typeface="Roboto"/>
              <a:sym typeface="Roboto"/>
            </a:endParaRPr>
          </a:p>
          <a:p>
            <a:pPr indent="-355600" lvl="0" marL="457200" rtl="0" algn="l">
              <a:spcBef>
                <a:spcPts val="0"/>
              </a:spcBef>
              <a:spcAft>
                <a:spcPts val="0"/>
              </a:spcAft>
              <a:buSzPts val="2000"/>
              <a:buFont typeface="Roboto"/>
              <a:buAutoNum type="arabicPeriod"/>
            </a:pPr>
            <a:r>
              <a:rPr lang="en" sz="2000">
                <a:latin typeface="Roboto"/>
                <a:ea typeface="Roboto"/>
                <a:cs typeface="Roboto"/>
                <a:sym typeface="Roboto"/>
              </a:rPr>
              <a:t>Test trained model on new OOD attack</a:t>
            </a:r>
            <a:endParaRPr sz="2000">
              <a:latin typeface="Roboto"/>
              <a:ea typeface="Roboto"/>
              <a:cs typeface="Roboto"/>
              <a:sym typeface="Roboto"/>
            </a:endParaRPr>
          </a:p>
        </p:txBody>
      </p:sp>
      <p:sp>
        <p:nvSpPr>
          <p:cNvPr id="163" name="Google Shape;163;p2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6"/>
          <p:cNvPicPr preferRelativeResize="0"/>
          <p:nvPr/>
        </p:nvPicPr>
        <p:blipFill>
          <a:blip r:embed="rId5">
            <a:alphaModFix/>
          </a:blip>
          <a:stretch>
            <a:fillRect/>
          </a:stretch>
        </p:blipFill>
        <p:spPr>
          <a:xfrm>
            <a:off x="7607000" y="593375"/>
            <a:ext cx="1225300" cy="1225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Implementing</a:t>
            </a:r>
            <a:r>
              <a:rPr lang="en">
                <a:latin typeface="Playfair Display"/>
                <a:ea typeface="Playfair Display"/>
                <a:cs typeface="Playfair Display"/>
                <a:sym typeface="Playfair Display"/>
              </a:rPr>
              <a:t> ‘generate_adversarial_examples”</a:t>
            </a:r>
            <a:endParaRPr>
              <a:latin typeface="Playfair Display"/>
              <a:ea typeface="Playfair Display"/>
              <a:cs typeface="Playfair Display"/>
              <a:sym typeface="Playfair Display"/>
            </a:endParaRPr>
          </a:p>
        </p:txBody>
      </p:sp>
      <p:sp>
        <p:nvSpPr>
          <p:cNvPr id="170" name="Google Shape;170;p27"/>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Convert </a:t>
            </a:r>
            <a:r>
              <a:rPr lang="en" sz="2000">
                <a:solidFill>
                  <a:schemeClr val="accent1"/>
                </a:solidFill>
                <a:latin typeface="Roboto"/>
                <a:ea typeface="Roboto"/>
                <a:cs typeface="Roboto"/>
                <a:sym typeface="Roboto"/>
              </a:rPr>
              <a:t>PyTorch </a:t>
            </a:r>
            <a:r>
              <a:rPr lang="en" sz="2000">
                <a:solidFill>
                  <a:schemeClr val="dk1"/>
                </a:solidFill>
                <a:latin typeface="Roboto"/>
                <a:ea typeface="Roboto"/>
                <a:cs typeface="Roboto"/>
                <a:sym typeface="Roboto"/>
              </a:rPr>
              <a:t>→ </a:t>
            </a:r>
            <a:r>
              <a:rPr lang="en" sz="2000">
                <a:solidFill>
                  <a:srgbClr val="FF0000"/>
                </a:solidFill>
                <a:latin typeface="Roboto"/>
                <a:ea typeface="Roboto"/>
                <a:cs typeface="Roboto"/>
                <a:sym typeface="Roboto"/>
              </a:rPr>
              <a:t>Foolbox</a:t>
            </a:r>
            <a:r>
              <a:rPr lang="en" sz="2000">
                <a:solidFill>
                  <a:schemeClr val="dk1"/>
                </a:solidFill>
                <a:latin typeface="Roboto"/>
                <a:ea typeface="Roboto"/>
                <a:cs typeface="Roboto"/>
                <a:sym typeface="Roboto"/>
              </a:rPr>
              <a:t> model + </a:t>
            </a:r>
            <a:r>
              <a:rPr lang="en" sz="2000">
                <a:solidFill>
                  <a:schemeClr val="dk1"/>
                </a:solidFill>
                <a:latin typeface="Roboto"/>
                <a:ea typeface="Roboto"/>
                <a:cs typeface="Roboto"/>
                <a:sym typeface="Roboto"/>
              </a:rPr>
              <a:t>instantiate</a:t>
            </a:r>
            <a:r>
              <a:rPr lang="en" sz="2000">
                <a:solidFill>
                  <a:schemeClr val="dk1"/>
                </a:solidFill>
                <a:latin typeface="Roboto"/>
                <a:ea typeface="Roboto"/>
                <a:cs typeface="Roboto"/>
                <a:sym typeface="Roboto"/>
              </a:rPr>
              <a:t> </a:t>
            </a:r>
            <a:r>
              <a:rPr lang="en" sz="2000">
                <a:solidFill>
                  <a:srgbClr val="FF9900"/>
                </a:solidFill>
                <a:latin typeface="Roboto"/>
                <a:ea typeface="Roboto"/>
                <a:cs typeface="Roboto"/>
                <a:sym typeface="Roboto"/>
              </a:rPr>
              <a:t>FGSM attack</a:t>
            </a:r>
            <a:endParaRPr sz="2000">
              <a:solidFill>
                <a:srgbClr val="FF9900"/>
              </a:solidFill>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Using MNIST dataloader, load in data and feed into Foolbox </a:t>
            </a:r>
            <a:r>
              <a:rPr i="1" lang="en" sz="2000">
                <a:latin typeface="Roboto"/>
                <a:ea typeface="Roboto"/>
                <a:cs typeface="Roboto"/>
                <a:sym typeface="Roboto"/>
              </a:rPr>
              <a:t>attack() </a:t>
            </a:r>
            <a:r>
              <a:rPr lang="en" sz="2000">
                <a:latin typeface="Roboto"/>
                <a:ea typeface="Roboto"/>
                <a:cs typeface="Roboto"/>
                <a:sym typeface="Roboto"/>
              </a:rPr>
              <a:t>function</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Important to specify </a:t>
            </a:r>
            <a:r>
              <a:rPr lang="en" sz="2000">
                <a:solidFill>
                  <a:schemeClr val="accent1"/>
                </a:solidFill>
                <a:latin typeface="Roboto"/>
                <a:ea typeface="Roboto"/>
                <a:cs typeface="Roboto"/>
                <a:sym typeface="Roboto"/>
              </a:rPr>
              <a:t>ε: perturbation size</a:t>
            </a:r>
            <a:endParaRPr sz="2000">
              <a:solidFill>
                <a:schemeClr val="accent1"/>
              </a:solidFill>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Generate test and training data</a:t>
            </a:r>
            <a:endParaRPr sz="2000">
              <a:latin typeface="Roboto"/>
              <a:ea typeface="Roboto"/>
              <a:cs typeface="Roboto"/>
              <a:sym typeface="Roboto"/>
            </a:endParaRPr>
          </a:p>
          <a:p>
            <a:pPr indent="0" lvl="0" marL="0" rtl="0" algn="l">
              <a:spcBef>
                <a:spcPts val="1200"/>
              </a:spcBef>
              <a:spcAft>
                <a:spcPts val="0"/>
              </a:spcAft>
              <a:buNone/>
            </a:pPr>
            <a:r>
              <a:t/>
            </a:r>
            <a:endParaRPr sz="2000">
              <a:latin typeface="Roboto"/>
              <a:ea typeface="Roboto"/>
              <a:cs typeface="Roboto"/>
              <a:sym typeface="Roboto"/>
            </a:endParaRPr>
          </a:p>
          <a:p>
            <a:pPr indent="0" lvl="0" marL="0" rtl="0" algn="l">
              <a:spcBef>
                <a:spcPts val="1200"/>
              </a:spcBef>
              <a:spcAft>
                <a:spcPts val="1200"/>
              </a:spcAft>
              <a:buNone/>
            </a:pPr>
            <a:r>
              <a:t/>
            </a:r>
            <a:endParaRPr sz="2000">
              <a:solidFill>
                <a:schemeClr val="dk1"/>
              </a:solidFill>
              <a:latin typeface="Roboto"/>
              <a:ea typeface="Roboto"/>
              <a:cs typeface="Roboto"/>
              <a:sym typeface="Roboto"/>
            </a:endParaRPr>
          </a:p>
        </p:txBody>
      </p:sp>
      <p:sp>
        <p:nvSpPr>
          <p:cNvPr id="171" name="Google Shape;171;p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27"/>
          <p:cNvPicPr preferRelativeResize="0"/>
          <p:nvPr/>
        </p:nvPicPr>
        <p:blipFill>
          <a:blip r:embed="rId3">
            <a:alphaModFix/>
          </a:blip>
          <a:stretch>
            <a:fillRect/>
          </a:stretch>
        </p:blipFill>
        <p:spPr>
          <a:xfrm>
            <a:off x="1355625" y="3710422"/>
            <a:ext cx="6432750" cy="2827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Running Predictions and Visualizing Adv. Data</a:t>
            </a:r>
            <a:endParaRPr>
              <a:latin typeface="Playfair Display"/>
              <a:ea typeface="Playfair Display"/>
              <a:cs typeface="Playfair Display"/>
              <a:sym typeface="Playfair Display"/>
            </a:endParaRPr>
          </a:p>
        </p:txBody>
      </p:sp>
      <p:sp>
        <p:nvSpPr>
          <p:cNvPr id="178" name="Google Shape;178;p28"/>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1200"/>
              </a:spcBef>
              <a:spcAft>
                <a:spcPts val="0"/>
              </a:spcAft>
              <a:buNone/>
            </a:pPr>
            <a:r>
              <a:t/>
            </a:r>
            <a:endParaRPr sz="2000">
              <a:latin typeface="Roboto"/>
              <a:ea typeface="Roboto"/>
              <a:cs typeface="Roboto"/>
              <a:sym typeface="Roboto"/>
            </a:endParaRPr>
          </a:p>
          <a:p>
            <a:pPr indent="0" lvl="0" marL="0" rtl="0" algn="l">
              <a:spcBef>
                <a:spcPts val="1200"/>
              </a:spcBef>
              <a:spcAft>
                <a:spcPts val="1200"/>
              </a:spcAft>
              <a:buNone/>
            </a:pPr>
            <a:r>
              <a:t/>
            </a:r>
            <a:endParaRPr sz="2000">
              <a:solidFill>
                <a:schemeClr val="dk1"/>
              </a:solidFill>
              <a:latin typeface="Roboto"/>
              <a:ea typeface="Roboto"/>
              <a:cs typeface="Roboto"/>
              <a:sym typeface="Roboto"/>
            </a:endParaRPr>
          </a:p>
        </p:txBody>
      </p:sp>
      <p:sp>
        <p:nvSpPr>
          <p:cNvPr id="179" name="Google Shape;179;p2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8"/>
          <p:cNvPicPr preferRelativeResize="0"/>
          <p:nvPr/>
        </p:nvPicPr>
        <p:blipFill>
          <a:blip r:embed="rId3">
            <a:alphaModFix/>
          </a:blip>
          <a:stretch>
            <a:fillRect/>
          </a:stretch>
        </p:blipFill>
        <p:spPr>
          <a:xfrm>
            <a:off x="1152600" y="2044316"/>
            <a:ext cx="6838800" cy="3605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29"/>
          <p:cNvPicPr preferRelativeResize="0"/>
          <p:nvPr/>
        </p:nvPicPr>
        <p:blipFill>
          <a:blip r:embed="rId3">
            <a:alphaModFix/>
          </a:blip>
          <a:stretch>
            <a:fillRect/>
          </a:stretch>
        </p:blipFill>
        <p:spPr>
          <a:xfrm>
            <a:off x="1729700" y="283325"/>
            <a:ext cx="5684601" cy="5825801"/>
          </a:xfrm>
          <a:prstGeom prst="rect">
            <a:avLst/>
          </a:prstGeom>
          <a:noFill/>
          <a:ln>
            <a:noFill/>
          </a:ln>
        </p:spPr>
      </p:pic>
      <p:sp>
        <p:nvSpPr>
          <p:cNvPr id="187" name="Google Shape;187;p29"/>
          <p:cNvSpPr txBox="1"/>
          <p:nvPr/>
        </p:nvSpPr>
        <p:spPr>
          <a:xfrm>
            <a:off x="1592600" y="6217625"/>
            <a:ext cx="6282900" cy="1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Accuracy on adversarial testing set without training: </a:t>
            </a:r>
            <a:r>
              <a:rPr b="1" lang="en" sz="1800">
                <a:solidFill>
                  <a:schemeClr val="dk2"/>
                </a:solidFill>
              </a:rPr>
              <a:t>1.58%</a:t>
            </a:r>
            <a:endParaRPr b="1"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Training on Adversarial Data</a:t>
            </a:r>
            <a:endParaRPr>
              <a:latin typeface="Playfair Display"/>
              <a:ea typeface="Playfair Display"/>
              <a:cs typeface="Playfair Display"/>
              <a:sym typeface="Playfair Display"/>
            </a:endParaRPr>
          </a:p>
        </p:txBody>
      </p:sp>
      <p:sp>
        <p:nvSpPr>
          <p:cNvPr id="193" name="Google Shape;193;p30"/>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Same structure + architecture as </a:t>
            </a:r>
            <a:r>
              <a:rPr lang="en" sz="2000">
                <a:latin typeface="Roboto"/>
                <a:ea typeface="Roboto"/>
                <a:cs typeface="Roboto"/>
                <a:sym typeface="Roboto"/>
              </a:rPr>
              <a:t>training</a:t>
            </a:r>
            <a:r>
              <a:rPr lang="en" sz="2000">
                <a:latin typeface="Roboto"/>
                <a:ea typeface="Roboto"/>
                <a:cs typeface="Roboto"/>
                <a:sym typeface="Roboto"/>
              </a:rPr>
              <a:t> for </a:t>
            </a:r>
            <a:r>
              <a:rPr lang="en" sz="2000">
                <a:solidFill>
                  <a:schemeClr val="accent4"/>
                </a:solidFill>
                <a:latin typeface="Roboto"/>
                <a:ea typeface="Roboto"/>
                <a:cs typeface="Roboto"/>
                <a:sym typeface="Roboto"/>
              </a:rPr>
              <a:t>LinearLayer</a:t>
            </a:r>
            <a:r>
              <a:rPr lang="en" sz="2000">
                <a:latin typeface="Roboto"/>
                <a:ea typeface="Roboto"/>
                <a:cs typeface="Roboto"/>
                <a:sym typeface="Roboto"/>
              </a:rPr>
              <a:t> and </a:t>
            </a:r>
            <a:r>
              <a:rPr lang="en" sz="2000">
                <a:solidFill>
                  <a:schemeClr val="accent5"/>
                </a:solidFill>
                <a:latin typeface="Roboto"/>
                <a:ea typeface="Roboto"/>
                <a:cs typeface="Roboto"/>
                <a:sym typeface="Roboto"/>
              </a:rPr>
              <a:t>BayesianLayer</a:t>
            </a:r>
            <a:endParaRPr sz="2000">
              <a:solidFill>
                <a:schemeClr val="accent5"/>
              </a:solidFill>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Training data + test data generated from </a:t>
            </a:r>
            <a:r>
              <a:rPr i="1" lang="en" sz="2000">
                <a:latin typeface="Roboto"/>
                <a:ea typeface="Roboto"/>
                <a:cs typeface="Roboto"/>
                <a:sym typeface="Roboto"/>
              </a:rPr>
              <a:t>generate_adversarial_examples()</a:t>
            </a:r>
            <a:r>
              <a:rPr lang="en" sz="2000">
                <a:latin typeface="Roboto"/>
                <a:ea typeface="Roboto"/>
                <a:cs typeface="Roboto"/>
                <a:sym typeface="Roboto"/>
              </a:rPr>
              <a:t> with </a:t>
            </a:r>
            <a:r>
              <a:rPr lang="en" sz="2000">
                <a:solidFill>
                  <a:schemeClr val="accent1"/>
                </a:solidFill>
                <a:latin typeface="Roboto"/>
                <a:ea typeface="Roboto"/>
                <a:cs typeface="Roboto"/>
                <a:sym typeface="Roboto"/>
              </a:rPr>
              <a:t>ε = </a:t>
            </a:r>
            <a:r>
              <a:rPr b="1" lang="en" sz="2000">
                <a:solidFill>
                  <a:schemeClr val="accent1"/>
                </a:solidFill>
                <a:latin typeface="Roboto"/>
                <a:ea typeface="Roboto"/>
                <a:cs typeface="Roboto"/>
                <a:sym typeface="Roboto"/>
              </a:rPr>
              <a:t>0.3</a:t>
            </a:r>
            <a:endParaRPr b="1" sz="2000">
              <a:latin typeface="Roboto"/>
              <a:ea typeface="Roboto"/>
              <a:cs typeface="Roboto"/>
              <a:sym typeface="Roboto"/>
            </a:endParaRPr>
          </a:p>
          <a:p>
            <a:pPr indent="0" lvl="0" marL="0" rtl="0" algn="l">
              <a:spcBef>
                <a:spcPts val="1200"/>
              </a:spcBef>
              <a:spcAft>
                <a:spcPts val="0"/>
              </a:spcAft>
              <a:buNone/>
            </a:pPr>
            <a:r>
              <a:t/>
            </a:r>
            <a:endParaRPr sz="2000">
              <a:latin typeface="Roboto"/>
              <a:ea typeface="Roboto"/>
              <a:cs typeface="Roboto"/>
              <a:sym typeface="Roboto"/>
            </a:endParaRPr>
          </a:p>
          <a:p>
            <a:pPr indent="0" lvl="0" marL="0" rtl="0" algn="l">
              <a:spcBef>
                <a:spcPts val="1200"/>
              </a:spcBef>
              <a:spcAft>
                <a:spcPts val="1200"/>
              </a:spcAft>
              <a:buNone/>
            </a:pPr>
            <a:r>
              <a:t/>
            </a:r>
            <a:endParaRPr sz="2000">
              <a:solidFill>
                <a:schemeClr val="dk1"/>
              </a:solidFill>
              <a:latin typeface="Roboto"/>
              <a:ea typeface="Roboto"/>
              <a:cs typeface="Roboto"/>
              <a:sym typeface="Roboto"/>
            </a:endParaRPr>
          </a:p>
        </p:txBody>
      </p:sp>
      <p:sp>
        <p:nvSpPr>
          <p:cNvPr id="194" name="Google Shape;194;p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30"/>
          <p:cNvPicPr preferRelativeResize="0"/>
          <p:nvPr/>
        </p:nvPicPr>
        <p:blipFill>
          <a:blip r:embed="rId3">
            <a:alphaModFix/>
          </a:blip>
          <a:stretch>
            <a:fillRect/>
          </a:stretch>
        </p:blipFill>
        <p:spPr>
          <a:xfrm>
            <a:off x="311688" y="3291250"/>
            <a:ext cx="4393325" cy="3399376"/>
          </a:xfrm>
          <a:prstGeom prst="rect">
            <a:avLst/>
          </a:prstGeom>
          <a:noFill/>
          <a:ln>
            <a:noFill/>
          </a:ln>
        </p:spPr>
      </p:pic>
      <p:pic>
        <p:nvPicPr>
          <p:cNvPr id="196" name="Google Shape;196;p30"/>
          <p:cNvPicPr preferRelativeResize="0"/>
          <p:nvPr/>
        </p:nvPicPr>
        <p:blipFill>
          <a:blip r:embed="rId4">
            <a:alphaModFix/>
          </a:blip>
          <a:stretch>
            <a:fillRect/>
          </a:stretch>
        </p:blipFill>
        <p:spPr>
          <a:xfrm>
            <a:off x="4938663" y="4138438"/>
            <a:ext cx="3533775" cy="1704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Visualization with Predicted Labels and True Labels</a:t>
            </a:r>
            <a:endParaRPr>
              <a:latin typeface="Playfair Display"/>
              <a:ea typeface="Playfair Display"/>
              <a:cs typeface="Playfair Display"/>
              <a:sym typeface="Playfair Display"/>
            </a:endParaRPr>
          </a:p>
        </p:txBody>
      </p:sp>
      <p:sp>
        <p:nvSpPr>
          <p:cNvPr id="202" name="Google Shape;202;p31"/>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1200"/>
              </a:spcBef>
              <a:spcAft>
                <a:spcPts val="0"/>
              </a:spcAft>
              <a:buNone/>
            </a:pPr>
            <a:r>
              <a:t/>
            </a:r>
            <a:endParaRPr sz="2000">
              <a:latin typeface="Roboto"/>
              <a:ea typeface="Roboto"/>
              <a:cs typeface="Roboto"/>
              <a:sym typeface="Roboto"/>
            </a:endParaRPr>
          </a:p>
          <a:p>
            <a:pPr indent="0" lvl="0" marL="0" rtl="0" algn="l">
              <a:spcBef>
                <a:spcPts val="1200"/>
              </a:spcBef>
              <a:spcAft>
                <a:spcPts val="1200"/>
              </a:spcAft>
              <a:buNone/>
            </a:pPr>
            <a:r>
              <a:t/>
            </a:r>
            <a:endParaRPr sz="2000">
              <a:solidFill>
                <a:schemeClr val="dk1"/>
              </a:solidFill>
              <a:latin typeface="Roboto"/>
              <a:ea typeface="Roboto"/>
              <a:cs typeface="Roboto"/>
              <a:sym typeface="Roboto"/>
            </a:endParaRPr>
          </a:p>
        </p:txBody>
      </p:sp>
      <p:sp>
        <p:nvSpPr>
          <p:cNvPr id="203" name="Google Shape;203;p3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4" name="Google Shape;204;p31"/>
          <p:cNvPicPr preferRelativeResize="0"/>
          <p:nvPr/>
        </p:nvPicPr>
        <p:blipFill>
          <a:blip r:embed="rId3">
            <a:alphaModFix/>
          </a:blip>
          <a:stretch>
            <a:fillRect/>
          </a:stretch>
        </p:blipFill>
        <p:spPr>
          <a:xfrm>
            <a:off x="2200538" y="1356875"/>
            <a:ext cx="4742930" cy="4860749"/>
          </a:xfrm>
          <a:prstGeom prst="rect">
            <a:avLst/>
          </a:prstGeom>
          <a:noFill/>
          <a:ln>
            <a:noFill/>
          </a:ln>
        </p:spPr>
      </p:pic>
      <p:sp>
        <p:nvSpPr>
          <p:cNvPr id="205" name="Google Shape;205;p31"/>
          <p:cNvSpPr txBox="1"/>
          <p:nvPr/>
        </p:nvSpPr>
        <p:spPr>
          <a:xfrm>
            <a:off x="1592600" y="6217625"/>
            <a:ext cx="6282900" cy="1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Accuracy on adversarial testing set without training: </a:t>
            </a:r>
            <a:r>
              <a:rPr b="1" lang="en" sz="1800">
                <a:solidFill>
                  <a:schemeClr val="dk2"/>
                </a:solidFill>
              </a:rPr>
              <a:t>99.1</a:t>
            </a:r>
            <a:r>
              <a:rPr b="1" lang="en" sz="1800">
                <a:solidFill>
                  <a:schemeClr val="dk2"/>
                </a:solidFill>
              </a:rPr>
              <a:t>%</a:t>
            </a:r>
            <a:endParaRPr b="1"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821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Playfair Display"/>
                <a:ea typeface="Playfair Display"/>
                <a:cs typeface="Playfair Display"/>
                <a:sym typeface="Playfair Display"/>
              </a:rPr>
              <a:t>Talk Outline</a:t>
            </a:r>
            <a:endParaRPr b="1" sz="2900">
              <a:latin typeface="Playfair Display"/>
              <a:ea typeface="Playfair Display"/>
              <a:cs typeface="Playfair Display"/>
              <a:sym typeface="Playfair Display"/>
            </a:endParaRPr>
          </a:p>
        </p:txBody>
      </p:sp>
      <p:sp>
        <p:nvSpPr>
          <p:cNvPr id="64" name="Google Shape;64;p14"/>
          <p:cNvSpPr txBox="1"/>
          <p:nvPr>
            <p:ph idx="1" type="body"/>
          </p:nvPr>
        </p:nvSpPr>
        <p:spPr>
          <a:xfrm>
            <a:off x="311700" y="1301450"/>
            <a:ext cx="8520600" cy="4790400"/>
          </a:xfrm>
          <a:prstGeom prst="rect">
            <a:avLst/>
          </a:prstGeom>
        </p:spPr>
        <p:txBody>
          <a:bodyPr anchorCtr="0" anchor="t" bIns="91425" lIns="91425" spcFirstLastPara="1" rIns="91425" wrap="square" tIns="91425">
            <a:normAutofit fontScale="85000" lnSpcReduction="20000"/>
          </a:bodyPr>
          <a:lstStyle/>
          <a:p>
            <a:pPr indent="-347345" lvl="0" marL="457200" rtl="0" algn="l">
              <a:lnSpc>
                <a:spcPct val="105000"/>
              </a:lnSpc>
              <a:spcBef>
                <a:spcPts val="0"/>
              </a:spcBef>
              <a:spcAft>
                <a:spcPts val="0"/>
              </a:spcAft>
              <a:buSzPct val="100000"/>
              <a:buChar char="●"/>
            </a:pPr>
            <a:r>
              <a:rPr lang="en" sz="2200"/>
              <a:t>Approach and general overview</a:t>
            </a:r>
            <a:endParaRPr sz="2200"/>
          </a:p>
          <a:p>
            <a:pPr indent="-347345" lvl="0" marL="457200" rtl="0" algn="l">
              <a:lnSpc>
                <a:spcPct val="105000"/>
              </a:lnSpc>
              <a:spcBef>
                <a:spcPts val="0"/>
              </a:spcBef>
              <a:spcAft>
                <a:spcPts val="0"/>
              </a:spcAft>
              <a:buSzPct val="100000"/>
              <a:buChar char="●"/>
            </a:pPr>
            <a:r>
              <a:rPr lang="en" sz="2200"/>
              <a:t>Methodology</a:t>
            </a:r>
            <a:endParaRPr sz="2200"/>
          </a:p>
          <a:p>
            <a:pPr indent="-347344" lvl="1" marL="914400" rtl="0" algn="l">
              <a:lnSpc>
                <a:spcPct val="105000"/>
              </a:lnSpc>
              <a:spcBef>
                <a:spcPts val="0"/>
              </a:spcBef>
              <a:spcAft>
                <a:spcPts val="0"/>
              </a:spcAft>
              <a:buSzPct val="100000"/>
              <a:buChar char="○"/>
            </a:pPr>
            <a:r>
              <a:rPr lang="en" sz="2200"/>
              <a:t>Tasks</a:t>
            </a:r>
            <a:endParaRPr sz="2200"/>
          </a:p>
          <a:p>
            <a:pPr indent="-347344" lvl="1" marL="914400" rtl="0" algn="l">
              <a:lnSpc>
                <a:spcPct val="105000"/>
              </a:lnSpc>
              <a:spcBef>
                <a:spcPts val="0"/>
              </a:spcBef>
              <a:spcAft>
                <a:spcPts val="0"/>
              </a:spcAft>
              <a:buSzPct val="100000"/>
              <a:buChar char="○"/>
            </a:pPr>
            <a:r>
              <a:rPr lang="en" sz="2200"/>
              <a:t>Extensions</a:t>
            </a:r>
            <a:endParaRPr sz="2200"/>
          </a:p>
          <a:p>
            <a:pPr indent="-347344" lvl="2" marL="1371600" rtl="0" algn="l">
              <a:lnSpc>
                <a:spcPct val="105000"/>
              </a:lnSpc>
              <a:spcBef>
                <a:spcPts val="0"/>
              </a:spcBef>
              <a:spcAft>
                <a:spcPts val="0"/>
              </a:spcAft>
              <a:buSzPct val="100000"/>
              <a:buChar char="■"/>
            </a:pPr>
            <a:r>
              <a:rPr lang="en" sz="2200"/>
              <a:t>Uncertainty on vanilla MNIST </a:t>
            </a:r>
            <a:endParaRPr sz="2200"/>
          </a:p>
          <a:p>
            <a:pPr indent="-347344" lvl="2" marL="1371600" rtl="0" algn="l">
              <a:lnSpc>
                <a:spcPct val="105000"/>
              </a:lnSpc>
              <a:spcBef>
                <a:spcPts val="0"/>
              </a:spcBef>
              <a:spcAft>
                <a:spcPts val="0"/>
              </a:spcAft>
              <a:buSzPct val="100000"/>
              <a:buChar char="■"/>
            </a:pPr>
            <a:r>
              <a:rPr lang="en" sz="2200"/>
              <a:t>Adversarial Testing/Training</a:t>
            </a:r>
            <a:endParaRPr sz="2200"/>
          </a:p>
          <a:p>
            <a:pPr indent="-347344" lvl="2" marL="1371600" rtl="0" algn="l">
              <a:lnSpc>
                <a:spcPct val="105000"/>
              </a:lnSpc>
              <a:spcBef>
                <a:spcPts val="0"/>
              </a:spcBef>
              <a:spcAft>
                <a:spcPts val="0"/>
              </a:spcAft>
              <a:buSzPct val="100000"/>
              <a:buChar char="■"/>
            </a:pPr>
            <a:r>
              <a:rPr lang="en" sz="2200"/>
              <a:t>Regression </a:t>
            </a:r>
            <a:endParaRPr sz="2200"/>
          </a:p>
          <a:p>
            <a:pPr indent="-347345" lvl="0" marL="457200" rtl="0" algn="l">
              <a:lnSpc>
                <a:spcPct val="105000"/>
              </a:lnSpc>
              <a:spcBef>
                <a:spcPts val="0"/>
              </a:spcBef>
              <a:spcAft>
                <a:spcPts val="0"/>
              </a:spcAft>
              <a:buSzPct val="100000"/>
              <a:buChar char="●"/>
            </a:pPr>
            <a:r>
              <a:rPr lang="en" sz="2200"/>
              <a:t>Results</a:t>
            </a:r>
            <a:endParaRPr sz="2200"/>
          </a:p>
          <a:p>
            <a:pPr indent="0" lvl="0" marL="0" rtl="0" algn="l">
              <a:lnSpc>
                <a:spcPct val="105000"/>
              </a:lnSpc>
              <a:spcBef>
                <a:spcPts val="1200"/>
              </a:spcBef>
              <a:spcAft>
                <a:spcPts val="0"/>
              </a:spcAft>
              <a:buNone/>
            </a:pPr>
            <a:r>
              <a:t/>
            </a:r>
            <a:endParaRPr sz="2200"/>
          </a:p>
          <a:p>
            <a:pPr indent="0" lvl="0" marL="0" rtl="0" algn="l">
              <a:lnSpc>
                <a:spcPct val="105000"/>
              </a:lnSpc>
              <a:spcBef>
                <a:spcPts val="1200"/>
              </a:spcBef>
              <a:spcAft>
                <a:spcPts val="0"/>
              </a:spcAft>
              <a:buNone/>
            </a:pPr>
            <a:r>
              <a:rPr lang="en" sz="2200" u="sng">
                <a:solidFill>
                  <a:schemeClr val="hlink"/>
                </a:solidFill>
                <a:hlinkClick r:id="rId3"/>
              </a:rPr>
              <a:t>https://foolbox.jonasrauber.de/</a:t>
            </a:r>
            <a:endParaRPr sz="2200"/>
          </a:p>
          <a:p>
            <a:pPr indent="0" lvl="0" marL="0" rtl="0" algn="l">
              <a:spcBef>
                <a:spcPts val="1200"/>
              </a:spcBef>
              <a:spcAft>
                <a:spcPts val="0"/>
              </a:spcAft>
              <a:buClr>
                <a:schemeClr val="dk1"/>
              </a:buClr>
              <a:buSzPct val="91666"/>
              <a:buFont typeface="Arial"/>
              <a:buNone/>
            </a:pPr>
            <a:r>
              <a:rPr lang="en" sz="1200">
                <a:solidFill>
                  <a:srgbClr val="374151"/>
                </a:solidFill>
                <a:latin typeface="Roboto"/>
                <a:ea typeface="Roboto"/>
                <a:cs typeface="Roboto"/>
                <a:sym typeface="Roboto"/>
              </a:rPr>
              <a:t>To modify your model and training code for a regression task, several key changes are needed:</a:t>
            </a:r>
            <a:endParaRPr sz="1200">
              <a:solidFill>
                <a:srgbClr val="374151"/>
              </a:solidFill>
              <a:latin typeface="Roboto"/>
              <a:ea typeface="Roboto"/>
              <a:cs typeface="Roboto"/>
              <a:sym typeface="Roboto"/>
            </a:endParaRPr>
          </a:p>
          <a:p>
            <a:pPr indent="-228600" lvl="0" marL="457200" rtl="0" algn="l">
              <a:spcBef>
                <a:spcPts val="1500"/>
              </a:spcBef>
              <a:spcAft>
                <a:spcPts val="0"/>
              </a:spcAft>
              <a:buClr>
                <a:srgbClr val="374151"/>
              </a:buClr>
              <a:buSzPct val="100000"/>
              <a:buFont typeface="Roboto"/>
              <a:buNone/>
            </a:pPr>
            <a:r>
              <a:rPr lang="en" sz="1200">
                <a:solidFill>
                  <a:srgbClr val="374151"/>
                </a:solidFill>
                <a:latin typeface="Roboto"/>
                <a:ea typeface="Roboto"/>
                <a:cs typeface="Roboto"/>
                <a:sym typeface="Roboto"/>
              </a:rPr>
              <a:t>Output Layer: The final layer of the model should have a single output neuron (for a single-target regression task) or as many neurons as the number of targets you're predicting.</a:t>
            </a:r>
            <a:endParaRPr sz="1200">
              <a:solidFill>
                <a:srgbClr val="374151"/>
              </a:solidFill>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 sz="1200">
                <a:solidFill>
                  <a:srgbClr val="374151"/>
                </a:solidFill>
                <a:latin typeface="Roboto"/>
                <a:ea typeface="Roboto"/>
                <a:cs typeface="Roboto"/>
                <a:sym typeface="Roboto"/>
              </a:rPr>
              <a:t>Loss Function: Instead of </a:t>
            </a:r>
            <a:r>
              <a:rPr lang="en" sz="1050">
                <a:solidFill>
                  <a:srgbClr val="374151"/>
                </a:solidFill>
                <a:latin typeface="Roboto"/>
                <a:ea typeface="Roboto"/>
                <a:cs typeface="Roboto"/>
                <a:sym typeface="Roboto"/>
              </a:rPr>
              <a:t>CrossEntropyLoss</a:t>
            </a:r>
            <a:r>
              <a:rPr lang="en" sz="1200">
                <a:solidFill>
                  <a:srgbClr val="374151"/>
                </a:solidFill>
                <a:latin typeface="Roboto"/>
                <a:ea typeface="Roboto"/>
                <a:cs typeface="Roboto"/>
                <a:sym typeface="Roboto"/>
              </a:rPr>
              <a:t>, which is used for classification, you should use a regression-appropriate loss function like Mean Squared Error (</a:t>
            </a:r>
            <a:r>
              <a:rPr lang="en" sz="1050">
                <a:solidFill>
                  <a:srgbClr val="374151"/>
                </a:solidFill>
                <a:latin typeface="Roboto"/>
                <a:ea typeface="Roboto"/>
                <a:cs typeface="Roboto"/>
                <a:sym typeface="Roboto"/>
              </a:rPr>
              <a:t>nn.MSELoss</a:t>
            </a:r>
            <a:r>
              <a:rPr lang="en"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 sz="1200">
                <a:solidFill>
                  <a:srgbClr val="374151"/>
                </a:solidFill>
                <a:latin typeface="Roboto"/>
                <a:ea typeface="Roboto"/>
                <a:cs typeface="Roboto"/>
                <a:sym typeface="Roboto"/>
              </a:rPr>
              <a:t>Data Preparation: Ensure that your target data (</a:t>
            </a:r>
            <a:r>
              <a:rPr lang="en" sz="1050">
                <a:solidFill>
                  <a:srgbClr val="374151"/>
                </a:solidFill>
                <a:latin typeface="Roboto"/>
                <a:ea typeface="Roboto"/>
                <a:cs typeface="Roboto"/>
                <a:sym typeface="Roboto"/>
              </a:rPr>
              <a:t>y_train</a:t>
            </a:r>
            <a:r>
              <a:rPr lang="en" sz="1200">
                <a:solidFill>
                  <a:srgbClr val="374151"/>
                </a:solidFill>
                <a:latin typeface="Roboto"/>
                <a:ea typeface="Roboto"/>
                <a:cs typeface="Roboto"/>
                <a:sym typeface="Roboto"/>
              </a:rPr>
              <a:t> and </a:t>
            </a:r>
            <a:r>
              <a:rPr lang="en" sz="1050">
                <a:solidFill>
                  <a:srgbClr val="374151"/>
                </a:solidFill>
                <a:latin typeface="Roboto"/>
                <a:ea typeface="Roboto"/>
                <a:cs typeface="Roboto"/>
                <a:sym typeface="Roboto"/>
              </a:rPr>
              <a:t>y_test</a:t>
            </a:r>
            <a:r>
              <a:rPr lang="en" sz="1200">
                <a:solidFill>
                  <a:srgbClr val="374151"/>
                </a:solidFill>
                <a:latin typeface="Roboto"/>
                <a:ea typeface="Roboto"/>
                <a:cs typeface="Roboto"/>
                <a:sym typeface="Roboto"/>
              </a:rPr>
              <a:t>) is appropriate for regression (i.e., continuous values, not class labels).</a:t>
            </a:r>
            <a:endParaRPr sz="1200">
              <a:solidFill>
                <a:srgbClr val="374151"/>
              </a:solidFill>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 sz="1200">
                <a:solidFill>
                  <a:srgbClr val="374151"/>
                </a:solidFill>
                <a:latin typeface="Roboto"/>
                <a:ea typeface="Roboto"/>
                <a:cs typeface="Roboto"/>
                <a:sym typeface="Roboto"/>
              </a:rPr>
              <a:t>Evaluation Metric: Replace accuracy calculation with a regression metric, such as Mean Absolute Error or Root Mean Squared Error.</a:t>
            </a:r>
            <a:endParaRPr sz="2200"/>
          </a:p>
        </p:txBody>
      </p:sp>
      <p:sp>
        <p:nvSpPr>
          <p:cNvPr id="65" name="Google Shape;65;p1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Testing Trained Model on OOD Attack</a:t>
            </a:r>
            <a:endParaRPr>
              <a:latin typeface="Playfair Display"/>
              <a:ea typeface="Playfair Display"/>
              <a:cs typeface="Playfair Display"/>
              <a:sym typeface="Playfair Display"/>
            </a:endParaRPr>
          </a:p>
        </p:txBody>
      </p:sp>
      <p:sp>
        <p:nvSpPr>
          <p:cNvPr id="211" name="Google Shape;211;p32"/>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Generating new OOD Attack using FGSM but with </a:t>
            </a:r>
            <a:r>
              <a:rPr lang="en" sz="2000">
                <a:solidFill>
                  <a:schemeClr val="accent1"/>
                </a:solidFill>
                <a:latin typeface="Roboto"/>
                <a:ea typeface="Roboto"/>
                <a:cs typeface="Roboto"/>
                <a:sym typeface="Roboto"/>
              </a:rPr>
              <a:t>ε = </a:t>
            </a:r>
            <a:r>
              <a:rPr b="1" lang="en" sz="2000">
                <a:solidFill>
                  <a:schemeClr val="accent1"/>
                </a:solidFill>
                <a:latin typeface="Roboto"/>
                <a:ea typeface="Roboto"/>
                <a:cs typeface="Roboto"/>
                <a:sym typeface="Roboto"/>
              </a:rPr>
              <a:t>0.6</a:t>
            </a:r>
            <a:endParaRPr b="1" sz="2000">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Perturbs the input images twice as much</a:t>
            </a:r>
            <a:endParaRPr sz="2000">
              <a:latin typeface="Roboto"/>
              <a:ea typeface="Roboto"/>
              <a:cs typeface="Roboto"/>
              <a:sym typeface="Roboto"/>
            </a:endParaRPr>
          </a:p>
          <a:p>
            <a:pPr indent="0" lvl="0" marL="0" rtl="0" algn="l">
              <a:spcBef>
                <a:spcPts val="1200"/>
              </a:spcBef>
              <a:spcAft>
                <a:spcPts val="1200"/>
              </a:spcAft>
              <a:buNone/>
            </a:pPr>
            <a:r>
              <a:t/>
            </a:r>
            <a:endParaRPr sz="2000">
              <a:solidFill>
                <a:schemeClr val="dk1"/>
              </a:solidFill>
              <a:latin typeface="Roboto"/>
              <a:ea typeface="Roboto"/>
              <a:cs typeface="Roboto"/>
              <a:sym typeface="Roboto"/>
            </a:endParaRPr>
          </a:p>
        </p:txBody>
      </p:sp>
      <p:sp>
        <p:nvSpPr>
          <p:cNvPr id="212" name="Google Shape;212;p3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32"/>
          <p:cNvPicPr preferRelativeResize="0"/>
          <p:nvPr/>
        </p:nvPicPr>
        <p:blipFill>
          <a:blip r:embed="rId3">
            <a:alphaModFix/>
          </a:blip>
          <a:stretch>
            <a:fillRect/>
          </a:stretch>
        </p:blipFill>
        <p:spPr>
          <a:xfrm>
            <a:off x="1373050" y="2792553"/>
            <a:ext cx="6397888" cy="337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9" name="Google Shape;219;p33"/>
          <p:cNvPicPr preferRelativeResize="0"/>
          <p:nvPr/>
        </p:nvPicPr>
        <p:blipFill>
          <a:blip r:embed="rId3">
            <a:alphaModFix/>
          </a:blip>
          <a:stretch>
            <a:fillRect/>
          </a:stretch>
        </p:blipFill>
        <p:spPr>
          <a:xfrm>
            <a:off x="1614375" y="155424"/>
            <a:ext cx="5915260" cy="6062201"/>
          </a:xfrm>
          <a:prstGeom prst="rect">
            <a:avLst/>
          </a:prstGeom>
          <a:noFill/>
          <a:ln>
            <a:noFill/>
          </a:ln>
        </p:spPr>
      </p:pic>
      <p:sp>
        <p:nvSpPr>
          <p:cNvPr id="220" name="Google Shape;220;p33"/>
          <p:cNvSpPr txBox="1"/>
          <p:nvPr/>
        </p:nvSpPr>
        <p:spPr>
          <a:xfrm>
            <a:off x="1592600" y="6217625"/>
            <a:ext cx="6282900" cy="1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Accuracy on adversarial testing set without training: </a:t>
            </a:r>
            <a:r>
              <a:rPr b="1" lang="en" sz="1800">
                <a:solidFill>
                  <a:schemeClr val="dk2"/>
                </a:solidFill>
              </a:rPr>
              <a:t>93.98%</a:t>
            </a:r>
            <a:endParaRPr b="1"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BNNs on Continuous Regression Problems</a:t>
            </a:r>
            <a:endParaRPr>
              <a:latin typeface="Playfair Display"/>
              <a:ea typeface="Playfair Display"/>
              <a:cs typeface="Playfair Display"/>
              <a:sym typeface="Playfair Display"/>
            </a:endParaRPr>
          </a:p>
        </p:txBody>
      </p:sp>
      <p:sp>
        <p:nvSpPr>
          <p:cNvPr id="226" name="Google Shape;226;p34"/>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latin typeface="Roboto"/>
                <a:ea typeface="Roboto"/>
                <a:cs typeface="Roboto"/>
                <a:sym typeface="Roboto"/>
              </a:rPr>
              <a:t>Necessary components/changes:</a:t>
            </a:r>
            <a:endParaRPr sz="20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2000">
                <a:solidFill>
                  <a:srgbClr val="001080"/>
                </a:solidFill>
                <a:latin typeface="Roboto"/>
                <a:ea typeface="Roboto"/>
                <a:cs typeface="Roboto"/>
                <a:sym typeface="Roboto"/>
              </a:rPr>
              <a:t>Output Layer</a:t>
            </a:r>
            <a:r>
              <a:rPr lang="en" sz="2000">
                <a:latin typeface="Roboto"/>
                <a:ea typeface="Roboto"/>
                <a:cs typeface="Roboto"/>
                <a:sym typeface="Roboto"/>
              </a:rPr>
              <a:t>: should have </a:t>
            </a:r>
            <a:r>
              <a:rPr b="1" lang="en" sz="2000">
                <a:latin typeface="Roboto"/>
                <a:ea typeface="Roboto"/>
                <a:cs typeface="Roboto"/>
                <a:sym typeface="Roboto"/>
              </a:rPr>
              <a:t>1</a:t>
            </a:r>
            <a:r>
              <a:rPr lang="en" sz="2000">
                <a:latin typeface="Roboto"/>
                <a:ea typeface="Roboto"/>
                <a:cs typeface="Roboto"/>
                <a:sym typeface="Roboto"/>
              </a:rPr>
              <a:t> output neuron (for a single-target regression task) as opposed to </a:t>
            </a:r>
            <a:r>
              <a:rPr b="1" lang="en" sz="2000">
                <a:latin typeface="Roboto"/>
                <a:ea typeface="Roboto"/>
                <a:cs typeface="Roboto"/>
                <a:sym typeface="Roboto"/>
              </a:rPr>
              <a:t>10</a:t>
            </a:r>
            <a:endParaRPr b="1" sz="2000">
              <a:latin typeface="Roboto"/>
              <a:ea typeface="Roboto"/>
              <a:cs typeface="Roboto"/>
              <a:sym typeface="Roboto"/>
            </a:endParaRPr>
          </a:p>
          <a:p>
            <a:pPr indent="0" lvl="0" marL="0" rtl="0" algn="l">
              <a:spcBef>
                <a:spcPts val="1200"/>
              </a:spcBef>
              <a:spcAft>
                <a:spcPts val="0"/>
              </a:spcAft>
              <a:buNone/>
            </a:pPr>
            <a:r>
              <a:rPr lang="en" sz="2000">
                <a:solidFill>
                  <a:srgbClr val="116644"/>
                </a:solidFill>
                <a:latin typeface="Roboto"/>
                <a:ea typeface="Roboto"/>
                <a:cs typeface="Roboto"/>
                <a:sym typeface="Roboto"/>
              </a:rPr>
              <a:t>Loss Function</a:t>
            </a:r>
            <a:r>
              <a:rPr lang="en" sz="2000">
                <a:latin typeface="Roboto"/>
                <a:ea typeface="Roboto"/>
                <a:cs typeface="Roboto"/>
                <a:sym typeface="Roboto"/>
              </a:rPr>
              <a:t>: Instead of </a:t>
            </a:r>
            <a:r>
              <a:rPr b="1" lang="en" sz="2000">
                <a:latin typeface="Roboto"/>
                <a:ea typeface="Roboto"/>
                <a:cs typeface="Roboto"/>
                <a:sym typeface="Roboto"/>
              </a:rPr>
              <a:t>CrossEntropyLoss</a:t>
            </a:r>
            <a:r>
              <a:rPr lang="en" sz="2000">
                <a:latin typeface="Roboto"/>
                <a:ea typeface="Roboto"/>
                <a:cs typeface="Roboto"/>
                <a:sym typeface="Roboto"/>
              </a:rPr>
              <a:t>, which is used for classification, should use regression-appropriate loss function (</a:t>
            </a:r>
            <a:r>
              <a:rPr b="1" lang="en" sz="2000">
                <a:latin typeface="Roboto"/>
                <a:ea typeface="Roboto"/>
                <a:cs typeface="Roboto"/>
                <a:sym typeface="Roboto"/>
              </a:rPr>
              <a:t>MSE</a:t>
            </a:r>
            <a:r>
              <a:rPr lang="en" sz="2000">
                <a:latin typeface="Roboto"/>
                <a:ea typeface="Roboto"/>
                <a:cs typeface="Roboto"/>
                <a:sym typeface="Roboto"/>
              </a:rPr>
              <a:t>)</a:t>
            </a:r>
            <a:endParaRPr sz="20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2000">
                <a:solidFill>
                  <a:schemeClr val="accent4"/>
                </a:solidFill>
                <a:latin typeface="Roboto"/>
                <a:ea typeface="Roboto"/>
                <a:cs typeface="Roboto"/>
                <a:sym typeface="Roboto"/>
              </a:rPr>
              <a:t>Data</a:t>
            </a:r>
            <a:r>
              <a:rPr lang="en" sz="2000">
                <a:latin typeface="Roboto"/>
                <a:ea typeface="Roboto"/>
                <a:cs typeface="Roboto"/>
                <a:sym typeface="Roboto"/>
              </a:rPr>
              <a:t>: Need </a:t>
            </a:r>
            <a:r>
              <a:rPr lang="en" sz="2000">
                <a:latin typeface="Roboto"/>
                <a:ea typeface="Roboto"/>
                <a:cs typeface="Roboto"/>
                <a:sym typeface="Roboto"/>
              </a:rPr>
              <a:t>appropriate</a:t>
            </a:r>
            <a:r>
              <a:rPr lang="en" sz="2000">
                <a:latin typeface="Roboto"/>
                <a:ea typeface="Roboto"/>
                <a:cs typeface="Roboto"/>
                <a:sym typeface="Roboto"/>
              </a:rPr>
              <a:t> test/training data suitable from regression</a:t>
            </a:r>
            <a:endParaRPr sz="20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2000">
                <a:solidFill>
                  <a:schemeClr val="accent5"/>
                </a:solidFill>
                <a:latin typeface="Roboto"/>
                <a:ea typeface="Roboto"/>
                <a:cs typeface="Roboto"/>
                <a:sym typeface="Roboto"/>
              </a:rPr>
              <a:t>Evaluation Metric</a:t>
            </a:r>
            <a:r>
              <a:rPr lang="en" sz="2000">
                <a:latin typeface="Roboto"/>
                <a:ea typeface="Roboto"/>
                <a:cs typeface="Roboto"/>
                <a:sym typeface="Roboto"/>
              </a:rPr>
              <a:t>: Replace accuracy calculation with </a:t>
            </a:r>
            <a:r>
              <a:rPr b="1" lang="en" sz="2000">
                <a:latin typeface="Roboto"/>
                <a:ea typeface="Roboto"/>
                <a:cs typeface="Roboto"/>
                <a:sym typeface="Roboto"/>
              </a:rPr>
              <a:t>MAE</a:t>
            </a:r>
            <a:endParaRPr b="1" sz="2000">
              <a:latin typeface="Roboto"/>
              <a:ea typeface="Roboto"/>
              <a:cs typeface="Roboto"/>
              <a:sym typeface="Roboto"/>
            </a:endParaRPr>
          </a:p>
          <a:p>
            <a:pPr indent="0" lvl="0" marL="0" rtl="0" algn="l">
              <a:spcBef>
                <a:spcPts val="1200"/>
              </a:spcBef>
              <a:spcAft>
                <a:spcPts val="1200"/>
              </a:spcAft>
              <a:buNone/>
            </a:pPr>
            <a:r>
              <a:t/>
            </a:r>
            <a:endParaRPr sz="2000">
              <a:latin typeface="Roboto"/>
              <a:ea typeface="Roboto"/>
              <a:cs typeface="Roboto"/>
              <a:sym typeface="Roboto"/>
            </a:endParaRPr>
          </a:p>
        </p:txBody>
      </p:sp>
      <p:sp>
        <p:nvSpPr>
          <p:cNvPr id="227" name="Google Shape;227;p3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BNNs on Continuous Regression Problems</a:t>
            </a:r>
            <a:endParaRPr>
              <a:latin typeface="Playfair Display"/>
              <a:ea typeface="Playfair Display"/>
              <a:cs typeface="Playfair Display"/>
              <a:sym typeface="Playfair Display"/>
            </a:endParaRPr>
          </a:p>
        </p:txBody>
      </p:sp>
      <p:sp>
        <p:nvSpPr>
          <p:cNvPr id="233" name="Google Shape;233;p35"/>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Necessary components:</a:t>
            </a:r>
            <a:endParaRPr sz="2000">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Regression Dataset for test set and </a:t>
            </a:r>
            <a:r>
              <a:rPr lang="en" sz="2000">
                <a:latin typeface="Roboto"/>
                <a:ea typeface="Roboto"/>
                <a:cs typeface="Roboto"/>
                <a:sym typeface="Roboto"/>
              </a:rPr>
              <a:t>training</a:t>
            </a:r>
            <a:r>
              <a:rPr lang="en" sz="2000">
                <a:latin typeface="Roboto"/>
                <a:ea typeface="Roboto"/>
                <a:cs typeface="Roboto"/>
                <a:sym typeface="Roboto"/>
              </a:rPr>
              <a:t> set</a:t>
            </a:r>
            <a:endParaRPr sz="2000">
              <a:latin typeface="Roboto"/>
              <a:ea typeface="Roboto"/>
              <a:cs typeface="Roboto"/>
              <a:sym typeface="Roboto"/>
            </a:endParaRPr>
          </a:p>
          <a:p>
            <a:pPr indent="-355600" lvl="1" marL="914400" rtl="0" algn="l">
              <a:spcBef>
                <a:spcPts val="0"/>
              </a:spcBef>
              <a:spcAft>
                <a:spcPts val="0"/>
              </a:spcAft>
              <a:buClr>
                <a:schemeClr val="accent4"/>
              </a:buClr>
              <a:buSzPts val="2000"/>
              <a:buFont typeface="Roboto"/>
              <a:buChar char="○"/>
            </a:pPr>
            <a:r>
              <a:rPr lang="en" sz="2000">
                <a:solidFill>
                  <a:schemeClr val="accent4"/>
                </a:solidFill>
                <a:latin typeface="Roboto"/>
                <a:ea typeface="Roboto"/>
                <a:cs typeface="Roboto"/>
                <a:sym typeface="Roboto"/>
              </a:rPr>
              <a:t>California Housing Dataset from sklearn</a:t>
            </a:r>
            <a:endParaRPr sz="2000">
              <a:solidFill>
                <a:schemeClr val="accent4"/>
              </a:solidFill>
              <a:latin typeface="Roboto"/>
              <a:ea typeface="Roboto"/>
              <a:cs typeface="Roboto"/>
              <a:sym typeface="Roboto"/>
            </a:endParaRPr>
          </a:p>
          <a:p>
            <a:pPr indent="-355600" lvl="0" marL="457200" rtl="0" algn="l">
              <a:spcBef>
                <a:spcPts val="0"/>
              </a:spcBef>
              <a:spcAft>
                <a:spcPts val="0"/>
              </a:spcAft>
              <a:buSzPts val="2000"/>
              <a:buFont typeface="Roboto"/>
              <a:buChar char="●"/>
            </a:pPr>
            <a:r>
              <a:t/>
            </a:r>
            <a:endParaRPr sz="2000">
              <a:latin typeface="Roboto"/>
              <a:ea typeface="Roboto"/>
              <a:cs typeface="Roboto"/>
              <a:sym typeface="Roboto"/>
            </a:endParaRPr>
          </a:p>
        </p:txBody>
      </p:sp>
      <p:sp>
        <p:nvSpPr>
          <p:cNvPr id="234" name="Google Shape;234;p3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35"/>
          <p:cNvPicPr preferRelativeResize="0"/>
          <p:nvPr/>
        </p:nvPicPr>
        <p:blipFill>
          <a:blip r:embed="rId3">
            <a:alphaModFix/>
          </a:blip>
          <a:stretch>
            <a:fillRect/>
          </a:stretch>
        </p:blipFill>
        <p:spPr>
          <a:xfrm>
            <a:off x="891725" y="2911050"/>
            <a:ext cx="5023049" cy="3342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Visualizing Results</a:t>
            </a:r>
            <a:endParaRPr>
              <a:latin typeface="Playfair Display"/>
              <a:ea typeface="Playfair Display"/>
              <a:cs typeface="Playfair Display"/>
              <a:sym typeface="Playfair Display"/>
            </a:endParaRPr>
          </a:p>
        </p:txBody>
      </p:sp>
      <p:sp>
        <p:nvSpPr>
          <p:cNvPr id="241" name="Google Shape;241;p36"/>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After training model:</a:t>
            </a:r>
            <a:endParaRPr sz="2000">
              <a:solidFill>
                <a:schemeClr val="accent4"/>
              </a:solidFill>
              <a:latin typeface="Roboto"/>
              <a:ea typeface="Roboto"/>
              <a:cs typeface="Roboto"/>
              <a:sym typeface="Roboto"/>
            </a:endParaRPr>
          </a:p>
          <a:p>
            <a:pPr indent="-355600" lvl="0" marL="457200" rtl="0" algn="l">
              <a:spcBef>
                <a:spcPts val="1200"/>
              </a:spcBef>
              <a:spcAft>
                <a:spcPts val="0"/>
              </a:spcAft>
              <a:buSzPts val="2000"/>
              <a:buFont typeface="Roboto"/>
              <a:buChar char="●"/>
            </a:pPr>
            <a:r>
              <a:rPr b="1" lang="en" sz="2000">
                <a:latin typeface="Roboto"/>
                <a:ea typeface="Roboto"/>
                <a:cs typeface="Roboto"/>
                <a:sym typeface="Roboto"/>
              </a:rPr>
              <a:t>MAE: 0.726</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1200"/>
              </a:spcAft>
              <a:buNone/>
            </a:pPr>
            <a:r>
              <a:t/>
            </a:r>
            <a:endParaRPr b="1" sz="2000">
              <a:latin typeface="Roboto"/>
              <a:ea typeface="Roboto"/>
              <a:cs typeface="Roboto"/>
              <a:sym typeface="Roboto"/>
            </a:endParaRPr>
          </a:p>
        </p:txBody>
      </p:sp>
      <p:sp>
        <p:nvSpPr>
          <p:cNvPr id="242" name="Google Shape;242;p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3" name="Google Shape;243;p36"/>
          <p:cNvPicPr preferRelativeResize="0"/>
          <p:nvPr/>
        </p:nvPicPr>
        <p:blipFill>
          <a:blip r:embed="rId3">
            <a:alphaModFix/>
          </a:blip>
          <a:stretch>
            <a:fillRect/>
          </a:stretch>
        </p:blipFill>
        <p:spPr>
          <a:xfrm>
            <a:off x="311701" y="2534326"/>
            <a:ext cx="3563975" cy="2870100"/>
          </a:xfrm>
          <a:prstGeom prst="rect">
            <a:avLst/>
          </a:prstGeom>
          <a:noFill/>
          <a:ln>
            <a:noFill/>
          </a:ln>
        </p:spPr>
      </p:pic>
      <p:pic>
        <p:nvPicPr>
          <p:cNvPr id="244" name="Google Shape;244;p36"/>
          <p:cNvPicPr preferRelativeResize="0"/>
          <p:nvPr/>
        </p:nvPicPr>
        <p:blipFill>
          <a:blip r:embed="rId4">
            <a:alphaModFix/>
          </a:blip>
          <a:stretch>
            <a:fillRect/>
          </a:stretch>
        </p:blipFill>
        <p:spPr>
          <a:xfrm>
            <a:off x="4092725" y="2063776"/>
            <a:ext cx="4479850" cy="3679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Approach</a:t>
            </a:r>
            <a:endParaRPr>
              <a:latin typeface="Playfair Display"/>
              <a:ea typeface="Playfair Display"/>
              <a:cs typeface="Playfair Display"/>
              <a:sym typeface="Playfair Display"/>
            </a:endParaRPr>
          </a:p>
        </p:txBody>
      </p:sp>
      <p:sp>
        <p:nvSpPr>
          <p:cNvPr id="71" name="Google Shape;71;p15"/>
          <p:cNvSpPr txBox="1"/>
          <p:nvPr>
            <p:ph idx="1" type="body"/>
          </p:nvPr>
        </p:nvSpPr>
        <p:spPr>
          <a:xfrm>
            <a:off x="311700" y="1536625"/>
            <a:ext cx="8520600" cy="5205600"/>
          </a:xfrm>
          <a:prstGeom prst="rect">
            <a:avLst/>
          </a:prstGeom>
        </p:spPr>
        <p:txBody>
          <a:bodyPr anchorCtr="0" anchor="t" bIns="91425" lIns="91425" spcFirstLastPara="1" rIns="91425" wrap="square" tIns="91425">
            <a:noAutofit/>
          </a:bodyPr>
          <a:lstStyle/>
          <a:p>
            <a:pPr indent="-358775" lvl="0" marL="457200" rtl="0" algn="l">
              <a:lnSpc>
                <a:spcPct val="95000"/>
              </a:lnSpc>
              <a:spcBef>
                <a:spcPts val="0"/>
              </a:spcBef>
              <a:spcAft>
                <a:spcPts val="0"/>
              </a:spcAft>
              <a:buSzPts val="2050"/>
              <a:buFont typeface="Roboto"/>
              <a:buChar char="●"/>
            </a:pPr>
            <a:r>
              <a:rPr lang="en" sz="2050">
                <a:latin typeface="Roboto"/>
                <a:ea typeface="Roboto"/>
                <a:cs typeface="Roboto"/>
                <a:sym typeface="Roboto"/>
              </a:rPr>
              <a:t>PyTorch backend</a:t>
            </a:r>
            <a:endParaRPr sz="2050">
              <a:latin typeface="Roboto"/>
              <a:ea typeface="Roboto"/>
              <a:cs typeface="Roboto"/>
              <a:sym typeface="Roboto"/>
            </a:endParaRPr>
          </a:p>
          <a:p>
            <a:pPr indent="0" lvl="0" marL="0" rtl="0" algn="l">
              <a:lnSpc>
                <a:spcPct val="95000"/>
              </a:lnSpc>
              <a:spcBef>
                <a:spcPts val="1200"/>
              </a:spcBef>
              <a:spcAft>
                <a:spcPts val="0"/>
              </a:spcAft>
              <a:buSzPts val="1018"/>
              <a:buNone/>
            </a:pPr>
            <a:r>
              <a:t/>
            </a:r>
            <a:endParaRPr sz="2050">
              <a:latin typeface="Roboto"/>
              <a:ea typeface="Roboto"/>
              <a:cs typeface="Roboto"/>
              <a:sym typeface="Roboto"/>
            </a:endParaRPr>
          </a:p>
          <a:p>
            <a:pPr indent="-358775" lvl="0" marL="457200" rtl="0" algn="l">
              <a:lnSpc>
                <a:spcPct val="95000"/>
              </a:lnSpc>
              <a:spcBef>
                <a:spcPts val="1200"/>
              </a:spcBef>
              <a:spcAft>
                <a:spcPts val="0"/>
              </a:spcAft>
              <a:buSzPts val="2050"/>
              <a:buFont typeface="Roboto"/>
              <a:buChar char="●"/>
            </a:pPr>
            <a:r>
              <a:rPr lang="en" sz="2050">
                <a:latin typeface="Roboto"/>
                <a:ea typeface="Roboto"/>
                <a:cs typeface="Roboto"/>
                <a:sym typeface="Roboto"/>
              </a:rPr>
              <a:t>Problem statement - implementing custom NN layer</a:t>
            </a:r>
            <a:endParaRPr sz="2050">
              <a:latin typeface="Roboto"/>
              <a:ea typeface="Roboto"/>
              <a:cs typeface="Roboto"/>
              <a:sym typeface="Roboto"/>
            </a:endParaRPr>
          </a:p>
          <a:p>
            <a:pPr indent="-358775" lvl="0" marL="457200" rtl="0" algn="l">
              <a:lnSpc>
                <a:spcPct val="95000"/>
              </a:lnSpc>
              <a:spcBef>
                <a:spcPts val="0"/>
              </a:spcBef>
              <a:spcAft>
                <a:spcPts val="0"/>
              </a:spcAft>
              <a:buSzPts val="2050"/>
              <a:buFont typeface="Roboto"/>
              <a:buChar char="●"/>
            </a:pPr>
            <a:r>
              <a:rPr lang="en" sz="2050">
                <a:latin typeface="Roboto"/>
                <a:ea typeface="Roboto"/>
                <a:cs typeface="Roboto"/>
                <a:sym typeface="Roboto"/>
              </a:rPr>
              <a:t>Understanding BNNs</a:t>
            </a:r>
            <a:endParaRPr sz="2050">
              <a:latin typeface="Roboto"/>
              <a:ea typeface="Roboto"/>
              <a:cs typeface="Roboto"/>
              <a:sym typeface="Roboto"/>
            </a:endParaRPr>
          </a:p>
          <a:p>
            <a:pPr indent="-358775" lvl="1" marL="914400" rtl="0" algn="l">
              <a:lnSpc>
                <a:spcPct val="95000"/>
              </a:lnSpc>
              <a:spcBef>
                <a:spcPts val="0"/>
              </a:spcBef>
              <a:spcAft>
                <a:spcPts val="0"/>
              </a:spcAft>
              <a:buSzPts val="2050"/>
              <a:buFont typeface="Roboto"/>
              <a:buChar char="○"/>
            </a:pPr>
            <a:r>
              <a:rPr lang="en" sz="2050">
                <a:latin typeface="Roboto"/>
                <a:ea typeface="Roboto"/>
                <a:cs typeface="Roboto"/>
                <a:sym typeface="Roboto"/>
              </a:rPr>
              <a:t>Weights are distributions rather than fixed scalars</a:t>
            </a:r>
            <a:endParaRPr sz="2050">
              <a:latin typeface="Roboto"/>
              <a:ea typeface="Roboto"/>
              <a:cs typeface="Roboto"/>
              <a:sym typeface="Roboto"/>
            </a:endParaRPr>
          </a:p>
          <a:p>
            <a:pPr indent="-358775" lvl="1" marL="914400" rtl="0" algn="l">
              <a:lnSpc>
                <a:spcPct val="95000"/>
              </a:lnSpc>
              <a:spcBef>
                <a:spcPts val="0"/>
              </a:spcBef>
              <a:spcAft>
                <a:spcPts val="0"/>
              </a:spcAft>
              <a:buSzPts val="2050"/>
              <a:buFont typeface="Roboto"/>
              <a:buChar char="○"/>
            </a:pPr>
            <a:r>
              <a:rPr lang="en" sz="2050">
                <a:latin typeface="Roboto"/>
                <a:ea typeface="Roboto"/>
                <a:cs typeface="Roboto"/>
                <a:sym typeface="Roboto"/>
              </a:rPr>
              <a:t>Uncertainty</a:t>
            </a:r>
            <a:endParaRPr sz="2050">
              <a:latin typeface="Roboto"/>
              <a:ea typeface="Roboto"/>
              <a:cs typeface="Roboto"/>
              <a:sym typeface="Roboto"/>
            </a:endParaRPr>
          </a:p>
          <a:p>
            <a:pPr indent="-358775" lvl="1" marL="914400" rtl="0" algn="l">
              <a:lnSpc>
                <a:spcPct val="95000"/>
              </a:lnSpc>
              <a:spcBef>
                <a:spcPts val="0"/>
              </a:spcBef>
              <a:spcAft>
                <a:spcPts val="0"/>
              </a:spcAft>
              <a:buSzPts val="2050"/>
              <a:buFont typeface="Roboto"/>
              <a:buChar char="○"/>
            </a:pPr>
            <a:r>
              <a:rPr lang="en" sz="2050">
                <a:latin typeface="Roboto"/>
                <a:ea typeface="Roboto"/>
                <a:cs typeface="Roboto"/>
                <a:sym typeface="Roboto"/>
              </a:rPr>
              <a:t>Stochastic Sampling</a:t>
            </a:r>
            <a:endParaRPr sz="2050">
              <a:latin typeface="Roboto"/>
              <a:ea typeface="Roboto"/>
              <a:cs typeface="Roboto"/>
              <a:sym typeface="Roboto"/>
            </a:endParaRPr>
          </a:p>
          <a:p>
            <a:pPr indent="-358775" lvl="1" marL="914400" rtl="0" algn="l">
              <a:lnSpc>
                <a:spcPct val="95000"/>
              </a:lnSpc>
              <a:spcBef>
                <a:spcPts val="0"/>
              </a:spcBef>
              <a:spcAft>
                <a:spcPts val="0"/>
              </a:spcAft>
              <a:buSzPts val="2050"/>
              <a:buFont typeface="Roboto"/>
              <a:buChar char="○"/>
            </a:pPr>
            <a:r>
              <a:rPr lang="en" sz="2050">
                <a:latin typeface="Roboto"/>
                <a:ea typeface="Roboto"/>
                <a:cs typeface="Roboto"/>
                <a:sym typeface="Roboto"/>
              </a:rPr>
              <a:t>Reparameterization</a:t>
            </a:r>
            <a:r>
              <a:rPr lang="en" sz="2050">
                <a:latin typeface="Roboto"/>
                <a:ea typeface="Roboto"/>
                <a:cs typeface="Roboto"/>
                <a:sym typeface="Roboto"/>
              </a:rPr>
              <a:t> Trick</a:t>
            </a:r>
            <a:endParaRPr sz="2050">
              <a:latin typeface="Roboto"/>
              <a:ea typeface="Roboto"/>
              <a:cs typeface="Roboto"/>
              <a:sym typeface="Roboto"/>
            </a:endParaRPr>
          </a:p>
          <a:p>
            <a:pPr indent="0" lvl="0" marL="0" rtl="0" algn="l">
              <a:lnSpc>
                <a:spcPct val="95000"/>
              </a:lnSpc>
              <a:spcBef>
                <a:spcPts val="1200"/>
              </a:spcBef>
              <a:spcAft>
                <a:spcPts val="0"/>
              </a:spcAft>
              <a:buSzPts val="1018"/>
              <a:buNone/>
            </a:pPr>
            <a:r>
              <a:t/>
            </a:r>
            <a:endParaRPr sz="2050">
              <a:latin typeface="Roboto"/>
              <a:ea typeface="Roboto"/>
              <a:cs typeface="Roboto"/>
              <a:sym typeface="Roboto"/>
            </a:endParaRPr>
          </a:p>
          <a:p>
            <a:pPr indent="-358775" lvl="0" marL="457200" rtl="0" algn="l">
              <a:lnSpc>
                <a:spcPct val="95000"/>
              </a:lnSpc>
              <a:spcBef>
                <a:spcPts val="1200"/>
              </a:spcBef>
              <a:spcAft>
                <a:spcPts val="0"/>
              </a:spcAft>
              <a:buSzPts val="2050"/>
              <a:buFont typeface="Roboto"/>
              <a:buChar char="●"/>
            </a:pPr>
            <a:r>
              <a:rPr lang="en" sz="2050">
                <a:latin typeface="Roboto"/>
                <a:ea typeface="Roboto"/>
                <a:cs typeface="Roboto"/>
                <a:sym typeface="Roboto"/>
              </a:rPr>
              <a:t>Understanding data set</a:t>
            </a:r>
            <a:endParaRPr sz="2050">
              <a:latin typeface="Roboto"/>
              <a:ea typeface="Roboto"/>
              <a:cs typeface="Roboto"/>
              <a:sym typeface="Roboto"/>
            </a:endParaRPr>
          </a:p>
          <a:p>
            <a:pPr indent="-358775" lvl="1" marL="914400" rtl="0" algn="l">
              <a:lnSpc>
                <a:spcPct val="95000"/>
              </a:lnSpc>
              <a:spcBef>
                <a:spcPts val="0"/>
              </a:spcBef>
              <a:spcAft>
                <a:spcPts val="0"/>
              </a:spcAft>
              <a:buSzPts val="2050"/>
              <a:buFont typeface="Roboto"/>
              <a:buChar char="○"/>
            </a:pPr>
            <a:r>
              <a:rPr lang="en" sz="2050">
                <a:latin typeface="Roboto"/>
                <a:ea typeface="Roboto"/>
                <a:cs typeface="Roboto"/>
                <a:sym typeface="Roboto"/>
              </a:rPr>
              <a:t>MNIST</a:t>
            </a:r>
            <a:endParaRPr sz="2050">
              <a:latin typeface="Roboto"/>
              <a:ea typeface="Roboto"/>
              <a:cs typeface="Roboto"/>
              <a:sym typeface="Roboto"/>
            </a:endParaRPr>
          </a:p>
          <a:p>
            <a:pPr indent="-358775" lvl="2" marL="1371600" rtl="0" algn="l">
              <a:lnSpc>
                <a:spcPct val="95000"/>
              </a:lnSpc>
              <a:spcBef>
                <a:spcPts val="0"/>
              </a:spcBef>
              <a:spcAft>
                <a:spcPts val="0"/>
              </a:spcAft>
              <a:buSzPts val="2050"/>
              <a:buFont typeface="Roboto"/>
              <a:buChar char="■"/>
            </a:pPr>
            <a:r>
              <a:rPr lang="en" sz="2050">
                <a:latin typeface="Roboto"/>
                <a:ea typeface="Roboto"/>
                <a:cs typeface="Roboto"/>
                <a:sym typeface="Roboto"/>
              </a:rPr>
              <a:t>Input size, output size</a:t>
            </a:r>
            <a:endParaRPr sz="2050">
              <a:latin typeface="Roboto"/>
              <a:ea typeface="Roboto"/>
              <a:cs typeface="Roboto"/>
              <a:sym typeface="Roboto"/>
            </a:endParaRPr>
          </a:p>
          <a:p>
            <a:pPr indent="-358775" lvl="2" marL="1371600" rtl="0" algn="l">
              <a:lnSpc>
                <a:spcPct val="95000"/>
              </a:lnSpc>
              <a:spcBef>
                <a:spcPts val="0"/>
              </a:spcBef>
              <a:spcAft>
                <a:spcPts val="0"/>
              </a:spcAft>
              <a:buSzPts val="2050"/>
              <a:buFont typeface="Roboto"/>
              <a:buChar char="■"/>
            </a:pPr>
            <a:r>
              <a:rPr lang="en" sz="2050">
                <a:latin typeface="Roboto"/>
                <a:ea typeface="Roboto"/>
                <a:cs typeface="Roboto"/>
                <a:sym typeface="Roboto"/>
              </a:rPr>
              <a:t>Classification task</a:t>
            </a:r>
            <a:endParaRPr sz="2050">
              <a:latin typeface="Roboto"/>
              <a:ea typeface="Roboto"/>
              <a:cs typeface="Roboto"/>
              <a:sym typeface="Roboto"/>
            </a:endParaRPr>
          </a:p>
          <a:p>
            <a:pPr indent="-358775" lvl="2" marL="1371600" rtl="0" algn="l">
              <a:lnSpc>
                <a:spcPct val="95000"/>
              </a:lnSpc>
              <a:spcBef>
                <a:spcPts val="0"/>
              </a:spcBef>
              <a:spcAft>
                <a:spcPts val="0"/>
              </a:spcAft>
              <a:buSzPts val="2050"/>
              <a:buFont typeface="Roboto"/>
              <a:buChar char="■"/>
            </a:pPr>
            <a:r>
              <a:rPr lang="en" sz="2050">
                <a:latin typeface="Roboto"/>
                <a:ea typeface="Roboto"/>
                <a:cs typeface="Roboto"/>
                <a:sym typeface="Roboto"/>
              </a:rPr>
              <a:t>Loss function, output, etc.</a:t>
            </a:r>
            <a:endParaRPr sz="2050">
              <a:latin typeface="Roboto"/>
              <a:ea typeface="Roboto"/>
              <a:cs typeface="Roboto"/>
              <a:sym typeface="Roboto"/>
            </a:endParaRPr>
          </a:p>
          <a:p>
            <a:pPr indent="0" lvl="0" marL="0" rtl="0" algn="l">
              <a:lnSpc>
                <a:spcPct val="95000"/>
              </a:lnSpc>
              <a:spcBef>
                <a:spcPts val="1200"/>
              </a:spcBef>
              <a:spcAft>
                <a:spcPts val="0"/>
              </a:spcAft>
              <a:buSzPts val="1018"/>
              <a:buNone/>
            </a:pPr>
            <a:r>
              <a:t/>
            </a:r>
            <a:endParaRPr sz="2050">
              <a:latin typeface="Roboto"/>
              <a:ea typeface="Roboto"/>
              <a:cs typeface="Roboto"/>
              <a:sym typeface="Roboto"/>
            </a:endParaRPr>
          </a:p>
          <a:p>
            <a:pPr indent="-228600" lvl="0" marL="457200" rtl="0" algn="l">
              <a:lnSpc>
                <a:spcPct val="95000"/>
              </a:lnSpc>
              <a:spcBef>
                <a:spcPts val="1500"/>
              </a:spcBef>
              <a:spcAft>
                <a:spcPts val="0"/>
              </a:spcAft>
              <a:buClr>
                <a:srgbClr val="374151"/>
              </a:buClr>
              <a:buSzPts val="1310"/>
              <a:buFont typeface="Roboto"/>
              <a:buNone/>
            </a:pPr>
            <a:r>
              <a:t/>
            </a:r>
            <a:endParaRPr sz="1310">
              <a:solidFill>
                <a:srgbClr val="374151"/>
              </a:solidFill>
              <a:latin typeface="Roboto"/>
              <a:ea typeface="Roboto"/>
              <a:cs typeface="Roboto"/>
              <a:sym typeface="Roboto"/>
            </a:endParaRPr>
          </a:p>
          <a:p>
            <a:pPr indent="0" lvl="0" marL="0" rtl="0" algn="l">
              <a:lnSpc>
                <a:spcPct val="95000"/>
              </a:lnSpc>
              <a:spcBef>
                <a:spcPts val="1500"/>
              </a:spcBef>
              <a:spcAft>
                <a:spcPts val="1200"/>
              </a:spcAft>
              <a:buSzPts val="1018"/>
              <a:buNone/>
            </a:pPr>
            <a:r>
              <a:t/>
            </a:r>
            <a:endParaRPr sz="2050">
              <a:latin typeface="Roboto"/>
              <a:ea typeface="Roboto"/>
              <a:cs typeface="Roboto"/>
              <a:sym typeface="Roboto"/>
            </a:endParaRPr>
          </a:p>
        </p:txBody>
      </p:sp>
      <p:sp>
        <p:nvSpPr>
          <p:cNvPr id="72" name="Google Shape;72;p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6474175" y="593375"/>
            <a:ext cx="2358124" cy="584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Task #1</a:t>
            </a:r>
            <a:endParaRPr>
              <a:latin typeface="Playfair Display"/>
              <a:ea typeface="Playfair Display"/>
              <a:cs typeface="Playfair Display"/>
              <a:sym typeface="Playfair Display"/>
            </a:endParaRPr>
          </a:p>
        </p:txBody>
      </p:sp>
      <p:sp>
        <p:nvSpPr>
          <p:cNvPr id="79" name="Google Shape;79;p1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Implementing ‘LinearBayesian’ class (1)</a:t>
            </a:r>
            <a:endParaRPr>
              <a:latin typeface="Playfair Display"/>
              <a:ea typeface="Playfair Display"/>
              <a:cs typeface="Playfair Display"/>
              <a:sym typeface="Playfair Display"/>
            </a:endParaRPr>
          </a:p>
        </p:txBody>
      </p:sp>
      <p:sp>
        <p:nvSpPr>
          <p:cNvPr id="85" name="Google Shape;85;p17"/>
          <p:cNvSpPr txBox="1"/>
          <p:nvPr>
            <p:ph idx="1" type="body"/>
          </p:nvPr>
        </p:nvSpPr>
        <p:spPr>
          <a:xfrm>
            <a:off x="311700" y="1536633"/>
            <a:ext cx="8520600" cy="45552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 sz="2000">
                <a:latin typeface="Roboto"/>
                <a:ea typeface="Roboto"/>
                <a:cs typeface="Roboto"/>
                <a:sym typeface="Roboto"/>
              </a:rPr>
              <a:t>Task: Defining linear layer with Bayesian properties</a:t>
            </a:r>
            <a:endParaRPr sz="2000">
              <a:latin typeface="Roboto"/>
              <a:ea typeface="Roboto"/>
              <a:cs typeface="Roboto"/>
              <a:sym typeface="Roboto"/>
            </a:endParaRPr>
          </a:p>
          <a:p>
            <a:pPr indent="0" lvl="0" marL="0" rtl="0" algn="l">
              <a:lnSpc>
                <a:spcPct val="115000"/>
              </a:lnSpc>
              <a:spcBef>
                <a:spcPts val="1200"/>
              </a:spcBef>
              <a:spcAft>
                <a:spcPts val="0"/>
              </a:spcAft>
              <a:buNone/>
            </a:pPr>
            <a:r>
              <a:rPr b="1" lang="en" sz="2000">
                <a:solidFill>
                  <a:schemeClr val="accent1"/>
                </a:solidFill>
                <a:latin typeface="Roboto"/>
                <a:ea typeface="Roboto"/>
                <a:cs typeface="Roboto"/>
                <a:sym typeface="Roboto"/>
              </a:rPr>
              <a:t>init(self, size_in, size_out):</a:t>
            </a:r>
            <a:endParaRPr b="1" sz="2000">
              <a:solidFill>
                <a:schemeClr val="accent1"/>
              </a:solidFill>
              <a:latin typeface="Roboto"/>
              <a:ea typeface="Roboto"/>
              <a:cs typeface="Roboto"/>
              <a:sym typeface="Roboto"/>
            </a:endParaRPr>
          </a:p>
          <a:p>
            <a:pPr indent="-327025" lvl="0" marL="457200" rtl="0" algn="l">
              <a:lnSpc>
                <a:spcPct val="115000"/>
              </a:lnSpc>
              <a:spcBef>
                <a:spcPts val="1200"/>
              </a:spcBef>
              <a:spcAft>
                <a:spcPts val="0"/>
              </a:spcAft>
              <a:buSzPct val="100000"/>
              <a:buFont typeface="Roboto"/>
              <a:buChar char="-"/>
            </a:pPr>
            <a:r>
              <a:rPr lang="en" sz="2000">
                <a:latin typeface="Roboto"/>
                <a:ea typeface="Roboto"/>
                <a:cs typeface="Roboto"/>
                <a:sym typeface="Roboto"/>
              </a:rPr>
              <a:t>Inheritance relation between Bayesian layer and Linear layer</a:t>
            </a:r>
            <a:endParaRPr sz="2000">
              <a:latin typeface="Roboto"/>
              <a:ea typeface="Roboto"/>
              <a:cs typeface="Roboto"/>
              <a:sym typeface="Roboto"/>
            </a:endParaRPr>
          </a:p>
          <a:p>
            <a:pPr indent="-327025" lvl="1" marL="914400" rtl="0" algn="l">
              <a:lnSpc>
                <a:spcPct val="115000"/>
              </a:lnSpc>
              <a:spcBef>
                <a:spcPts val="0"/>
              </a:spcBef>
              <a:spcAft>
                <a:spcPts val="0"/>
              </a:spcAft>
              <a:buSzPct val="100000"/>
              <a:buFont typeface="Roboto"/>
              <a:buChar char="-"/>
            </a:pPr>
            <a:r>
              <a:rPr lang="en" sz="2000">
                <a:latin typeface="Roboto"/>
                <a:ea typeface="Roboto"/>
                <a:cs typeface="Roboto"/>
                <a:sym typeface="Roboto"/>
              </a:rPr>
              <a:t>super().__init()__()</a:t>
            </a:r>
            <a:endParaRPr sz="2000">
              <a:latin typeface="Roboto"/>
              <a:ea typeface="Roboto"/>
              <a:cs typeface="Roboto"/>
              <a:sym typeface="Roboto"/>
            </a:endParaRPr>
          </a:p>
          <a:p>
            <a:pPr indent="-327025" lvl="0" marL="457200" rtl="0" algn="l">
              <a:lnSpc>
                <a:spcPct val="115000"/>
              </a:lnSpc>
              <a:spcBef>
                <a:spcPts val="0"/>
              </a:spcBef>
              <a:spcAft>
                <a:spcPts val="0"/>
              </a:spcAft>
              <a:buSzPct val="100000"/>
              <a:buFont typeface="Roboto"/>
              <a:buChar char="-"/>
            </a:pPr>
            <a:r>
              <a:rPr lang="en" sz="2000">
                <a:latin typeface="Roboto"/>
                <a:ea typeface="Roboto"/>
                <a:cs typeface="Roboto"/>
                <a:sym typeface="Roboto"/>
              </a:rPr>
              <a:t>Defining new learnable parameters of a Bayesian Layer</a:t>
            </a:r>
            <a:endParaRPr sz="2000">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327025" lvl="0" marL="457200" rtl="0" algn="l">
              <a:lnSpc>
                <a:spcPct val="115000"/>
              </a:lnSpc>
              <a:spcBef>
                <a:spcPts val="1200"/>
              </a:spcBef>
              <a:spcAft>
                <a:spcPts val="0"/>
              </a:spcAft>
              <a:buSzPct val="100000"/>
              <a:buFont typeface="Roboto"/>
              <a:buChar char="-"/>
            </a:pPr>
            <a:r>
              <a:rPr lang="en" sz="2000">
                <a:latin typeface="Roboto"/>
                <a:ea typeface="Roboto"/>
                <a:cs typeface="Roboto"/>
                <a:sym typeface="Roboto"/>
              </a:rPr>
              <a:t>Initializing parameters</a:t>
            </a:r>
            <a:endParaRPr sz="2000">
              <a:latin typeface="Roboto"/>
              <a:ea typeface="Roboto"/>
              <a:cs typeface="Roboto"/>
              <a:sym typeface="Roboto"/>
            </a:endParaRPr>
          </a:p>
          <a:p>
            <a:pPr indent="-327025" lvl="1" marL="914400" rtl="0" algn="l">
              <a:lnSpc>
                <a:spcPct val="115000"/>
              </a:lnSpc>
              <a:spcBef>
                <a:spcPts val="0"/>
              </a:spcBef>
              <a:spcAft>
                <a:spcPts val="0"/>
              </a:spcAft>
              <a:buSzPct val="100000"/>
              <a:buFont typeface="Roboto"/>
              <a:buChar char="-"/>
            </a:pPr>
            <a:r>
              <a:rPr lang="en" sz="2000">
                <a:latin typeface="Roboto"/>
                <a:ea typeface="Roboto"/>
                <a:cs typeface="Roboto"/>
                <a:sym typeface="Roboto"/>
              </a:rPr>
              <a:t>Kaiming maintains scale of gradients; helps with vanishing/exploding gradients</a:t>
            </a:r>
            <a:endParaRPr sz="2000">
              <a:latin typeface="Roboto"/>
              <a:ea typeface="Roboto"/>
              <a:cs typeface="Roboto"/>
              <a:sym typeface="Roboto"/>
            </a:endParaRPr>
          </a:p>
          <a:p>
            <a:pPr indent="-327025" lvl="1" marL="914400" rtl="0" algn="l">
              <a:lnSpc>
                <a:spcPct val="115000"/>
              </a:lnSpc>
              <a:spcBef>
                <a:spcPts val="0"/>
              </a:spcBef>
              <a:spcAft>
                <a:spcPts val="0"/>
              </a:spcAft>
              <a:buSzPct val="100000"/>
              <a:buFont typeface="Roboto"/>
              <a:buChar char="-"/>
            </a:pPr>
            <a:r>
              <a:rPr lang="en" sz="2000">
                <a:latin typeface="Roboto"/>
                <a:ea typeface="Roboto"/>
                <a:cs typeface="Roboto"/>
                <a:sym typeface="Roboto"/>
              </a:rPr>
              <a:t>Potential for optimization (https://arxiv.org/abs/1502.01852)?</a:t>
            </a:r>
            <a:endParaRPr sz="2000">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228600" lvl="0" marL="457200" rtl="0" algn="l">
              <a:lnSpc>
                <a:spcPct val="115000"/>
              </a:lnSpc>
              <a:spcBef>
                <a:spcPts val="1500"/>
              </a:spcBef>
              <a:spcAft>
                <a:spcPts val="0"/>
              </a:spcAft>
              <a:buClr>
                <a:srgbClr val="374151"/>
              </a:buClr>
              <a:buSzPct val="100000"/>
              <a:buFont typeface="Roboto"/>
              <a:buNone/>
            </a:pPr>
            <a:r>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1200"/>
              </a:spcAft>
              <a:buNone/>
            </a:pPr>
            <a:r>
              <a:t/>
            </a:r>
            <a:endParaRPr sz="2000">
              <a:latin typeface="Roboto"/>
              <a:ea typeface="Roboto"/>
              <a:cs typeface="Roboto"/>
              <a:sym typeface="Roboto"/>
            </a:endParaRPr>
          </a:p>
        </p:txBody>
      </p:sp>
      <p:sp>
        <p:nvSpPr>
          <p:cNvPr id="86" name="Google Shape;86;p1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7" name="Google Shape;87;p17"/>
          <p:cNvPicPr preferRelativeResize="0"/>
          <p:nvPr/>
        </p:nvPicPr>
        <p:blipFill>
          <a:blip r:embed="rId3">
            <a:alphaModFix/>
          </a:blip>
          <a:stretch>
            <a:fillRect/>
          </a:stretch>
        </p:blipFill>
        <p:spPr>
          <a:xfrm>
            <a:off x="879775" y="3113825"/>
            <a:ext cx="6506226" cy="808575"/>
          </a:xfrm>
          <a:prstGeom prst="rect">
            <a:avLst/>
          </a:prstGeom>
          <a:noFill/>
          <a:ln>
            <a:noFill/>
          </a:ln>
        </p:spPr>
      </p:pic>
      <p:pic>
        <p:nvPicPr>
          <p:cNvPr id="88" name="Google Shape;88;p17"/>
          <p:cNvPicPr preferRelativeResize="0"/>
          <p:nvPr/>
        </p:nvPicPr>
        <p:blipFill>
          <a:blip r:embed="rId4">
            <a:alphaModFix/>
          </a:blip>
          <a:stretch>
            <a:fillRect/>
          </a:stretch>
        </p:blipFill>
        <p:spPr>
          <a:xfrm>
            <a:off x="840625" y="4768127"/>
            <a:ext cx="7462750" cy="110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Implementing ‘LinearBayesian’ class (2)</a:t>
            </a:r>
            <a:endParaRPr>
              <a:latin typeface="Playfair Display"/>
              <a:ea typeface="Playfair Display"/>
              <a:cs typeface="Playfair Display"/>
              <a:sym typeface="Playfair Display"/>
            </a:endParaRPr>
          </a:p>
        </p:txBody>
      </p:sp>
      <p:sp>
        <p:nvSpPr>
          <p:cNvPr id="94" name="Google Shape;94;p18"/>
          <p:cNvSpPr txBox="1"/>
          <p:nvPr>
            <p:ph idx="1" type="body"/>
          </p:nvPr>
        </p:nvSpPr>
        <p:spPr>
          <a:xfrm>
            <a:off x="311700" y="1536633"/>
            <a:ext cx="8520600" cy="4555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000">
                <a:solidFill>
                  <a:schemeClr val="accent1"/>
                </a:solidFill>
                <a:latin typeface="Roboto"/>
                <a:ea typeface="Roboto"/>
                <a:cs typeface="Roboto"/>
                <a:sym typeface="Roboto"/>
              </a:rPr>
              <a:t>forward(self, x)</a:t>
            </a:r>
            <a:r>
              <a:rPr b="1" lang="en" sz="2000">
                <a:solidFill>
                  <a:schemeClr val="accent1"/>
                </a:solidFill>
                <a:latin typeface="Roboto"/>
                <a:ea typeface="Roboto"/>
                <a:cs typeface="Roboto"/>
                <a:sym typeface="Roboto"/>
              </a:rPr>
              <a:t>:</a:t>
            </a:r>
            <a:endParaRPr b="1" sz="2000">
              <a:solidFill>
                <a:schemeClr val="accent1"/>
              </a:solidFill>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Reparameterization trick</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Used for VAEs</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Backprop cannot flow through distributions (random nodes)</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Consider a weight </a:t>
            </a:r>
            <a:r>
              <a:rPr b="1" lang="en" sz="2000">
                <a:latin typeface="Roboto"/>
                <a:ea typeface="Roboto"/>
                <a:cs typeface="Roboto"/>
                <a:sym typeface="Roboto"/>
              </a:rPr>
              <a:t>W </a:t>
            </a:r>
            <a:r>
              <a:rPr lang="en" sz="2000">
                <a:latin typeface="Roboto"/>
                <a:ea typeface="Roboto"/>
                <a:cs typeface="Roboto"/>
                <a:sym typeface="Roboto"/>
              </a:rPr>
              <a:t>in a BNN, where </a:t>
            </a:r>
            <a:endParaRPr b="1" sz="2000">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How to take gradient with respect to mu, sigma?</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Reparametrization:</a:t>
            </a:r>
            <a:endParaRPr sz="2000">
              <a:latin typeface="Roboto"/>
              <a:ea typeface="Roboto"/>
              <a:cs typeface="Roboto"/>
              <a:sym typeface="Roboto"/>
            </a:endParaRPr>
          </a:p>
          <a:p>
            <a:pPr indent="-355600" lvl="0" marL="457200" rtl="0" algn="l">
              <a:spcBef>
                <a:spcPts val="1200"/>
              </a:spcBef>
              <a:spcAft>
                <a:spcPts val="0"/>
              </a:spcAft>
              <a:buSzPts val="2000"/>
              <a:buFont typeface="Roboto"/>
              <a:buChar char="-"/>
            </a:pPr>
            <a:r>
              <a:t/>
            </a:r>
            <a:endParaRPr b="1" sz="2000">
              <a:latin typeface="Roboto"/>
              <a:ea typeface="Roboto"/>
              <a:cs typeface="Roboto"/>
              <a:sym typeface="Roboto"/>
            </a:endParaRPr>
          </a:p>
          <a:p>
            <a:pPr indent="0" lvl="0" marL="0" rtl="0" algn="l">
              <a:spcBef>
                <a:spcPts val="1200"/>
              </a:spcBef>
              <a:spcAft>
                <a:spcPts val="0"/>
              </a:spcAft>
              <a:buNone/>
            </a:pPr>
            <a:r>
              <a:t/>
            </a:r>
            <a:endParaRPr sz="2000">
              <a:latin typeface="Roboto"/>
              <a:ea typeface="Roboto"/>
              <a:cs typeface="Roboto"/>
              <a:sym typeface="Roboto"/>
            </a:endParaRPr>
          </a:p>
          <a:p>
            <a:pPr indent="-228600" lvl="0" marL="457200" rtl="0" algn="l">
              <a:spcBef>
                <a:spcPts val="1500"/>
              </a:spcBef>
              <a:spcAft>
                <a:spcPts val="0"/>
              </a:spcAft>
              <a:buClr>
                <a:srgbClr val="374151"/>
              </a:buClr>
              <a:buSzPts val="1200"/>
              <a:buFont typeface="Roboto"/>
              <a:buNone/>
            </a:pPr>
            <a:r>
              <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sz="2000">
              <a:latin typeface="Roboto"/>
              <a:ea typeface="Roboto"/>
              <a:cs typeface="Roboto"/>
              <a:sym typeface="Roboto"/>
            </a:endParaRPr>
          </a:p>
        </p:txBody>
      </p:sp>
      <p:sp>
        <p:nvSpPr>
          <p:cNvPr id="95" name="Google Shape;95;p1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8"/>
          <p:cNvPicPr preferRelativeResize="0"/>
          <p:nvPr/>
        </p:nvPicPr>
        <p:blipFill>
          <a:blip r:embed="rId3">
            <a:alphaModFix/>
          </a:blip>
          <a:stretch>
            <a:fillRect/>
          </a:stretch>
        </p:blipFill>
        <p:spPr>
          <a:xfrm>
            <a:off x="3908000" y="4167500"/>
            <a:ext cx="3775726" cy="2269499"/>
          </a:xfrm>
          <a:prstGeom prst="rect">
            <a:avLst/>
          </a:prstGeom>
          <a:noFill/>
          <a:ln>
            <a:noFill/>
          </a:ln>
        </p:spPr>
      </p:pic>
      <p:pic>
        <p:nvPicPr>
          <p:cNvPr id="97" name="Google Shape;97;p18"/>
          <p:cNvPicPr preferRelativeResize="0"/>
          <p:nvPr/>
        </p:nvPicPr>
        <p:blipFill>
          <a:blip r:embed="rId4">
            <a:alphaModFix/>
          </a:blip>
          <a:stretch>
            <a:fillRect/>
          </a:stretch>
        </p:blipFill>
        <p:spPr>
          <a:xfrm>
            <a:off x="4556800" y="3099700"/>
            <a:ext cx="2324100" cy="285750"/>
          </a:xfrm>
          <a:prstGeom prst="rect">
            <a:avLst/>
          </a:prstGeom>
          <a:noFill/>
          <a:ln>
            <a:noFill/>
          </a:ln>
        </p:spPr>
      </p:pic>
      <p:pic>
        <p:nvPicPr>
          <p:cNvPr id="98" name="Google Shape;98;p18"/>
          <p:cNvPicPr preferRelativeResize="0"/>
          <p:nvPr/>
        </p:nvPicPr>
        <p:blipFill>
          <a:blip r:embed="rId5">
            <a:alphaModFix/>
          </a:blip>
          <a:stretch>
            <a:fillRect/>
          </a:stretch>
        </p:blipFill>
        <p:spPr>
          <a:xfrm>
            <a:off x="762400" y="4463775"/>
            <a:ext cx="2545900" cy="68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9"/>
          <p:cNvPicPr preferRelativeResize="0"/>
          <p:nvPr/>
        </p:nvPicPr>
        <p:blipFill>
          <a:blip r:embed="rId3">
            <a:alphaModFix/>
          </a:blip>
          <a:stretch>
            <a:fillRect/>
          </a:stretch>
        </p:blipFill>
        <p:spPr>
          <a:xfrm>
            <a:off x="311702" y="455277"/>
            <a:ext cx="8520599" cy="3141489"/>
          </a:xfrm>
          <a:prstGeom prst="rect">
            <a:avLst/>
          </a:prstGeom>
          <a:noFill/>
          <a:ln>
            <a:noFill/>
          </a:ln>
        </p:spPr>
      </p:pic>
      <p:sp>
        <p:nvSpPr>
          <p:cNvPr id="105" name="Google Shape;105;p19"/>
          <p:cNvSpPr txBox="1"/>
          <p:nvPr/>
        </p:nvSpPr>
        <p:spPr>
          <a:xfrm>
            <a:off x="2847400" y="4253025"/>
            <a:ext cx="5019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Sequential(</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(0): Flatten(start_dim=1, end_dim=-1)</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(1): LinearBayesian()</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(2): ReLU()</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(3): LinearBayesian()</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(4): ReLU()</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(5): LinearBayesian()</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Implementing ‘</a:t>
            </a:r>
            <a:r>
              <a:rPr lang="en">
                <a:latin typeface="Playfair Display"/>
                <a:ea typeface="Playfair Display"/>
                <a:cs typeface="Playfair Display"/>
                <a:sym typeface="Playfair Display"/>
              </a:rPr>
              <a:t>predict_with_uncertainty’</a:t>
            </a:r>
            <a:endParaRPr>
              <a:latin typeface="Playfair Display"/>
              <a:ea typeface="Playfair Display"/>
              <a:cs typeface="Playfair Display"/>
              <a:sym typeface="Playfair Display"/>
            </a:endParaRPr>
          </a:p>
        </p:txBody>
      </p:sp>
      <p:sp>
        <p:nvSpPr>
          <p:cNvPr id="111" name="Google Shape;111;p20"/>
          <p:cNvSpPr txBox="1"/>
          <p:nvPr>
            <p:ph idx="1" type="body"/>
          </p:nvPr>
        </p:nvSpPr>
        <p:spPr>
          <a:xfrm>
            <a:off x="311700" y="1536633"/>
            <a:ext cx="8520600" cy="45552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 sz="2000">
                <a:latin typeface="Roboto"/>
                <a:ea typeface="Roboto"/>
                <a:cs typeface="Roboto"/>
                <a:sym typeface="Roboto"/>
              </a:rPr>
              <a:t>Task: Perform multiple forward passes through the NN and compute prediction/uncertainty</a:t>
            </a:r>
            <a:endParaRPr sz="2000">
              <a:latin typeface="Roboto"/>
              <a:ea typeface="Roboto"/>
              <a:cs typeface="Roboto"/>
              <a:sym typeface="Roboto"/>
            </a:endParaRPr>
          </a:p>
          <a:p>
            <a:pPr indent="-355600" lvl="0" marL="457200" rtl="0" algn="l">
              <a:lnSpc>
                <a:spcPct val="115000"/>
              </a:lnSpc>
              <a:spcBef>
                <a:spcPts val="1200"/>
              </a:spcBef>
              <a:spcAft>
                <a:spcPts val="0"/>
              </a:spcAft>
              <a:buClr>
                <a:schemeClr val="accent1"/>
              </a:buClr>
              <a:buSzPts val="2000"/>
              <a:buFont typeface="Roboto"/>
              <a:buAutoNum type="arabicPeriod"/>
            </a:pPr>
            <a:r>
              <a:rPr b="1" lang="en" sz="2000">
                <a:solidFill>
                  <a:schemeClr val="accent1"/>
                </a:solidFill>
                <a:latin typeface="Roboto"/>
                <a:ea typeface="Roboto"/>
                <a:cs typeface="Roboto"/>
                <a:sym typeface="Roboto"/>
              </a:rPr>
              <a:t>Stochastically sample from distributions for weight values</a:t>
            </a:r>
            <a:endParaRPr b="1" sz="2000">
              <a:solidFill>
                <a:schemeClr val="accent1"/>
              </a:solidFill>
              <a:latin typeface="Roboto"/>
              <a:ea typeface="Roboto"/>
              <a:cs typeface="Roboto"/>
              <a:sym typeface="Roboto"/>
            </a:endParaRPr>
          </a:p>
          <a:p>
            <a:pPr indent="-355600" lvl="0" marL="457200" rtl="0" algn="l">
              <a:lnSpc>
                <a:spcPct val="115000"/>
              </a:lnSpc>
              <a:spcBef>
                <a:spcPts val="0"/>
              </a:spcBef>
              <a:spcAft>
                <a:spcPts val="0"/>
              </a:spcAft>
              <a:buClr>
                <a:schemeClr val="accent1"/>
              </a:buClr>
              <a:buSzPts val="2000"/>
              <a:buFont typeface="Roboto"/>
              <a:buAutoNum type="arabicPeriod"/>
            </a:pPr>
            <a:r>
              <a:rPr b="1" lang="en" sz="2000">
                <a:solidFill>
                  <a:schemeClr val="accent1"/>
                </a:solidFill>
                <a:latin typeface="Roboto"/>
                <a:ea typeface="Roboto"/>
                <a:cs typeface="Roboto"/>
                <a:sym typeface="Roboto"/>
              </a:rPr>
              <a:t>Perform ‘num_stochastic_samples’ forward passes through the model</a:t>
            </a:r>
            <a:endParaRPr b="1" sz="2000">
              <a:solidFill>
                <a:schemeClr val="accent1"/>
              </a:solidFill>
              <a:latin typeface="Roboto"/>
              <a:ea typeface="Roboto"/>
              <a:cs typeface="Roboto"/>
              <a:sym typeface="Roboto"/>
            </a:endParaRPr>
          </a:p>
          <a:p>
            <a:pPr indent="-355600" lvl="0" marL="457200" rtl="0" algn="l">
              <a:lnSpc>
                <a:spcPct val="115000"/>
              </a:lnSpc>
              <a:spcBef>
                <a:spcPts val="0"/>
              </a:spcBef>
              <a:spcAft>
                <a:spcPts val="0"/>
              </a:spcAft>
              <a:buClr>
                <a:schemeClr val="accent1"/>
              </a:buClr>
              <a:buSzPts val="2000"/>
              <a:buFont typeface="Roboto"/>
              <a:buAutoNum type="arabicPeriod"/>
            </a:pPr>
            <a:r>
              <a:rPr b="1" lang="en" sz="2000">
                <a:solidFill>
                  <a:schemeClr val="accent1"/>
                </a:solidFill>
                <a:latin typeface="Roboto"/>
                <a:ea typeface="Roboto"/>
                <a:cs typeface="Roboto"/>
                <a:sym typeface="Roboto"/>
              </a:rPr>
              <a:t>Apply softmax to each output to get probabilities</a:t>
            </a:r>
            <a:endParaRPr b="1" sz="2000">
              <a:solidFill>
                <a:schemeClr val="accent1"/>
              </a:solidFill>
              <a:latin typeface="Roboto"/>
              <a:ea typeface="Roboto"/>
              <a:cs typeface="Roboto"/>
              <a:sym typeface="Roboto"/>
            </a:endParaRPr>
          </a:p>
          <a:p>
            <a:pPr indent="-355600" lvl="0" marL="457200" rtl="0" algn="l">
              <a:lnSpc>
                <a:spcPct val="115000"/>
              </a:lnSpc>
              <a:spcBef>
                <a:spcPts val="0"/>
              </a:spcBef>
              <a:spcAft>
                <a:spcPts val="0"/>
              </a:spcAft>
              <a:buClr>
                <a:schemeClr val="accent1"/>
              </a:buClr>
              <a:buSzPts val="2000"/>
              <a:buFont typeface="Roboto"/>
              <a:buAutoNum type="arabicPeriod"/>
            </a:pPr>
            <a:r>
              <a:rPr b="1" lang="en" sz="2000">
                <a:solidFill>
                  <a:schemeClr val="accent1"/>
                </a:solidFill>
                <a:latin typeface="Roboto"/>
                <a:ea typeface="Roboto"/>
                <a:cs typeface="Roboto"/>
                <a:sym typeface="Roboto"/>
              </a:rPr>
              <a:t>Calculate mean (prediction) and standard deviation (uncertainty)</a:t>
            </a:r>
            <a:endParaRPr b="1" sz="2000">
              <a:solidFill>
                <a:schemeClr val="accent1"/>
              </a:solidFill>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1200"/>
              </a:spcAft>
              <a:buNone/>
            </a:pPr>
            <a:r>
              <a:t/>
            </a:r>
            <a:endParaRPr sz="2000">
              <a:latin typeface="Roboto"/>
              <a:ea typeface="Roboto"/>
              <a:cs typeface="Roboto"/>
              <a:sym typeface="Roboto"/>
            </a:endParaRPr>
          </a:p>
        </p:txBody>
      </p:sp>
      <p:sp>
        <p:nvSpPr>
          <p:cNvPr id="112" name="Google Shape;112;p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20"/>
          <p:cNvPicPr preferRelativeResize="0"/>
          <p:nvPr/>
        </p:nvPicPr>
        <p:blipFill>
          <a:blip r:embed="rId3">
            <a:alphaModFix/>
          </a:blip>
          <a:stretch>
            <a:fillRect/>
          </a:stretch>
        </p:blipFill>
        <p:spPr>
          <a:xfrm>
            <a:off x="514350" y="4263413"/>
            <a:ext cx="8115300" cy="204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Visualizing Model Uncertainty</a:t>
            </a:r>
            <a:endParaRPr>
              <a:latin typeface="Playfair Display"/>
              <a:ea typeface="Playfair Display"/>
              <a:cs typeface="Playfair Display"/>
              <a:sym typeface="Playfair Display"/>
            </a:endParaRPr>
          </a:p>
        </p:txBody>
      </p:sp>
      <p:sp>
        <p:nvSpPr>
          <p:cNvPr id="119" name="Google Shape;119;p2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1" sz="2000">
              <a:solidFill>
                <a:schemeClr val="accent1"/>
              </a:solidFill>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1200"/>
              </a:spcAft>
              <a:buNone/>
            </a:pPr>
            <a:r>
              <a:t/>
            </a:r>
            <a:endParaRPr sz="2000">
              <a:latin typeface="Roboto"/>
              <a:ea typeface="Roboto"/>
              <a:cs typeface="Roboto"/>
              <a:sym typeface="Roboto"/>
            </a:endParaRPr>
          </a:p>
        </p:txBody>
      </p:sp>
      <p:sp>
        <p:nvSpPr>
          <p:cNvPr id="120" name="Google Shape;120;p2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1"/>
          <p:cNvPicPr preferRelativeResize="0"/>
          <p:nvPr/>
        </p:nvPicPr>
        <p:blipFill>
          <a:blip r:embed="rId3">
            <a:alphaModFix/>
          </a:blip>
          <a:stretch>
            <a:fillRect/>
          </a:stretch>
        </p:blipFill>
        <p:spPr>
          <a:xfrm>
            <a:off x="896375" y="1876538"/>
            <a:ext cx="7351238" cy="3875375"/>
          </a:xfrm>
          <a:prstGeom prst="rect">
            <a:avLst/>
          </a:prstGeom>
          <a:noFill/>
          <a:ln>
            <a:noFill/>
          </a:ln>
        </p:spPr>
      </p:pic>
      <p:sp>
        <p:nvSpPr>
          <p:cNvPr id="122" name="Google Shape;122;p21"/>
          <p:cNvSpPr txBox="1"/>
          <p:nvPr/>
        </p:nvSpPr>
        <p:spPr>
          <a:xfrm>
            <a:off x="3292000" y="5865325"/>
            <a:ext cx="37209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Uncertainty makes sense!</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