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2192000" cy="6858000"/>
  <p:notesSz cx="6858000" cy="9144000"/>
  <p:embeddedFontLst>
    <p:embeddedFont>
      <p:font typeface="Calibri" panose="020F0502020204030204" pitchFamily="34" charset="0"/>
      <p:regular r:id="rId60"/>
      <p:bold r:id="rId61"/>
      <p:italic r:id="rId62"/>
      <p:boldItalic r:id="rId63"/>
    </p:embeddedFont>
    <p:embeddedFont>
      <p:font typeface="Lato" panose="020F0502020204030203" pitchFamily="34" charset="0"/>
      <p:regular r:id="rId64"/>
    </p:embeddedFont>
    <p:embeddedFont>
      <p:font typeface="Montserrat" pitchFamily="2" charset="0"/>
      <p:regular r:id="rId65"/>
      <p:bold r:id="rId66"/>
      <p:italic r:id="rId67"/>
      <p:boldItalic r:id="rId68"/>
    </p:embeddedFont>
    <p:embeddedFont>
      <p:font typeface="Montserrat Light" pitchFamily="2" charset="0"/>
      <p:regular r:id="rId69"/>
      <p:bold r:id="rId70"/>
      <p:italic r:id="rId71"/>
      <p:boldItalic r:id="rId72"/>
    </p:embeddedFont>
    <p:embeddedFont>
      <p:font typeface="Montserrat Thin" pitchFamily="2" charset="0"/>
      <p:regular r:id="rId73"/>
      <p:bold r:id="rId74"/>
      <p:italic r:id="rId75"/>
      <p:boldItalic r:id="rId76"/>
    </p:embeddedFont>
    <p:embeddedFont>
      <p:font typeface="Open Sans" panose="020B0606030504020204"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319">
          <p15:clr>
            <a:srgbClr val="000000"/>
          </p15:clr>
        </p15:guide>
        <p15:guide id="2" pos="7670">
          <p15:clr>
            <a:srgbClr val="000000"/>
          </p15:clr>
        </p15:guide>
        <p15:guide id="3" orient="horz" pos="1628">
          <p15:clr>
            <a:srgbClr val="000000"/>
          </p15:clr>
        </p15:guide>
        <p15:guide id="4" pos="2443">
          <p15:clr>
            <a:srgbClr val="000000"/>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3" roundtripDataSignature="AMtx7mjfNHH9ZAHOWPCVljC4/7I7wcGV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86" y="-96"/>
      </p:cViewPr>
      <p:guideLst>
        <p:guide orient="horz" pos="4319"/>
        <p:guide pos="7670"/>
        <p:guide orient="horz" pos="1628"/>
        <p:guide pos="2443"/>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font" Target="fonts/font4.fntdata" /><Relationship Id="rId68" Type="http://schemas.openxmlformats.org/officeDocument/2006/relationships/font" Target="fonts/font9.fntdata" /><Relationship Id="rId76" Type="http://schemas.openxmlformats.org/officeDocument/2006/relationships/font" Target="fonts/font17.fntdata" /><Relationship Id="rId84"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font" Target="fonts/font7.fntdata" /><Relationship Id="rId74" Type="http://schemas.openxmlformats.org/officeDocument/2006/relationships/font" Target="fonts/font15.fntdata" /><Relationship Id="rId79" Type="http://schemas.openxmlformats.org/officeDocument/2006/relationships/font" Target="fonts/font20.fntdata" /><Relationship Id="rId87"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font" Target="fonts/font2.fntdata"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font" Target="fonts/font5.fntdata" /><Relationship Id="rId69" Type="http://schemas.openxmlformats.org/officeDocument/2006/relationships/font" Target="fonts/font10.fntdata" /><Relationship Id="rId77" Type="http://schemas.openxmlformats.org/officeDocument/2006/relationships/font" Target="fonts/font18.fntdata"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font" Target="fonts/font13.fntdata" /><Relationship Id="rId80" Type="http://schemas.openxmlformats.org/officeDocument/2006/relationships/font" Target="fonts/font21.fntdata" /><Relationship Id="rId85"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notesMaster" Target="notesMasters/notesMaster1.xml" /><Relationship Id="rId67" Type="http://schemas.openxmlformats.org/officeDocument/2006/relationships/font" Target="fonts/font8.fntdata"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font" Target="fonts/font3.fntdata" /><Relationship Id="rId70" Type="http://schemas.openxmlformats.org/officeDocument/2006/relationships/font" Target="fonts/font11.fntdata" /><Relationship Id="rId75" Type="http://schemas.openxmlformats.org/officeDocument/2006/relationships/font" Target="fonts/font16.fntdata" /><Relationship Id="rId83" Type="http://customschemas.google.com/relationships/presentationmetadata" Target="metadata"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font" Target="fonts/font1.fntdata" /><Relationship Id="rId65" Type="http://schemas.openxmlformats.org/officeDocument/2006/relationships/font" Target="fonts/font6.fntdata" /><Relationship Id="rId73" Type="http://schemas.openxmlformats.org/officeDocument/2006/relationships/font" Target="fonts/font14.fntdata" /><Relationship Id="rId78" Type="http://schemas.openxmlformats.org/officeDocument/2006/relationships/font" Target="fonts/font19.fntdata" /><Relationship Id="rId8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b6d595617d_0_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b6d595617d_0_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b6d595617d_0_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gb6d595617d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e1971c9d2d_0_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ge1971c9d2d_0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e1d6c46e2e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e1d6c46e2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 name="Google Shape;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1d6c46e2e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e1d6c46e2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120e608ce_0_3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ge120e608ce_0_3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120e608ce_0_37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229" name="Google Shape;229;ge120e608ce_0_3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e120e608ce_0_3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236" name="Google Shape;236;ge120e608ce_0_3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120e608ce_0_3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ces définitions</a:t>
            </a:r>
            <a:endParaRPr/>
          </a:p>
        </p:txBody>
      </p:sp>
      <p:sp>
        <p:nvSpPr>
          <p:cNvPr id="243" name="Google Shape;243;ge120e608ce_0_3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e120e608ce_0_3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ge120e608ce_0_3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e120e608ce_0_32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ge120e608ce_0_3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120e608ce_0_3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5" name="Google Shape;305;ge120e608ce_0_3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120e608ce_0_3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e120e608ce_0_3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e120e608ce_0_3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Etre en avance, c’est arrivé à l’heure</a:t>
            </a:r>
            <a:endParaRPr/>
          </a:p>
          <a:p>
            <a:pPr marL="0" lvl="0" indent="0" algn="l" rtl="0">
              <a:lnSpc>
                <a:spcPct val="100000"/>
              </a:lnSpc>
              <a:spcBef>
                <a:spcPts val="0"/>
              </a:spcBef>
              <a:spcAft>
                <a:spcPts val="0"/>
              </a:spcAft>
              <a:buSzPts val="1400"/>
              <a:buNone/>
            </a:pPr>
            <a:r>
              <a:rPr lang="en-US"/>
              <a:t>Etre à l’heure, c’est arrivé en retard</a:t>
            </a:r>
            <a:endParaRPr/>
          </a:p>
          <a:p>
            <a:pPr marL="0" lvl="0" indent="0" algn="l" rtl="0">
              <a:lnSpc>
                <a:spcPct val="100000"/>
              </a:lnSpc>
              <a:spcBef>
                <a:spcPts val="0"/>
              </a:spcBef>
              <a:spcAft>
                <a:spcPts val="0"/>
              </a:spcAft>
              <a:buSzPts val="1400"/>
              <a:buNone/>
            </a:pPr>
            <a:r>
              <a:rPr lang="en-US"/>
              <a:t>Etre en retard, c’est être oublié</a:t>
            </a:r>
            <a:endParaRPr/>
          </a:p>
        </p:txBody>
      </p:sp>
      <p:sp>
        <p:nvSpPr>
          <p:cNvPr id="320" name="Google Shape;320;ge120e608ce_0_3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e120e608ce_0_10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ge120e608ce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e120e608ce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8" name="Google Shape;338;ge120e608ce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e120e608ce_0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ge120e608ce_0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e120e608ce_0_29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ge120e608ce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e120e608ce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5" name="Google Shape;395;ge120e608ce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120e608ce_0_2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2" name="Google Shape;402;ge120e608ce_0_2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 name="Google Shape;7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e120e608ce_0_14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6" name="Google Shape;416;ge120e608ce_0_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ddbe7e7fe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gddbe7e7fe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7" name="Google Shape;467;p1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b6d595617d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gb6d595617d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p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e0e5543da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9" name="Google Shape;499;ge0e5543da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1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7" name="Google Shape;507;p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e120e608ce_0_39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5" name="Google Shape;515;ge120e608ce_0_3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dbe7e7fe9_1_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4" name="Google Shape;524;gddbe7e7fe9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e1205cd09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2" name="Google Shape;532;ge1205cd09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e1205cd095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ge1205cd095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ddbe7e7fe9_1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8" name="Google Shape;548;gddbe7e7fe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e1205cd095_0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ge1205cd09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1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1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6" name="Google Shape;576;p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1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3" name="Google Shape;583;p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9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1" name="Google Shape;591;p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 name="Google Shape;91;p1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e1971c9d2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ge1971c9d2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b6d59561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gb6d59561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1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48_Full Image without Header &amp; Footer">
  <p:cSld name="48_Full Image without Header &amp; Footer">
    <p:spTree>
      <p:nvGrpSpPr>
        <p:cNvPr id="1" name="Shape 10"/>
        <p:cNvGrpSpPr/>
        <p:nvPr/>
      </p:nvGrpSpPr>
      <p:grpSpPr>
        <a:xfrm>
          <a:off x="0" y="0"/>
          <a:ext cx="0" cy="0"/>
          <a:chOff x="0" y="0"/>
          <a:chExt cx="0" cy="0"/>
        </a:xfrm>
      </p:grpSpPr>
      <p:sp>
        <p:nvSpPr>
          <p:cNvPr id="11" name="Google Shape;11;p9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9_Full Image without Header &amp; Footer">
  <p:cSld name="79_Full Image without Header &amp; Footer">
    <p:spTree>
      <p:nvGrpSpPr>
        <p:cNvPr id="1" name="Shape 31"/>
        <p:cNvGrpSpPr/>
        <p:nvPr/>
      </p:nvGrpSpPr>
      <p:grpSpPr>
        <a:xfrm>
          <a:off x="0" y="0"/>
          <a:ext cx="0" cy="0"/>
          <a:chOff x="0" y="0"/>
          <a:chExt cx="0" cy="0"/>
        </a:xfrm>
      </p:grpSpPr>
      <p:sp>
        <p:nvSpPr>
          <p:cNvPr id="32" name="Google Shape;32;p97"/>
          <p:cNvSpPr>
            <a:spLocks noGrp="1"/>
          </p:cNvSpPr>
          <p:nvPr>
            <p:ph type="pic" idx="2"/>
          </p:nvPr>
        </p:nvSpPr>
        <p:spPr>
          <a:xfrm>
            <a:off x="4631242" y="1959696"/>
            <a:ext cx="1242204" cy="12422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3" name="Google Shape;33;p97"/>
          <p:cNvSpPr>
            <a:spLocks noGrp="1"/>
          </p:cNvSpPr>
          <p:nvPr>
            <p:ph type="pic" idx="3"/>
          </p:nvPr>
        </p:nvSpPr>
        <p:spPr>
          <a:xfrm>
            <a:off x="1071259" y="4129949"/>
            <a:ext cx="1242204" cy="12422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4" name="Google Shape;34;p97"/>
          <p:cNvSpPr>
            <a:spLocks noGrp="1"/>
          </p:cNvSpPr>
          <p:nvPr>
            <p:ph type="pic" idx="4"/>
          </p:nvPr>
        </p:nvSpPr>
        <p:spPr>
          <a:xfrm>
            <a:off x="4631242" y="4129949"/>
            <a:ext cx="1242204" cy="12422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5" name="Google Shape;35;p97"/>
          <p:cNvSpPr>
            <a:spLocks noGrp="1"/>
          </p:cNvSpPr>
          <p:nvPr>
            <p:ph type="pic" idx="5"/>
          </p:nvPr>
        </p:nvSpPr>
        <p:spPr>
          <a:xfrm>
            <a:off x="8191225" y="1959696"/>
            <a:ext cx="1242204" cy="12422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6" name="Google Shape;36;p97"/>
          <p:cNvSpPr>
            <a:spLocks noGrp="1"/>
          </p:cNvSpPr>
          <p:nvPr>
            <p:ph type="pic" idx="6"/>
          </p:nvPr>
        </p:nvSpPr>
        <p:spPr>
          <a:xfrm>
            <a:off x="8191225" y="4129949"/>
            <a:ext cx="1242204" cy="12422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37" name="Google Shape;37;p97"/>
          <p:cNvSpPr>
            <a:spLocks noGrp="1"/>
          </p:cNvSpPr>
          <p:nvPr>
            <p:ph type="pic" idx="7"/>
          </p:nvPr>
        </p:nvSpPr>
        <p:spPr>
          <a:xfrm>
            <a:off x="1071259" y="1959696"/>
            <a:ext cx="1242204" cy="1242204"/>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2_Full Image without Header &amp; Footer">
  <p:cSld name="52_Full Image without Header &amp; Footer">
    <p:spTree>
      <p:nvGrpSpPr>
        <p:cNvPr id="1" name="Shape 38"/>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92_Full Image without Header &amp; Footer">
  <p:cSld name="92_Full Image without Header &amp; Footer">
    <p:spTree>
      <p:nvGrpSpPr>
        <p:cNvPr id="1" name="Shape 39"/>
        <p:cNvGrpSpPr/>
        <p:nvPr/>
      </p:nvGrpSpPr>
      <p:grpSpPr>
        <a:xfrm>
          <a:off x="0" y="0"/>
          <a:ext cx="0" cy="0"/>
          <a:chOff x="0" y="0"/>
          <a:chExt cx="0" cy="0"/>
        </a:xfrm>
      </p:grpSpPr>
      <p:sp>
        <p:nvSpPr>
          <p:cNvPr id="40" name="Google Shape;40;p142"/>
          <p:cNvSpPr>
            <a:spLocks noGrp="1"/>
          </p:cNvSpPr>
          <p:nvPr>
            <p:ph type="pic" idx="2"/>
          </p:nvPr>
        </p:nvSpPr>
        <p:spPr>
          <a:xfrm>
            <a:off x="9869364" y="2537763"/>
            <a:ext cx="2322586" cy="339831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2000"/>
              <a:buFont typeface="Arial"/>
              <a:buChar char="•"/>
              <a:defRPr sz="20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ide" type="blank">
  <p:cSld name="BLANK">
    <p:spTree>
      <p:nvGrpSpPr>
        <p:cNvPr id="1" name="Shape 41"/>
        <p:cNvGrpSpPr/>
        <p:nvPr/>
      </p:nvGrpSpPr>
      <p:grpSpPr>
        <a:xfrm>
          <a:off x="0" y="0"/>
          <a:ext cx="0" cy="0"/>
          <a:chOff x="0" y="0"/>
          <a:chExt cx="0" cy="0"/>
        </a:xfrm>
      </p:grpSpPr>
      <p:sp>
        <p:nvSpPr>
          <p:cNvPr id="42" name="Google Shape;42;ge120e608ce_0_8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3" name="Google Shape;43;ge120e608ce_0_8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e120e608ce_0_8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6_Full Image without Header &amp; Footer">
  <p:cSld name="56_Full Image without Header &amp; Footer">
    <p:spTree>
      <p:nvGrpSpPr>
        <p:cNvPr id="1" name="Shape 12"/>
        <p:cNvGrpSpPr/>
        <p:nvPr/>
      </p:nvGrpSpPr>
      <p:grpSpPr>
        <a:xfrm>
          <a:off x="0" y="0"/>
          <a:ext cx="0" cy="0"/>
          <a:chOff x="0" y="0"/>
          <a:chExt cx="0" cy="0"/>
        </a:xfrm>
      </p:grpSpPr>
      <p:sp>
        <p:nvSpPr>
          <p:cNvPr id="13" name="Google Shape;13;p94"/>
          <p:cNvSpPr>
            <a:spLocks noGrp="1"/>
          </p:cNvSpPr>
          <p:nvPr>
            <p:ph type="pic" idx="2"/>
          </p:nvPr>
        </p:nvSpPr>
        <p:spPr>
          <a:xfrm>
            <a:off x="0" y="0"/>
            <a:ext cx="6096000"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7_Full Image without Header &amp; Footer">
  <p:cSld name="67_Full Image without Header &amp; Footer">
    <p:spTree>
      <p:nvGrpSpPr>
        <p:cNvPr id="1" name="Shape 14"/>
        <p:cNvGrpSpPr/>
        <p:nvPr/>
      </p:nvGrpSpPr>
      <p:grpSpPr>
        <a:xfrm>
          <a:off x="0" y="0"/>
          <a:ext cx="0" cy="0"/>
          <a:chOff x="0" y="0"/>
          <a:chExt cx="0" cy="0"/>
        </a:xfrm>
      </p:grpSpPr>
      <p:sp>
        <p:nvSpPr>
          <p:cNvPr id="15" name="Google Shape;15;p98"/>
          <p:cNvSpPr>
            <a:spLocks noGrp="1"/>
          </p:cNvSpPr>
          <p:nvPr>
            <p:ph type="pic" idx="2"/>
          </p:nvPr>
        </p:nvSpPr>
        <p:spPr>
          <a:xfrm>
            <a:off x="847725" y="1733550"/>
            <a:ext cx="5105400" cy="4273841"/>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9_Full Image without Header &amp; Footer">
  <p:cSld name="49_Full Image without Header &amp; Footer">
    <p:spTree>
      <p:nvGrpSpPr>
        <p:cNvPr id="1" name="Shape 16"/>
        <p:cNvGrpSpPr/>
        <p:nvPr/>
      </p:nvGrpSpPr>
      <p:grpSpPr>
        <a:xfrm>
          <a:off x="0" y="0"/>
          <a:ext cx="0" cy="0"/>
          <a:chOff x="0" y="0"/>
          <a:chExt cx="0" cy="0"/>
        </a:xfrm>
      </p:grpSpPr>
      <p:sp>
        <p:nvSpPr>
          <p:cNvPr id="17" name="Google Shape;17;p96"/>
          <p:cNvSpPr>
            <a:spLocks noGrp="1"/>
          </p:cNvSpPr>
          <p:nvPr>
            <p:ph type="pic" idx="2"/>
          </p:nvPr>
        </p:nvSpPr>
        <p:spPr>
          <a:xfrm>
            <a:off x="5399314" y="1324428"/>
            <a:ext cx="5738586" cy="342537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96_Full Image without Header &amp; Footer">
  <p:cSld name="96_Full Image without Header &amp; Footer">
    <p:spTree>
      <p:nvGrpSpPr>
        <p:cNvPr id="1" name="Shape 18"/>
        <p:cNvGrpSpPr/>
        <p:nvPr/>
      </p:nvGrpSpPr>
      <p:grpSpPr>
        <a:xfrm>
          <a:off x="0" y="0"/>
          <a:ext cx="0" cy="0"/>
          <a:chOff x="0" y="0"/>
          <a:chExt cx="0" cy="0"/>
        </a:xfrm>
      </p:grpSpPr>
      <p:sp>
        <p:nvSpPr>
          <p:cNvPr id="19" name="Google Shape;19;p139"/>
          <p:cNvSpPr>
            <a:spLocks noGrp="1"/>
          </p:cNvSpPr>
          <p:nvPr>
            <p:ph type="pic" idx="2"/>
          </p:nvPr>
        </p:nvSpPr>
        <p:spPr>
          <a:xfrm>
            <a:off x="4667250" y="2514601"/>
            <a:ext cx="2857500" cy="43433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0" name="Google Shape;20;p139"/>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0_Full Image without Header &amp; Footer">
  <p:cSld name="60_Full Image without Header &amp; Footer">
    <p:spTree>
      <p:nvGrpSpPr>
        <p:cNvPr id="1" name="Shape 21"/>
        <p:cNvGrpSpPr/>
        <p:nvPr/>
      </p:nvGrpSpPr>
      <p:grpSpPr>
        <a:xfrm>
          <a:off x="0" y="0"/>
          <a:ext cx="0" cy="0"/>
          <a:chOff x="0" y="0"/>
          <a:chExt cx="0" cy="0"/>
        </a:xfrm>
      </p:grpSpPr>
      <p:sp>
        <p:nvSpPr>
          <p:cNvPr id="22" name="Google Shape;22;p99"/>
          <p:cNvSpPr>
            <a:spLocks noGrp="1"/>
          </p:cNvSpPr>
          <p:nvPr>
            <p:ph type="pic" idx="2"/>
          </p:nvPr>
        </p:nvSpPr>
        <p:spPr>
          <a:xfrm>
            <a:off x="890588" y="890586"/>
            <a:ext cx="2174207" cy="217420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3" name="Google Shape;23;p99"/>
          <p:cNvSpPr>
            <a:spLocks noGrp="1"/>
          </p:cNvSpPr>
          <p:nvPr>
            <p:ph type="pic" idx="3"/>
          </p:nvPr>
        </p:nvSpPr>
        <p:spPr>
          <a:xfrm>
            <a:off x="3188369" y="890586"/>
            <a:ext cx="2174207" cy="2174207"/>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
        <p:nvSpPr>
          <p:cNvPr id="24" name="Google Shape;24;p99"/>
          <p:cNvSpPr>
            <a:spLocks noGrp="1"/>
          </p:cNvSpPr>
          <p:nvPr>
            <p:ph type="pic" idx="4"/>
          </p:nvPr>
        </p:nvSpPr>
        <p:spPr>
          <a:xfrm>
            <a:off x="7248725" y="3657600"/>
            <a:ext cx="4052688" cy="230981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1_Full Image without Header &amp; Footer">
  <p:cSld name="71_Full Image without Header &amp; Footer">
    <p:spTree>
      <p:nvGrpSpPr>
        <p:cNvPr id="1" name="Shape 25"/>
        <p:cNvGrpSpPr/>
        <p:nvPr/>
      </p:nvGrpSpPr>
      <p:grpSpPr>
        <a:xfrm>
          <a:off x="0" y="0"/>
          <a:ext cx="0" cy="0"/>
          <a:chOff x="0" y="0"/>
          <a:chExt cx="0" cy="0"/>
        </a:xfrm>
      </p:grpSpPr>
      <p:sp>
        <p:nvSpPr>
          <p:cNvPr id="26" name="Google Shape;26;p100"/>
          <p:cNvSpPr>
            <a:spLocks noGrp="1"/>
          </p:cNvSpPr>
          <p:nvPr>
            <p:ph type="pic" idx="2"/>
          </p:nvPr>
        </p:nvSpPr>
        <p:spPr>
          <a:xfrm>
            <a:off x="6096000" y="0"/>
            <a:ext cx="6096000"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7_Full Image without Header &amp; Footer">
  <p:cSld name="57_Full Image without Header &amp; Footer">
    <p:spTree>
      <p:nvGrpSpPr>
        <p:cNvPr id="1" name="Shape 27"/>
        <p:cNvGrpSpPr/>
        <p:nvPr/>
      </p:nvGrpSpPr>
      <p:grpSpPr>
        <a:xfrm>
          <a:off x="0" y="0"/>
          <a:ext cx="0" cy="0"/>
          <a:chOff x="0" y="0"/>
          <a:chExt cx="0" cy="0"/>
        </a:xfrm>
      </p:grpSpPr>
      <p:sp>
        <p:nvSpPr>
          <p:cNvPr id="28" name="Google Shape;28;p101"/>
          <p:cNvSpPr>
            <a:spLocks noGrp="1"/>
          </p:cNvSpPr>
          <p:nvPr>
            <p:ph type="pic" idx="2"/>
          </p:nvPr>
        </p:nvSpPr>
        <p:spPr>
          <a:xfrm>
            <a:off x="0" y="0"/>
            <a:ext cx="3324225" cy="68580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3_Full Image without Header &amp; Footer">
  <p:cSld name="53_Full Image without Header &amp; Footer">
    <p:spTree>
      <p:nvGrpSpPr>
        <p:cNvPr id="1" name="Shape 29"/>
        <p:cNvGrpSpPr/>
        <p:nvPr/>
      </p:nvGrpSpPr>
      <p:grpSpPr>
        <a:xfrm>
          <a:off x="0" y="0"/>
          <a:ext cx="0" cy="0"/>
          <a:chOff x="0" y="0"/>
          <a:chExt cx="0" cy="0"/>
        </a:xfrm>
      </p:grpSpPr>
      <p:sp>
        <p:nvSpPr>
          <p:cNvPr id="30" name="Google Shape;30;p95"/>
          <p:cNvSpPr>
            <a:spLocks noGrp="1"/>
          </p:cNvSpPr>
          <p:nvPr>
            <p:ph type="pic" idx="2"/>
          </p:nvPr>
        </p:nvSpPr>
        <p:spPr>
          <a:xfrm>
            <a:off x="1364341" y="1015999"/>
            <a:ext cx="3570516" cy="3570516"/>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Montserrat"/>
                <a:ea typeface="Montserrat"/>
                <a:cs typeface="Montserrat"/>
                <a:sym typeface="Montserrat"/>
              </a:defRPr>
            </a:lvl1pPr>
            <a:lvl2pPr marR="0" lvl="1" algn="ctr"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2pPr>
            <a:lvl3pPr marR="0" lvl="2" algn="ctr" rtl="0">
              <a:lnSpc>
                <a:spcPct val="90000"/>
              </a:lnSpc>
              <a:spcBef>
                <a:spcPts val="500"/>
              </a:spcBef>
              <a:spcAft>
                <a:spcPts val="0"/>
              </a:spcAft>
              <a:buClr>
                <a:schemeClr val="dk1"/>
              </a:buClr>
              <a:buSzPts val="1500"/>
              <a:buFont typeface="Arial"/>
              <a:buChar char="•"/>
              <a:defRPr sz="1500" b="0" i="0" u="none" strike="noStrike" cap="none">
                <a:solidFill>
                  <a:schemeClr val="dk1"/>
                </a:solidFill>
                <a:latin typeface="Montserrat"/>
                <a:ea typeface="Montserrat"/>
                <a:cs typeface="Montserrat"/>
                <a:sym typeface="Montserrat"/>
              </a:defRPr>
            </a:lvl3pPr>
            <a:lvl4pPr marR="0" lvl="3" algn="ctr"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Montserrat"/>
                <a:ea typeface="Montserrat"/>
                <a:cs typeface="Montserrat"/>
                <a:sym typeface="Montserrat"/>
              </a:defRPr>
            </a:lvl4pPr>
            <a:lvl5pPr marR="0" lvl="4" algn="ctr" rtl="0">
              <a:lnSpc>
                <a:spcPct val="90000"/>
              </a:lnSpc>
              <a:spcBef>
                <a:spcPts val="500"/>
              </a:spcBef>
              <a:spcAft>
                <a:spcPts val="0"/>
              </a:spcAft>
              <a:buClr>
                <a:schemeClr val="dk1"/>
              </a:buClr>
              <a:buSzPts val="900"/>
              <a:buFont typeface="Arial"/>
              <a:buChar char="•"/>
              <a:defRPr sz="900" b="0" i="0" u="none" strike="noStrike" cap="none">
                <a:solidFill>
                  <a:schemeClr val="dk1"/>
                </a:solidFill>
                <a:latin typeface="Montserrat"/>
                <a:ea typeface="Montserrat"/>
                <a:cs typeface="Montserrat"/>
                <a:sym typeface="Montserrat"/>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ontserrat"/>
                <a:ea typeface="Montserrat"/>
                <a:cs typeface="Montserrat"/>
                <a:sym typeface="Montserrat"/>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0.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6.xml"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19.xm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20.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21.xml" /><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25.xml" /><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8.xml" /></Relationships>
</file>

<file path=ppt/slides/_rels/slide28.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34.xml" /><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4.xml" /><Relationship Id="rId4" Type="http://schemas.openxmlformats.org/officeDocument/2006/relationships/image" Target="../media/image2.png"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41.xml" /><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notesSlide" Target="../notesSlides/notesSlide46.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48.xml" /><Relationship Id="rId1" Type="http://schemas.openxmlformats.org/officeDocument/2006/relationships/slideLayout" Target="../slideLayouts/slideLayout5.xml" /></Relationships>
</file>

<file path=ppt/slides/_rels/slide4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49.xml"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5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50.xml" /><Relationship Id="rId1" Type="http://schemas.openxmlformats.org/officeDocument/2006/relationships/slideLayout" Target="../slideLayouts/slideLayout6.xml" /></Relationships>
</file>

<file path=ppt/slides/_rels/slide5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51.xml" /><Relationship Id="rId1" Type="http://schemas.openxmlformats.org/officeDocument/2006/relationships/slideLayout" Target="../slideLayouts/slideLayout6.xml" /></Relationships>
</file>

<file path=ppt/slides/_rels/slide5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52.xml"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53.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54.xml" /><Relationship Id="rId1" Type="http://schemas.openxmlformats.org/officeDocument/2006/relationships/slideLayout" Target="../slideLayouts/slideLayout5.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56.xml" /><Relationship Id="rId1" Type="http://schemas.openxmlformats.org/officeDocument/2006/relationships/slideLayout" Target="../slideLayouts/slideLayout6.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6.xml"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49" name="Google Shape;49;p1"/>
          <p:cNvPicPr preferRelativeResize="0"/>
          <p:nvPr/>
        </p:nvPicPr>
        <p:blipFill rotWithShape="1">
          <a:blip r:embed="rId3">
            <a:alphaModFix/>
          </a:blip>
          <a:srcRect/>
          <a:stretch/>
        </p:blipFill>
        <p:spPr>
          <a:xfrm>
            <a:off x="4862699" y="-1"/>
            <a:ext cx="2837776" cy="2837776"/>
          </a:xfrm>
          <a:prstGeom prst="rect">
            <a:avLst/>
          </a:prstGeom>
          <a:noFill/>
          <a:ln>
            <a:noFill/>
          </a:ln>
        </p:spPr>
      </p:pic>
      <p:sp>
        <p:nvSpPr>
          <p:cNvPr id="50" name="Google Shape;50;p1"/>
          <p:cNvSpPr txBox="1"/>
          <p:nvPr/>
        </p:nvSpPr>
        <p:spPr>
          <a:xfrm>
            <a:off x="1140051" y="1974850"/>
            <a:ext cx="9909600" cy="2308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accent1"/>
                </a:solidFill>
                <a:latin typeface="Montserrat"/>
                <a:ea typeface="Montserrat"/>
                <a:cs typeface="Montserrat"/>
                <a:sym typeface="Montserrat"/>
              </a:rPr>
              <a:t>Programme d’Innovation Entrepreneuriale</a:t>
            </a:r>
            <a:endParaRPr sz="2400" b="1" i="0" u="none" strike="noStrike" cap="none">
              <a:solidFill>
                <a:schemeClr val="accen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accent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ontserrat"/>
                <a:ea typeface="Montserrat"/>
                <a:cs typeface="Montserrat"/>
                <a:sym typeface="Montserrat"/>
              </a:rPr>
              <a:t>SEANCE 1 </a:t>
            </a:r>
            <a:endParaRPr sz="2400" b="1" i="0" u="none"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Montserrat"/>
                <a:ea typeface="Montserrat"/>
                <a:cs typeface="Montserrat"/>
                <a:sym typeface="Montserrat"/>
              </a:rPr>
              <a:t>BIENVENU AU PROGRAMME INNOVATION ENTREPRENEURIALE</a:t>
            </a:r>
            <a:endParaRPr sz="2400" b="1" i="0" u="none" strike="noStrike" cap="none">
              <a:solidFill>
                <a:schemeClr val="dk1"/>
              </a:solidFill>
              <a:latin typeface="Montserrat"/>
              <a:ea typeface="Montserrat"/>
              <a:cs typeface="Montserrat"/>
              <a:sym typeface="Montserrat"/>
            </a:endParaRPr>
          </a:p>
        </p:txBody>
      </p:sp>
      <p:sp>
        <p:nvSpPr>
          <p:cNvPr id="51" name="Google Shape;51;p1"/>
          <p:cNvSpPr txBox="1"/>
          <p:nvPr/>
        </p:nvSpPr>
        <p:spPr>
          <a:xfrm>
            <a:off x="2885412" y="4623136"/>
            <a:ext cx="6421200" cy="400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FFFFFF"/>
                </a:solidFill>
                <a:latin typeface="Montserrat"/>
                <a:ea typeface="Montserrat"/>
                <a:cs typeface="Montserrat"/>
                <a:sym typeface="Montserrat"/>
              </a:rPr>
              <a:t>PRESENTATION</a:t>
            </a:r>
            <a:endParaRPr sz="1400" b="0" i="0" u="none" strike="noStrike" cap="none">
              <a:solidFill>
                <a:srgbClr val="000000"/>
              </a:solidFill>
              <a:latin typeface="Arial"/>
              <a:ea typeface="Arial"/>
              <a:cs typeface="Arial"/>
              <a:sym typeface="Arial"/>
            </a:endParaRPr>
          </a:p>
        </p:txBody>
      </p:sp>
      <p:pic>
        <p:nvPicPr>
          <p:cNvPr id="52" name="Google Shape;52;p1"/>
          <p:cNvPicPr preferRelativeResize="0"/>
          <p:nvPr/>
        </p:nvPicPr>
        <p:blipFill rotWithShape="1">
          <a:blip r:embed="rId4">
            <a:alphaModFix/>
          </a:blip>
          <a:srcRect/>
          <a:stretch/>
        </p:blipFill>
        <p:spPr>
          <a:xfrm>
            <a:off x="3507500" y="4304525"/>
            <a:ext cx="2334050" cy="2334050"/>
          </a:xfrm>
          <a:prstGeom prst="rect">
            <a:avLst/>
          </a:prstGeom>
          <a:noFill/>
          <a:ln>
            <a:noFill/>
          </a:ln>
        </p:spPr>
      </p:pic>
      <p:pic>
        <p:nvPicPr>
          <p:cNvPr id="53" name="Google Shape;53;p1"/>
          <p:cNvPicPr preferRelativeResize="0"/>
          <p:nvPr/>
        </p:nvPicPr>
        <p:blipFill rotWithShape="1">
          <a:blip r:embed="rId5">
            <a:alphaModFix/>
          </a:blip>
          <a:srcRect/>
          <a:stretch/>
        </p:blipFill>
        <p:spPr>
          <a:xfrm>
            <a:off x="6184589" y="4371550"/>
            <a:ext cx="2334050" cy="2334050"/>
          </a:xfrm>
          <a:prstGeom prst="rect">
            <a:avLst/>
          </a:prstGeom>
          <a:noFill/>
          <a:ln>
            <a:noFill/>
          </a:ln>
        </p:spPr>
      </p:pic>
      <p:sp>
        <p:nvSpPr>
          <p:cNvPr id="54" name="Google Shape;54;p1"/>
          <p:cNvSpPr/>
          <p:nvPr/>
        </p:nvSpPr>
        <p:spPr>
          <a:xfrm>
            <a:off x="10757100" y="6325425"/>
            <a:ext cx="1434900" cy="531000"/>
          </a:xfrm>
          <a:prstGeom prst="rect">
            <a:avLst/>
          </a:prstGeom>
          <a:solidFill>
            <a:srgbClr val="3155A6"/>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a:solidFill>
                  <a:schemeClr val="lt1"/>
                </a:solidFill>
              </a:rPr>
              <a:t>VERSION PROVISOIRE</a:t>
            </a:r>
            <a:endParaRPr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p:nvPr/>
        </p:nvSpPr>
        <p:spPr>
          <a:xfrm>
            <a:off x="687900" y="2612850"/>
            <a:ext cx="6186600" cy="2658600"/>
          </a:xfrm>
          <a:prstGeom prst="rect">
            <a:avLst/>
          </a:prstGeom>
          <a:noFill/>
          <a:ln>
            <a:noFill/>
          </a:ln>
        </p:spPr>
        <p:txBody>
          <a:bodyPr spcFirstLastPara="1" wrap="square" lIns="91425" tIns="45700" rIns="91425" bIns="45700" anchor="t" anchorCtr="0">
            <a:noAutofit/>
          </a:bodyPr>
          <a:lstStyle/>
          <a:p>
            <a:pPr marL="0" marR="0" lvl="0" indent="0" algn="ctr" rtl="0">
              <a:lnSpc>
                <a:spcPct val="106666"/>
              </a:lnSpc>
              <a:spcBef>
                <a:spcPts val="0"/>
              </a:spcBef>
              <a:spcAft>
                <a:spcPts val="0"/>
              </a:spcAft>
              <a:buClr>
                <a:srgbClr val="000000"/>
              </a:buClr>
              <a:buSzPts val="3000"/>
              <a:buFont typeface="Montserrat"/>
              <a:buNone/>
            </a:pPr>
            <a:r>
              <a:rPr lang="en-US" sz="3000" b="0" i="0" u="none" strike="noStrike" cap="none">
                <a:solidFill>
                  <a:srgbClr val="000000"/>
                </a:solidFill>
                <a:latin typeface="Montserrat"/>
                <a:ea typeface="Montserrat"/>
                <a:cs typeface="Montserrat"/>
                <a:sym typeface="Montserrat"/>
              </a:rPr>
              <a:t>Connaissez-vous à titre personnel un entrepreneur ? </a:t>
            </a:r>
            <a:endParaRPr sz="1400" b="0" i="0" u="none" strike="noStrike" cap="none">
              <a:solidFill>
                <a:srgbClr val="000000"/>
              </a:solidFill>
              <a:latin typeface="Arial"/>
              <a:ea typeface="Arial"/>
              <a:cs typeface="Arial"/>
              <a:sym typeface="Arial"/>
            </a:endParaRPr>
          </a:p>
          <a:p>
            <a:pPr marL="0" marR="0" lvl="0" indent="0" algn="ctr" rtl="0">
              <a:lnSpc>
                <a:spcPct val="106666"/>
              </a:lnSpc>
              <a:spcBef>
                <a:spcPts val="0"/>
              </a:spcBef>
              <a:spcAft>
                <a:spcPts val="0"/>
              </a:spcAft>
              <a:buClr>
                <a:schemeClr val="dk1"/>
              </a:buClr>
              <a:buSzPts val="3000"/>
              <a:buFont typeface="Raleway"/>
              <a:buNone/>
            </a:pPr>
            <a:endParaRPr sz="3000" b="0" i="0" u="none" strike="noStrike" cap="none">
              <a:solidFill>
                <a:srgbClr val="000000"/>
              </a:solidFill>
              <a:latin typeface="Montserrat"/>
              <a:ea typeface="Montserrat"/>
              <a:cs typeface="Montserrat"/>
              <a:sym typeface="Montserrat"/>
            </a:endParaRPr>
          </a:p>
          <a:p>
            <a:pPr marL="0" marR="0" lvl="0" indent="0" algn="ctr" rtl="0">
              <a:lnSpc>
                <a:spcPct val="133333"/>
              </a:lnSpc>
              <a:spcBef>
                <a:spcPts val="0"/>
              </a:spcBef>
              <a:spcAft>
                <a:spcPts val="0"/>
              </a:spcAft>
              <a:buClr>
                <a:srgbClr val="000000"/>
              </a:buClr>
              <a:buSzPts val="2400"/>
              <a:buFont typeface="Montserrat"/>
              <a:buNone/>
            </a:pPr>
            <a:r>
              <a:rPr lang="en-US" sz="2000" b="0" i="0" u="none" strike="noStrike" cap="none">
                <a:solidFill>
                  <a:srgbClr val="000000"/>
                </a:solidFill>
                <a:latin typeface="Montserrat"/>
                <a:ea typeface="Montserrat"/>
                <a:cs typeface="Montserrat"/>
                <a:sym typeface="Montserrat"/>
              </a:rPr>
              <a:t>Racontez-nous en 2 min son histoire.</a:t>
            </a:r>
            <a:endParaRPr sz="2000" b="0" i="0" u="none" strike="noStrike" cap="none">
              <a:solidFill>
                <a:srgbClr val="000000"/>
              </a:solidFill>
              <a:latin typeface="Montserrat"/>
              <a:ea typeface="Montserrat"/>
              <a:cs typeface="Montserrat"/>
              <a:sym typeface="Montserrat"/>
            </a:endParaRPr>
          </a:p>
          <a:p>
            <a:pPr marL="0" marR="0" lvl="0" indent="0" algn="ctr" rtl="0">
              <a:lnSpc>
                <a:spcPct val="133333"/>
              </a:lnSpc>
              <a:spcBef>
                <a:spcPts val="0"/>
              </a:spcBef>
              <a:spcAft>
                <a:spcPts val="0"/>
              </a:spcAft>
              <a:buClr>
                <a:srgbClr val="000000"/>
              </a:buClr>
              <a:buSzPts val="2400"/>
              <a:buFont typeface="Montserrat"/>
              <a:buNone/>
            </a:pPr>
            <a:r>
              <a:rPr lang="en-US" sz="2000" b="0" i="0" u="none" strike="noStrike" cap="none">
                <a:solidFill>
                  <a:srgbClr val="000000"/>
                </a:solidFill>
                <a:latin typeface="Montserrat"/>
                <a:ea typeface="Montserrat"/>
                <a:cs typeface="Montserrat"/>
                <a:sym typeface="Montserrat"/>
              </a:rPr>
              <a:t>Pourquoi son parcours / histoire vous marque ?</a:t>
            </a:r>
            <a:endParaRPr sz="1400" b="0" i="0" u="none" strike="noStrike" cap="none">
              <a:solidFill>
                <a:srgbClr val="000000"/>
              </a:solidFill>
              <a:latin typeface="Arial"/>
              <a:ea typeface="Arial"/>
              <a:cs typeface="Arial"/>
              <a:sym typeface="Arial"/>
            </a:endParaRPr>
          </a:p>
          <a:p>
            <a:pPr marL="0" marR="0" lvl="0" indent="0" algn="ctr" rtl="0">
              <a:lnSpc>
                <a:spcPct val="133333"/>
              </a:lnSpc>
              <a:spcBef>
                <a:spcPts val="0"/>
              </a:spcBef>
              <a:spcAft>
                <a:spcPts val="0"/>
              </a:spcAft>
              <a:buClr>
                <a:srgbClr val="000000"/>
              </a:buClr>
              <a:buSzPts val="2400"/>
              <a:buFont typeface="Montserrat"/>
              <a:buNone/>
            </a:pPr>
            <a:endParaRPr sz="2000" b="0" i="0" u="none" strike="noStrike" cap="none">
              <a:solidFill>
                <a:srgbClr val="000000"/>
              </a:solidFill>
              <a:latin typeface="Montserrat"/>
              <a:ea typeface="Montserrat"/>
              <a:cs typeface="Montserrat"/>
              <a:sym typeface="Montserrat"/>
            </a:endParaRPr>
          </a:p>
          <a:p>
            <a:pPr marL="0" marR="0" lvl="0" indent="0" algn="ctr" rtl="0">
              <a:lnSpc>
                <a:spcPct val="133333"/>
              </a:lnSpc>
              <a:spcBef>
                <a:spcPts val="0"/>
              </a:spcBef>
              <a:spcAft>
                <a:spcPts val="0"/>
              </a:spcAft>
              <a:buClr>
                <a:srgbClr val="000000"/>
              </a:buClr>
              <a:buSzPts val="2400"/>
              <a:buFont typeface="Montserrat"/>
              <a:buNone/>
            </a:pPr>
            <a:r>
              <a:rPr lang="en-US" sz="2000" b="0" i="0" u="none" strike="noStrike" cap="none">
                <a:solidFill>
                  <a:srgbClr val="000000"/>
                </a:solidFill>
                <a:latin typeface="Montserrat"/>
                <a:ea typeface="Montserrat"/>
                <a:cs typeface="Montserrat"/>
                <a:sym typeface="Montserrat"/>
              </a:rPr>
              <a:t> </a:t>
            </a:r>
            <a:endParaRPr sz="2000" b="0" i="0" u="none" strike="noStrike" cap="none">
              <a:solidFill>
                <a:srgbClr val="000000"/>
              </a:solidFill>
              <a:latin typeface="Montserrat"/>
              <a:ea typeface="Montserrat"/>
              <a:cs typeface="Montserrat"/>
              <a:sym typeface="Montserrat"/>
            </a:endParaRPr>
          </a:p>
        </p:txBody>
      </p:sp>
      <p:pic>
        <p:nvPicPr>
          <p:cNvPr id="127" name="Google Shape;127;p12"/>
          <p:cNvPicPr preferRelativeResize="0"/>
          <p:nvPr/>
        </p:nvPicPr>
        <p:blipFill rotWithShape="1">
          <a:blip r:embed="rId3">
            <a:alphaModFix/>
          </a:blip>
          <a:srcRect/>
          <a:stretch/>
        </p:blipFill>
        <p:spPr>
          <a:xfrm>
            <a:off x="7274066" y="1619296"/>
            <a:ext cx="4185475" cy="3088312"/>
          </a:xfrm>
          <a:prstGeom prst="rect">
            <a:avLst/>
          </a:prstGeom>
          <a:noFill/>
          <a:ln>
            <a:noFill/>
          </a:ln>
        </p:spPr>
      </p:pic>
      <p:sp>
        <p:nvSpPr>
          <p:cNvPr id="128" name="Google Shape;128;p12"/>
          <p:cNvSpPr txBox="1"/>
          <p:nvPr/>
        </p:nvSpPr>
        <p:spPr>
          <a:xfrm>
            <a:off x="901700" y="1119243"/>
            <a:ext cx="1129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Question</a:t>
            </a:r>
            <a:endParaRPr sz="2800" b="0" i="0" u="none" strike="noStrike" cap="none">
              <a:solidFill>
                <a:schemeClr val="accent2"/>
              </a:solidFill>
              <a:latin typeface="Montserrat Light"/>
              <a:ea typeface="Montserrat Light"/>
              <a:cs typeface="Montserrat Light"/>
              <a:sym typeface="Montserrat Light"/>
            </a:endParaRPr>
          </a:p>
        </p:txBody>
      </p:sp>
      <p:sp>
        <p:nvSpPr>
          <p:cNvPr id="129" name="Google Shape;129;p12"/>
          <p:cNvSpPr txBox="1"/>
          <p:nvPr/>
        </p:nvSpPr>
        <p:spPr>
          <a:xfrm>
            <a:off x="901700" y="757689"/>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6"/>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35" name="Google Shape;135;p146"/>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136" name="Google Shape;136;p146"/>
          <p:cNvSpPr txBox="1"/>
          <p:nvPr/>
        </p:nvSpPr>
        <p:spPr>
          <a:xfrm>
            <a:off x="-640682" y="1708935"/>
            <a:ext cx="4009930" cy="378565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02</a:t>
            </a:r>
            <a:endParaRPr sz="1400" b="0" i="0" u="none" strike="noStrike" cap="none">
              <a:solidFill>
                <a:srgbClr val="000000"/>
              </a:solidFill>
              <a:latin typeface="Arial"/>
              <a:ea typeface="Arial"/>
              <a:cs typeface="Arial"/>
              <a:sym typeface="Arial"/>
            </a:endParaRPr>
          </a:p>
        </p:txBody>
      </p:sp>
      <p:sp>
        <p:nvSpPr>
          <p:cNvPr id="137" name="Google Shape;137;p146"/>
          <p:cNvSpPr txBox="1"/>
          <p:nvPr/>
        </p:nvSpPr>
        <p:spPr>
          <a:xfrm>
            <a:off x="7828163" y="3551041"/>
            <a:ext cx="3687648"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Objectifs du programme</a:t>
            </a:r>
            <a:endParaRPr sz="1400" b="0" i="0" u="none" strike="noStrike" cap="none">
              <a:solidFill>
                <a:srgbClr val="000000"/>
              </a:solidFill>
              <a:latin typeface="Arial"/>
              <a:ea typeface="Arial"/>
              <a:cs typeface="Arial"/>
              <a:sym typeface="Arial"/>
            </a:endParaRPr>
          </a:p>
        </p:txBody>
      </p:sp>
      <p:pic>
        <p:nvPicPr>
          <p:cNvPr id="138" name="Google Shape;138;p146"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sp>
        <p:nvSpPr>
          <p:cNvPr id="144" name="Google Shape;144;p13"/>
          <p:cNvSpPr/>
          <p:nvPr/>
        </p:nvSpPr>
        <p:spPr>
          <a:xfrm>
            <a:off x="0" y="1850"/>
            <a:ext cx="121920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45" name="Google Shape;145;p13"/>
          <p:cNvSpPr txBox="1"/>
          <p:nvPr/>
        </p:nvSpPr>
        <p:spPr>
          <a:xfrm>
            <a:off x="1423886" y="2718339"/>
            <a:ext cx="9312900" cy="936000"/>
          </a:xfrm>
          <a:prstGeom prst="rect">
            <a:avLst/>
          </a:prstGeom>
          <a:noFill/>
          <a:ln>
            <a:noFill/>
          </a:ln>
        </p:spPr>
        <p:txBody>
          <a:bodyPr spcFirstLastPara="1" wrap="square" lIns="91425" tIns="45700" rIns="91425" bIns="45700" anchor="t" anchorCtr="0">
            <a:spAutoFit/>
          </a:bodyPr>
          <a:lstStyle/>
          <a:p>
            <a:pPr marL="0" marR="0" lvl="0" indent="0" algn="ctr" rtl="0">
              <a:lnSpc>
                <a:spcPct val="101851"/>
              </a:lnSpc>
              <a:spcBef>
                <a:spcPts val="0"/>
              </a:spcBef>
              <a:spcAft>
                <a:spcPts val="0"/>
              </a:spcAft>
              <a:buClr>
                <a:srgbClr val="000000"/>
              </a:buClr>
              <a:buSzPts val="5400"/>
              <a:buFont typeface="Arial"/>
              <a:buNone/>
            </a:pPr>
            <a:r>
              <a:rPr lang="en-US" sz="5400" b="0" i="0" u="none" strike="noStrike" cap="none">
                <a:solidFill>
                  <a:schemeClr val="lt1"/>
                </a:solidFill>
                <a:latin typeface="Montserrat Light"/>
                <a:ea typeface="Montserrat Light"/>
                <a:cs typeface="Montserrat Light"/>
                <a:sym typeface="Montserrat Light"/>
              </a:rPr>
              <a:t>Pourquoi ce programme ?</a:t>
            </a:r>
            <a:endParaRPr sz="54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p:nvPr/>
        </p:nvSpPr>
        <p:spPr>
          <a:xfrm>
            <a:off x="871450" y="1804675"/>
            <a:ext cx="11029500" cy="34110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200" b="0" i="0" u="none" strike="noStrike" cap="none">
                <a:solidFill>
                  <a:schemeClr val="dk1"/>
                </a:solidFill>
                <a:latin typeface="Calibri"/>
                <a:ea typeface="Calibri"/>
                <a:cs typeface="Calibri"/>
                <a:sym typeface="Calibri"/>
              </a:rPr>
              <a:t>Parmi vous, chacun choisira sa voie : salariat, fonction publique ou entrepreneuriat.</a:t>
            </a:r>
            <a:endParaRPr sz="22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2000"/>
              <a:buFont typeface="Arial"/>
              <a:buNone/>
            </a:pPr>
            <a:endParaRPr sz="2200" b="1"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000"/>
              <a:buFont typeface="Arial"/>
              <a:buNone/>
            </a:pPr>
            <a:r>
              <a:rPr lang="en-US" sz="2200" b="1" i="0" u="none" strike="noStrike" cap="none">
                <a:solidFill>
                  <a:schemeClr val="dk1"/>
                </a:solidFill>
                <a:latin typeface="Calibri"/>
                <a:ea typeface="Calibri"/>
                <a:cs typeface="Calibri"/>
                <a:sym typeface="Calibri"/>
              </a:rPr>
              <a:t>Nous avons conçu ce programme pour vous préparer à entrer dans le marché du travail avec de :</a:t>
            </a:r>
            <a:endParaRPr sz="2200" b="1" i="0" u="none" strike="noStrike" cap="none">
              <a:solidFill>
                <a:schemeClr val="dk1"/>
              </a:solidFill>
              <a:latin typeface="Calibri"/>
              <a:ea typeface="Calibri"/>
              <a:cs typeface="Calibri"/>
              <a:sym typeface="Calibri"/>
            </a:endParaRPr>
          </a:p>
          <a:p>
            <a:pPr marL="457200" marR="0" lvl="0" indent="-368300" algn="l" rtl="0">
              <a:lnSpc>
                <a:spcPct val="110000"/>
              </a:lnSpc>
              <a:spcBef>
                <a:spcPts val="0"/>
              </a:spcBef>
              <a:spcAft>
                <a:spcPts val="0"/>
              </a:spcAft>
              <a:buClr>
                <a:schemeClr val="accent1"/>
              </a:buClr>
              <a:buSzPts val="2200"/>
              <a:buFont typeface="Calibri"/>
              <a:buChar char="●"/>
            </a:pPr>
            <a:r>
              <a:rPr lang="en-US" sz="2200" b="1" i="0" u="none" strike="noStrike" cap="none">
                <a:solidFill>
                  <a:schemeClr val="accent1"/>
                </a:solidFill>
                <a:latin typeface="Calibri"/>
                <a:ea typeface="Calibri"/>
                <a:cs typeface="Calibri"/>
                <a:sym typeface="Calibri"/>
              </a:rPr>
              <a:t>nouvelles compétences, </a:t>
            </a:r>
            <a:endParaRPr sz="2200" b="1" i="0" u="none" strike="noStrike" cap="none">
              <a:solidFill>
                <a:schemeClr val="accent1"/>
              </a:solidFill>
              <a:latin typeface="Calibri"/>
              <a:ea typeface="Calibri"/>
              <a:cs typeface="Calibri"/>
              <a:sym typeface="Calibri"/>
            </a:endParaRPr>
          </a:p>
          <a:p>
            <a:pPr marL="457200" marR="0" lvl="0" indent="-368300" algn="l" rtl="0">
              <a:lnSpc>
                <a:spcPct val="110000"/>
              </a:lnSpc>
              <a:spcBef>
                <a:spcPts val="0"/>
              </a:spcBef>
              <a:spcAft>
                <a:spcPts val="0"/>
              </a:spcAft>
              <a:buClr>
                <a:schemeClr val="accent1"/>
              </a:buClr>
              <a:buSzPts val="2200"/>
              <a:buFont typeface="Calibri"/>
              <a:buChar char="●"/>
            </a:pPr>
            <a:r>
              <a:rPr lang="en-US" sz="2200" b="1" i="0" u="none" strike="noStrike" cap="none">
                <a:solidFill>
                  <a:schemeClr val="accent1"/>
                </a:solidFill>
                <a:latin typeface="Calibri"/>
                <a:ea typeface="Calibri"/>
                <a:cs typeface="Calibri"/>
                <a:sym typeface="Calibri"/>
              </a:rPr>
              <a:t>savoir-faire,</a:t>
            </a:r>
            <a:endParaRPr sz="2200" b="1" i="0" u="none" strike="noStrike" cap="none">
              <a:solidFill>
                <a:schemeClr val="accent1"/>
              </a:solidFill>
              <a:latin typeface="Calibri"/>
              <a:ea typeface="Calibri"/>
              <a:cs typeface="Calibri"/>
              <a:sym typeface="Calibri"/>
            </a:endParaRPr>
          </a:p>
          <a:p>
            <a:pPr marL="457200" marR="0" lvl="0" indent="-368300" algn="l" rtl="0">
              <a:lnSpc>
                <a:spcPct val="110000"/>
              </a:lnSpc>
              <a:spcBef>
                <a:spcPts val="0"/>
              </a:spcBef>
              <a:spcAft>
                <a:spcPts val="0"/>
              </a:spcAft>
              <a:buClr>
                <a:schemeClr val="accent1"/>
              </a:buClr>
              <a:buSzPts val="2200"/>
              <a:buFont typeface="Calibri"/>
              <a:buChar char="●"/>
            </a:pPr>
            <a:r>
              <a:rPr lang="en-US" sz="2200" b="1" i="0" u="none" strike="noStrike" cap="none">
                <a:solidFill>
                  <a:schemeClr val="accent1"/>
                </a:solidFill>
                <a:latin typeface="Calibri"/>
                <a:ea typeface="Calibri"/>
                <a:cs typeface="Calibri"/>
                <a:sym typeface="Calibri"/>
              </a:rPr>
              <a:t>Avoir les attitudes attendus au niveau du marché du travail.</a:t>
            </a:r>
            <a:endParaRPr sz="2200" b="0" i="0" u="none" strike="noStrike" cap="none">
              <a:solidFill>
                <a:schemeClr val="accent1"/>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2400"/>
              <a:buFont typeface="Arial"/>
              <a:buNone/>
            </a:pPr>
            <a:endParaRPr sz="2200" b="0" i="0" u="none" strike="noStrike" cap="none">
              <a:solidFill>
                <a:schemeClr val="accent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r>
              <a:rPr lang="en-US" sz="2200" b="1" i="0" u="none" strike="noStrike" cap="none">
                <a:solidFill>
                  <a:schemeClr val="dk1"/>
                </a:solidFill>
                <a:latin typeface="Calibri"/>
                <a:ea typeface="Calibri"/>
                <a:cs typeface="Calibri"/>
                <a:sym typeface="Calibri"/>
              </a:rPr>
              <a:t>C’est un programme pour devenir Entreprenant et peut être un jour Entrepreneur.</a:t>
            </a:r>
            <a:endParaRPr sz="2200" b="0" i="0" u="none" strike="noStrike" cap="none">
              <a:solidFill>
                <a:srgbClr val="000000"/>
              </a:solidFill>
              <a:latin typeface="Arial"/>
              <a:ea typeface="Arial"/>
              <a:cs typeface="Arial"/>
              <a:sym typeface="Arial"/>
            </a:endParaRPr>
          </a:p>
        </p:txBody>
      </p:sp>
      <p:sp>
        <p:nvSpPr>
          <p:cNvPr id="151" name="Google Shape;151;p14"/>
          <p:cNvSpPr txBox="1"/>
          <p:nvPr/>
        </p:nvSpPr>
        <p:spPr>
          <a:xfrm>
            <a:off x="900330" y="1219675"/>
            <a:ext cx="6814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Devenir </a:t>
            </a:r>
            <a:r>
              <a:rPr lang="en-US" sz="3200" b="1" i="0" u="none" strike="noStrike" cap="none">
                <a:solidFill>
                  <a:schemeClr val="accent2"/>
                </a:solidFill>
                <a:latin typeface="Montserrat"/>
                <a:ea typeface="Montserrat"/>
                <a:cs typeface="Montserrat"/>
                <a:sym typeface="Montserrat"/>
              </a:rPr>
              <a:t>Entreprenant</a:t>
            </a:r>
            <a:endParaRPr sz="3200" b="1" i="0" u="none" strike="noStrike" cap="none">
              <a:solidFill>
                <a:schemeClr val="accent2"/>
              </a:solidFill>
              <a:latin typeface="Montserrat"/>
              <a:ea typeface="Montserrat"/>
              <a:cs typeface="Montserrat"/>
              <a:sym typeface="Montserrat"/>
            </a:endParaRPr>
          </a:p>
        </p:txBody>
      </p:sp>
      <p:sp>
        <p:nvSpPr>
          <p:cNvPr id="152" name="Google Shape;152;p14"/>
          <p:cNvSpPr txBox="1"/>
          <p:nvPr/>
        </p:nvSpPr>
        <p:spPr>
          <a:xfrm>
            <a:off x="900316" y="858128"/>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a:t>
            </a:r>
            <a:endParaRPr sz="1600" b="0" i="0" u="none" strike="noStrike" cap="none">
              <a:solidFill>
                <a:schemeClr val="dk2"/>
              </a:solidFill>
              <a:latin typeface="Lato"/>
              <a:ea typeface="Lato"/>
              <a:cs typeface="Lato"/>
              <a:sym typeface="Lato"/>
            </a:endParaRPr>
          </a:p>
        </p:txBody>
      </p:sp>
      <p:pic>
        <p:nvPicPr>
          <p:cNvPr id="153" name="Google Shape;153;p14" descr="explore-word-boho-arrow-explore-word-boho-arrow-lovely-lettering-calligraphy-quote-handwritten-tattoo-ink-design-greeting-212323646.jpeg"/>
          <p:cNvPicPr preferRelativeResize="0"/>
          <p:nvPr/>
        </p:nvPicPr>
        <p:blipFill rotWithShape="1">
          <a:blip r:embed="rId3">
            <a:alphaModFix/>
          </a:blip>
          <a:srcRect/>
          <a:stretch/>
        </p:blipFill>
        <p:spPr>
          <a:xfrm>
            <a:off x="7144175" y="5064374"/>
            <a:ext cx="4777224" cy="173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7"/>
          <p:cNvSpPr txBox="1"/>
          <p:nvPr/>
        </p:nvSpPr>
        <p:spPr>
          <a:xfrm>
            <a:off x="871449" y="2452181"/>
            <a:ext cx="11029500" cy="30384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200" b="0" i="0" u="none" strike="noStrike" cap="none">
                <a:solidFill>
                  <a:schemeClr val="dk1"/>
                </a:solidFill>
                <a:latin typeface="Calibri"/>
                <a:ea typeface="Calibri"/>
                <a:cs typeface="Calibri"/>
                <a:sym typeface="Calibri"/>
              </a:rPr>
              <a:t>Les entrepreneurs que nous vous présenterons durant ce programme, sont souvent des personnes parties de rien, qui ont construit de belles entreprises certes mais surtout qui ont apporté des solutions réelles aux problèmes que rencontrent les marocains dans leur quotidien</a:t>
            </a:r>
            <a:endParaRPr sz="22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2000"/>
              <a:buFont typeface="Arial"/>
              <a:buNone/>
            </a:pPr>
            <a:endParaRPr sz="2200" b="1"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000"/>
              <a:buFont typeface="Arial"/>
              <a:buNone/>
            </a:pPr>
            <a:r>
              <a:rPr lang="en-US" sz="2200" b="1" i="0" u="none" strike="noStrike" cap="none">
                <a:solidFill>
                  <a:schemeClr val="dk1"/>
                </a:solidFill>
                <a:latin typeface="Calibri"/>
                <a:ea typeface="Calibri"/>
                <a:cs typeface="Calibri"/>
                <a:sym typeface="Calibri"/>
              </a:rPr>
              <a:t>L’entrepreneuriat permet :</a:t>
            </a:r>
            <a:endParaRPr sz="2200" b="1" i="0" u="none" strike="noStrike" cap="none">
              <a:solidFill>
                <a:schemeClr val="dk1"/>
              </a:solidFill>
              <a:latin typeface="Calibri"/>
              <a:ea typeface="Calibri"/>
              <a:cs typeface="Calibri"/>
              <a:sym typeface="Calibri"/>
            </a:endParaRPr>
          </a:p>
          <a:p>
            <a:pPr marL="914400" marR="0" lvl="0" indent="-368300" algn="l" rtl="0">
              <a:lnSpc>
                <a:spcPct val="110000"/>
              </a:lnSpc>
              <a:spcBef>
                <a:spcPts val="0"/>
              </a:spcBef>
              <a:spcAft>
                <a:spcPts val="0"/>
              </a:spcAft>
              <a:buClr>
                <a:schemeClr val="dk1"/>
              </a:buClr>
              <a:buSzPts val="2200"/>
              <a:buFont typeface="Calibri"/>
              <a:buChar char="●"/>
            </a:pPr>
            <a:r>
              <a:rPr lang="en-US" sz="2200" b="1" i="0" u="none" strike="noStrike" cap="none">
                <a:solidFill>
                  <a:schemeClr val="dk1"/>
                </a:solidFill>
                <a:latin typeface="Calibri"/>
                <a:ea typeface="Calibri"/>
                <a:cs typeface="Calibri"/>
                <a:sym typeface="Calibri"/>
              </a:rPr>
              <a:t>de changer les choses, </a:t>
            </a:r>
            <a:endParaRPr sz="2200" b="1" i="0" u="none" strike="noStrike" cap="none">
              <a:solidFill>
                <a:schemeClr val="dk1"/>
              </a:solidFill>
              <a:latin typeface="Calibri"/>
              <a:ea typeface="Calibri"/>
              <a:cs typeface="Calibri"/>
              <a:sym typeface="Calibri"/>
            </a:endParaRPr>
          </a:p>
          <a:p>
            <a:pPr marL="914400" marR="0" lvl="0" indent="-368300" algn="l" rtl="0">
              <a:lnSpc>
                <a:spcPct val="110000"/>
              </a:lnSpc>
              <a:spcBef>
                <a:spcPts val="0"/>
              </a:spcBef>
              <a:spcAft>
                <a:spcPts val="0"/>
              </a:spcAft>
              <a:buClr>
                <a:schemeClr val="dk1"/>
              </a:buClr>
              <a:buSzPts val="2200"/>
              <a:buFont typeface="Calibri"/>
              <a:buChar char="●"/>
            </a:pPr>
            <a:r>
              <a:rPr lang="en-US" sz="2200" b="1" i="0" u="none" strike="noStrike" cap="none">
                <a:solidFill>
                  <a:schemeClr val="dk1"/>
                </a:solidFill>
                <a:latin typeface="Calibri"/>
                <a:ea typeface="Calibri"/>
                <a:cs typeface="Calibri"/>
                <a:sym typeface="Calibri"/>
              </a:rPr>
              <a:t>d’être acteur du changement</a:t>
            </a:r>
            <a:endParaRPr sz="2200" b="0" i="0" u="none" strike="noStrike" cap="none">
              <a:solidFill>
                <a:schemeClr val="accent1"/>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2400"/>
              <a:buFont typeface="Arial"/>
              <a:buNone/>
            </a:pPr>
            <a:endParaRPr sz="2200" b="0" i="0" u="none" strike="noStrike" cap="none">
              <a:solidFill>
                <a:schemeClr val="accent1"/>
              </a:solidFill>
              <a:latin typeface="Calibri"/>
              <a:ea typeface="Calibri"/>
              <a:cs typeface="Calibri"/>
              <a:sym typeface="Calibri"/>
            </a:endParaRPr>
          </a:p>
        </p:txBody>
      </p:sp>
      <p:sp>
        <p:nvSpPr>
          <p:cNvPr id="159" name="Google Shape;159;p147"/>
          <p:cNvSpPr txBox="1"/>
          <p:nvPr/>
        </p:nvSpPr>
        <p:spPr>
          <a:xfrm>
            <a:off x="900327" y="1219675"/>
            <a:ext cx="11204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Entreprenant </a:t>
            </a:r>
            <a:r>
              <a:rPr lang="en-US" sz="3200" b="1" i="0" u="none" strike="noStrike" cap="none">
                <a:solidFill>
                  <a:schemeClr val="accent2"/>
                </a:solidFill>
                <a:latin typeface="Montserrat"/>
                <a:ea typeface="Montserrat"/>
                <a:cs typeface="Montserrat"/>
                <a:sym typeface="Montserrat"/>
              </a:rPr>
              <a:t>c’est être acteur du changement</a:t>
            </a:r>
            <a:endParaRPr sz="3200" b="1" i="0" u="none" strike="noStrike" cap="none">
              <a:solidFill>
                <a:schemeClr val="accent2"/>
              </a:solidFill>
              <a:latin typeface="Montserrat"/>
              <a:ea typeface="Montserrat"/>
              <a:cs typeface="Montserrat"/>
              <a:sym typeface="Montserrat"/>
            </a:endParaRPr>
          </a:p>
        </p:txBody>
      </p:sp>
      <p:sp>
        <p:nvSpPr>
          <p:cNvPr id="160" name="Google Shape;160;p147"/>
          <p:cNvSpPr txBox="1"/>
          <p:nvPr/>
        </p:nvSpPr>
        <p:spPr>
          <a:xfrm>
            <a:off x="900316" y="858128"/>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a:t>
            </a:r>
            <a:endParaRPr sz="1600" b="0" i="0" u="none" strike="noStrike" cap="none">
              <a:solidFill>
                <a:schemeClr val="dk2"/>
              </a:solidFill>
              <a:latin typeface="Lato"/>
              <a:ea typeface="Lato"/>
              <a:cs typeface="Lato"/>
              <a:sym typeface="Lato"/>
            </a:endParaRPr>
          </a:p>
        </p:txBody>
      </p:sp>
      <p:pic>
        <p:nvPicPr>
          <p:cNvPr id="161" name="Google Shape;161;p147" descr="Vidéo.jpeg"/>
          <p:cNvPicPr preferRelativeResize="0"/>
          <p:nvPr/>
        </p:nvPicPr>
        <p:blipFill rotWithShape="1">
          <a:blip r:embed="rId3">
            <a:alphaModFix/>
          </a:blip>
          <a:srcRect/>
          <a:stretch/>
        </p:blipFill>
        <p:spPr>
          <a:xfrm>
            <a:off x="8252026" y="4329089"/>
            <a:ext cx="2311668" cy="2311668"/>
          </a:xfrm>
          <a:prstGeom prst="rect">
            <a:avLst/>
          </a:prstGeom>
          <a:noFill/>
          <a:ln>
            <a:noFill/>
          </a:ln>
        </p:spPr>
      </p:pic>
      <p:sp>
        <p:nvSpPr>
          <p:cNvPr id="162" name="Google Shape;162;p147"/>
          <p:cNvSpPr txBox="1"/>
          <p:nvPr/>
        </p:nvSpPr>
        <p:spPr>
          <a:xfrm>
            <a:off x="6096000" y="5686449"/>
            <a:ext cx="2424600" cy="954300"/>
          </a:xfrm>
          <a:prstGeom prst="rect">
            <a:avLst/>
          </a:prstGeom>
          <a:solidFill>
            <a:srgbClr val="FF99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Vidéo Lamia, Fz et Adnane sur Entrepreneur, acteur du changement : la vidéo sera incluse en Septembre 2021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b6d595617d_0_14"/>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sp>
        <p:nvSpPr>
          <p:cNvPr id="168" name="Google Shape;168;gb6d595617d_0_14"/>
          <p:cNvSpPr/>
          <p:nvPr/>
        </p:nvSpPr>
        <p:spPr>
          <a:xfrm>
            <a:off x="0" y="1850"/>
            <a:ext cx="121920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69" name="Google Shape;169;gb6d595617d_0_14"/>
          <p:cNvSpPr txBox="1"/>
          <p:nvPr/>
        </p:nvSpPr>
        <p:spPr>
          <a:xfrm>
            <a:off x="1423886" y="2870739"/>
            <a:ext cx="93129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1851"/>
              </a:lnSpc>
              <a:spcBef>
                <a:spcPts val="0"/>
              </a:spcBef>
              <a:spcAft>
                <a:spcPts val="0"/>
              </a:spcAft>
              <a:buClr>
                <a:srgbClr val="000000"/>
              </a:buClr>
              <a:buSzPts val="5400"/>
              <a:buFont typeface="Arial"/>
              <a:buNone/>
            </a:pPr>
            <a:r>
              <a:rPr lang="en-US" sz="5400" b="0" i="0" u="none" strike="noStrike" cap="none">
                <a:solidFill>
                  <a:schemeClr val="lt1"/>
                </a:solidFill>
                <a:latin typeface="Montserrat Light"/>
                <a:ea typeface="Montserrat Light"/>
                <a:cs typeface="Montserrat Light"/>
                <a:sym typeface="Montserrat Light"/>
              </a:rPr>
              <a:t>Ce que vous apprendrez</a:t>
            </a:r>
            <a:endParaRPr sz="54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b6d595617d_0_27"/>
          <p:cNvSpPr txBox="1"/>
          <p:nvPr/>
        </p:nvSpPr>
        <p:spPr>
          <a:xfrm>
            <a:off x="900324" y="1366431"/>
            <a:ext cx="11029500" cy="3923700"/>
          </a:xfrm>
          <a:prstGeom prst="rect">
            <a:avLst/>
          </a:prstGeom>
          <a:noFill/>
          <a:ln>
            <a:noFill/>
          </a:ln>
        </p:spPr>
        <p:txBody>
          <a:bodyPr spcFirstLastPara="1" wrap="square" lIns="91425" tIns="45700" rIns="91425" bIns="45700" anchor="ctr" anchorCtr="0">
            <a:spAutoFit/>
          </a:bodyPr>
          <a:lstStyle/>
          <a:p>
            <a:pPr marL="0" marR="0" lvl="0" indent="0" algn="l" rtl="0">
              <a:lnSpc>
                <a:spcPct val="107916"/>
              </a:lnSpc>
              <a:spcBef>
                <a:spcPts val="0"/>
              </a:spcBef>
              <a:spcAft>
                <a:spcPts val="0"/>
              </a:spcAft>
              <a:buClr>
                <a:schemeClr val="dk1"/>
              </a:buClr>
              <a:buSzPts val="1100"/>
              <a:buFont typeface="Arial"/>
              <a:buNone/>
            </a:pPr>
            <a:r>
              <a:rPr lang="en-US" sz="2800" b="0" i="0" u="none" strike="noStrike" cap="none">
                <a:solidFill>
                  <a:schemeClr val="dk1"/>
                </a:solidFill>
                <a:latin typeface="Calibri"/>
                <a:ea typeface="Calibri"/>
                <a:cs typeface="Calibri"/>
                <a:sym typeface="Calibri"/>
              </a:rPr>
              <a:t>Ce programme va vous permettre de vous préparer professionnellement. </a:t>
            </a:r>
            <a:endParaRPr sz="2800" b="0" i="0" u="none" strike="noStrike" cap="none">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7916"/>
              </a:lnSpc>
              <a:spcBef>
                <a:spcPts val="800"/>
              </a:spcBef>
              <a:spcAft>
                <a:spcPts val="0"/>
              </a:spcAft>
              <a:buClr>
                <a:schemeClr val="dk1"/>
              </a:buClr>
              <a:buSzPts val="1100"/>
              <a:buFont typeface="Arial"/>
              <a:buNone/>
            </a:pPr>
            <a:r>
              <a:rPr lang="en-US" sz="2800" b="0" i="0" u="none" strike="noStrike" cap="none">
                <a:solidFill>
                  <a:schemeClr val="dk1"/>
                </a:solidFill>
                <a:latin typeface="Calibri"/>
                <a:ea typeface="Calibri"/>
                <a:cs typeface="Calibri"/>
                <a:sym typeface="Calibri"/>
              </a:rPr>
              <a:t>Que vous souhaitiez devenir :</a:t>
            </a:r>
            <a:endParaRPr sz="2800" b="0" i="0" u="none" strike="noStrike" cap="none">
              <a:solidFill>
                <a:schemeClr val="dk1"/>
              </a:solidFill>
              <a:latin typeface="Calibri"/>
              <a:ea typeface="Calibri"/>
              <a:cs typeface="Calibri"/>
              <a:sym typeface="Calibri"/>
            </a:endParaRPr>
          </a:p>
          <a:p>
            <a:pPr marL="914400" marR="0" lvl="0" indent="-406400" algn="l" rtl="0">
              <a:lnSpc>
                <a:spcPct val="107916"/>
              </a:lnSpc>
              <a:spcBef>
                <a:spcPts val="80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entrepreneur, </a:t>
            </a:r>
            <a:endParaRPr sz="2800" b="0" i="0" u="none" strike="noStrike" cap="none">
              <a:solidFill>
                <a:schemeClr val="dk1"/>
              </a:solidFill>
              <a:latin typeface="Calibri"/>
              <a:ea typeface="Calibri"/>
              <a:cs typeface="Calibri"/>
              <a:sym typeface="Calibri"/>
            </a:endParaRPr>
          </a:p>
          <a:p>
            <a:pPr marL="914400" marR="0" lvl="0" indent="-406400" algn="l" rtl="0">
              <a:lnSpc>
                <a:spcPct val="107916"/>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salarié, </a:t>
            </a:r>
            <a:endParaRPr sz="2800" b="0" i="0" u="none" strike="noStrike" cap="none">
              <a:solidFill>
                <a:schemeClr val="dk1"/>
              </a:solidFill>
              <a:latin typeface="Calibri"/>
              <a:ea typeface="Calibri"/>
              <a:cs typeface="Calibri"/>
              <a:sym typeface="Calibri"/>
            </a:endParaRPr>
          </a:p>
          <a:p>
            <a:pPr marL="914400" marR="0" lvl="0" indent="-406400" algn="l" rtl="0">
              <a:lnSpc>
                <a:spcPct val="107916"/>
              </a:lnSpc>
              <a:spcBef>
                <a:spcPts val="0"/>
              </a:spcBef>
              <a:spcAft>
                <a:spcPts val="0"/>
              </a:spcAft>
              <a:buClr>
                <a:schemeClr val="dk1"/>
              </a:buClr>
              <a:buSzPts val="2800"/>
              <a:buFont typeface="Calibri"/>
              <a:buChar char="●"/>
            </a:pPr>
            <a:r>
              <a:rPr lang="en-US" sz="2800" b="0" i="0" u="none" strike="noStrike" cap="none">
                <a:solidFill>
                  <a:schemeClr val="dk1"/>
                </a:solidFill>
                <a:latin typeface="Calibri"/>
                <a:ea typeface="Calibri"/>
                <a:cs typeface="Calibri"/>
                <a:sym typeface="Calibri"/>
              </a:rPr>
              <a:t>ou fonctionnaire, </a:t>
            </a:r>
            <a:endParaRPr sz="2800" b="0" i="0" u="none" strike="noStrike" cap="none">
              <a:solidFill>
                <a:schemeClr val="dk1"/>
              </a:solidFill>
              <a:latin typeface="Calibri"/>
              <a:ea typeface="Calibri"/>
              <a:cs typeface="Calibri"/>
              <a:sym typeface="Calibri"/>
            </a:endParaRPr>
          </a:p>
          <a:p>
            <a:pPr marL="0" marR="0" lvl="0" indent="0" algn="l" rtl="0">
              <a:lnSpc>
                <a:spcPct val="107916"/>
              </a:lnSpc>
              <a:spcBef>
                <a:spcPts val="800"/>
              </a:spcBef>
              <a:spcAft>
                <a:spcPts val="800"/>
              </a:spcAft>
              <a:buClr>
                <a:schemeClr val="dk1"/>
              </a:buClr>
              <a:buSzPts val="1100"/>
              <a:buFont typeface="Arial"/>
              <a:buNone/>
            </a:pPr>
            <a:r>
              <a:rPr lang="en-US" sz="2800" b="0" i="0" u="none" strike="noStrike" cap="none">
                <a:solidFill>
                  <a:schemeClr val="dk1"/>
                </a:solidFill>
                <a:latin typeface="Calibri"/>
                <a:ea typeface="Calibri"/>
                <a:cs typeface="Calibri"/>
                <a:sym typeface="Calibri"/>
              </a:rPr>
              <a:t>vous apprendrez des choses qui seront utiles tout au long de votre carrière professionnelle</a:t>
            </a:r>
            <a:endParaRPr sz="2800" b="0" i="0" u="none" strike="noStrike" cap="none">
              <a:solidFill>
                <a:schemeClr val="accent1"/>
              </a:solidFill>
              <a:latin typeface="Calibri"/>
              <a:ea typeface="Calibri"/>
              <a:cs typeface="Calibri"/>
              <a:sym typeface="Calibri"/>
            </a:endParaRPr>
          </a:p>
        </p:txBody>
      </p:sp>
      <p:sp>
        <p:nvSpPr>
          <p:cNvPr id="175" name="Google Shape;175;gb6d595617d_0_27"/>
          <p:cNvSpPr txBox="1"/>
          <p:nvPr/>
        </p:nvSpPr>
        <p:spPr>
          <a:xfrm>
            <a:off x="900315" y="838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Préparer votre carrière professionnelle</a:t>
            </a:r>
            <a:endParaRPr sz="3200" b="1" i="0" u="none" strike="noStrike" cap="none">
              <a:solidFill>
                <a:schemeClr val="accent2"/>
              </a:solidFill>
              <a:latin typeface="Montserrat"/>
              <a:ea typeface="Montserrat"/>
              <a:cs typeface="Montserrat"/>
              <a:sym typeface="Montserrat"/>
            </a:endParaRPr>
          </a:p>
        </p:txBody>
      </p:sp>
      <p:sp>
        <p:nvSpPr>
          <p:cNvPr id="176" name="Google Shape;176;gb6d595617d_0_27"/>
          <p:cNvSpPr txBox="1"/>
          <p:nvPr/>
        </p:nvSpPr>
        <p:spPr>
          <a:xfrm>
            <a:off x="900316" y="477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a:t>
            </a:r>
            <a:endParaRPr sz="1600" b="0" i="0" u="none" strike="noStrike" cap="none">
              <a:solidFill>
                <a:schemeClr val="dk2"/>
              </a:solidFill>
              <a:latin typeface="Lato"/>
              <a:ea typeface="Lato"/>
              <a:cs typeface="Lato"/>
              <a:sym typeface="Lato"/>
            </a:endParaRPr>
          </a:p>
        </p:txBody>
      </p:sp>
      <p:pic>
        <p:nvPicPr>
          <p:cNvPr id="177" name="Google Shape;177;gb6d595617d_0_27"/>
          <p:cNvPicPr preferRelativeResize="0"/>
          <p:nvPr/>
        </p:nvPicPr>
        <p:blipFill rotWithShape="1">
          <a:blip r:embed="rId3">
            <a:alphaModFix/>
          </a:blip>
          <a:srcRect/>
          <a:stretch/>
        </p:blipFill>
        <p:spPr>
          <a:xfrm>
            <a:off x="8692300" y="5036000"/>
            <a:ext cx="2447750" cy="151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e1971c9d2d_0_31"/>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Le succès</a:t>
            </a:r>
            <a:endParaRPr sz="3200" b="1" i="0" u="none" strike="noStrike" cap="none">
              <a:solidFill>
                <a:schemeClr val="accent2"/>
              </a:solidFill>
              <a:latin typeface="Montserrat"/>
              <a:ea typeface="Montserrat"/>
              <a:cs typeface="Montserrat"/>
              <a:sym typeface="Montserrat"/>
            </a:endParaRPr>
          </a:p>
        </p:txBody>
      </p:sp>
      <p:sp>
        <p:nvSpPr>
          <p:cNvPr id="183" name="Google Shape;183;ge1971c9d2d_0_31"/>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184" name="Google Shape;184;ge1971c9d2d_0_31"/>
          <p:cNvSpPr txBox="1"/>
          <p:nvPr/>
        </p:nvSpPr>
        <p:spPr>
          <a:xfrm>
            <a:off x="676350" y="1925225"/>
            <a:ext cx="11029500" cy="3657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rgbClr val="3155A6"/>
                </a:solidFill>
                <a:latin typeface="Calibri"/>
                <a:ea typeface="Calibri"/>
                <a:cs typeface="Calibri"/>
                <a:sym typeface="Calibri"/>
              </a:rPr>
              <a:t>C’est votre changement personnel</a:t>
            </a:r>
            <a:endParaRPr sz="2200" b="1" i="0" u="none" strike="noStrike" cap="none">
              <a:solidFill>
                <a:srgbClr val="3155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200" b="0" i="0" u="none" strike="noStrike" cap="none">
                <a:solidFill>
                  <a:schemeClr val="dk1"/>
                </a:solidFill>
                <a:latin typeface="Calibri"/>
                <a:ea typeface="Calibri"/>
                <a:cs typeface="Calibri"/>
                <a:sym typeface="Calibri"/>
              </a:rPr>
              <a:t>C’est toutes les compétences que vous aurez développé pour vous même.</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200" b="0" i="0" u="none" strike="noStrike" cap="none">
                <a:solidFill>
                  <a:srgbClr val="000000"/>
                </a:solidFill>
                <a:latin typeface="Calibri"/>
                <a:ea typeface="Calibri"/>
                <a:cs typeface="Calibri"/>
                <a:sym typeface="Calibri"/>
              </a:rPr>
              <a:t>C’est une expérience de vie basée sur des tests terrains réels. Nous vous invitons donc à vivre des expériences entrepreneuriales et à tester de nouvelles choses au quotidien : </a:t>
            </a:r>
            <a:endParaRPr sz="2200" b="0" i="0" u="none" strike="noStrike" cap="none">
              <a:solidFill>
                <a:srgbClr val="000000"/>
              </a:solidFill>
              <a:latin typeface="Arial"/>
              <a:ea typeface="Arial"/>
              <a:cs typeface="Arial"/>
              <a:sym typeface="Arial"/>
            </a:endParaRPr>
          </a:p>
          <a:p>
            <a:pPr marL="457200" marR="0" lvl="0" indent="-368300" algn="l" rtl="0">
              <a:lnSpc>
                <a:spcPct val="107916"/>
              </a:lnSpc>
              <a:spcBef>
                <a:spcPts val="800"/>
              </a:spcBef>
              <a:spcAft>
                <a:spcPts val="0"/>
              </a:spcAft>
              <a:buClr>
                <a:srgbClr val="000000"/>
              </a:buClr>
              <a:buSzPts val="2200"/>
              <a:buFont typeface="Calibri"/>
              <a:buChar char="●"/>
            </a:pPr>
            <a:r>
              <a:rPr lang="en-US" sz="2200" b="0" i="0" u="none" strike="noStrike" cap="none">
                <a:solidFill>
                  <a:srgbClr val="000000"/>
                </a:solidFill>
                <a:latin typeface="Calibri"/>
                <a:ea typeface="Calibri"/>
                <a:cs typeface="Calibri"/>
                <a:sym typeface="Calibri"/>
              </a:rPr>
              <a:t>vous allez apprendre à vendre, </a:t>
            </a:r>
            <a:endParaRPr sz="2200" b="0" i="0" u="none" strike="noStrike" cap="none">
              <a:solidFill>
                <a:srgbClr val="000000"/>
              </a:solidFill>
              <a:latin typeface="Arial"/>
              <a:ea typeface="Arial"/>
              <a:cs typeface="Arial"/>
              <a:sym typeface="Arial"/>
            </a:endParaRPr>
          </a:p>
          <a:p>
            <a:pPr marL="457200" marR="0" lvl="0" indent="-368300" algn="l" rtl="0">
              <a:lnSpc>
                <a:spcPct val="107916"/>
              </a:lnSpc>
              <a:spcBef>
                <a:spcPts val="0"/>
              </a:spcBef>
              <a:spcAft>
                <a:spcPts val="0"/>
              </a:spcAft>
              <a:buClr>
                <a:srgbClr val="000000"/>
              </a:buClr>
              <a:buSzPts val="2200"/>
              <a:buFont typeface="Calibri"/>
              <a:buChar char="●"/>
            </a:pPr>
            <a:r>
              <a:rPr lang="en-US" sz="2200" b="0" i="0" u="none" strike="noStrike" cap="none">
                <a:solidFill>
                  <a:srgbClr val="000000"/>
                </a:solidFill>
                <a:latin typeface="Calibri"/>
                <a:ea typeface="Calibri"/>
                <a:cs typeface="Calibri"/>
                <a:sym typeface="Calibri"/>
              </a:rPr>
              <a:t>vous allez apprendre à interviewer des personnes, </a:t>
            </a:r>
            <a:endParaRPr sz="2200" b="0" i="0" u="none" strike="noStrike" cap="none">
              <a:solidFill>
                <a:srgbClr val="000000"/>
              </a:solidFill>
              <a:latin typeface="Arial"/>
              <a:ea typeface="Arial"/>
              <a:cs typeface="Arial"/>
              <a:sym typeface="Arial"/>
            </a:endParaRPr>
          </a:p>
          <a:p>
            <a:pPr marL="457200" marR="0" lvl="0" indent="-368300" algn="l" rtl="0">
              <a:lnSpc>
                <a:spcPct val="107916"/>
              </a:lnSpc>
              <a:spcBef>
                <a:spcPts val="0"/>
              </a:spcBef>
              <a:spcAft>
                <a:spcPts val="0"/>
              </a:spcAft>
              <a:buClr>
                <a:srgbClr val="000000"/>
              </a:buClr>
              <a:buSzPts val="2200"/>
              <a:buFont typeface="Calibri"/>
              <a:buChar char="●"/>
            </a:pPr>
            <a:r>
              <a:rPr lang="en-US" sz="2200" b="0" i="0" u="none" strike="noStrike" cap="none">
                <a:solidFill>
                  <a:srgbClr val="000000"/>
                </a:solidFill>
                <a:latin typeface="Calibri"/>
                <a:ea typeface="Calibri"/>
                <a:cs typeface="Calibri"/>
                <a:sym typeface="Calibri"/>
              </a:rPr>
              <a:t>vous allez apprendre à développer vos contacts professionnels, </a:t>
            </a:r>
            <a:endParaRPr sz="2200" b="0" i="0" u="none" strike="noStrike" cap="none">
              <a:solidFill>
                <a:srgbClr val="000000"/>
              </a:solidFill>
              <a:latin typeface="Calibri"/>
              <a:ea typeface="Calibri"/>
              <a:cs typeface="Calibri"/>
              <a:sym typeface="Calibri"/>
            </a:endParaRPr>
          </a:p>
          <a:p>
            <a:pPr marL="457200" marR="0" lvl="0" indent="-368300" algn="l" rtl="0">
              <a:lnSpc>
                <a:spcPct val="107916"/>
              </a:lnSpc>
              <a:spcBef>
                <a:spcPts val="0"/>
              </a:spcBef>
              <a:spcAft>
                <a:spcPts val="0"/>
              </a:spcAft>
              <a:buClr>
                <a:srgbClr val="000000"/>
              </a:buClr>
              <a:buSzPts val="2200"/>
              <a:buFont typeface="Calibri"/>
              <a:buChar char="●"/>
            </a:pPr>
            <a:r>
              <a:rPr lang="en-US" sz="2200" b="0" i="0" u="none" strike="noStrike" cap="none">
                <a:solidFill>
                  <a:srgbClr val="000000"/>
                </a:solidFill>
                <a:latin typeface="Calibri"/>
                <a:ea typeface="Calibri"/>
                <a:cs typeface="Calibri"/>
                <a:sym typeface="Calibri"/>
              </a:rPr>
              <a:t>..</a:t>
            </a:r>
            <a:endParaRPr sz="2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a:t>
            </a:r>
            <a:endParaRPr sz="2000" b="0" i="0" u="none" strike="noStrike" cap="none">
              <a:solidFill>
                <a:schemeClr val="dk1"/>
              </a:solidFill>
              <a:latin typeface="Calibri"/>
              <a:ea typeface="Calibri"/>
              <a:cs typeface="Calibri"/>
              <a:sym typeface="Calibri"/>
            </a:endParaRPr>
          </a:p>
        </p:txBody>
      </p:sp>
      <p:pic>
        <p:nvPicPr>
          <p:cNvPr id="185" name="Google Shape;185;ge1971c9d2d_0_31" descr="succès.jpeg"/>
          <p:cNvPicPr preferRelativeResize="0"/>
          <p:nvPr/>
        </p:nvPicPr>
        <p:blipFill rotWithShape="1">
          <a:blip r:embed="rId3">
            <a:alphaModFix/>
          </a:blip>
          <a:srcRect/>
          <a:stretch/>
        </p:blipFill>
        <p:spPr>
          <a:xfrm>
            <a:off x="8563450" y="5341199"/>
            <a:ext cx="3471775" cy="143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pSp>
        <p:nvGrpSpPr>
          <p:cNvPr id="190" name="Google Shape;190;p149"/>
          <p:cNvGrpSpPr/>
          <p:nvPr/>
        </p:nvGrpSpPr>
        <p:grpSpPr>
          <a:xfrm>
            <a:off x="0" y="2133527"/>
            <a:ext cx="12192000" cy="4287957"/>
            <a:chOff x="0" y="1298725"/>
            <a:chExt cx="10896600" cy="5034114"/>
          </a:xfrm>
        </p:grpSpPr>
        <p:sp>
          <p:nvSpPr>
            <p:cNvPr id="191" name="Google Shape;191;p149"/>
            <p:cNvSpPr/>
            <p:nvPr/>
          </p:nvSpPr>
          <p:spPr>
            <a:xfrm>
              <a:off x="0" y="1298725"/>
              <a:ext cx="3632200" cy="5034112"/>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92" name="Google Shape;192;p149"/>
            <p:cNvSpPr/>
            <p:nvPr/>
          </p:nvSpPr>
          <p:spPr>
            <a:xfrm>
              <a:off x="3632200" y="1298726"/>
              <a:ext cx="3632200" cy="503411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93" name="Google Shape;193;p149"/>
            <p:cNvSpPr/>
            <p:nvPr/>
          </p:nvSpPr>
          <p:spPr>
            <a:xfrm>
              <a:off x="7264400" y="1318201"/>
              <a:ext cx="3632200" cy="501463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grpSp>
      <p:sp>
        <p:nvSpPr>
          <p:cNvPr id="194" name="Google Shape;194;p149"/>
          <p:cNvSpPr/>
          <p:nvPr/>
        </p:nvSpPr>
        <p:spPr>
          <a:xfrm>
            <a:off x="0" y="2234129"/>
            <a:ext cx="4098879" cy="497530"/>
          </a:xfrm>
          <a:prstGeom prst="rect">
            <a:avLst/>
          </a:prstGeom>
          <a:noFill/>
          <a:ln>
            <a:noFill/>
          </a:ln>
        </p:spPr>
        <p:txBody>
          <a:bodyPr spcFirstLastPara="1" wrap="square" lIns="91425" tIns="45700" rIns="91425" bIns="45700" anchor="t" anchorCtr="0">
            <a:spAutoFit/>
          </a:bodyPr>
          <a:lstStyle/>
          <a:p>
            <a:pPr marL="0" marR="0" lvl="0" indent="0" algn="ctr" rtl="0">
              <a:lnSpc>
                <a:spcPct val="155555"/>
              </a:lnSpc>
              <a:spcBef>
                <a:spcPts val="0"/>
              </a:spcBef>
              <a:spcAft>
                <a:spcPts val="0"/>
              </a:spcAft>
              <a:buClr>
                <a:srgbClr val="000000"/>
              </a:buClr>
              <a:buSzPts val="1800"/>
              <a:buFont typeface="Arial"/>
              <a:buNone/>
            </a:pPr>
            <a:r>
              <a:rPr lang="en-US" sz="1800" b="1" i="0" u="none" strike="noStrike" cap="none">
                <a:solidFill>
                  <a:schemeClr val="lt1"/>
                </a:solidFill>
                <a:latin typeface="Open Sans"/>
                <a:ea typeface="Open Sans"/>
                <a:cs typeface="Open Sans"/>
                <a:sym typeface="Open Sans"/>
              </a:rPr>
              <a:t>Développer vos talents</a:t>
            </a:r>
            <a:endParaRPr sz="1400" b="0" i="0" u="none" strike="noStrike" cap="none">
              <a:solidFill>
                <a:srgbClr val="000000"/>
              </a:solidFill>
              <a:latin typeface="Arial"/>
              <a:ea typeface="Arial"/>
              <a:cs typeface="Arial"/>
              <a:sym typeface="Arial"/>
            </a:endParaRPr>
          </a:p>
        </p:txBody>
      </p:sp>
      <p:sp>
        <p:nvSpPr>
          <p:cNvPr id="195" name="Google Shape;195;p149"/>
          <p:cNvSpPr/>
          <p:nvPr/>
        </p:nvSpPr>
        <p:spPr>
          <a:xfrm>
            <a:off x="62555" y="2644381"/>
            <a:ext cx="3853500" cy="3609300"/>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1600"/>
              <a:buFont typeface="Arial"/>
              <a:buNone/>
            </a:pPr>
            <a:r>
              <a:rPr lang="en-US" sz="1800" b="1" i="0" u="none" strike="noStrike" cap="none">
                <a:solidFill>
                  <a:schemeClr val="lt1"/>
                </a:solidFill>
                <a:latin typeface="Calibri"/>
                <a:ea typeface="Calibri"/>
                <a:cs typeface="Calibri"/>
                <a:sym typeface="Calibri"/>
              </a:rPr>
              <a:t>COMPETENCES</a:t>
            </a:r>
            <a:endParaRPr sz="1800" b="0" i="0" u="none" strike="noStrike" cap="none">
              <a:solidFill>
                <a:srgbClr val="000000"/>
              </a:solidFill>
              <a:latin typeface="Arial"/>
              <a:ea typeface="Arial"/>
              <a:cs typeface="Arial"/>
              <a:sym typeface="Arial"/>
            </a:endParaRPr>
          </a:p>
          <a:p>
            <a:pPr marL="171450" marR="0" lvl="0" indent="-1714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Savoir vendre,</a:t>
            </a:r>
            <a:endParaRPr sz="1800" b="0" i="0" u="none" strike="noStrike" cap="none">
              <a:solidFill>
                <a:srgbClr val="000000"/>
              </a:solidFill>
              <a:latin typeface="Arial"/>
              <a:ea typeface="Arial"/>
              <a:cs typeface="Arial"/>
              <a:sym typeface="Arial"/>
            </a:endParaRPr>
          </a:p>
          <a:p>
            <a:pPr marL="171450" marR="0" lvl="0" indent="-1714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Savoir mettre en avant ses idées,</a:t>
            </a:r>
            <a:endParaRPr sz="18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1600"/>
              <a:buFont typeface="Arial"/>
              <a:buNone/>
            </a:pPr>
            <a:endParaRPr sz="1800" b="1" i="0" u="none" strike="noStrike" cap="none">
              <a:solidFill>
                <a:schemeClr val="lt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1600"/>
              <a:buFont typeface="Arial"/>
              <a:buNone/>
            </a:pPr>
            <a:r>
              <a:rPr lang="en-US" sz="1800" b="1" i="0" u="none" strike="noStrike" cap="none">
                <a:solidFill>
                  <a:schemeClr val="lt1"/>
                </a:solidFill>
                <a:latin typeface="Calibri"/>
                <a:ea typeface="Calibri"/>
                <a:cs typeface="Calibri"/>
                <a:sym typeface="Calibri"/>
              </a:rPr>
              <a:t>SOFT SKILLS</a:t>
            </a:r>
            <a:endParaRPr sz="1800" b="0" i="0" u="none" strike="noStrike" cap="none">
              <a:solidFill>
                <a:srgbClr val="000000"/>
              </a:solidFill>
              <a:latin typeface="Arial"/>
              <a:ea typeface="Arial"/>
              <a:cs typeface="Arial"/>
              <a:sym typeface="Arial"/>
            </a:endParaRPr>
          </a:p>
          <a:p>
            <a:pPr marL="285750" marR="0" lvl="0" indent="-2857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Esprit critique</a:t>
            </a:r>
            <a:endParaRPr sz="1800" b="0" i="0" u="none" strike="noStrike" cap="none">
              <a:solidFill>
                <a:srgbClr val="000000"/>
              </a:solidFill>
              <a:latin typeface="Arial"/>
              <a:ea typeface="Arial"/>
              <a:cs typeface="Arial"/>
              <a:sym typeface="Arial"/>
            </a:endParaRPr>
          </a:p>
          <a:p>
            <a:pPr marL="285750" marR="0" lvl="0" indent="-2857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Travail en équipe</a:t>
            </a:r>
            <a:endParaRPr sz="1800" b="0" i="0" u="none" strike="noStrike" cap="none">
              <a:solidFill>
                <a:srgbClr val="000000"/>
              </a:solidFill>
              <a:latin typeface="Arial"/>
              <a:ea typeface="Arial"/>
              <a:cs typeface="Arial"/>
              <a:sym typeface="Arial"/>
            </a:endParaRPr>
          </a:p>
          <a:p>
            <a:pPr marL="285750" marR="0" lvl="0" indent="-2857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Créativité</a:t>
            </a:r>
            <a:endParaRPr sz="1800" b="0" i="0" u="none" strike="noStrike" cap="none">
              <a:solidFill>
                <a:schemeClr val="lt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1600"/>
              <a:buFont typeface="Arial"/>
              <a:buNone/>
            </a:pPr>
            <a:endParaRPr sz="1800" b="1" i="0" u="none" strike="noStrike" cap="none">
              <a:solidFill>
                <a:schemeClr val="lt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1600"/>
              <a:buFont typeface="Arial"/>
              <a:buNone/>
            </a:pPr>
            <a:r>
              <a:rPr lang="en-US" sz="1800" b="1" i="0" u="none" strike="noStrike" cap="none">
                <a:solidFill>
                  <a:schemeClr val="lt1"/>
                </a:solidFill>
                <a:latin typeface="Calibri"/>
                <a:ea typeface="Calibri"/>
                <a:cs typeface="Calibri"/>
                <a:sym typeface="Calibri"/>
              </a:rPr>
              <a:t>ATTITUDES</a:t>
            </a:r>
            <a:endParaRPr sz="1800" b="1" i="0" u="none" strike="noStrike" cap="none">
              <a:solidFill>
                <a:schemeClr val="lt1"/>
              </a:solidFill>
              <a:latin typeface="Calibri"/>
              <a:ea typeface="Calibri"/>
              <a:cs typeface="Calibri"/>
              <a:sym typeface="Calibri"/>
            </a:endParaRPr>
          </a:p>
          <a:p>
            <a:pPr marL="171450" marR="0" lvl="0" indent="-1714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Etre curieux,</a:t>
            </a:r>
            <a:endParaRPr sz="1800" b="0" i="0" u="none" strike="noStrike" cap="none">
              <a:solidFill>
                <a:srgbClr val="000000"/>
              </a:solidFill>
              <a:latin typeface="Arial"/>
              <a:ea typeface="Arial"/>
              <a:cs typeface="Arial"/>
              <a:sym typeface="Arial"/>
            </a:endParaRPr>
          </a:p>
          <a:p>
            <a:pPr marL="171450" marR="0" lvl="0" indent="-171450" algn="l" rtl="0">
              <a:lnSpc>
                <a:spcPct val="110000"/>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Être au service des autres</a:t>
            </a:r>
            <a:endParaRPr sz="1800" b="0" i="0" u="none" strike="noStrike" cap="none">
              <a:solidFill>
                <a:schemeClr val="lt1"/>
              </a:solidFill>
              <a:latin typeface="Calibri"/>
              <a:ea typeface="Calibri"/>
              <a:cs typeface="Calibri"/>
              <a:sym typeface="Calibri"/>
            </a:endParaRPr>
          </a:p>
          <a:p>
            <a:pPr marL="171450" marR="0" lvl="0" indent="-69850" algn="l" rtl="0">
              <a:lnSpc>
                <a:spcPct val="110000"/>
              </a:lnSpc>
              <a:spcBef>
                <a:spcPts val="0"/>
              </a:spcBef>
              <a:spcAft>
                <a:spcPts val="0"/>
              </a:spcAft>
              <a:buClr>
                <a:srgbClr val="000000"/>
              </a:buClr>
              <a:buSzPts val="1600"/>
              <a:buFont typeface="Arial"/>
              <a:buNone/>
            </a:pPr>
            <a:endParaRPr sz="1600" b="0" i="0" u="none" strike="noStrike" cap="none">
              <a:solidFill>
                <a:schemeClr val="lt1"/>
              </a:solidFill>
              <a:latin typeface="Calibri"/>
              <a:ea typeface="Calibri"/>
              <a:cs typeface="Calibri"/>
              <a:sym typeface="Calibri"/>
            </a:endParaRPr>
          </a:p>
        </p:txBody>
      </p:sp>
      <p:sp>
        <p:nvSpPr>
          <p:cNvPr id="196" name="Google Shape;196;p149"/>
          <p:cNvSpPr/>
          <p:nvPr/>
        </p:nvSpPr>
        <p:spPr>
          <a:xfrm>
            <a:off x="4084447" y="2234129"/>
            <a:ext cx="4041148" cy="497530"/>
          </a:xfrm>
          <a:prstGeom prst="rect">
            <a:avLst/>
          </a:prstGeom>
          <a:noFill/>
          <a:ln>
            <a:noFill/>
          </a:ln>
        </p:spPr>
        <p:txBody>
          <a:bodyPr spcFirstLastPara="1" wrap="square" lIns="91425" tIns="45700" rIns="91425" bIns="45700" anchor="t" anchorCtr="0">
            <a:spAutoFit/>
          </a:bodyPr>
          <a:lstStyle/>
          <a:p>
            <a:pPr marL="0" marR="0" lvl="0" indent="0" algn="ctr" rtl="0">
              <a:lnSpc>
                <a:spcPct val="155555"/>
              </a:lnSpc>
              <a:spcBef>
                <a:spcPts val="0"/>
              </a:spcBef>
              <a:spcAft>
                <a:spcPts val="0"/>
              </a:spcAft>
              <a:buClr>
                <a:srgbClr val="000000"/>
              </a:buClr>
              <a:buSzPts val="1800"/>
              <a:buFont typeface="Arial"/>
              <a:buNone/>
            </a:pPr>
            <a:r>
              <a:rPr lang="en-US" sz="1800" b="1" i="0" u="none" strike="noStrike" cap="none">
                <a:solidFill>
                  <a:schemeClr val="lt1"/>
                </a:solidFill>
                <a:latin typeface="Open Sans"/>
                <a:ea typeface="Open Sans"/>
                <a:cs typeface="Open Sans"/>
                <a:sym typeface="Open Sans"/>
              </a:rPr>
              <a:t>Explorer l’univers entrepreneur</a:t>
            </a:r>
            <a:endParaRPr sz="1400" b="0" i="0" u="none" strike="noStrike" cap="none">
              <a:solidFill>
                <a:srgbClr val="000000"/>
              </a:solidFill>
              <a:latin typeface="Arial"/>
              <a:ea typeface="Arial"/>
              <a:cs typeface="Arial"/>
              <a:sym typeface="Arial"/>
            </a:endParaRPr>
          </a:p>
        </p:txBody>
      </p:sp>
      <p:sp>
        <p:nvSpPr>
          <p:cNvPr id="197" name="Google Shape;197;p149"/>
          <p:cNvSpPr/>
          <p:nvPr/>
        </p:nvSpPr>
        <p:spPr>
          <a:xfrm>
            <a:off x="4316425" y="3330174"/>
            <a:ext cx="3551400" cy="210750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88888"/>
              </a:lnSpc>
              <a:spcBef>
                <a:spcPts val="0"/>
              </a:spcBef>
              <a:spcAft>
                <a:spcPts val="0"/>
              </a:spcAft>
              <a:buClr>
                <a:srgbClr val="000000"/>
              </a:buClr>
              <a:buSzPts val="1800"/>
              <a:buFont typeface="Arial"/>
              <a:buChar char="•"/>
            </a:pPr>
            <a:r>
              <a:rPr lang="en-US" sz="1800" b="0" i="0" u="none" strike="noStrike" cap="none">
                <a:solidFill>
                  <a:schemeClr val="lt1"/>
                </a:solidFill>
                <a:latin typeface="Calibri"/>
                <a:ea typeface="Calibri"/>
                <a:cs typeface="Calibri"/>
                <a:sym typeface="Calibri"/>
              </a:rPr>
              <a:t>Découvrir, lire les histoires d’entrepreneurs, de leaders, de personnes ordinaires au parcours extraordinaire </a:t>
            </a:r>
            <a:endParaRPr sz="1800" b="0" i="0" u="none" strike="noStrike" cap="none">
              <a:solidFill>
                <a:schemeClr val="lt1"/>
              </a:solidFill>
              <a:latin typeface="Calibri"/>
              <a:ea typeface="Calibri"/>
              <a:cs typeface="Calibri"/>
              <a:sym typeface="Calibri"/>
            </a:endParaRPr>
          </a:p>
        </p:txBody>
      </p:sp>
      <p:sp>
        <p:nvSpPr>
          <p:cNvPr id="198" name="Google Shape;198;p149"/>
          <p:cNvSpPr/>
          <p:nvPr/>
        </p:nvSpPr>
        <p:spPr>
          <a:xfrm>
            <a:off x="8096728" y="2234129"/>
            <a:ext cx="4095271" cy="497530"/>
          </a:xfrm>
          <a:prstGeom prst="rect">
            <a:avLst/>
          </a:prstGeom>
          <a:noFill/>
          <a:ln>
            <a:noFill/>
          </a:ln>
        </p:spPr>
        <p:txBody>
          <a:bodyPr spcFirstLastPara="1" wrap="square" lIns="91425" tIns="45700" rIns="91425" bIns="45700" anchor="t" anchorCtr="0">
            <a:spAutoFit/>
          </a:bodyPr>
          <a:lstStyle/>
          <a:p>
            <a:pPr marL="0" marR="0" lvl="0" indent="0" algn="ctr" rtl="0">
              <a:lnSpc>
                <a:spcPct val="155555"/>
              </a:lnSpc>
              <a:spcBef>
                <a:spcPts val="0"/>
              </a:spcBef>
              <a:spcAft>
                <a:spcPts val="0"/>
              </a:spcAft>
              <a:buClr>
                <a:srgbClr val="000000"/>
              </a:buClr>
              <a:buSzPts val="1800"/>
              <a:buFont typeface="Arial"/>
              <a:buNone/>
            </a:pPr>
            <a:r>
              <a:rPr lang="en-US" sz="1700" b="1" i="0" u="none" strike="noStrike" cap="none">
                <a:solidFill>
                  <a:schemeClr val="lt1"/>
                </a:solidFill>
                <a:latin typeface="Open Sans"/>
                <a:ea typeface="Open Sans"/>
                <a:cs typeface="Open Sans"/>
                <a:sym typeface="Open Sans"/>
              </a:rPr>
              <a:t>Transformer une idée en entreprise</a:t>
            </a:r>
            <a:endParaRPr sz="1700" b="0" i="0" u="none" strike="noStrike" cap="none">
              <a:solidFill>
                <a:srgbClr val="000000"/>
              </a:solidFill>
              <a:latin typeface="Arial"/>
              <a:ea typeface="Arial"/>
              <a:cs typeface="Arial"/>
              <a:sym typeface="Arial"/>
            </a:endParaRPr>
          </a:p>
        </p:txBody>
      </p:sp>
      <p:sp>
        <p:nvSpPr>
          <p:cNvPr id="199" name="Google Shape;199;p149"/>
          <p:cNvSpPr/>
          <p:nvPr/>
        </p:nvSpPr>
        <p:spPr>
          <a:xfrm>
            <a:off x="8375950" y="2949176"/>
            <a:ext cx="3551400" cy="3165300"/>
          </a:xfrm>
          <a:prstGeom prst="rect">
            <a:avLst/>
          </a:prstGeom>
          <a:noFill/>
          <a:ln>
            <a:noFill/>
          </a:ln>
        </p:spPr>
        <p:txBody>
          <a:bodyPr spcFirstLastPara="1" wrap="square" lIns="91425" tIns="45700" rIns="91425" bIns="45700" anchor="t" anchorCtr="0">
            <a:spAutoFit/>
          </a:bodyPr>
          <a:lstStyle/>
          <a:p>
            <a:pPr marL="171450" marR="0" lvl="0" indent="-171450" algn="l" rtl="0">
              <a:lnSpc>
                <a:spcPct val="188888"/>
              </a:lnSpc>
              <a:spcBef>
                <a:spcPts val="0"/>
              </a:spcBef>
              <a:spcAft>
                <a:spcPts val="0"/>
              </a:spcAft>
              <a:buClr>
                <a:schemeClr val="accent5"/>
              </a:buClr>
              <a:buSzPts val="1800"/>
              <a:buFont typeface="Arial"/>
              <a:buChar char="•"/>
            </a:pPr>
            <a:r>
              <a:rPr lang="en-US" sz="1800" b="0" i="0" u="none" strike="noStrike" cap="none">
                <a:solidFill>
                  <a:schemeClr val="accent5"/>
                </a:solidFill>
                <a:latin typeface="Calibri"/>
                <a:ea typeface="Calibri"/>
                <a:cs typeface="Calibri"/>
                <a:sym typeface="Calibri"/>
              </a:rPr>
              <a:t>Trouver des idées</a:t>
            </a:r>
            <a:endParaRPr sz="1800" b="0" i="0" u="none" strike="noStrike" cap="none">
              <a:solidFill>
                <a:schemeClr val="accent5"/>
              </a:solidFill>
              <a:latin typeface="Arial"/>
              <a:ea typeface="Arial"/>
              <a:cs typeface="Arial"/>
              <a:sym typeface="Arial"/>
            </a:endParaRPr>
          </a:p>
          <a:p>
            <a:pPr marL="171450" marR="0" lvl="0" indent="-171450" algn="l" rtl="0">
              <a:lnSpc>
                <a:spcPct val="188888"/>
              </a:lnSpc>
              <a:spcBef>
                <a:spcPts val="0"/>
              </a:spcBef>
              <a:spcAft>
                <a:spcPts val="0"/>
              </a:spcAft>
              <a:buClr>
                <a:schemeClr val="accent5"/>
              </a:buClr>
              <a:buSzPts val="1800"/>
              <a:buFont typeface="Arial"/>
              <a:buChar char="•"/>
            </a:pPr>
            <a:r>
              <a:rPr lang="en-US" sz="1800" b="0" i="0" u="none" strike="noStrike" cap="none">
                <a:solidFill>
                  <a:schemeClr val="accent5"/>
                </a:solidFill>
                <a:latin typeface="Calibri"/>
                <a:ea typeface="Calibri"/>
                <a:cs typeface="Calibri"/>
                <a:sym typeface="Calibri"/>
              </a:rPr>
              <a:t>identifier le potentiel d’une idée</a:t>
            </a:r>
            <a:endParaRPr sz="1800" b="0" i="0" u="none" strike="noStrike" cap="none">
              <a:solidFill>
                <a:schemeClr val="accent5"/>
              </a:solidFill>
              <a:latin typeface="Arial"/>
              <a:ea typeface="Arial"/>
              <a:cs typeface="Arial"/>
              <a:sym typeface="Arial"/>
            </a:endParaRPr>
          </a:p>
          <a:p>
            <a:pPr marL="171450" marR="0" lvl="0" indent="-171450" algn="l" rtl="0">
              <a:lnSpc>
                <a:spcPct val="188888"/>
              </a:lnSpc>
              <a:spcBef>
                <a:spcPts val="0"/>
              </a:spcBef>
              <a:spcAft>
                <a:spcPts val="0"/>
              </a:spcAft>
              <a:buClr>
                <a:schemeClr val="accent5"/>
              </a:buClr>
              <a:buSzPts val="1800"/>
              <a:buFont typeface="Arial"/>
              <a:buChar char="•"/>
            </a:pPr>
            <a:r>
              <a:rPr lang="en-US" sz="1800" b="0" i="0" u="none" strike="noStrike" cap="none">
                <a:solidFill>
                  <a:schemeClr val="accent5"/>
                </a:solidFill>
                <a:latin typeface="Calibri"/>
                <a:ea typeface="Calibri"/>
                <a:cs typeface="Calibri"/>
                <a:sym typeface="Calibri"/>
              </a:rPr>
              <a:t>transformer une idée en entreprise</a:t>
            </a:r>
            <a:endParaRPr sz="1800" b="0" i="0" u="none" strike="noStrike" cap="none">
              <a:solidFill>
                <a:schemeClr val="accent5"/>
              </a:solidFill>
              <a:latin typeface="Calibri"/>
              <a:ea typeface="Calibri"/>
              <a:cs typeface="Calibri"/>
              <a:sym typeface="Calibri"/>
            </a:endParaRPr>
          </a:p>
          <a:p>
            <a:pPr marL="171450" marR="0" lvl="0" indent="-171450" algn="l" rtl="0">
              <a:lnSpc>
                <a:spcPct val="188888"/>
              </a:lnSpc>
              <a:spcBef>
                <a:spcPts val="0"/>
              </a:spcBef>
              <a:spcAft>
                <a:spcPts val="0"/>
              </a:spcAft>
              <a:buClr>
                <a:schemeClr val="accent5"/>
              </a:buClr>
              <a:buSzPts val="1800"/>
              <a:buFont typeface="Calibri"/>
              <a:buChar char="•"/>
            </a:pPr>
            <a:r>
              <a:rPr lang="en-US" sz="1800" b="0" i="0" u="none" strike="noStrike" cap="none">
                <a:solidFill>
                  <a:schemeClr val="accent5"/>
                </a:solidFill>
                <a:latin typeface="Calibri"/>
                <a:ea typeface="Calibri"/>
                <a:cs typeface="Calibri"/>
                <a:sym typeface="Calibri"/>
              </a:rPr>
              <a:t>Créer votre entreprise (pour ceux qui le souhaitent)</a:t>
            </a:r>
            <a:endParaRPr sz="1800" b="0" i="0" u="none" strike="noStrike" cap="none">
              <a:solidFill>
                <a:schemeClr val="accent5"/>
              </a:solidFill>
              <a:latin typeface="Calibri"/>
              <a:ea typeface="Calibri"/>
              <a:cs typeface="Calibri"/>
              <a:sym typeface="Calibri"/>
            </a:endParaRPr>
          </a:p>
        </p:txBody>
      </p:sp>
      <p:sp>
        <p:nvSpPr>
          <p:cNvPr id="200" name="Google Shape;200;p149"/>
          <p:cNvSpPr txBox="1"/>
          <p:nvPr/>
        </p:nvSpPr>
        <p:spPr>
          <a:xfrm>
            <a:off x="1223225" y="786800"/>
            <a:ext cx="9270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Vous apprendrez</a:t>
            </a:r>
            <a:r>
              <a:rPr lang="en-US" sz="3200" b="1" i="0" u="none" strike="noStrike" cap="none">
                <a:solidFill>
                  <a:schemeClr val="accent2"/>
                </a:solidFill>
                <a:latin typeface="Montserrat"/>
                <a:ea typeface="Montserrat"/>
                <a:cs typeface="Montserrat"/>
                <a:sym typeface="Montserrat"/>
              </a:rPr>
              <a:t> à travers le programme</a:t>
            </a:r>
            <a:endParaRPr sz="1400" b="0" i="0" u="none" strike="noStrike" cap="none">
              <a:solidFill>
                <a:srgbClr val="000000"/>
              </a:solidFill>
              <a:latin typeface="Arial"/>
              <a:ea typeface="Arial"/>
              <a:cs typeface="Arial"/>
              <a:sym typeface="Arial"/>
            </a:endParaRPr>
          </a:p>
        </p:txBody>
      </p:sp>
      <p:sp>
        <p:nvSpPr>
          <p:cNvPr id="201" name="Google Shape;201;p149"/>
          <p:cNvSpPr txBox="1"/>
          <p:nvPr/>
        </p:nvSpPr>
        <p:spPr>
          <a:xfrm>
            <a:off x="1223236" y="42524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e1d6c46e2e_0_0"/>
          <p:cNvSpPr txBox="1"/>
          <p:nvPr/>
        </p:nvSpPr>
        <p:spPr>
          <a:xfrm>
            <a:off x="900316" y="1219683"/>
            <a:ext cx="850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A qui s’adresse ce cours ?</a:t>
            </a:r>
            <a:endParaRPr sz="3200" b="1" i="0" u="none" strike="noStrike" cap="none">
              <a:solidFill>
                <a:schemeClr val="accent2"/>
              </a:solidFill>
              <a:latin typeface="Montserrat"/>
              <a:ea typeface="Montserrat"/>
              <a:cs typeface="Montserrat"/>
              <a:sym typeface="Montserrat"/>
            </a:endParaRPr>
          </a:p>
        </p:txBody>
      </p:sp>
      <p:sp>
        <p:nvSpPr>
          <p:cNvPr id="207" name="Google Shape;207;ge1d6c46e2e_0_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IMPORTANT</a:t>
            </a:r>
            <a:endParaRPr sz="1600" b="0" i="0" u="none" strike="noStrike" cap="none">
              <a:solidFill>
                <a:schemeClr val="dk2"/>
              </a:solidFill>
              <a:latin typeface="Lato"/>
              <a:ea typeface="Lato"/>
              <a:cs typeface="Lato"/>
              <a:sym typeface="Lato"/>
            </a:endParaRPr>
          </a:p>
        </p:txBody>
      </p:sp>
      <p:sp>
        <p:nvSpPr>
          <p:cNvPr id="208" name="Google Shape;208;ge1d6c46e2e_0_0"/>
          <p:cNvSpPr txBox="1"/>
          <p:nvPr/>
        </p:nvSpPr>
        <p:spPr>
          <a:xfrm>
            <a:off x="941551" y="2284625"/>
            <a:ext cx="10308900" cy="3817200"/>
          </a:xfrm>
          <a:prstGeom prst="rect">
            <a:avLst/>
          </a:prstGeom>
          <a:solidFill>
            <a:schemeClr val="accent6"/>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200" b="0" i="0" u="none" strike="noStrike" cap="none">
                <a:solidFill>
                  <a:srgbClr val="000000"/>
                </a:solidFill>
                <a:latin typeface="Calibri"/>
                <a:ea typeface="Calibri"/>
                <a:cs typeface="Calibri"/>
                <a:sym typeface="Calibri"/>
              </a:rPr>
              <a:t>Les entrepreneurs dont nous allons parler sont des entrepreneurs</a:t>
            </a:r>
            <a:endParaRPr sz="2200" b="0" i="0" u="none" strike="noStrike" cap="none">
              <a:solidFill>
                <a:srgbClr val="000000"/>
              </a:solidFill>
              <a:latin typeface="Calibri"/>
              <a:ea typeface="Calibri"/>
              <a:cs typeface="Calibri"/>
              <a:sym typeface="Calibri"/>
            </a:endParaRPr>
          </a:p>
          <a:p>
            <a:pPr marL="457200" marR="0" lvl="0" indent="-368300" algn="l" rtl="0">
              <a:lnSpc>
                <a:spcPct val="100000"/>
              </a:lnSpc>
              <a:spcBef>
                <a:spcPts val="0"/>
              </a:spcBef>
              <a:spcAft>
                <a:spcPts val="0"/>
              </a:spcAft>
              <a:buClr>
                <a:srgbClr val="000000"/>
              </a:buClr>
              <a:buSzPts val="2200"/>
              <a:buFont typeface="Calibri"/>
              <a:buChar char="●"/>
            </a:pPr>
            <a:r>
              <a:rPr lang="en-US" sz="2200" b="1" i="0" u="none" strike="noStrike" cap="none">
                <a:solidFill>
                  <a:srgbClr val="000000"/>
                </a:solidFill>
                <a:latin typeface="Calibri"/>
                <a:ea typeface="Calibri"/>
                <a:cs typeface="Calibri"/>
                <a:sym typeface="Calibri"/>
              </a:rPr>
              <a:t>Partis de rien</a:t>
            </a:r>
            <a:r>
              <a:rPr lang="en-US" sz="2200" b="0" i="0" u="none" strike="noStrike" cap="none">
                <a:solidFill>
                  <a:srgbClr val="000000"/>
                </a:solidFill>
                <a:latin typeface="Calibri"/>
                <a:ea typeface="Calibri"/>
                <a:cs typeface="Calibri"/>
                <a:sym typeface="Calibri"/>
              </a:rPr>
              <a:t> </a:t>
            </a:r>
            <a:endParaRPr sz="2200" b="0" i="0" u="none" strike="noStrike" cap="none">
              <a:solidFill>
                <a:schemeClr val="accent5"/>
              </a:solidFill>
              <a:latin typeface="Calibri"/>
              <a:ea typeface="Calibri"/>
              <a:cs typeface="Calibri"/>
              <a:sym typeface="Calibri"/>
            </a:endParaRPr>
          </a:p>
          <a:p>
            <a:pPr marL="457200" marR="0" lvl="0" indent="-368300" algn="l" rtl="0">
              <a:lnSpc>
                <a:spcPct val="100000"/>
              </a:lnSpc>
              <a:spcBef>
                <a:spcPts val="0"/>
              </a:spcBef>
              <a:spcAft>
                <a:spcPts val="0"/>
              </a:spcAft>
              <a:buClr>
                <a:srgbClr val="000000"/>
              </a:buClr>
              <a:buSzPts val="2200"/>
              <a:buFont typeface="Calibri"/>
              <a:buChar char="●"/>
            </a:pPr>
            <a:r>
              <a:rPr lang="en-US" sz="2200" b="0" i="0" u="none" strike="noStrike" cap="none">
                <a:solidFill>
                  <a:srgbClr val="000000"/>
                </a:solidFill>
                <a:latin typeface="Calibri"/>
                <a:ea typeface="Calibri"/>
                <a:cs typeface="Calibri"/>
                <a:sym typeface="Calibri"/>
              </a:rPr>
              <a:t>Ce sont </a:t>
            </a:r>
            <a:r>
              <a:rPr lang="en-US" sz="2200" b="1" i="0" u="none" strike="noStrike" cap="none">
                <a:solidFill>
                  <a:srgbClr val="000000"/>
                </a:solidFill>
                <a:latin typeface="Calibri"/>
                <a:ea typeface="Calibri"/>
                <a:cs typeface="Calibri"/>
                <a:sym typeface="Calibri"/>
              </a:rPr>
              <a:t>des personnes ordinaires</a:t>
            </a:r>
            <a:r>
              <a:rPr lang="en-US" sz="2200" b="0" i="0" u="none" strike="noStrike" cap="none">
                <a:solidFill>
                  <a:srgbClr val="000000"/>
                </a:solidFill>
                <a:latin typeface="Calibri"/>
                <a:ea typeface="Calibri"/>
                <a:cs typeface="Calibri"/>
                <a:sym typeface="Calibri"/>
              </a:rPr>
              <a:t> qui voudraient entreprendre.</a:t>
            </a:r>
            <a:endParaRPr sz="2200" b="0" i="0" u="none" strike="noStrike" cap="none">
              <a:solidFill>
                <a:srgbClr val="000000"/>
              </a:solidFill>
              <a:latin typeface="Calibri"/>
              <a:ea typeface="Calibri"/>
              <a:cs typeface="Calibri"/>
              <a:sym typeface="Calibri"/>
            </a:endParaRPr>
          </a:p>
          <a:p>
            <a:pPr marL="457200" marR="0" lvl="0" indent="-368300" algn="l" rtl="0">
              <a:lnSpc>
                <a:spcPct val="100000"/>
              </a:lnSpc>
              <a:spcBef>
                <a:spcPts val="0"/>
              </a:spcBef>
              <a:spcAft>
                <a:spcPts val="0"/>
              </a:spcAft>
              <a:buClr>
                <a:srgbClr val="000000"/>
              </a:buClr>
              <a:buSzPts val="2200"/>
              <a:buFont typeface="Calibri"/>
              <a:buChar char="●"/>
            </a:pPr>
            <a:r>
              <a:rPr lang="en-US" sz="2200" b="0" i="0" u="none" strike="noStrike" cap="none">
                <a:solidFill>
                  <a:srgbClr val="000000"/>
                </a:solidFill>
                <a:latin typeface="Calibri"/>
                <a:ea typeface="Calibri"/>
                <a:cs typeface="Calibri"/>
                <a:sym typeface="Calibri"/>
              </a:rPr>
              <a:t>Ce sont des personnes qui ont envie de </a:t>
            </a:r>
            <a:r>
              <a:rPr lang="en-US" sz="2200" b="1" i="0" u="none" strike="noStrike" cap="none">
                <a:solidFill>
                  <a:srgbClr val="000000"/>
                </a:solidFill>
                <a:latin typeface="Calibri"/>
                <a:ea typeface="Calibri"/>
                <a:cs typeface="Calibri"/>
                <a:sym typeface="Calibri"/>
              </a:rPr>
              <a:t>gagner honnêtement leur vie </a:t>
            </a:r>
            <a:r>
              <a:rPr lang="en-US" sz="2200" b="0" i="0" u="none" strike="noStrike" cap="none">
                <a:solidFill>
                  <a:srgbClr val="000000"/>
                </a:solidFill>
                <a:latin typeface="Calibri"/>
                <a:ea typeface="Calibri"/>
                <a:cs typeface="Calibri"/>
                <a:sym typeface="Calibri"/>
              </a:rPr>
              <a:t>et qui </a:t>
            </a:r>
            <a:r>
              <a:rPr lang="en-US" sz="2200" b="1" i="0" u="none" strike="noStrike" cap="none">
                <a:solidFill>
                  <a:srgbClr val="000000"/>
                </a:solidFill>
                <a:latin typeface="Calibri"/>
                <a:ea typeface="Calibri"/>
                <a:cs typeface="Calibri"/>
                <a:sym typeface="Calibri"/>
              </a:rPr>
              <a:t>tiennent à leurs valeurs</a:t>
            </a:r>
            <a:endParaRPr sz="2200" b="1" i="0" u="none" strike="noStrike" cap="none">
              <a:solidFill>
                <a:srgbClr val="000000"/>
              </a:solidFill>
              <a:latin typeface="Calibri"/>
              <a:ea typeface="Calibri"/>
              <a:cs typeface="Calibri"/>
              <a:sym typeface="Calibri"/>
            </a:endParaRPr>
          </a:p>
          <a:p>
            <a:pPr marL="457200" marR="0" lvl="0" indent="-368300" algn="l" rtl="0">
              <a:lnSpc>
                <a:spcPct val="100000"/>
              </a:lnSpc>
              <a:spcBef>
                <a:spcPts val="0"/>
              </a:spcBef>
              <a:spcAft>
                <a:spcPts val="0"/>
              </a:spcAft>
              <a:buClr>
                <a:schemeClr val="dk1"/>
              </a:buClr>
              <a:buSzPts val="2200"/>
              <a:buFont typeface="Calibri"/>
              <a:buChar char="●"/>
            </a:pPr>
            <a:r>
              <a:rPr lang="en-US" sz="2200" b="1" i="0" u="none" strike="noStrike" cap="none">
                <a:solidFill>
                  <a:schemeClr val="dk1"/>
                </a:solidFill>
                <a:latin typeface="Calibri"/>
                <a:ea typeface="Calibri"/>
                <a:cs typeface="Calibri"/>
                <a:sym typeface="Calibri"/>
              </a:rPr>
              <a:t>Ce sont des personnes passionnées, qui travaillent efficacement</a:t>
            </a:r>
            <a:endParaRPr sz="2200" b="1" i="0" u="none" strike="noStrike" cap="none">
              <a:solidFill>
                <a:schemeClr val="dk1"/>
              </a:solidFill>
              <a:latin typeface="Calibri"/>
              <a:ea typeface="Calibri"/>
              <a:cs typeface="Calibri"/>
              <a:sym typeface="Calibri"/>
            </a:endParaRPr>
          </a:p>
          <a:p>
            <a:pPr marL="457200" marR="0" lvl="0" indent="-368300" algn="l" rtl="0">
              <a:lnSpc>
                <a:spcPct val="100000"/>
              </a:lnSpc>
              <a:spcBef>
                <a:spcPts val="0"/>
              </a:spcBef>
              <a:spcAft>
                <a:spcPts val="0"/>
              </a:spcAft>
              <a:buClr>
                <a:schemeClr val="dk1"/>
              </a:buClr>
              <a:buSzPts val="2200"/>
              <a:buFont typeface="Calibri"/>
              <a:buChar char="●"/>
            </a:pPr>
            <a:r>
              <a:rPr lang="en-US" sz="2200" b="1" i="0" u="none" strike="noStrike" cap="none">
                <a:solidFill>
                  <a:schemeClr val="dk1"/>
                </a:solidFill>
                <a:latin typeface="Calibri"/>
                <a:ea typeface="Calibri"/>
                <a:cs typeface="Calibri"/>
                <a:sym typeface="Calibri"/>
              </a:rPr>
              <a:t>Ce sont des personnes positives</a:t>
            </a:r>
            <a:endParaRPr sz="22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rgbClr val="3155A6"/>
                </a:solidFill>
                <a:latin typeface="Calibri"/>
                <a:ea typeface="Calibri"/>
                <a:cs typeface="Calibri"/>
                <a:sym typeface="Calibri"/>
              </a:rPr>
              <a:t>Le cours s’adresse à ces personnes.</a:t>
            </a:r>
            <a:r>
              <a:rPr lang="en-US" sz="2000" b="1" i="0" u="none" strike="noStrike" cap="none">
                <a:solidFill>
                  <a:srgbClr val="3155A6"/>
                </a:solidFill>
                <a:latin typeface="Calibri"/>
                <a:ea typeface="Calibri"/>
                <a:cs typeface="Calibri"/>
                <a:sym typeface="Calibri"/>
              </a:rPr>
              <a:t> </a:t>
            </a:r>
            <a:endParaRPr sz="2000" b="1" i="0" u="none" strike="noStrike" cap="none">
              <a:solidFill>
                <a:srgbClr val="3155A6"/>
              </a:solidFill>
              <a:latin typeface="Calibri"/>
              <a:ea typeface="Calibri"/>
              <a:cs typeface="Calibri"/>
              <a:sym typeface="Calibri"/>
            </a:endParaRPr>
          </a:p>
        </p:txBody>
      </p:sp>
      <p:pic>
        <p:nvPicPr>
          <p:cNvPr id="209" name="Google Shape;209;ge1d6c46e2e_0_0"/>
          <p:cNvPicPr preferRelativeResize="0"/>
          <p:nvPr/>
        </p:nvPicPr>
        <p:blipFill rotWithShape="1">
          <a:blip r:embed="rId3">
            <a:alphaModFix/>
          </a:blip>
          <a:srcRect/>
          <a:stretch/>
        </p:blipFill>
        <p:spPr>
          <a:xfrm>
            <a:off x="8015425" y="5051250"/>
            <a:ext cx="3765880" cy="1713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3"/>
          <p:cNvSpPr/>
          <p:nvPr/>
        </p:nvSpPr>
        <p:spPr>
          <a:xfrm flipH="1">
            <a:off x="6096000" y="2283722"/>
            <a:ext cx="476250" cy="45742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60" name="Google Shape;60;p3"/>
          <p:cNvSpPr txBox="1"/>
          <p:nvPr/>
        </p:nvSpPr>
        <p:spPr>
          <a:xfrm>
            <a:off x="7125780" y="800553"/>
            <a:ext cx="4573151" cy="92674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Bienvenu</a:t>
            </a:r>
            <a:endParaRPr sz="3200" b="1" i="0" u="none" strike="noStrike" cap="none">
              <a:solidFill>
                <a:schemeClr val="accen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2"/>
                </a:solidFill>
                <a:latin typeface="Montserrat"/>
                <a:ea typeface="Montserrat"/>
                <a:cs typeface="Montserrat"/>
                <a:sym typeface="Montserrat"/>
              </a:rPr>
              <a:t>Dans ce Programme</a:t>
            </a:r>
            <a:endParaRPr sz="3200" b="1" i="0" u="none" strike="noStrike" cap="none">
              <a:solidFill>
                <a:schemeClr val="accent2"/>
              </a:solidFill>
              <a:latin typeface="Montserrat"/>
              <a:ea typeface="Montserrat"/>
              <a:cs typeface="Montserrat"/>
              <a:sym typeface="Montserrat"/>
            </a:endParaRPr>
          </a:p>
        </p:txBody>
      </p:sp>
      <p:sp>
        <p:nvSpPr>
          <p:cNvPr id="61" name="Google Shape;61;p3"/>
          <p:cNvSpPr txBox="1"/>
          <p:nvPr/>
        </p:nvSpPr>
        <p:spPr>
          <a:xfrm>
            <a:off x="7125780" y="2383044"/>
            <a:ext cx="4761300" cy="3468300"/>
          </a:xfrm>
          <a:prstGeom prst="rect">
            <a:avLst/>
          </a:prstGeom>
          <a:noFill/>
          <a:ln>
            <a:noFill/>
          </a:ln>
        </p:spPr>
        <p:txBody>
          <a:bodyPr spcFirstLastPara="1" wrap="square" lIns="0" tIns="45700" rIns="0" bIns="45700" anchor="t" anchorCtr="0">
            <a:spAutoFit/>
          </a:bodyPr>
          <a:lstStyle/>
          <a:p>
            <a:pPr marL="0" marR="0" lvl="0" indent="0" algn="l" rtl="0">
              <a:lnSpc>
                <a:spcPct val="101851"/>
              </a:lnSpc>
              <a:spcBef>
                <a:spcPts val="0"/>
              </a:spcBef>
              <a:spcAft>
                <a:spcPts val="0"/>
              </a:spcAft>
              <a:buClr>
                <a:srgbClr val="000000"/>
              </a:buClr>
              <a:buSzPts val="3600"/>
              <a:buFont typeface="Arial"/>
              <a:buNone/>
            </a:pPr>
            <a:r>
              <a:rPr lang="en-US" sz="3600" b="0" i="0" u="none" strike="noStrike" cap="none">
                <a:solidFill>
                  <a:srgbClr val="3155A6"/>
                </a:solidFill>
                <a:latin typeface="Calibri"/>
                <a:ea typeface="Calibri"/>
                <a:cs typeface="Calibri"/>
                <a:sym typeface="Calibri"/>
              </a:rPr>
              <a:t>C’est une invitation </a:t>
            </a:r>
            <a:endParaRPr sz="3600" b="0" i="0" u="none" strike="noStrike" cap="none">
              <a:solidFill>
                <a:srgbClr val="3155A6"/>
              </a:solidFill>
              <a:latin typeface="Calibri"/>
              <a:ea typeface="Calibri"/>
              <a:cs typeface="Calibri"/>
              <a:sym typeface="Calibri"/>
            </a:endParaRPr>
          </a:p>
          <a:p>
            <a:pPr marL="0" marR="0" lvl="0" indent="0" algn="l" rtl="0">
              <a:lnSpc>
                <a:spcPct val="101851"/>
              </a:lnSpc>
              <a:spcBef>
                <a:spcPts val="0"/>
              </a:spcBef>
              <a:spcAft>
                <a:spcPts val="0"/>
              </a:spcAft>
              <a:buClr>
                <a:srgbClr val="000000"/>
              </a:buClr>
              <a:buSzPts val="3600"/>
              <a:buFont typeface="Arial"/>
              <a:buNone/>
            </a:pPr>
            <a:r>
              <a:rPr lang="en-US" sz="3600" b="0" i="0" u="none" strike="noStrike" cap="none">
                <a:solidFill>
                  <a:srgbClr val="3155A6"/>
                </a:solidFill>
                <a:latin typeface="Calibri"/>
                <a:ea typeface="Calibri"/>
                <a:cs typeface="Calibri"/>
                <a:sym typeface="Calibri"/>
              </a:rPr>
              <a:t>au </a:t>
            </a:r>
            <a:r>
              <a:rPr lang="en-US" sz="3600" b="1" i="0" u="none" strike="noStrike" cap="none">
                <a:solidFill>
                  <a:srgbClr val="3155A6"/>
                </a:solidFill>
                <a:latin typeface="Calibri"/>
                <a:ea typeface="Calibri"/>
                <a:cs typeface="Calibri"/>
                <a:sym typeface="Calibri"/>
              </a:rPr>
              <a:t>voyage</a:t>
            </a:r>
            <a:r>
              <a:rPr lang="en-US" sz="3600" b="0" i="0" u="none" strike="noStrike" cap="none">
                <a:solidFill>
                  <a:srgbClr val="3155A6"/>
                </a:solidFill>
                <a:latin typeface="Calibri"/>
                <a:ea typeface="Calibri"/>
                <a:cs typeface="Calibri"/>
                <a:sym typeface="Calibri"/>
              </a:rPr>
              <a:t>, </a:t>
            </a:r>
            <a:endParaRPr sz="3600" b="0" i="0" u="none" strike="noStrike" cap="none">
              <a:solidFill>
                <a:srgbClr val="3155A6"/>
              </a:solidFill>
              <a:latin typeface="Calibri"/>
              <a:ea typeface="Calibri"/>
              <a:cs typeface="Calibri"/>
              <a:sym typeface="Calibri"/>
            </a:endParaRPr>
          </a:p>
          <a:p>
            <a:pPr marL="0" marR="0" lvl="0" indent="0" algn="l" rtl="0">
              <a:lnSpc>
                <a:spcPct val="101851"/>
              </a:lnSpc>
              <a:spcBef>
                <a:spcPts val="0"/>
              </a:spcBef>
              <a:spcAft>
                <a:spcPts val="0"/>
              </a:spcAft>
              <a:buClr>
                <a:srgbClr val="000000"/>
              </a:buClr>
              <a:buSzPts val="3600"/>
              <a:buFont typeface="Arial"/>
              <a:buNone/>
            </a:pPr>
            <a:r>
              <a:rPr lang="en-US" sz="3600" b="0" i="0" u="none" strike="noStrike" cap="none">
                <a:solidFill>
                  <a:srgbClr val="3155A6"/>
                </a:solidFill>
                <a:latin typeface="Calibri"/>
                <a:ea typeface="Calibri"/>
                <a:cs typeface="Calibri"/>
                <a:sym typeface="Calibri"/>
              </a:rPr>
              <a:t>au </a:t>
            </a:r>
            <a:r>
              <a:rPr lang="en-US" sz="3600" b="1" i="0" u="none" strike="noStrike" cap="none">
                <a:solidFill>
                  <a:srgbClr val="3155A6"/>
                </a:solidFill>
                <a:latin typeface="Calibri"/>
                <a:ea typeface="Calibri"/>
                <a:cs typeface="Calibri"/>
                <a:sym typeface="Calibri"/>
              </a:rPr>
              <a:t>changement</a:t>
            </a:r>
            <a:r>
              <a:rPr lang="en-US" sz="3600" b="0" i="0" u="none" strike="noStrike" cap="none">
                <a:solidFill>
                  <a:srgbClr val="3155A6"/>
                </a:solidFill>
                <a:latin typeface="Calibri"/>
                <a:ea typeface="Calibri"/>
                <a:cs typeface="Calibri"/>
                <a:sym typeface="Calibri"/>
              </a:rPr>
              <a:t>, </a:t>
            </a:r>
            <a:endParaRPr sz="3600" b="0" i="0" u="none" strike="noStrike" cap="none">
              <a:solidFill>
                <a:srgbClr val="3155A6"/>
              </a:solidFill>
              <a:latin typeface="Calibri"/>
              <a:ea typeface="Calibri"/>
              <a:cs typeface="Calibri"/>
              <a:sym typeface="Calibri"/>
            </a:endParaRPr>
          </a:p>
          <a:p>
            <a:pPr marL="0" marR="0" lvl="0" indent="0" algn="l" rtl="0">
              <a:lnSpc>
                <a:spcPct val="101851"/>
              </a:lnSpc>
              <a:spcBef>
                <a:spcPts val="0"/>
              </a:spcBef>
              <a:spcAft>
                <a:spcPts val="0"/>
              </a:spcAft>
              <a:buClr>
                <a:srgbClr val="000000"/>
              </a:buClr>
              <a:buSzPts val="3600"/>
              <a:buFont typeface="Arial"/>
              <a:buNone/>
            </a:pPr>
            <a:r>
              <a:rPr lang="en-US" sz="3600" b="0" i="0" u="none" strike="noStrike" cap="none">
                <a:solidFill>
                  <a:srgbClr val="3155A6"/>
                </a:solidFill>
                <a:latin typeface="Calibri"/>
                <a:ea typeface="Calibri"/>
                <a:cs typeface="Calibri"/>
                <a:sym typeface="Calibri"/>
              </a:rPr>
              <a:t>à la </a:t>
            </a:r>
            <a:r>
              <a:rPr lang="en-US" sz="3600" b="1" i="0" u="none" strike="noStrike" cap="none">
                <a:solidFill>
                  <a:srgbClr val="3155A6"/>
                </a:solidFill>
                <a:latin typeface="Calibri"/>
                <a:ea typeface="Calibri"/>
                <a:cs typeface="Calibri"/>
                <a:sym typeface="Calibri"/>
              </a:rPr>
              <a:t>découverte </a:t>
            </a:r>
            <a:endParaRPr sz="1400" b="1" i="0" u="none" strike="noStrike" cap="none">
              <a:solidFill>
                <a:srgbClr val="000000"/>
              </a:solidFill>
              <a:latin typeface="Arial"/>
              <a:ea typeface="Arial"/>
              <a:cs typeface="Arial"/>
              <a:sym typeface="Arial"/>
            </a:endParaRPr>
          </a:p>
          <a:p>
            <a:pPr marL="0" marR="0" lvl="0" indent="0" algn="l" rtl="0">
              <a:lnSpc>
                <a:spcPct val="101851"/>
              </a:lnSpc>
              <a:spcBef>
                <a:spcPts val="0"/>
              </a:spcBef>
              <a:spcAft>
                <a:spcPts val="0"/>
              </a:spcAft>
              <a:buClr>
                <a:srgbClr val="000000"/>
              </a:buClr>
              <a:buSzPts val="3600"/>
              <a:buFont typeface="Arial"/>
              <a:buNone/>
            </a:pPr>
            <a:r>
              <a:rPr lang="en-US" sz="3600" b="1" i="0" u="none" strike="noStrike" cap="none">
                <a:solidFill>
                  <a:srgbClr val="3155A6"/>
                </a:solidFill>
                <a:latin typeface="Calibri"/>
                <a:ea typeface="Calibri"/>
                <a:cs typeface="Calibri"/>
                <a:sym typeface="Calibri"/>
              </a:rPr>
              <a:t>de soi et des entrepreneurs</a:t>
            </a:r>
            <a:endParaRPr sz="3600" b="1" i="0" u="none" strike="noStrike" cap="none">
              <a:solidFill>
                <a:srgbClr val="3155A6"/>
              </a:solidFill>
              <a:latin typeface="Calibri"/>
              <a:ea typeface="Calibri"/>
              <a:cs typeface="Calibri"/>
              <a:sym typeface="Calibri"/>
            </a:endParaRPr>
          </a:p>
        </p:txBody>
      </p:sp>
      <p:pic>
        <p:nvPicPr>
          <p:cNvPr id="62" name="Google Shape;62;p3" descr="Saut-parachute.jpeg"/>
          <p:cNvPicPr preferRelativeResize="0">
            <a:picLocks noGrp="1"/>
          </p:cNvPicPr>
          <p:nvPr>
            <p:ph type="pic" idx="2"/>
          </p:nvPr>
        </p:nvPicPr>
        <p:blipFill rotWithShape="1">
          <a:blip r:embed="rId3">
            <a:alphaModFix/>
          </a:blip>
          <a:srcRect l="24284" r="24283"/>
          <a:stretch/>
        </p:blipFill>
        <p:spPr>
          <a:xfrm>
            <a:off x="0" y="0"/>
            <a:ext cx="6096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e1d6c46e2e_0_7"/>
          <p:cNvSpPr txBox="1"/>
          <p:nvPr/>
        </p:nvSpPr>
        <p:spPr>
          <a:xfrm>
            <a:off x="900316" y="1219683"/>
            <a:ext cx="850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Ce cours ne s’adresse pas</a:t>
            </a:r>
            <a:endParaRPr sz="3200" b="1" i="0" u="none" strike="noStrike" cap="none">
              <a:solidFill>
                <a:schemeClr val="accent2"/>
              </a:solidFill>
              <a:latin typeface="Montserrat"/>
              <a:ea typeface="Montserrat"/>
              <a:cs typeface="Montserrat"/>
              <a:sym typeface="Montserrat"/>
            </a:endParaRPr>
          </a:p>
        </p:txBody>
      </p:sp>
      <p:sp>
        <p:nvSpPr>
          <p:cNvPr id="215" name="Google Shape;215;ge1d6c46e2e_0_7"/>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IMPORTANT</a:t>
            </a:r>
            <a:endParaRPr sz="1600" b="0" i="0" u="none" strike="noStrike" cap="none">
              <a:solidFill>
                <a:schemeClr val="dk2"/>
              </a:solidFill>
              <a:latin typeface="Lato"/>
              <a:ea typeface="Lato"/>
              <a:cs typeface="Lato"/>
              <a:sym typeface="Lato"/>
            </a:endParaRPr>
          </a:p>
        </p:txBody>
      </p:sp>
      <p:sp>
        <p:nvSpPr>
          <p:cNvPr id="216" name="Google Shape;216;ge1d6c46e2e_0_7"/>
          <p:cNvSpPr txBox="1"/>
          <p:nvPr/>
        </p:nvSpPr>
        <p:spPr>
          <a:xfrm>
            <a:off x="941551" y="2466013"/>
            <a:ext cx="10308900" cy="3832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800" b="0" i="0" u="none" strike="noStrike" cap="none">
                <a:solidFill>
                  <a:srgbClr val="000000"/>
                </a:solidFill>
                <a:latin typeface="Calibri"/>
                <a:ea typeface="Calibri"/>
                <a:cs typeface="Calibri"/>
                <a:sym typeface="Calibri"/>
              </a:rPr>
              <a:t>Ce cours n’est pas conçu pour :</a:t>
            </a:r>
            <a:endParaRPr sz="2800" b="0"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مول الشكارة</a:t>
            </a:r>
            <a:endParaRPr sz="3100" b="1"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les entrepreneurs des années 80-90</a:t>
            </a:r>
            <a:endParaRPr sz="3100" b="1"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ceux qui croient que tout est impossible, que rien ne peut changer, que personne ne peut y arriver</a:t>
            </a:r>
            <a:endParaRPr sz="3100" b="1" i="0" u="none" strike="noStrike" cap="none">
              <a:solidFill>
                <a:srgbClr val="000000"/>
              </a:solidFill>
              <a:latin typeface="Calibri"/>
              <a:ea typeface="Calibri"/>
              <a:cs typeface="Calibri"/>
              <a:sym typeface="Calibri"/>
            </a:endParaRPr>
          </a:p>
          <a:p>
            <a:pPr marL="914400" marR="0" lvl="1" indent="-425450" algn="l" rtl="0">
              <a:lnSpc>
                <a:spcPct val="100000"/>
              </a:lnSpc>
              <a:spcBef>
                <a:spcPts val="0"/>
              </a:spcBef>
              <a:spcAft>
                <a:spcPts val="0"/>
              </a:spcAft>
              <a:buClr>
                <a:srgbClr val="000000"/>
              </a:buClr>
              <a:buSzPts val="3100"/>
              <a:buFont typeface="Calibri"/>
              <a:buChar char="○"/>
            </a:pPr>
            <a:r>
              <a:rPr lang="en-US" sz="3100" b="1" i="0" u="none" strike="noStrike" cap="none">
                <a:solidFill>
                  <a:srgbClr val="000000"/>
                </a:solidFill>
                <a:latin typeface="Calibri"/>
                <a:ea typeface="Calibri"/>
                <a:cs typeface="Calibri"/>
                <a:sym typeface="Calibri"/>
              </a:rPr>
              <a:t>Les personnes qui n’ont pas de sens de l’éthique</a:t>
            </a:r>
            <a:endParaRPr sz="31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3155A6"/>
              </a:solidFill>
              <a:latin typeface="Calibri"/>
              <a:ea typeface="Calibri"/>
              <a:cs typeface="Calibri"/>
              <a:sym typeface="Calibri"/>
            </a:endParaRPr>
          </a:p>
        </p:txBody>
      </p:sp>
      <p:pic>
        <p:nvPicPr>
          <p:cNvPr id="217" name="Google Shape;217;ge1d6c46e2e_0_7"/>
          <p:cNvPicPr preferRelativeResize="0"/>
          <p:nvPr/>
        </p:nvPicPr>
        <p:blipFill rotWithShape="1">
          <a:blip r:embed="rId3">
            <a:alphaModFix/>
          </a:blip>
          <a:srcRect/>
          <a:stretch/>
        </p:blipFill>
        <p:spPr>
          <a:xfrm>
            <a:off x="8859901" y="5435487"/>
            <a:ext cx="2921400" cy="13292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e120e608ce_0_348"/>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23" name="Google Shape;223;ge120e608ce_0_348"/>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224" name="Google Shape;224;ge120e608ce_0_348"/>
          <p:cNvSpPr txBox="1"/>
          <p:nvPr/>
        </p:nvSpPr>
        <p:spPr>
          <a:xfrm>
            <a:off x="-640674" y="1708925"/>
            <a:ext cx="47643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03</a:t>
            </a:r>
            <a:endParaRPr sz="1400" b="0" i="0" u="none" strike="noStrike" cap="none">
              <a:solidFill>
                <a:srgbClr val="000000"/>
              </a:solidFill>
              <a:latin typeface="Arial"/>
              <a:ea typeface="Arial"/>
              <a:cs typeface="Arial"/>
              <a:sym typeface="Arial"/>
            </a:endParaRPr>
          </a:p>
        </p:txBody>
      </p:sp>
      <p:sp>
        <p:nvSpPr>
          <p:cNvPr id="225" name="Google Shape;225;ge120e608ce_0_348"/>
          <p:cNvSpPr txBox="1"/>
          <p:nvPr/>
        </p:nvSpPr>
        <p:spPr>
          <a:xfrm>
            <a:off x="7828176" y="3551050"/>
            <a:ext cx="41031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VOUS AVEZ UNE MISSION, L’ACCEPTEZ VOUS ?</a:t>
            </a:r>
            <a:endParaRPr sz="1400" b="0" i="0" u="none" strike="noStrike" cap="none">
              <a:solidFill>
                <a:srgbClr val="000000"/>
              </a:solidFill>
              <a:latin typeface="Arial"/>
              <a:ea typeface="Arial"/>
              <a:cs typeface="Arial"/>
              <a:sym typeface="Arial"/>
            </a:endParaRPr>
          </a:p>
        </p:txBody>
      </p:sp>
      <p:pic>
        <p:nvPicPr>
          <p:cNvPr id="226" name="Google Shape;226;ge120e608ce_0_348"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e120e608ce_0_370"/>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Mission</a:t>
            </a:r>
            <a:r>
              <a:rPr lang="en-US" sz="3200" b="1" i="0" u="none" strike="noStrike" cap="none">
                <a:solidFill>
                  <a:schemeClr val="dk1"/>
                </a:solidFill>
                <a:latin typeface="Montserrat"/>
                <a:ea typeface="Montserrat"/>
                <a:cs typeface="Montserrat"/>
                <a:sym typeface="Montserrat"/>
              </a:rPr>
              <a:t> si vous l’acceptez </a:t>
            </a:r>
            <a:endParaRPr sz="3200" b="1" i="0" u="none" strike="noStrike" cap="none">
              <a:solidFill>
                <a:schemeClr val="dk1"/>
              </a:solidFill>
              <a:latin typeface="Montserrat"/>
              <a:ea typeface="Montserrat"/>
              <a:cs typeface="Montserrat"/>
              <a:sym typeface="Montserrat"/>
            </a:endParaRPr>
          </a:p>
        </p:txBody>
      </p:sp>
      <p:sp>
        <p:nvSpPr>
          <p:cNvPr id="232" name="Google Shape;232;ge120e608ce_0_370"/>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33" name="Google Shape;233;ge120e608ce_0_370"/>
          <p:cNvSpPr txBox="1"/>
          <p:nvPr/>
        </p:nvSpPr>
        <p:spPr>
          <a:xfrm>
            <a:off x="1259631" y="2547691"/>
            <a:ext cx="11029500" cy="32169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Stagiaires,</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Vous avez une mission pour cette année,</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Celle de vous mettre dans la peau d’un entrepreneur</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Un entrepreneur normal, qui n’a pas de moyens en particulier</a:t>
            </a: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Un entrepreneur qui n’a pas encore d’idées, qui ne sait pas comment il va s’y prendre mais qui sait qu’il veut réussir</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800" b="1" i="0" u="none" strike="noStrike" cap="none">
                <a:solidFill>
                  <a:srgbClr val="000000"/>
                </a:solidFill>
                <a:latin typeface="Calibri"/>
                <a:ea typeface="Calibri"/>
                <a:cs typeface="Calibri"/>
                <a:sym typeface="Calibri"/>
              </a:rPr>
              <a:t>Acceptez vous cette mission ?</a:t>
            </a:r>
            <a:endParaRPr sz="2800" b="1"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e120e608ce_0_376"/>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Mission</a:t>
            </a:r>
            <a:r>
              <a:rPr lang="en-US" sz="3200" b="1" i="0" u="none" strike="noStrike" cap="none">
                <a:solidFill>
                  <a:schemeClr val="dk1"/>
                </a:solidFill>
                <a:latin typeface="Montserrat"/>
                <a:ea typeface="Montserrat"/>
                <a:cs typeface="Montserrat"/>
                <a:sym typeface="Montserrat"/>
              </a:rPr>
              <a:t> si vous l’acceptez </a:t>
            </a:r>
            <a:endParaRPr sz="3200" b="1" i="0" u="none" strike="noStrike" cap="none">
              <a:solidFill>
                <a:schemeClr val="dk1"/>
              </a:solidFill>
              <a:latin typeface="Montserrat"/>
              <a:ea typeface="Montserrat"/>
              <a:cs typeface="Montserrat"/>
              <a:sym typeface="Montserrat"/>
            </a:endParaRPr>
          </a:p>
        </p:txBody>
      </p:sp>
      <p:sp>
        <p:nvSpPr>
          <p:cNvPr id="239" name="Google Shape;239;ge120e608ce_0_376"/>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40" name="Google Shape;240;ge120e608ce_0_376"/>
          <p:cNvSpPr txBox="1"/>
          <p:nvPr/>
        </p:nvSpPr>
        <p:spPr>
          <a:xfrm>
            <a:off x="1259631" y="2547691"/>
            <a:ext cx="11029500" cy="27861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Stagiaires,</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si vous acceptez cette mission, vous deviendrez </a:t>
            </a:r>
            <a:endParaRPr sz="2500" b="1"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Positif</a:t>
            </a:r>
            <a:endParaRPr sz="2500" b="0"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Curieux</a:t>
            </a:r>
            <a:endParaRPr sz="2500" b="0"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Acteur de votre carrière</a:t>
            </a:r>
            <a:endParaRPr sz="2500" b="0"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Est ce que vous acceptez cela ?</a:t>
            </a:r>
            <a:endParaRPr sz="2500" b="1" i="0" u="none" strike="noStrike" cap="none">
              <a:solidFill>
                <a:srgbClr val="4A86E8"/>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e120e608ce_0_382"/>
          <p:cNvSpPr txBox="1"/>
          <p:nvPr/>
        </p:nvSpPr>
        <p:spPr>
          <a:xfrm>
            <a:off x="900315" y="1219683"/>
            <a:ext cx="95202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Votre Mission</a:t>
            </a:r>
            <a:r>
              <a:rPr lang="en-US" sz="3200" b="1" i="0" u="none" strike="noStrike" cap="none">
                <a:solidFill>
                  <a:schemeClr val="dk1"/>
                </a:solidFill>
                <a:latin typeface="Montserrat"/>
                <a:ea typeface="Montserrat"/>
                <a:cs typeface="Montserrat"/>
                <a:sym typeface="Montserrat"/>
              </a:rPr>
              <a:t> si vous l’acceptez </a:t>
            </a:r>
            <a:endParaRPr sz="3200" b="1" i="0" u="none" strike="noStrike" cap="none">
              <a:solidFill>
                <a:schemeClr val="dk1"/>
              </a:solidFill>
              <a:latin typeface="Montserrat"/>
              <a:ea typeface="Montserrat"/>
              <a:cs typeface="Montserrat"/>
              <a:sym typeface="Montserrat"/>
            </a:endParaRPr>
          </a:p>
        </p:txBody>
      </p:sp>
      <p:sp>
        <p:nvSpPr>
          <p:cNvPr id="246" name="Google Shape;246;ge120e608ce_0_382"/>
          <p:cNvSpPr txBox="1"/>
          <p:nvPr/>
        </p:nvSpPr>
        <p:spPr>
          <a:xfrm>
            <a:off x="900316" y="858128"/>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Lato"/>
                <a:ea typeface="Lato"/>
                <a:cs typeface="Lato"/>
                <a:sym typeface="Lato"/>
              </a:rPr>
              <a:t>Définition</a:t>
            </a:r>
            <a:endParaRPr sz="1600" b="0" i="0" u="none" strike="noStrike" cap="none">
              <a:solidFill>
                <a:schemeClr val="dk2"/>
              </a:solidFill>
              <a:latin typeface="Lato"/>
              <a:ea typeface="Lato"/>
              <a:cs typeface="Lato"/>
              <a:sym typeface="Lato"/>
            </a:endParaRPr>
          </a:p>
        </p:txBody>
      </p:sp>
      <p:sp>
        <p:nvSpPr>
          <p:cNvPr id="247" name="Google Shape;247;ge120e608ce_0_382"/>
          <p:cNvSpPr txBox="1"/>
          <p:nvPr/>
        </p:nvSpPr>
        <p:spPr>
          <a:xfrm>
            <a:off x="1259631" y="2547691"/>
            <a:ext cx="11029500" cy="2786100"/>
          </a:xfrm>
          <a:prstGeom prst="rect">
            <a:avLst/>
          </a:prstGeom>
          <a:noFill/>
          <a:ln>
            <a:noFill/>
          </a:ln>
        </p:spPr>
        <p:txBody>
          <a:bodyPr spcFirstLastPara="1" wrap="square" lIns="91425" tIns="45700" rIns="91425" bIns="45700" anchor="ctr" anchorCtr="0">
            <a:spAutoFit/>
          </a:bodyPr>
          <a:lstStyle/>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Stagiaires,</a:t>
            </a:r>
            <a:endParaRPr sz="2500" b="1" i="0" u="none" strike="noStrike" cap="none">
              <a:solidFill>
                <a:srgbClr val="4A86E8"/>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000000"/>
                </a:solidFill>
                <a:latin typeface="Calibri"/>
                <a:ea typeface="Calibri"/>
                <a:cs typeface="Calibri"/>
                <a:sym typeface="Calibri"/>
              </a:rPr>
              <a:t>Si vous acceptez cette mission, vous ne pourrez plus</a:t>
            </a:r>
            <a:endParaRPr sz="2500" b="1"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Dire que c’est impossible</a:t>
            </a:r>
            <a:endParaRPr sz="2500" b="0"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Décourager les personnes à poursuivre leurs rêves</a:t>
            </a:r>
            <a:endParaRPr sz="2500" b="0" i="0" u="none" strike="noStrike" cap="none">
              <a:solidFill>
                <a:srgbClr val="000000"/>
              </a:solidFill>
              <a:latin typeface="Calibri"/>
              <a:ea typeface="Calibri"/>
              <a:cs typeface="Calibri"/>
              <a:sym typeface="Calibri"/>
            </a:endParaRPr>
          </a:p>
          <a:p>
            <a:pPr marL="457200" marR="0" lvl="0" indent="-387350" algn="l" rtl="0">
              <a:lnSpc>
                <a:spcPct val="100000"/>
              </a:lnSpc>
              <a:spcBef>
                <a:spcPts val="0"/>
              </a:spcBef>
              <a:spcAft>
                <a:spcPts val="0"/>
              </a:spcAft>
              <a:buClr>
                <a:srgbClr val="000000"/>
              </a:buClr>
              <a:buSzPts val="2500"/>
              <a:buFont typeface="Calibri"/>
              <a:buChar char="●"/>
            </a:pPr>
            <a:r>
              <a:rPr lang="en-US" sz="2500" b="0" i="0" u="none" strike="noStrike" cap="none">
                <a:solidFill>
                  <a:srgbClr val="000000"/>
                </a:solidFill>
                <a:latin typeface="Calibri"/>
                <a:ea typeface="Calibri"/>
                <a:cs typeface="Calibri"/>
                <a:sym typeface="Calibri"/>
              </a:rPr>
              <a:t>Etre Passif</a:t>
            </a:r>
            <a:endParaRPr sz="2500" b="0"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endParaRPr sz="2500" b="1" i="0" u="none" strike="noStrike" cap="none">
              <a:solidFill>
                <a:srgbClr val="000000"/>
              </a:solidFill>
              <a:latin typeface="Calibri"/>
              <a:ea typeface="Calibri"/>
              <a:cs typeface="Calibri"/>
              <a:sym typeface="Calibri"/>
            </a:endParaRPr>
          </a:p>
          <a:p>
            <a:pPr marL="5715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A86E8"/>
                </a:solidFill>
                <a:latin typeface="Calibri"/>
                <a:ea typeface="Calibri"/>
                <a:cs typeface="Calibri"/>
                <a:sym typeface="Calibri"/>
              </a:rPr>
              <a:t>Est ce que vous acceptez cela ?</a:t>
            </a:r>
            <a:endParaRPr sz="2500" b="1" i="0" u="none" strike="noStrike" cap="none">
              <a:solidFill>
                <a:srgbClr val="4A86E8"/>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50"/>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53" name="Google Shape;253;p150"/>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254" name="Google Shape;254;p150"/>
          <p:cNvSpPr txBox="1"/>
          <p:nvPr/>
        </p:nvSpPr>
        <p:spPr>
          <a:xfrm>
            <a:off x="-640674" y="1708925"/>
            <a:ext cx="45078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04</a:t>
            </a:r>
            <a:endParaRPr sz="1400" b="0" i="0" u="none" strike="noStrike" cap="none">
              <a:solidFill>
                <a:srgbClr val="000000"/>
              </a:solidFill>
              <a:latin typeface="Arial"/>
              <a:ea typeface="Arial"/>
              <a:cs typeface="Arial"/>
              <a:sym typeface="Arial"/>
            </a:endParaRPr>
          </a:p>
        </p:txBody>
      </p:sp>
      <p:sp>
        <p:nvSpPr>
          <p:cNvPr id="255" name="Google Shape;255;p150"/>
          <p:cNvSpPr txBox="1"/>
          <p:nvPr/>
        </p:nvSpPr>
        <p:spPr>
          <a:xfrm>
            <a:off x="7828163" y="3551041"/>
            <a:ext cx="36876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4A86E8"/>
                </a:solidFill>
                <a:latin typeface="Calibri"/>
                <a:ea typeface="Calibri"/>
                <a:cs typeface="Calibri"/>
                <a:sym typeface="Calibri"/>
              </a:rPr>
              <a:t>Programme de l’année</a:t>
            </a:r>
            <a:endParaRPr sz="1800" b="1" i="0" u="none" strike="noStrike" cap="none">
              <a:solidFill>
                <a:srgbClr val="4A86E8"/>
              </a:solidFill>
              <a:latin typeface="Calibri"/>
              <a:ea typeface="Calibri"/>
              <a:cs typeface="Calibri"/>
              <a:sym typeface="Calibri"/>
            </a:endParaRPr>
          </a:p>
        </p:txBody>
      </p:sp>
      <p:pic>
        <p:nvPicPr>
          <p:cNvPr id="256" name="Google Shape;256;p150"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8"/>
          <p:cNvSpPr txBox="1"/>
          <p:nvPr/>
        </p:nvSpPr>
        <p:spPr>
          <a:xfrm>
            <a:off x="1223235" y="1190838"/>
            <a:ext cx="10395066"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Deux années </a:t>
            </a:r>
            <a:r>
              <a:rPr lang="en-US" sz="3200" b="1" i="0" u="none" strike="noStrike" cap="none">
                <a:solidFill>
                  <a:schemeClr val="accent2"/>
                </a:solidFill>
                <a:latin typeface="Montserrat"/>
                <a:ea typeface="Montserrat"/>
                <a:cs typeface="Montserrat"/>
                <a:sym typeface="Montserrat"/>
              </a:rPr>
              <a:t>pour découvrir l’entrepreneuriat</a:t>
            </a:r>
            <a:endParaRPr sz="1400" b="0" i="0" u="none" strike="noStrike" cap="none">
              <a:solidFill>
                <a:srgbClr val="000000"/>
              </a:solidFill>
              <a:latin typeface="Arial"/>
              <a:ea typeface="Arial"/>
              <a:cs typeface="Arial"/>
              <a:sym typeface="Arial"/>
            </a:endParaRPr>
          </a:p>
        </p:txBody>
      </p:sp>
      <p:sp>
        <p:nvSpPr>
          <p:cNvPr id="262" name="Google Shape;262;p18"/>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263" name="Google Shape;263;p18"/>
          <p:cNvSpPr txBox="1"/>
          <p:nvPr/>
        </p:nvSpPr>
        <p:spPr>
          <a:xfrm>
            <a:off x="1304430" y="3076061"/>
            <a:ext cx="8755143" cy="898667"/>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accent1"/>
                </a:solidFill>
                <a:latin typeface="Montserrat"/>
                <a:ea typeface="Montserrat"/>
                <a:cs typeface="Montserrat"/>
                <a:sym typeface="Montserrat"/>
              </a:rPr>
              <a:t>Année 1 : Découverte de l’entrepreneuriat</a:t>
            </a:r>
            <a:endParaRPr sz="1400" b="0" i="0" u="none" strike="noStrike" cap="none">
              <a:solidFill>
                <a:srgbClr val="000000"/>
              </a:solidFill>
              <a:latin typeface="Arial"/>
              <a:ea typeface="Arial"/>
              <a:cs typeface="Arial"/>
              <a:sym typeface="Arial"/>
            </a:endParaRPr>
          </a:p>
          <a:p>
            <a:pPr marL="0" marR="0" lvl="0" indent="0" algn="l" rtl="0">
              <a:lnSpc>
                <a:spcPct val="110000"/>
              </a:lnSpc>
              <a:spcBef>
                <a:spcPts val="0"/>
              </a:spcBef>
              <a:spcAft>
                <a:spcPts val="0"/>
              </a:spcAft>
              <a:buClr>
                <a:srgbClr val="000000"/>
              </a:buClr>
              <a:buSzPts val="2400"/>
              <a:buFont typeface="Arial"/>
              <a:buNone/>
            </a:pPr>
            <a:r>
              <a:rPr lang="en-US" sz="2400" b="0" i="0" u="none" strike="noStrike" cap="none">
                <a:solidFill>
                  <a:schemeClr val="dk1"/>
                </a:solidFill>
                <a:latin typeface="Montserrat"/>
                <a:ea typeface="Montserrat"/>
                <a:cs typeface="Montserrat"/>
                <a:sym typeface="Montserrat"/>
              </a:rPr>
              <a:t>Année 2 : Expérience Entrepreneuriale</a:t>
            </a:r>
            <a:endParaRPr sz="2400" b="0" i="0" u="none" strike="noStrike" cap="none">
              <a:solidFill>
                <a:schemeClr val="dk1"/>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grpSp>
        <p:nvGrpSpPr>
          <p:cNvPr id="268" name="Google Shape;268;p151"/>
          <p:cNvGrpSpPr/>
          <p:nvPr/>
        </p:nvGrpSpPr>
        <p:grpSpPr>
          <a:xfrm>
            <a:off x="123025" y="1371500"/>
            <a:ext cx="11964358" cy="5050110"/>
            <a:chOff x="277596" y="1298725"/>
            <a:chExt cx="10896500" cy="5034001"/>
          </a:xfrm>
        </p:grpSpPr>
        <p:sp>
          <p:nvSpPr>
            <p:cNvPr id="269" name="Google Shape;269;p151"/>
            <p:cNvSpPr/>
            <p:nvPr/>
          </p:nvSpPr>
          <p:spPr>
            <a:xfrm>
              <a:off x="277596" y="1298725"/>
              <a:ext cx="3632100" cy="5034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70" name="Google Shape;270;p151"/>
            <p:cNvSpPr/>
            <p:nvPr/>
          </p:nvSpPr>
          <p:spPr>
            <a:xfrm>
              <a:off x="3909796" y="1298726"/>
              <a:ext cx="3632100" cy="50340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271" name="Google Shape;271;p151"/>
            <p:cNvSpPr/>
            <p:nvPr/>
          </p:nvSpPr>
          <p:spPr>
            <a:xfrm>
              <a:off x="7541996" y="1318201"/>
              <a:ext cx="3632100" cy="50145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grpSp>
      <p:sp>
        <p:nvSpPr>
          <p:cNvPr id="272" name="Google Shape;272;p151"/>
          <p:cNvSpPr/>
          <p:nvPr/>
        </p:nvSpPr>
        <p:spPr>
          <a:xfrm>
            <a:off x="313975" y="1705300"/>
            <a:ext cx="3668700" cy="1359300"/>
          </a:xfrm>
          <a:prstGeom prst="rect">
            <a:avLst/>
          </a:prstGeom>
          <a:noFill/>
          <a:ln>
            <a:noFill/>
          </a:ln>
        </p:spPr>
        <p:txBody>
          <a:bodyPr spcFirstLastPara="1" wrap="square" lIns="91425" tIns="45700" rIns="91425" bIns="45700" anchor="t" anchorCtr="0">
            <a:spAutoFit/>
          </a:bodyPr>
          <a:lstStyle/>
          <a:p>
            <a:pPr marL="0" marR="0" lvl="0" indent="0" algn="ctr" rtl="0">
              <a:lnSpc>
                <a:spcPct val="155555"/>
              </a:lnSpc>
              <a:spcBef>
                <a:spcPts val="0"/>
              </a:spcBef>
              <a:spcAft>
                <a:spcPts val="0"/>
              </a:spcAft>
              <a:buClr>
                <a:srgbClr val="000000"/>
              </a:buClr>
              <a:buSzPts val="1800"/>
              <a:buFont typeface="Arial"/>
              <a:buNone/>
            </a:pPr>
            <a:r>
              <a:rPr lang="en-US" sz="2000" b="1" i="0" u="none" strike="noStrike" cap="none">
                <a:solidFill>
                  <a:schemeClr val="lt1"/>
                </a:solidFill>
                <a:latin typeface="Open Sans"/>
                <a:ea typeface="Open Sans"/>
                <a:cs typeface="Open Sans"/>
                <a:sym typeface="Open Sans"/>
              </a:rPr>
              <a:t>Trimestre 1</a:t>
            </a:r>
            <a:endParaRPr sz="2000" b="0" i="0" u="none" strike="noStrike" cap="none">
              <a:solidFill>
                <a:srgbClr val="000000"/>
              </a:solidFill>
              <a:latin typeface="Arial"/>
              <a:ea typeface="Arial"/>
              <a:cs typeface="Arial"/>
              <a:sym typeface="Arial"/>
            </a:endParaRPr>
          </a:p>
          <a:p>
            <a:pPr marL="0" marR="0" lvl="0" indent="0" algn="ctr" rtl="0">
              <a:lnSpc>
                <a:spcPct val="155555"/>
              </a:lnSpc>
              <a:spcBef>
                <a:spcPts val="0"/>
              </a:spcBef>
              <a:spcAft>
                <a:spcPts val="0"/>
              </a:spcAft>
              <a:buClr>
                <a:srgbClr val="000000"/>
              </a:buClr>
              <a:buSzPts val="1800"/>
              <a:buFont typeface="Arial"/>
              <a:buNone/>
            </a:pPr>
            <a:r>
              <a:rPr lang="en-US" sz="2000" b="0" i="0" u="none" strike="noStrike" cap="none">
                <a:solidFill>
                  <a:schemeClr val="lt1"/>
                </a:solidFill>
                <a:latin typeface="Open Sans"/>
                <a:ea typeface="Open Sans"/>
                <a:cs typeface="Open Sans"/>
                <a:sym typeface="Open Sans"/>
              </a:rPr>
              <a:t>A la découverte de l’entrepreneuriat</a:t>
            </a:r>
            <a:endParaRPr sz="2000" b="0" i="0" u="none" strike="noStrike" cap="none">
              <a:solidFill>
                <a:schemeClr val="lt1"/>
              </a:solidFill>
              <a:latin typeface="Open Sans"/>
              <a:ea typeface="Open Sans"/>
              <a:cs typeface="Open Sans"/>
              <a:sym typeface="Open Sans"/>
            </a:endParaRPr>
          </a:p>
        </p:txBody>
      </p:sp>
      <p:sp>
        <p:nvSpPr>
          <p:cNvPr id="273" name="Google Shape;273;p151"/>
          <p:cNvSpPr/>
          <p:nvPr/>
        </p:nvSpPr>
        <p:spPr>
          <a:xfrm>
            <a:off x="547600" y="3661892"/>
            <a:ext cx="2952300" cy="27408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en-US" sz="1800" b="1" i="0" u="none" strike="noStrike" cap="none">
                <a:solidFill>
                  <a:schemeClr val="lt1"/>
                </a:solidFill>
                <a:latin typeface="Calibri"/>
                <a:ea typeface="Calibri"/>
                <a:cs typeface="Calibri"/>
                <a:sym typeface="Calibri"/>
              </a:rPr>
              <a:t>Vous allez découvrir de nouvelles compétences, postures, découvrir le monde fascinant des entrepreneurs</a:t>
            </a:r>
            <a:endParaRPr sz="1800" b="0" i="0" u="none" strike="noStrike" cap="none">
              <a:solidFill>
                <a:schemeClr val="lt1"/>
              </a:solidFill>
              <a:latin typeface="Calibri"/>
              <a:ea typeface="Calibri"/>
              <a:cs typeface="Calibri"/>
              <a:sym typeface="Calibri"/>
            </a:endParaRPr>
          </a:p>
        </p:txBody>
      </p:sp>
      <p:sp>
        <p:nvSpPr>
          <p:cNvPr id="274" name="Google Shape;274;p151"/>
          <p:cNvSpPr/>
          <p:nvPr/>
        </p:nvSpPr>
        <p:spPr>
          <a:xfrm>
            <a:off x="4529297" y="1705300"/>
            <a:ext cx="3151800" cy="928500"/>
          </a:xfrm>
          <a:prstGeom prst="rect">
            <a:avLst/>
          </a:prstGeom>
          <a:noFill/>
          <a:ln>
            <a:noFill/>
          </a:ln>
        </p:spPr>
        <p:txBody>
          <a:bodyPr spcFirstLastPara="1" wrap="square" lIns="91425" tIns="45700" rIns="91425" bIns="45700" anchor="t" anchorCtr="0">
            <a:spAutoFit/>
          </a:bodyPr>
          <a:lstStyle/>
          <a:p>
            <a:pPr marL="0" marR="0" lvl="0" indent="0" algn="ctr" rtl="0">
              <a:lnSpc>
                <a:spcPct val="155555"/>
              </a:lnSpc>
              <a:spcBef>
                <a:spcPts val="0"/>
              </a:spcBef>
              <a:spcAft>
                <a:spcPts val="0"/>
              </a:spcAft>
              <a:buClr>
                <a:srgbClr val="000000"/>
              </a:buClr>
              <a:buSzPts val="1800"/>
              <a:buFont typeface="Arial"/>
              <a:buNone/>
            </a:pPr>
            <a:r>
              <a:rPr lang="en-US" sz="2000" b="1" i="0" u="none" strike="noStrike" cap="none">
                <a:solidFill>
                  <a:schemeClr val="lt1"/>
                </a:solidFill>
                <a:latin typeface="Open Sans"/>
                <a:ea typeface="Open Sans"/>
                <a:cs typeface="Open Sans"/>
                <a:sym typeface="Open Sans"/>
              </a:rPr>
              <a:t>Trimestre 2</a:t>
            </a:r>
            <a:endParaRPr sz="2000" b="0" i="0" u="none" strike="noStrike" cap="none">
              <a:solidFill>
                <a:srgbClr val="000000"/>
              </a:solidFill>
              <a:latin typeface="Arial"/>
              <a:ea typeface="Arial"/>
              <a:cs typeface="Arial"/>
              <a:sym typeface="Arial"/>
            </a:endParaRPr>
          </a:p>
          <a:p>
            <a:pPr marL="0" marR="0" lvl="0" indent="0" algn="ctr" rtl="0">
              <a:lnSpc>
                <a:spcPct val="155555"/>
              </a:lnSpc>
              <a:spcBef>
                <a:spcPts val="0"/>
              </a:spcBef>
              <a:spcAft>
                <a:spcPts val="0"/>
              </a:spcAft>
              <a:buClr>
                <a:srgbClr val="000000"/>
              </a:buClr>
              <a:buSzPts val="1800"/>
              <a:buFont typeface="Arial"/>
              <a:buNone/>
            </a:pPr>
            <a:r>
              <a:rPr lang="en-US" sz="2000" b="0" i="0" u="none" strike="noStrike" cap="none">
                <a:solidFill>
                  <a:schemeClr val="lt1"/>
                </a:solidFill>
                <a:latin typeface="Open Sans"/>
                <a:ea typeface="Open Sans"/>
                <a:cs typeface="Open Sans"/>
                <a:sym typeface="Open Sans"/>
              </a:rPr>
              <a:t>A la découverte de soi</a:t>
            </a:r>
            <a:endParaRPr sz="2000" b="0" i="0" u="none" strike="noStrike" cap="none">
              <a:solidFill>
                <a:srgbClr val="000000"/>
              </a:solidFill>
              <a:latin typeface="Arial"/>
              <a:ea typeface="Arial"/>
              <a:cs typeface="Arial"/>
              <a:sym typeface="Arial"/>
            </a:endParaRPr>
          </a:p>
        </p:txBody>
      </p:sp>
      <p:sp>
        <p:nvSpPr>
          <p:cNvPr id="275" name="Google Shape;275;p151"/>
          <p:cNvSpPr/>
          <p:nvPr/>
        </p:nvSpPr>
        <p:spPr>
          <a:xfrm>
            <a:off x="4468825" y="3661897"/>
            <a:ext cx="2952300" cy="29226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en-US" sz="1800" b="1" i="0" u="none" strike="noStrike" cap="none">
                <a:solidFill>
                  <a:schemeClr val="lt1"/>
                </a:solidFill>
                <a:latin typeface="Calibri"/>
                <a:ea typeface="Calibri"/>
                <a:cs typeface="Calibri"/>
                <a:sym typeface="Calibri"/>
              </a:rPr>
              <a:t>Pour entreprendre, vous devez mieux vous connaître. Nous vous invitons à suivre un programme de 3 mois où nous allons travailler sur votre Leadership</a:t>
            </a:r>
            <a:endParaRPr sz="1800" b="0" i="0" u="none" strike="noStrike" cap="none">
              <a:solidFill>
                <a:schemeClr val="lt1"/>
              </a:solidFill>
              <a:latin typeface="Calibri"/>
              <a:ea typeface="Calibri"/>
              <a:cs typeface="Calibri"/>
              <a:sym typeface="Calibri"/>
            </a:endParaRPr>
          </a:p>
        </p:txBody>
      </p:sp>
      <p:sp>
        <p:nvSpPr>
          <p:cNvPr id="276" name="Google Shape;276;p151"/>
          <p:cNvSpPr/>
          <p:nvPr/>
        </p:nvSpPr>
        <p:spPr>
          <a:xfrm>
            <a:off x="8080875" y="1705300"/>
            <a:ext cx="3867000" cy="1880700"/>
          </a:xfrm>
          <a:prstGeom prst="rect">
            <a:avLst/>
          </a:prstGeom>
          <a:noFill/>
          <a:ln>
            <a:noFill/>
          </a:ln>
        </p:spPr>
        <p:txBody>
          <a:bodyPr spcFirstLastPara="1" wrap="square" lIns="91425" tIns="45700" rIns="91425" bIns="45700" anchor="t" anchorCtr="0">
            <a:spAutoFit/>
          </a:bodyPr>
          <a:lstStyle/>
          <a:p>
            <a:pPr marL="0" marR="0" lvl="0" indent="0" algn="ctr" rtl="0">
              <a:lnSpc>
                <a:spcPct val="155555"/>
              </a:lnSpc>
              <a:spcBef>
                <a:spcPts val="0"/>
              </a:spcBef>
              <a:spcAft>
                <a:spcPts val="0"/>
              </a:spcAft>
              <a:buClr>
                <a:srgbClr val="000000"/>
              </a:buClr>
              <a:buSzPts val="1800"/>
              <a:buFont typeface="Arial"/>
              <a:buNone/>
            </a:pPr>
            <a:r>
              <a:rPr lang="en-US" sz="2000" b="1" i="0" u="none" strike="noStrike" cap="none">
                <a:solidFill>
                  <a:schemeClr val="lt1"/>
                </a:solidFill>
                <a:latin typeface="Open Sans"/>
                <a:ea typeface="Open Sans"/>
                <a:cs typeface="Open Sans"/>
                <a:sym typeface="Open Sans"/>
              </a:rPr>
              <a:t>Trimestre 3</a:t>
            </a:r>
            <a:endParaRPr sz="2000" b="0" i="0" u="none" strike="noStrike" cap="none">
              <a:solidFill>
                <a:schemeClr val="lt1"/>
              </a:solidFill>
              <a:latin typeface="Arial"/>
              <a:ea typeface="Arial"/>
              <a:cs typeface="Arial"/>
              <a:sym typeface="Arial"/>
            </a:endParaRPr>
          </a:p>
          <a:p>
            <a:pPr marL="0" marR="0" lvl="0" indent="0" algn="ctr" rtl="0">
              <a:lnSpc>
                <a:spcPct val="155555"/>
              </a:lnSpc>
              <a:spcBef>
                <a:spcPts val="0"/>
              </a:spcBef>
              <a:spcAft>
                <a:spcPts val="0"/>
              </a:spcAft>
              <a:buClr>
                <a:srgbClr val="000000"/>
              </a:buClr>
              <a:buSzPts val="1800"/>
              <a:buFont typeface="Arial"/>
              <a:buNone/>
            </a:pPr>
            <a:r>
              <a:rPr lang="en-US" sz="2000" b="1" i="0" u="none" strike="noStrike" cap="none">
                <a:solidFill>
                  <a:schemeClr val="lt1"/>
                </a:solidFill>
                <a:latin typeface="Open Sans"/>
                <a:ea typeface="Open Sans"/>
                <a:cs typeface="Open Sans"/>
                <a:sym typeface="Open Sans"/>
              </a:rPr>
              <a:t>A la découverte d’une idée entrepreneuriale</a:t>
            </a:r>
            <a:endParaRPr sz="2000" b="1" i="0" u="none" strike="noStrike" cap="none">
              <a:solidFill>
                <a:schemeClr val="lt1"/>
              </a:solidFill>
              <a:latin typeface="Arial"/>
              <a:ea typeface="Arial"/>
              <a:cs typeface="Arial"/>
              <a:sym typeface="Arial"/>
            </a:endParaRPr>
          </a:p>
        </p:txBody>
      </p:sp>
      <p:sp>
        <p:nvSpPr>
          <p:cNvPr id="277" name="Google Shape;277;p151"/>
          <p:cNvSpPr/>
          <p:nvPr/>
        </p:nvSpPr>
        <p:spPr>
          <a:xfrm>
            <a:off x="8528350" y="3661896"/>
            <a:ext cx="2952300" cy="26580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400"/>
              <a:buFont typeface="Arial"/>
              <a:buNone/>
            </a:pPr>
            <a:r>
              <a:rPr lang="en-US" sz="1800" b="1" i="0" u="none" strike="noStrike" cap="none">
                <a:solidFill>
                  <a:schemeClr val="accent6"/>
                </a:solidFill>
                <a:latin typeface="Calibri"/>
                <a:ea typeface="Calibri"/>
                <a:cs typeface="Calibri"/>
                <a:sym typeface="Calibri"/>
              </a:rPr>
              <a:t>La dernière partie du programme est dédiée à l’idée entrepreneuriale : Comment trouver une idée et la transformer en projet</a:t>
            </a:r>
            <a:endParaRPr sz="1800" b="0" i="0" u="none" strike="noStrike" cap="none">
              <a:solidFill>
                <a:schemeClr val="accent6"/>
              </a:solidFill>
              <a:latin typeface="Calibri"/>
              <a:ea typeface="Calibri"/>
              <a:cs typeface="Calibri"/>
              <a:sym typeface="Calibri"/>
            </a:endParaRPr>
          </a:p>
        </p:txBody>
      </p:sp>
      <p:sp>
        <p:nvSpPr>
          <p:cNvPr id="278" name="Google Shape;278;p151"/>
          <p:cNvSpPr txBox="1"/>
          <p:nvPr/>
        </p:nvSpPr>
        <p:spPr>
          <a:xfrm>
            <a:off x="1451835" y="786798"/>
            <a:ext cx="87975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Première année </a:t>
            </a:r>
            <a:r>
              <a:rPr lang="en-US" sz="3200" b="1" i="0" u="none" strike="noStrike" cap="none">
                <a:solidFill>
                  <a:schemeClr val="accent2"/>
                </a:solidFill>
                <a:latin typeface="Montserrat"/>
                <a:ea typeface="Montserrat"/>
                <a:cs typeface="Montserrat"/>
                <a:sym typeface="Montserrat"/>
              </a:rPr>
              <a:t>: Le déroulement </a:t>
            </a:r>
            <a:endParaRPr sz="1400" b="0" i="0" u="none" strike="noStrike" cap="none">
              <a:solidFill>
                <a:srgbClr val="000000"/>
              </a:solidFill>
              <a:latin typeface="Arial"/>
              <a:ea typeface="Arial"/>
              <a:cs typeface="Arial"/>
              <a:sym typeface="Arial"/>
            </a:endParaRPr>
          </a:p>
        </p:txBody>
      </p:sp>
      <p:sp>
        <p:nvSpPr>
          <p:cNvPr id="279" name="Google Shape;279;p151"/>
          <p:cNvSpPr txBox="1"/>
          <p:nvPr/>
        </p:nvSpPr>
        <p:spPr>
          <a:xfrm>
            <a:off x="1223236" y="42524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9"/>
          <p:cNvSpPr txBox="1"/>
          <p:nvPr/>
        </p:nvSpPr>
        <p:spPr>
          <a:xfrm>
            <a:off x="1223235" y="1190838"/>
            <a:ext cx="8797483" cy="5163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Planning </a:t>
            </a:r>
            <a:r>
              <a:rPr lang="en-US" sz="3200" b="1" i="0" u="none" strike="noStrike" cap="none">
                <a:solidFill>
                  <a:schemeClr val="accent2"/>
                </a:solidFill>
                <a:latin typeface="Montserrat"/>
                <a:ea typeface="Montserrat"/>
                <a:cs typeface="Montserrat"/>
                <a:sym typeface="Montserrat"/>
              </a:rPr>
              <a:t>de formation</a:t>
            </a:r>
            <a:endParaRPr sz="3200" b="1" i="0" u="none" strike="noStrike" cap="none">
              <a:solidFill>
                <a:schemeClr val="accent2"/>
              </a:solidFill>
              <a:latin typeface="Montserrat"/>
              <a:ea typeface="Montserrat"/>
              <a:cs typeface="Montserrat"/>
              <a:sym typeface="Montserrat"/>
            </a:endParaRPr>
          </a:p>
        </p:txBody>
      </p:sp>
      <p:sp>
        <p:nvSpPr>
          <p:cNvPr id="285" name="Google Shape;285;p19"/>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286" name="Google Shape;286;p19"/>
          <p:cNvSpPr txBox="1"/>
          <p:nvPr/>
        </p:nvSpPr>
        <p:spPr>
          <a:xfrm>
            <a:off x="900315" y="2899526"/>
            <a:ext cx="11029500" cy="1311300"/>
          </a:xfrm>
          <a:prstGeom prst="rect">
            <a:avLst/>
          </a:prstGeom>
          <a:noFill/>
          <a:ln>
            <a:noFill/>
          </a:ln>
        </p:spPr>
        <p:txBody>
          <a:bodyPr spcFirstLastPara="1" wrap="square" lIns="91425" tIns="45700" rIns="91425" bIns="45700" anchor="ctr" anchorCtr="0">
            <a:spAutoFit/>
          </a:bodyPr>
          <a:lstStyle/>
          <a:p>
            <a:pPr marL="457200" marR="0" lvl="0" indent="-381000" algn="l" rtl="0">
              <a:lnSpc>
                <a:spcPct val="115000"/>
              </a:lnSpc>
              <a:spcBef>
                <a:spcPts val="0"/>
              </a:spcBef>
              <a:spcAft>
                <a:spcPts val="0"/>
              </a:spcAft>
              <a:buClr>
                <a:schemeClr val="dk1"/>
              </a:buClr>
              <a:buSzPts val="2400"/>
              <a:buFont typeface="Montserrat"/>
              <a:buChar char="●"/>
            </a:pPr>
            <a:r>
              <a:rPr lang="en-US" sz="2400" b="0" i="0" u="none" strike="noStrike" cap="none">
                <a:solidFill>
                  <a:schemeClr val="dk1"/>
                </a:solidFill>
                <a:latin typeface="Montserrat"/>
                <a:ea typeface="Montserrat"/>
                <a:cs typeface="Montserrat"/>
                <a:sym typeface="Montserrat"/>
              </a:rPr>
              <a:t>Volume d’heures première année : 72,5 heures</a:t>
            </a:r>
            <a:endParaRPr sz="2400" b="0" i="0" u="none" strike="noStrike" cap="none">
              <a:solidFill>
                <a:srgbClr val="000000"/>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Montserrat"/>
              <a:buChar char="●"/>
            </a:pPr>
            <a:r>
              <a:rPr lang="en-US" sz="2400" b="0" i="0" u="none" strike="noStrike" cap="none">
                <a:solidFill>
                  <a:schemeClr val="dk1"/>
                </a:solidFill>
                <a:latin typeface="Montserrat"/>
                <a:ea typeface="Montserrat"/>
                <a:cs typeface="Montserrat"/>
                <a:sym typeface="Montserrat"/>
              </a:rPr>
              <a:t>Nombre de séances : 29 séances de 2,5 heures</a:t>
            </a:r>
            <a:endParaRPr sz="2400" b="0" i="0" u="none" strike="noStrike" cap="none">
              <a:solidFill>
                <a:srgbClr val="000000"/>
              </a:solidFill>
              <a:latin typeface="Arial"/>
              <a:ea typeface="Arial"/>
              <a:cs typeface="Arial"/>
              <a:sym typeface="Arial"/>
            </a:endParaRPr>
          </a:p>
          <a:p>
            <a:pPr marL="457200" marR="0" lvl="0" indent="-381000" algn="l" rtl="0">
              <a:lnSpc>
                <a:spcPct val="115000"/>
              </a:lnSpc>
              <a:spcBef>
                <a:spcPts val="0"/>
              </a:spcBef>
              <a:spcAft>
                <a:spcPts val="0"/>
              </a:spcAft>
              <a:buClr>
                <a:schemeClr val="dk1"/>
              </a:buClr>
              <a:buSzPts val="2400"/>
              <a:buFont typeface="Montserrat"/>
              <a:buChar char="●"/>
            </a:pPr>
            <a:r>
              <a:rPr lang="en-US" sz="2400" b="0" i="0" u="none" strike="noStrike" cap="none">
                <a:solidFill>
                  <a:schemeClr val="dk1"/>
                </a:solidFill>
                <a:latin typeface="Montserrat"/>
                <a:ea typeface="Montserrat"/>
                <a:cs typeface="Montserrat"/>
                <a:sym typeface="Montserrat"/>
              </a:rPr>
              <a:t>Les séances se déroulent quasiment une fois par semaine</a:t>
            </a:r>
            <a:endParaRPr sz="2400" b="0" i="0" u="none" strike="noStrike" cap="none">
              <a:solidFill>
                <a:schemeClr val="dk1"/>
              </a:solidFill>
              <a:latin typeface="Montserrat"/>
              <a:ea typeface="Montserrat"/>
              <a:cs typeface="Montserrat"/>
              <a:sym typeface="Montserrat"/>
            </a:endParaRPr>
          </a:p>
        </p:txBody>
      </p:sp>
      <p:pic>
        <p:nvPicPr>
          <p:cNvPr id="287" name="Google Shape;287;p19" descr="calendar.jpeg"/>
          <p:cNvPicPr preferRelativeResize="0"/>
          <p:nvPr/>
        </p:nvPicPr>
        <p:blipFill rotWithShape="1">
          <a:blip r:embed="rId3">
            <a:alphaModFix/>
          </a:blip>
          <a:srcRect/>
          <a:stretch/>
        </p:blipFill>
        <p:spPr>
          <a:xfrm>
            <a:off x="9408400" y="4676650"/>
            <a:ext cx="1849800" cy="1673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e120e608ce_0_322"/>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Travaux </a:t>
            </a:r>
            <a:r>
              <a:rPr lang="en-US" sz="3200" b="1" i="0" u="none" strike="noStrike" cap="none">
                <a:solidFill>
                  <a:schemeClr val="accent2"/>
                </a:solidFill>
                <a:latin typeface="Montserrat"/>
                <a:ea typeface="Montserrat"/>
                <a:cs typeface="Montserrat"/>
                <a:sym typeface="Montserrat"/>
              </a:rPr>
              <a:t>Pratiques</a:t>
            </a:r>
            <a:endParaRPr sz="3200" b="1" i="0" u="none" strike="noStrike" cap="none">
              <a:solidFill>
                <a:schemeClr val="accent2"/>
              </a:solidFill>
              <a:latin typeface="Montserrat"/>
              <a:ea typeface="Montserrat"/>
              <a:cs typeface="Montserrat"/>
              <a:sym typeface="Montserrat"/>
            </a:endParaRPr>
          </a:p>
        </p:txBody>
      </p:sp>
      <p:sp>
        <p:nvSpPr>
          <p:cNvPr id="293" name="Google Shape;293;ge120e608ce_0_322"/>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294" name="Google Shape;294;ge120e608ce_0_322"/>
          <p:cNvSpPr txBox="1"/>
          <p:nvPr/>
        </p:nvSpPr>
        <p:spPr>
          <a:xfrm>
            <a:off x="1223224" y="2004450"/>
            <a:ext cx="10285800" cy="32076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400"/>
              <a:buFont typeface="Arial"/>
              <a:buNone/>
            </a:pPr>
            <a:r>
              <a:rPr lang="en-US" sz="2200" b="0" i="0" u="none" strike="noStrike" cap="none">
                <a:solidFill>
                  <a:schemeClr val="dk1"/>
                </a:solidFill>
                <a:latin typeface="Calibri"/>
                <a:ea typeface="Calibri"/>
                <a:cs typeface="Calibri"/>
                <a:sym typeface="Calibri"/>
              </a:rPr>
              <a:t>Au delà des cours, vous aurez chaque semaine, des </a:t>
            </a:r>
            <a:r>
              <a:rPr lang="en-US" sz="2200" b="1" i="0" u="none" strike="noStrike" cap="none">
                <a:solidFill>
                  <a:schemeClr val="dk1"/>
                </a:solidFill>
                <a:latin typeface="Calibri"/>
                <a:ea typeface="Calibri"/>
                <a:cs typeface="Calibri"/>
                <a:sym typeface="Calibri"/>
              </a:rPr>
              <a:t>travaux de projets en groupe</a:t>
            </a:r>
            <a:r>
              <a:rPr lang="en-US" sz="2200" b="0" i="0" u="none" strike="noStrike" cap="none">
                <a:solidFill>
                  <a:schemeClr val="dk1"/>
                </a:solidFill>
                <a:latin typeface="Calibri"/>
                <a:ea typeface="Calibri"/>
                <a:cs typeface="Calibri"/>
                <a:sym typeface="Calibri"/>
              </a:rPr>
              <a:t>, soit en classe, soit en dehors du cours </a:t>
            </a:r>
            <a:endParaRPr sz="2200" b="0"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endParaRPr sz="1600" b="0" i="0" u="none" strike="noStrike" cap="none">
              <a:solidFill>
                <a:schemeClr val="dk1"/>
              </a:solidFill>
              <a:latin typeface="Calibri"/>
              <a:ea typeface="Calibri"/>
              <a:cs typeface="Calibri"/>
              <a:sym typeface="Calibri"/>
            </a:endParaRPr>
          </a:p>
          <a:p>
            <a:pPr marL="457200" marR="0" lvl="0" indent="-368300" algn="l" rtl="0">
              <a:lnSpc>
                <a:spcPct val="110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De séances en séances d’accompagnement, vous serez amenés à produire du contenu : </a:t>
            </a:r>
            <a:r>
              <a:rPr lang="en-US" sz="2200" b="1" i="0" u="none" strike="noStrike" cap="none">
                <a:solidFill>
                  <a:schemeClr val="dk1"/>
                </a:solidFill>
                <a:latin typeface="Calibri"/>
                <a:ea typeface="Calibri"/>
                <a:cs typeface="Calibri"/>
                <a:sym typeface="Calibri"/>
              </a:rPr>
              <a:t>Articles de Blog, réalisations de podcast, vidéos</a:t>
            </a:r>
            <a:r>
              <a:rPr lang="en-US" sz="2200" b="0" i="0" u="none" strike="noStrike" cap="none">
                <a:solidFill>
                  <a:schemeClr val="dk1"/>
                </a:solidFill>
                <a:latin typeface="Calibri"/>
                <a:ea typeface="Calibri"/>
                <a:cs typeface="Calibri"/>
                <a:sym typeface="Calibri"/>
              </a:rPr>
              <a:t>, ..</a:t>
            </a:r>
            <a:endParaRPr sz="2200" b="0" i="0" u="none" strike="noStrike" cap="none">
              <a:solidFill>
                <a:schemeClr val="dk1"/>
              </a:solidFill>
              <a:latin typeface="Calibri"/>
              <a:ea typeface="Calibri"/>
              <a:cs typeface="Calibri"/>
              <a:sym typeface="Calibri"/>
            </a:endParaRPr>
          </a:p>
          <a:p>
            <a:pPr marL="914400" marR="0" lvl="0" indent="0" algn="l" rtl="0">
              <a:lnSpc>
                <a:spcPct val="11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a:p>
            <a:pPr marL="457200" marR="0" lvl="0" indent="-368300" algn="l" rtl="0">
              <a:lnSpc>
                <a:spcPct val="110000"/>
              </a:lnSpc>
              <a:spcBef>
                <a:spcPts val="0"/>
              </a:spcBef>
              <a:spcAft>
                <a:spcPts val="0"/>
              </a:spcAft>
              <a:buClr>
                <a:schemeClr val="dk1"/>
              </a:buClr>
              <a:buSzPts val="2200"/>
              <a:buFont typeface="Calibri"/>
              <a:buChar char="●"/>
            </a:pPr>
            <a:r>
              <a:rPr lang="en-US" sz="2200" b="1" i="0" u="none" strike="noStrike" cap="none">
                <a:solidFill>
                  <a:schemeClr val="dk1"/>
                </a:solidFill>
                <a:latin typeface="Calibri"/>
                <a:ea typeface="Calibri"/>
                <a:cs typeface="Calibri"/>
                <a:sym typeface="Calibri"/>
              </a:rPr>
              <a:t>Ces travaux de groupe sont importants</a:t>
            </a:r>
            <a:r>
              <a:rPr lang="en-US" sz="2200" b="0" i="0" u="none" strike="noStrike" cap="none">
                <a:solidFill>
                  <a:schemeClr val="dk1"/>
                </a:solidFill>
                <a:latin typeface="Calibri"/>
                <a:ea typeface="Calibri"/>
                <a:cs typeface="Calibri"/>
                <a:sym typeface="Calibri"/>
              </a:rPr>
              <a:t>. Ces travaux sont conçus pour vous permettre de développer des compétences importantes :</a:t>
            </a:r>
            <a:endParaRPr sz="2200" b="0" i="0" u="none" strike="noStrike" cap="none">
              <a:solidFill>
                <a:schemeClr val="dk1"/>
              </a:solidFill>
              <a:latin typeface="Calibri"/>
              <a:ea typeface="Calibri"/>
              <a:cs typeface="Calibri"/>
              <a:sym typeface="Calibri"/>
            </a:endParaRPr>
          </a:p>
          <a:p>
            <a:pPr marL="1371600" marR="0" lvl="1" indent="-368300" algn="l" rtl="0">
              <a:lnSpc>
                <a:spcPct val="110000"/>
              </a:lnSpc>
              <a:spcBef>
                <a:spcPts val="0"/>
              </a:spcBef>
              <a:spcAft>
                <a:spcPts val="0"/>
              </a:spcAft>
              <a:buClr>
                <a:schemeClr val="dk1"/>
              </a:buClr>
              <a:buSzPts val="2200"/>
              <a:buFont typeface="Calibri"/>
              <a:buChar char="○"/>
            </a:pPr>
            <a:r>
              <a:rPr lang="en-US" sz="2200" b="1" i="0" u="none" strike="noStrike" cap="none">
                <a:solidFill>
                  <a:srgbClr val="4A86E8"/>
                </a:solidFill>
                <a:latin typeface="Calibri"/>
                <a:ea typeface="Calibri"/>
                <a:cs typeface="Calibri"/>
                <a:sym typeface="Calibri"/>
              </a:rPr>
              <a:t>Collaboration, Partage, Leadership, Ecoute, Esprit d’équipe</a:t>
            </a:r>
            <a:endParaRPr sz="22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5"/>
          <p:cNvSpPr/>
          <p:nvPr/>
        </p:nvSpPr>
        <p:spPr>
          <a:xfrm>
            <a:off x="1" y="2543611"/>
            <a:ext cx="5105400" cy="2653719"/>
          </a:xfrm>
          <a:prstGeom prst="rect">
            <a:avLst/>
          </a:prstGeom>
          <a:solidFill>
            <a:schemeClr val="accent1">
              <a:alpha val="87058"/>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68" name="Google Shape;68;p5"/>
          <p:cNvSpPr txBox="1"/>
          <p:nvPr/>
        </p:nvSpPr>
        <p:spPr>
          <a:xfrm>
            <a:off x="1238207" y="3022202"/>
            <a:ext cx="3461836" cy="7834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Simple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Montserrat"/>
                <a:ea typeface="Montserrat"/>
                <a:cs typeface="Montserrat"/>
                <a:sym typeface="Montserrat"/>
              </a:rPr>
              <a:t>&amp; Valuable</a:t>
            </a:r>
            <a:endParaRPr sz="1400" b="0" i="0" u="none" strike="noStrike" cap="none">
              <a:solidFill>
                <a:srgbClr val="000000"/>
              </a:solidFill>
              <a:latin typeface="Arial"/>
              <a:ea typeface="Arial"/>
              <a:cs typeface="Arial"/>
              <a:sym typeface="Arial"/>
            </a:endParaRPr>
          </a:p>
        </p:txBody>
      </p:sp>
      <p:sp>
        <p:nvSpPr>
          <p:cNvPr id="69" name="Google Shape;69;p5"/>
          <p:cNvSpPr txBox="1"/>
          <p:nvPr/>
        </p:nvSpPr>
        <p:spPr>
          <a:xfrm>
            <a:off x="1238208" y="3850524"/>
            <a:ext cx="3461836" cy="993221"/>
          </a:xfrm>
          <a:prstGeom prst="rect">
            <a:avLst/>
          </a:prstGeom>
          <a:noFill/>
          <a:ln>
            <a:noFill/>
          </a:ln>
        </p:spPr>
        <p:txBody>
          <a:bodyPr spcFirstLastPara="1" wrap="square" lIns="91425" tIns="45700" rIns="91425" bIns="45700" anchor="t" anchorCtr="0">
            <a:spAutoFit/>
          </a:bodyPr>
          <a:lstStyle/>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Have them for one. Living grass for can’t this</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Waters had winged to be Creepiest subdue which to</a:t>
            </a:r>
            <a:endParaRPr sz="1400" b="0" i="0" u="none" strike="noStrike" cap="none">
              <a:solidFill>
                <a:srgbClr val="000000"/>
              </a:solidFill>
              <a:latin typeface="Arial"/>
              <a:ea typeface="Arial"/>
              <a:cs typeface="Arial"/>
              <a:sym typeface="Arial"/>
            </a:endParaRPr>
          </a:p>
          <a:p>
            <a:pPr marL="0" marR="0" lvl="0" indent="0" algn="l" rtl="0">
              <a:lnSpc>
                <a:spcPct val="163636"/>
              </a:lnSpc>
              <a:spcBef>
                <a:spcPts val="0"/>
              </a:spcBef>
              <a:spcAft>
                <a:spcPts val="0"/>
              </a:spcAft>
              <a:buClr>
                <a:srgbClr val="000000"/>
              </a:buClr>
              <a:buSzPts val="1100"/>
              <a:buFont typeface="Arial"/>
              <a:buNone/>
            </a:pPr>
            <a:r>
              <a:rPr lang="en-US" sz="1100" b="0" i="0" u="none" strike="noStrike" cap="none">
                <a:solidFill>
                  <a:schemeClr val="lt1"/>
                </a:solidFill>
                <a:latin typeface="Lato"/>
                <a:ea typeface="Lato"/>
                <a:cs typeface="Lato"/>
                <a:sym typeface="Lato"/>
              </a:rPr>
              <a:t>two set had seasons. Fifth man wherein seas don't subdue which two set had seasons. </a:t>
            </a:r>
            <a:endParaRPr sz="1400" b="0" i="0" u="none" strike="noStrike" cap="none">
              <a:solidFill>
                <a:srgbClr val="000000"/>
              </a:solidFill>
              <a:latin typeface="Arial"/>
              <a:ea typeface="Arial"/>
              <a:cs typeface="Arial"/>
              <a:sym typeface="Arial"/>
            </a:endParaRPr>
          </a:p>
        </p:txBody>
      </p:sp>
      <p:sp>
        <p:nvSpPr>
          <p:cNvPr id="70" name="Google Shape;70;p5"/>
          <p:cNvSpPr/>
          <p:nvPr/>
        </p:nvSpPr>
        <p:spPr>
          <a:xfrm>
            <a:off x="6306032" y="1991547"/>
            <a:ext cx="4777167" cy="3628172"/>
          </a:xfrm>
          <a:prstGeom prst="rect">
            <a:avLst/>
          </a:prstGeom>
          <a:noFill/>
          <a:ln>
            <a:noFill/>
          </a:ln>
        </p:spPr>
        <p:txBody>
          <a:bodyPr spcFirstLastPara="1" wrap="square" lIns="91425" tIns="45700" rIns="91425" bIns="45700" anchor="t" anchorCtr="0">
            <a:spAutoFit/>
          </a:bodyPr>
          <a:lstStyle/>
          <a:p>
            <a:pPr marL="0" marR="0" lvl="0" indent="0" algn="just" rtl="0">
              <a:lnSpc>
                <a:spcPct val="110000"/>
              </a:lnSpc>
              <a:spcBef>
                <a:spcPts val="0"/>
              </a:spcBef>
              <a:spcAft>
                <a:spcPts val="0"/>
              </a:spcAft>
              <a:buClr>
                <a:srgbClr val="000000"/>
              </a:buClr>
              <a:buSzPts val="2800"/>
              <a:buFont typeface="Arial"/>
              <a:buNone/>
            </a:pPr>
            <a:r>
              <a:rPr lang="en-US" sz="2800" b="0" i="0" u="none" strike="noStrike" cap="none">
                <a:solidFill>
                  <a:srgbClr val="000000"/>
                </a:solidFill>
                <a:latin typeface="Calibri"/>
                <a:ea typeface="Calibri"/>
                <a:cs typeface="Calibri"/>
                <a:sym typeface="Calibri"/>
              </a:rPr>
              <a:t>On vous invite à découvrir un nouvel univers </a:t>
            </a:r>
            <a:r>
              <a:rPr lang="en-US" sz="2800" b="1" i="0" u="none" strike="noStrike" cap="none">
                <a:solidFill>
                  <a:schemeClr val="accent1"/>
                </a:solidFill>
                <a:latin typeface="Calibri"/>
                <a:ea typeface="Calibri"/>
                <a:cs typeface="Calibri"/>
                <a:sym typeface="Calibri"/>
              </a:rPr>
              <a:t>non pas pour devenir nécessairement entrepreneur </a:t>
            </a:r>
            <a:r>
              <a:rPr lang="en-US" sz="2800" b="0" i="0" u="none" strike="noStrike" cap="none">
                <a:solidFill>
                  <a:srgbClr val="000000"/>
                </a:solidFill>
                <a:latin typeface="Calibri"/>
                <a:ea typeface="Calibri"/>
                <a:cs typeface="Calibri"/>
                <a:sym typeface="Calibri"/>
              </a:rPr>
              <a:t>mais pour </a:t>
            </a:r>
            <a:r>
              <a:rPr lang="en-US" sz="2800" b="1" i="0" u="none" strike="noStrike" cap="none">
                <a:solidFill>
                  <a:srgbClr val="3155A6"/>
                </a:solidFill>
                <a:latin typeface="Calibri"/>
                <a:ea typeface="Calibri"/>
                <a:cs typeface="Calibri"/>
                <a:sym typeface="Calibri"/>
              </a:rPr>
              <a:t>découvrir votre potentiel</a:t>
            </a:r>
            <a:r>
              <a:rPr lang="en-US" sz="2800" b="0" i="0" u="none" strike="noStrike" cap="none">
                <a:solidFill>
                  <a:srgbClr val="000000"/>
                </a:solidFill>
                <a:latin typeface="Calibri"/>
                <a:ea typeface="Calibri"/>
                <a:cs typeface="Calibri"/>
                <a:sym typeface="Calibri"/>
              </a:rPr>
              <a:t>, pour imaginer et vous </a:t>
            </a:r>
            <a:r>
              <a:rPr lang="en-US" sz="2800" b="1" i="0" u="none" strike="noStrike" cap="none">
                <a:solidFill>
                  <a:srgbClr val="3155A6"/>
                </a:solidFill>
                <a:latin typeface="Calibri"/>
                <a:ea typeface="Calibri"/>
                <a:cs typeface="Calibri"/>
                <a:sym typeface="Calibri"/>
              </a:rPr>
              <a:t>ouvrir de nouvelles opportunités. </a:t>
            </a:r>
            <a:endParaRPr sz="1400" b="0" i="0" u="none" strike="noStrike" cap="none">
              <a:solidFill>
                <a:srgbClr val="000000"/>
              </a:solidFill>
              <a:latin typeface="Arial"/>
              <a:ea typeface="Arial"/>
              <a:cs typeface="Arial"/>
              <a:sym typeface="Arial"/>
            </a:endParaRPr>
          </a:p>
          <a:p>
            <a:pPr marL="0" marR="0" lvl="0" indent="0" algn="just" rtl="0">
              <a:lnSpc>
                <a:spcPct val="200000"/>
              </a:lnSpc>
              <a:spcBef>
                <a:spcPts val="0"/>
              </a:spcBef>
              <a:spcAft>
                <a:spcPts val="0"/>
              </a:spcAft>
              <a:buClr>
                <a:srgbClr val="000000"/>
              </a:buClr>
              <a:buSzPts val="900"/>
              <a:buFont typeface="Arial"/>
              <a:buNone/>
            </a:pPr>
            <a:endParaRPr sz="900" b="0" i="0" u="none" strike="noStrike" cap="none">
              <a:solidFill>
                <a:srgbClr val="7F7F7F"/>
              </a:solidFill>
              <a:latin typeface="Lato"/>
              <a:ea typeface="Lato"/>
              <a:cs typeface="Lato"/>
              <a:sym typeface="Lato"/>
            </a:endParaRPr>
          </a:p>
        </p:txBody>
      </p:sp>
      <p:pic>
        <p:nvPicPr>
          <p:cNvPr id="71" name="Google Shape;71;p5" descr="instagram-explore-1.jpeg"/>
          <p:cNvPicPr preferRelativeResize="0">
            <a:picLocks noGrp="1"/>
          </p:cNvPicPr>
          <p:nvPr>
            <p:ph type="pic" idx="2"/>
          </p:nvPr>
        </p:nvPicPr>
        <p:blipFill rotWithShape="1">
          <a:blip r:embed="rId3">
            <a:alphaModFix/>
          </a:blip>
          <a:srcRect l="5208" r="5209"/>
          <a:stretch/>
        </p:blipFill>
        <p:spPr>
          <a:xfrm>
            <a:off x="847725" y="1733550"/>
            <a:ext cx="5105400" cy="427384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e120e608ce_0_328"/>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Travaux </a:t>
            </a:r>
            <a:r>
              <a:rPr lang="en-US" sz="3200" b="1" i="0" u="none" strike="noStrike" cap="none">
                <a:solidFill>
                  <a:schemeClr val="accent2"/>
                </a:solidFill>
                <a:latin typeface="Montserrat"/>
                <a:ea typeface="Montserrat"/>
                <a:cs typeface="Montserrat"/>
                <a:sym typeface="Montserrat"/>
              </a:rPr>
              <a:t>Pratiques</a:t>
            </a:r>
            <a:endParaRPr sz="3200" b="1" i="0" u="none" strike="noStrike" cap="none">
              <a:solidFill>
                <a:schemeClr val="accent2"/>
              </a:solidFill>
              <a:latin typeface="Montserrat"/>
              <a:ea typeface="Montserrat"/>
              <a:cs typeface="Montserrat"/>
              <a:sym typeface="Montserrat"/>
            </a:endParaRPr>
          </a:p>
        </p:txBody>
      </p:sp>
      <p:sp>
        <p:nvSpPr>
          <p:cNvPr id="300" name="Google Shape;300;ge120e608ce_0_328"/>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01" name="Google Shape;301;ge120e608ce_0_328"/>
          <p:cNvSpPr txBox="1"/>
          <p:nvPr/>
        </p:nvSpPr>
        <p:spPr>
          <a:xfrm>
            <a:off x="1339165" y="2019190"/>
            <a:ext cx="11029500" cy="16809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La réussite est collective et non individuelle dans ce module</a:t>
            </a:r>
            <a:endParaRPr sz="2400" b="1"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On réussit ensemble, </a:t>
            </a:r>
            <a:endParaRPr sz="2400" b="0"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On progresse ensemble, </a:t>
            </a:r>
            <a:endParaRPr sz="2400" b="0"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On ne laisse personne derrière</a:t>
            </a:r>
            <a:endParaRPr sz="2400" b="0" i="0" u="none" strike="noStrike" cap="none">
              <a:solidFill>
                <a:schemeClr val="dk1"/>
              </a:solidFill>
              <a:latin typeface="Calibri"/>
              <a:ea typeface="Calibri"/>
              <a:cs typeface="Calibri"/>
              <a:sym typeface="Calibri"/>
            </a:endParaRPr>
          </a:p>
        </p:txBody>
      </p:sp>
      <p:pic>
        <p:nvPicPr>
          <p:cNvPr id="302" name="Google Shape;302;ge120e608ce_0_328"/>
          <p:cNvPicPr preferRelativeResize="0"/>
          <p:nvPr/>
        </p:nvPicPr>
        <p:blipFill rotWithShape="1">
          <a:blip r:embed="rId3">
            <a:alphaModFix/>
          </a:blip>
          <a:srcRect/>
          <a:stretch/>
        </p:blipFill>
        <p:spPr>
          <a:xfrm>
            <a:off x="6991025" y="3817850"/>
            <a:ext cx="4939725" cy="27785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e120e608ce_0_335"/>
          <p:cNvSpPr txBox="1"/>
          <p:nvPr/>
        </p:nvSpPr>
        <p:spPr>
          <a:xfrm>
            <a:off x="1223235" y="9622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Travaux </a:t>
            </a:r>
            <a:r>
              <a:rPr lang="en-US" sz="3200" b="1" i="0" u="none" strike="noStrike" cap="none">
                <a:solidFill>
                  <a:schemeClr val="accent2"/>
                </a:solidFill>
                <a:latin typeface="Montserrat"/>
                <a:ea typeface="Montserrat"/>
                <a:cs typeface="Montserrat"/>
                <a:sym typeface="Montserrat"/>
              </a:rPr>
              <a:t>Pratiques</a:t>
            </a:r>
            <a:endParaRPr sz="3200" b="1" i="0" u="none" strike="noStrike" cap="none">
              <a:solidFill>
                <a:schemeClr val="accent2"/>
              </a:solidFill>
              <a:latin typeface="Montserrat"/>
              <a:ea typeface="Montserrat"/>
              <a:cs typeface="Montserrat"/>
              <a:sym typeface="Montserrat"/>
            </a:endParaRPr>
          </a:p>
        </p:txBody>
      </p:sp>
      <p:sp>
        <p:nvSpPr>
          <p:cNvPr id="308" name="Google Shape;308;ge120e608ce_0_335"/>
          <p:cNvSpPr txBox="1"/>
          <p:nvPr/>
        </p:nvSpPr>
        <p:spPr>
          <a:xfrm>
            <a:off x="1223236" y="6006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09" name="Google Shape;309;ge120e608ce_0_335"/>
          <p:cNvSpPr txBox="1"/>
          <p:nvPr/>
        </p:nvSpPr>
        <p:spPr>
          <a:xfrm>
            <a:off x="1359774" y="1778125"/>
            <a:ext cx="10359600" cy="41190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DES EXERCICES POUR VOUS PERMETTRE D’APPRENDRE ET DE PROGRESSER</a:t>
            </a:r>
            <a:endParaRPr sz="2400" b="1"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endParaRPr sz="2400" b="1" i="0" u="none" strike="noStrike" cap="none">
              <a:solidFill>
                <a:schemeClr val="dk1"/>
              </a:solidFill>
              <a:latin typeface="Calibri"/>
              <a:ea typeface="Calibri"/>
              <a:cs typeface="Calibri"/>
              <a:sym typeface="Calibri"/>
            </a:endParaRPr>
          </a:p>
          <a:p>
            <a:pPr marL="457200" marR="0" lvl="0" indent="-381000" algn="l" rtl="0">
              <a:lnSpc>
                <a:spcPct val="110000"/>
              </a:lnSpc>
              <a:spcBef>
                <a:spcPts val="0"/>
              </a:spcBef>
              <a:spcAft>
                <a:spcPts val="0"/>
              </a:spcAft>
              <a:buClr>
                <a:schemeClr val="dk1"/>
              </a:buClr>
              <a:buSzPts val="2400"/>
              <a:buFont typeface="Calibri"/>
              <a:buChar char="●"/>
            </a:pPr>
            <a:r>
              <a:rPr lang="en-US" sz="2400" b="1" i="0" u="none" strike="noStrike" cap="none">
                <a:solidFill>
                  <a:schemeClr val="dk1"/>
                </a:solidFill>
                <a:latin typeface="Calibri"/>
                <a:ea typeface="Calibri"/>
                <a:cs typeface="Calibri"/>
                <a:sym typeface="Calibri"/>
              </a:rPr>
              <a:t>Les exercices sont obligatoires. </a:t>
            </a:r>
            <a:endParaRPr sz="2400" b="1" i="0" u="none" strike="noStrike" cap="none">
              <a:solidFill>
                <a:schemeClr val="dk1"/>
              </a:solidFill>
              <a:latin typeface="Calibri"/>
              <a:ea typeface="Calibri"/>
              <a:cs typeface="Calibri"/>
              <a:sym typeface="Calibri"/>
            </a:endParaRPr>
          </a:p>
          <a:p>
            <a:pPr marL="457200" marR="0" lvl="0"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Ils sont fait pour: </a:t>
            </a:r>
            <a:endParaRPr sz="2400" b="0"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vous apprendre des compétences, </a:t>
            </a:r>
            <a:endParaRPr sz="2400" b="0"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vous permettre de découvrir de nouveaux sujets et </a:t>
            </a:r>
            <a:endParaRPr sz="2400" b="0"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vous permettre de participer activement en cours</a:t>
            </a:r>
            <a:endParaRPr sz="2400" b="0" i="0" u="none" strike="noStrike" cap="none">
              <a:solidFill>
                <a:schemeClr val="dk1"/>
              </a:solidFill>
              <a:latin typeface="Calibri"/>
              <a:ea typeface="Calibri"/>
              <a:cs typeface="Calibri"/>
              <a:sym typeface="Calibri"/>
            </a:endParaRPr>
          </a:p>
          <a:p>
            <a:pPr marL="457200" marR="0" lvl="0"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Ils ont pour principal objectif de vous permettre de progresser</a:t>
            </a:r>
            <a:endParaRPr sz="2400" b="1" i="0" u="none" strike="noStrike" cap="none">
              <a:solidFill>
                <a:schemeClr val="dk1"/>
              </a:solidFill>
              <a:latin typeface="Calibri"/>
              <a:ea typeface="Calibri"/>
              <a:cs typeface="Calibri"/>
              <a:sym typeface="Calibri"/>
            </a:endParaRPr>
          </a:p>
          <a:p>
            <a:pPr marL="457200" marR="0" lvl="0" indent="-381000" algn="l" rtl="0">
              <a:lnSpc>
                <a:spcPct val="110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Ils ne sont pas toujours notés. </a:t>
            </a:r>
            <a:endParaRPr sz="2400" b="0" i="0" u="none" strike="noStrike" cap="none">
              <a:solidFill>
                <a:schemeClr val="dk1"/>
              </a:solidFill>
              <a:latin typeface="Calibri"/>
              <a:ea typeface="Calibri"/>
              <a:cs typeface="Calibri"/>
              <a:sym typeface="Calibri"/>
            </a:endParaRPr>
          </a:p>
          <a:p>
            <a:pPr marL="1371600" marR="0" lvl="1" indent="-381000" algn="l" rtl="0">
              <a:lnSpc>
                <a:spcPct val="110000"/>
              </a:lnSpc>
              <a:spcBef>
                <a:spcPts val="0"/>
              </a:spcBef>
              <a:spcAft>
                <a:spcPts val="0"/>
              </a:spcAft>
              <a:buClr>
                <a:srgbClr val="3155A6"/>
              </a:buClr>
              <a:buSzPts val="2400"/>
              <a:buFont typeface="Calibri"/>
              <a:buChar char="○"/>
            </a:pPr>
            <a:r>
              <a:rPr lang="en-US" sz="2400" b="1" i="0" u="none" strike="noStrike" cap="none">
                <a:solidFill>
                  <a:srgbClr val="3155A6"/>
                </a:solidFill>
                <a:latin typeface="Calibri"/>
                <a:ea typeface="Calibri"/>
                <a:cs typeface="Calibri"/>
                <a:sym typeface="Calibri"/>
              </a:rPr>
              <a:t>La réussite c’est votre développement personnel</a:t>
            </a:r>
            <a:endParaRPr sz="1800" b="1" i="0" u="none" strike="noStrike" cap="none">
              <a:solidFill>
                <a:srgbClr val="3155A6"/>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e120e608ce_0_341"/>
          <p:cNvSpPr txBox="1"/>
          <p:nvPr/>
        </p:nvSpPr>
        <p:spPr>
          <a:xfrm>
            <a:off x="1223235" y="809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Travaux </a:t>
            </a:r>
            <a:r>
              <a:rPr lang="en-US" sz="3200" b="1" i="0" u="none" strike="noStrike" cap="none">
                <a:solidFill>
                  <a:schemeClr val="accent2"/>
                </a:solidFill>
                <a:latin typeface="Montserrat"/>
                <a:ea typeface="Montserrat"/>
                <a:cs typeface="Montserrat"/>
                <a:sym typeface="Montserrat"/>
              </a:rPr>
              <a:t>Pratiques</a:t>
            </a:r>
            <a:endParaRPr sz="3200" b="1" i="0" u="none" strike="noStrike" cap="none">
              <a:solidFill>
                <a:schemeClr val="accent2"/>
              </a:solidFill>
              <a:latin typeface="Montserrat"/>
              <a:ea typeface="Montserrat"/>
              <a:cs typeface="Montserrat"/>
              <a:sym typeface="Montserrat"/>
            </a:endParaRPr>
          </a:p>
        </p:txBody>
      </p:sp>
      <p:sp>
        <p:nvSpPr>
          <p:cNvPr id="315" name="Google Shape;315;ge120e608ce_0_341"/>
          <p:cNvSpPr txBox="1"/>
          <p:nvPr/>
        </p:nvSpPr>
        <p:spPr>
          <a:xfrm>
            <a:off x="1223236" y="448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16" name="Google Shape;316;ge120e608ce_0_341"/>
          <p:cNvSpPr txBox="1"/>
          <p:nvPr/>
        </p:nvSpPr>
        <p:spPr>
          <a:xfrm>
            <a:off x="1223225" y="1720500"/>
            <a:ext cx="10302000" cy="48579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LA SEANCE EST CO-CONSTRUITE, COLLECTIVE</a:t>
            </a:r>
            <a:endParaRPr sz="2400" b="1" i="0" u="none" strike="noStrike" cap="none">
              <a:solidFill>
                <a:schemeClr val="dk1"/>
              </a:solidFill>
              <a:latin typeface="Calibri"/>
              <a:ea typeface="Calibri"/>
              <a:cs typeface="Calibri"/>
              <a:sym typeface="Calibri"/>
            </a:endParaRPr>
          </a:p>
          <a:p>
            <a:pPr marL="457200" marR="0" lvl="0" indent="-381000" algn="l" rtl="0">
              <a:lnSpc>
                <a:spcPct val="115000"/>
              </a:lnSpc>
              <a:spcBef>
                <a:spcPts val="0"/>
              </a:spcBef>
              <a:spcAft>
                <a:spcPts val="0"/>
              </a:spcAft>
              <a:buClr>
                <a:schemeClr val="dk1"/>
              </a:buClr>
              <a:buSzPts val="2400"/>
              <a:buFont typeface="Calibri"/>
              <a:buChar char="●"/>
            </a:pPr>
            <a:r>
              <a:rPr lang="en-US" sz="2400" b="0" i="0" u="none" strike="noStrike" cap="none">
                <a:solidFill>
                  <a:schemeClr val="dk1"/>
                </a:solidFill>
                <a:latin typeface="Calibri"/>
                <a:ea typeface="Calibri"/>
                <a:cs typeface="Calibri"/>
                <a:sym typeface="Calibri"/>
              </a:rPr>
              <a:t>Quand les exercices ne sont pas faits, </a:t>
            </a:r>
            <a:r>
              <a:rPr lang="en-US" sz="2400" b="1" i="0" u="none" strike="noStrike" cap="none">
                <a:solidFill>
                  <a:schemeClr val="dk1"/>
                </a:solidFill>
                <a:latin typeface="Calibri"/>
                <a:ea typeface="Calibri"/>
                <a:cs typeface="Calibri"/>
                <a:sym typeface="Calibri"/>
              </a:rPr>
              <a:t>vous ne pourrez pas intégrer le cours</a:t>
            </a:r>
            <a:r>
              <a:rPr lang="en-US" sz="2400" b="0" i="0" u="none" strike="noStrike" cap="none">
                <a:solidFill>
                  <a:schemeClr val="dk1"/>
                </a:solidFill>
                <a:latin typeface="Calibri"/>
                <a:ea typeface="Calibri"/>
                <a:cs typeface="Calibri"/>
                <a:sym typeface="Calibri"/>
              </a:rPr>
              <a:t>.</a:t>
            </a:r>
            <a:endParaRPr sz="2400" b="0" i="0" u="none" strike="noStrike" cap="none">
              <a:solidFill>
                <a:schemeClr val="dk1"/>
              </a:solidFill>
              <a:latin typeface="Calibri"/>
              <a:ea typeface="Calibri"/>
              <a:cs typeface="Calibri"/>
              <a:sym typeface="Calibri"/>
            </a:endParaRPr>
          </a:p>
          <a:p>
            <a:pPr marL="914400" marR="0" lvl="1" indent="-381000" algn="l" rtl="0">
              <a:lnSpc>
                <a:spcPct val="110000"/>
              </a:lnSpc>
              <a:spcBef>
                <a:spcPts val="0"/>
              </a:spcBef>
              <a:spcAft>
                <a:spcPts val="0"/>
              </a:spcAft>
              <a:buClr>
                <a:schemeClr val="dk1"/>
              </a:buClr>
              <a:buSzPts val="2400"/>
              <a:buFont typeface="Calibri"/>
              <a:buChar char="○"/>
            </a:pPr>
            <a:r>
              <a:rPr lang="en-US" sz="2400" b="0" i="1" u="none" strike="noStrike" cap="none">
                <a:solidFill>
                  <a:schemeClr val="dk1"/>
                </a:solidFill>
                <a:latin typeface="Calibri"/>
                <a:ea typeface="Calibri"/>
                <a:cs typeface="Calibri"/>
                <a:sym typeface="Calibri"/>
              </a:rPr>
              <a:t>Si vous arrivez en classe, sans avoir fait votre exercice, nous vous demandons de quitter le cours, de faire vos devoirs et de revenir après les avoir fait</a:t>
            </a:r>
            <a:endParaRPr sz="2400" b="0" i="1"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endParaRPr sz="2400" b="0" i="1" u="none" strike="noStrike" cap="none">
              <a:solidFill>
                <a:schemeClr val="dk1"/>
              </a:solidFill>
              <a:latin typeface="Calibri"/>
              <a:ea typeface="Calibri"/>
              <a:cs typeface="Calibri"/>
              <a:sym typeface="Calibri"/>
            </a:endParaRPr>
          </a:p>
          <a:p>
            <a:pPr marL="457200" marR="0" lvl="0" indent="-381000" algn="l" rtl="0">
              <a:lnSpc>
                <a:spcPct val="110000"/>
              </a:lnSpc>
              <a:spcBef>
                <a:spcPts val="0"/>
              </a:spcBef>
              <a:spcAft>
                <a:spcPts val="0"/>
              </a:spcAft>
              <a:buClr>
                <a:schemeClr val="dk1"/>
              </a:buClr>
              <a:buSzPts val="2400"/>
              <a:buFont typeface="Calibri"/>
              <a:buChar char="●"/>
            </a:pPr>
            <a:r>
              <a:rPr lang="en-US" sz="2400" b="0" i="1" u="none" strike="noStrike" cap="none">
                <a:solidFill>
                  <a:schemeClr val="dk1"/>
                </a:solidFill>
                <a:latin typeface="Calibri"/>
                <a:ea typeface="Calibri"/>
                <a:cs typeface="Calibri"/>
                <a:sym typeface="Calibri"/>
              </a:rPr>
              <a:t>Pourquoi ? Parce que le succès de ce programme est collectif. Quand vous venez sans avoir travaillé, vous ne pourrez pas participer et apporter de la valeur au groupe.</a:t>
            </a:r>
            <a:endParaRPr sz="2400" b="0" i="1"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endParaRPr sz="2400" b="1" i="1"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r>
              <a:rPr lang="en-US" sz="2400" b="1" i="1" u="none" strike="noStrike" cap="none">
                <a:solidFill>
                  <a:srgbClr val="3155A6"/>
                </a:solidFill>
                <a:latin typeface="Calibri"/>
                <a:ea typeface="Calibri"/>
                <a:cs typeface="Calibri"/>
                <a:sym typeface="Calibri"/>
              </a:rPr>
              <a:t>ALORS SVP on compte sur VOUS . Comme dit la célèbre marque,</a:t>
            </a:r>
            <a:r>
              <a:rPr lang="en-US" sz="2100" b="1" i="1" u="none" strike="noStrike" cap="none">
                <a:solidFill>
                  <a:srgbClr val="3155A6"/>
                </a:solidFill>
                <a:latin typeface="Calibri"/>
                <a:ea typeface="Calibri"/>
                <a:cs typeface="Calibri"/>
                <a:sym typeface="Calibri"/>
              </a:rPr>
              <a:t> </a:t>
            </a:r>
            <a:endParaRPr sz="2100" b="1" i="1" u="none" strike="noStrike" cap="none">
              <a:solidFill>
                <a:srgbClr val="3155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ontserrat"/>
              <a:ea typeface="Montserrat"/>
              <a:cs typeface="Montserrat"/>
              <a:sym typeface="Montserrat"/>
            </a:endParaRPr>
          </a:p>
        </p:txBody>
      </p:sp>
      <p:pic>
        <p:nvPicPr>
          <p:cNvPr id="317" name="Google Shape;317;ge120e608ce_0_341"/>
          <p:cNvPicPr preferRelativeResize="0"/>
          <p:nvPr/>
        </p:nvPicPr>
        <p:blipFill rotWithShape="1">
          <a:blip r:embed="rId3">
            <a:alphaModFix/>
          </a:blip>
          <a:srcRect/>
          <a:stretch/>
        </p:blipFill>
        <p:spPr>
          <a:xfrm>
            <a:off x="9833075" y="5099150"/>
            <a:ext cx="2343050" cy="1757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e120e608ce_0_390"/>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SOYEZ </a:t>
            </a:r>
            <a:r>
              <a:rPr lang="en-US" sz="3200" b="1" i="0" u="none" strike="noStrike" cap="none">
                <a:solidFill>
                  <a:schemeClr val="accent2"/>
                </a:solidFill>
                <a:latin typeface="Montserrat"/>
                <a:ea typeface="Montserrat"/>
                <a:cs typeface="Montserrat"/>
                <a:sym typeface="Montserrat"/>
              </a:rPr>
              <a:t>à l’heure</a:t>
            </a:r>
            <a:endParaRPr sz="3200" b="1" i="0" u="none" strike="noStrike" cap="none">
              <a:solidFill>
                <a:schemeClr val="accent2"/>
              </a:solidFill>
              <a:latin typeface="Montserrat"/>
              <a:ea typeface="Montserrat"/>
              <a:cs typeface="Montserrat"/>
              <a:sym typeface="Montserrat"/>
            </a:endParaRPr>
          </a:p>
        </p:txBody>
      </p:sp>
      <p:sp>
        <p:nvSpPr>
          <p:cNvPr id="323" name="Google Shape;323;ge120e608ce_0_390"/>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24" name="Google Shape;324;ge120e608ce_0_390"/>
          <p:cNvSpPr txBox="1"/>
          <p:nvPr/>
        </p:nvSpPr>
        <p:spPr>
          <a:xfrm>
            <a:off x="1072075" y="3320700"/>
            <a:ext cx="4692300" cy="19947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LE PROGRAMME EST DENSE.</a:t>
            </a:r>
            <a:endParaRPr sz="2400" b="1"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ON COMPTE SUR VOUS</a:t>
            </a:r>
            <a:endParaRPr sz="2400" b="1"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endParaRPr sz="2400" b="1" i="0" u="none" strike="noStrike" cap="none">
              <a:solidFill>
                <a:schemeClr val="dk1"/>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SOYEZ à l’HEURE</a:t>
            </a:r>
            <a:endParaRPr sz="24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325" name="Google Shape;325;ge120e608ce_0_390"/>
          <p:cNvPicPr preferRelativeResize="0"/>
          <p:nvPr/>
        </p:nvPicPr>
        <p:blipFill rotWithShape="1">
          <a:blip r:embed="rId3">
            <a:alphaModFix/>
          </a:blip>
          <a:srcRect/>
          <a:stretch/>
        </p:blipFill>
        <p:spPr>
          <a:xfrm>
            <a:off x="6096000" y="2845225"/>
            <a:ext cx="5425874" cy="3052051"/>
          </a:xfrm>
          <a:prstGeom prst="rect">
            <a:avLst/>
          </a:prstGeom>
          <a:noFill/>
          <a:ln>
            <a:noFill/>
          </a:ln>
        </p:spPr>
      </p:pic>
      <p:sp>
        <p:nvSpPr>
          <p:cNvPr id="326" name="Google Shape;326;ge120e608ce_0_390"/>
          <p:cNvSpPr txBox="1"/>
          <p:nvPr/>
        </p:nvSpPr>
        <p:spPr>
          <a:xfrm>
            <a:off x="6096000" y="5996900"/>
            <a:ext cx="5425800" cy="3849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900" b="0" i="1" u="none" strike="noStrike" cap="none">
                <a:solidFill>
                  <a:schemeClr val="dk1"/>
                </a:solidFill>
                <a:latin typeface="Calibri"/>
                <a:ea typeface="Calibri"/>
                <a:cs typeface="Calibri"/>
                <a:sym typeface="Calibri"/>
              </a:rPr>
              <a:t>Qui peut traduire ce texte ?</a:t>
            </a:r>
            <a:endParaRPr sz="1900" b="0" i="1"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e120e608ce_0_101"/>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332" name="Google Shape;332;ge120e608ce_0_101"/>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333" name="Google Shape;333;ge120e608ce_0_101"/>
          <p:cNvSpPr txBox="1"/>
          <p:nvPr/>
        </p:nvSpPr>
        <p:spPr>
          <a:xfrm>
            <a:off x="-640674" y="1708925"/>
            <a:ext cx="47643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05</a:t>
            </a:r>
            <a:endParaRPr sz="1400" b="0" i="0" u="none" strike="noStrike" cap="none">
              <a:solidFill>
                <a:srgbClr val="000000"/>
              </a:solidFill>
              <a:latin typeface="Arial"/>
              <a:ea typeface="Arial"/>
              <a:cs typeface="Arial"/>
              <a:sym typeface="Arial"/>
            </a:endParaRPr>
          </a:p>
        </p:txBody>
      </p:sp>
      <p:sp>
        <p:nvSpPr>
          <p:cNvPr id="334" name="Google Shape;334;ge120e608ce_0_101"/>
          <p:cNvSpPr txBox="1"/>
          <p:nvPr/>
        </p:nvSpPr>
        <p:spPr>
          <a:xfrm>
            <a:off x="7828163" y="3551041"/>
            <a:ext cx="3687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Programme du premier trimestre</a:t>
            </a:r>
            <a:endParaRPr sz="2800" b="1" i="0" u="none" strike="noStrike" cap="none">
              <a:solidFill>
                <a:srgbClr val="000000"/>
              </a:solidFill>
              <a:latin typeface="Calibri"/>
              <a:ea typeface="Calibri"/>
              <a:cs typeface="Calibri"/>
              <a:sym typeface="Calibri"/>
            </a:endParaRPr>
          </a:p>
        </p:txBody>
      </p:sp>
      <p:pic>
        <p:nvPicPr>
          <p:cNvPr id="335" name="Google Shape;335;ge120e608ce_0_101"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ge120e608ce_0_20"/>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PROGRAMME </a:t>
            </a:r>
            <a:r>
              <a:rPr lang="en-US" sz="3200" b="1" i="0" u="none" strike="noStrike" cap="none">
                <a:solidFill>
                  <a:schemeClr val="accent2"/>
                </a:solidFill>
                <a:latin typeface="Montserrat"/>
                <a:ea typeface="Montserrat"/>
                <a:cs typeface="Montserrat"/>
                <a:sym typeface="Montserrat"/>
              </a:rPr>
              <a:t>du premier TRIMESTRE</a:t>
            </a:r>
            <a:endParaRPr sz="3200" b="1" i="0" u="none" strike="noStrike" cap="none">
              <a:solidFill>
                <a:schemeClr val="accent2"/>
              </a:solidFill>
              <a:latin typeface="Montserrat"/>
              <a:ea typeface="Montserrat"/>
              <a:cs typeface="Montserrat"/>
              <a:sym typeface="Montserrat"/>
            </a:endParaRPr>
          </a:p>
        </p:txBody>
      </p:sp>
      <p:sp>
        <p:nvSpPr>
          <p:cNvPr id="341" name="Google Shape;341;ge120e608ce_0_20"/>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42" name="Google Shape;342;ge120e608ce_0_20"/>
          <p:cNvSpPr txBox="1"/>
          <p:nvPr/>
        </p:nvSpPr>
        <p:spPr>
          <a:xfrm>
            <a:off x="1223222" y="2352650"/>
            <a:ext cx="8206500" cy="27336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600"/>
              <a:buFont typeface="Arial"/>
              <a:buNone/>
            </a:pPr>
            <a:r>
              <a:rPr lang="en-US" sz="2600" b="1" i="0" u="none" strike="noStrike" cap="none">
                <a:solidFill>
                  <a:srgbClr val="3155A6"/>
                </a:solidFill>
                <a:latin typeface="Calibri"/>
                <a:ea typeface="Calibri"/>
                <a:cs typeface="Calibri"/>
                <a:sym typeface="Calibri"/>
              </a:rPr>
              <a:t>Ce trimestre nous partons  : </a:t>
            </a:r>
            <a:endParaRPr sz="2600" b="1" i="0"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600"/>
              <a:buFont typeface="Arial"/>
              <a:buNone/>
            </a:pPr>
            <a:r>
              <a:rPr lang="en-US" sz="2600" b="1" i="0" u="none" strike="noStrike" cap="none">
                <a:solidFill>
                  <a:srgbClr val="3155A6"/>
                </a:solidFill>
                <a:latin typeface="Calibri"/>
                <a:ea typeface="Calibri"/>
                <a:cs typeface="Calibri"/>
                <a:sym typeface="Calibri"/>
              </a:rPr>
              <a:t>A LA DÉCOUVERTE DES ENTREPRENEURS</a:t>
            </a:r>
            <a:endParaRPr sz="2600" b="1" i="0"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600"/>
              <a:buFont typeface="Arial"/>
              <a:buNone/>
            </a:pPr>
            <a:endParaRPr sz="2600" b="1" i="0" u="none" strike="noStrike" cap="none">
              <a:solidFill>
                <a:srgbClr val="3155A6"/>
              </a:solidFill>
              <a:latin typeface="Calibri"/>
              <a:ea typeface="Calibri"/>
              <a:cs typeface="Calibri"/>
              <a:sym typeface="Calibri"/>
            </a:endParaRPr>
          </a:p>
          <a:p>
            <a:pPr marL="457200" marR="0" lvl="0" indent="-393700" algn="l" rtl="0">
              <a:lnSpc>
                <a:spcPct val="115000"/>
              </a:lnSpc>
              <a:spcBef>
                <a:spcPts val="0"/>
              </a:spcBef>
              <a:spcAft>
                <a:spcPts val="0"/>
              </a:spcAft>
              <a:buClr>
                <a:srgbClr val="3155A6"/>
              </a:buClr>
              <a:buSzPts val="2600"/>
              <a:buFont typeface="Calibri"/>
              <a:buChar char="●"/>
            </a:pPr>
            <a:r>
              <a:rPr lang="en-US" sz="2600" b="1" i="0" u="none" strike="noStrike" cap="none">
                <a:solidFill>
                  <a:srgbClr val="3155A6"/>
                </a:solidFill>
                <a:latin typeface="Calibri"/>
                <a:ea typeface="Calibri"/>
                <a:cs typeface="Calibri"/>
                <a:sym typeface="Calibri"/>
              </a:rPr>
              <a:t>PROGRAMME</a:t>
            </a:r>
            <a:endParaRPr sz="2600" b="1" i="0" u="none" strike="noStrike" cap="none">
              <a:solidFill>
                <a:srgbClr val="3155A6"/>
              </a:solidFill>
              <a:latin typeface="Calibri"/>
              <a:ea typeface="Calibri"/>
              <a:cs typeface="Calibri"/>
              <a:sym typeface="Calibri"/>
            </a:endParaRPr>
          </a:p>
          <a:p>
            <a:pPr marL="457200" marR="0" lvl="0" indent="-393700" algn="l" rtl="0">
              <a:lnSpc>
                <a:spcPct val="115000"/>
              </a:lnSpc>
              <a:spcBef>
                <a:spcPts val="0"/>
              </a:spcBef>
              <a:spcAft>
                <a:spcPts val="0"/>
              </a:spcAft>
              <a:buClr>
                <a:srgbClr val="3155A6"/>
              </a:buClr>
              <a:buSzPts val="2600"/>
              <a:buFont typeface="Calibri"/>
              <a:buChar char="●"/>
            </a:pPr>
            <a:r>
              <a:rPr lang="en-US" sz="2600" b="1" i="0" u="none" strike="noStrike" cap="none">
                <a:solidFill>
                  <a:srgbClr val="3155A6"/>
                </a:solidFill>
                <a:latin typeface="Calibri"/>
                <a:ea typeface="Calibri"/>
                <a:cs typeface="Calibri"/>
                <a:sym typeface="Calibri"/>
              </a:rPr>
              <a:t>ATTITUDES</a:t>
            </a:r>
            <a:endParaRPr sz="2600" b="1" i="0" u="none" strike="noStrike" cap="none">
              <a:solidFill>
                <a:srgbClr val="3155A6"/>
              </a:solidFill>
              <a:latin typeface="Calibri"/>
              <a:ea typeface="Calibri"/>
              <a:cs typeface="Calibri"/>
              <a:sym typeface="Calibri"/>
            </a:endParaRPr>
          </a:p>
          <a:p>
            <a:pPr marL="457200" marR="0" lvl="0" indent="-393700" algn="l" rtl="0">
              <a:lnSpc>
                <a:spcPct val="115000"/>
              </a:lnSpc>
              <a:spcBef>
                <a:spcPts val="0"/>
              </a:spcBef>
              <a:spcAft>
                <a:spcPts val="0"/>
              </a:spcAft>
              <a:buClr>
                <a:srgbClr val="3155A6"/>
              </a:buClr>
              <a:buSzPts val="2600"/>
              <a:buFont typeface="Calibri"/>
              <a:buChar char="●"/>
            </a:pPr>
            <a:r>
              <a:rPr lang="en-US" sz="2600" b="1" i="0" u="none" strike="noStrike" cap="none">
                <a:solidFill>
                  <a:srgbClr val="3155A6"/>
                </a:solidFill>
                <a:latin typeface="Calibri"/>
                <a:ea typeface="Calibri"/>
                <a:cs typeface="Calibri"/>
                <a:sym typeface="Calibri"/>
              </a:rPr>
              <a:t>COMPETENCES</a:t>
            </a:r>
            <a:endParaRPr sz="2600" b="1" i="0" u="none" strike="noStrike" cap="none">
              <a:solidFill>
                <a:srgbClr val="3155A6"/>
              </a:solidFill>
              <a:latin typeface="Calibri"/>
              <a:ea typeface="Calibri"/>
              <a:cs typeface="Calibri"/>
              <a:sym typeface="Calibri"/>
            </a:endParaRPr>
          </a:p>
        </p:txBody>
      </p:sp>
      <p:pic>
        <p:nvPicPr>
          <p:cNvPr id="343" name="Google Shape;343;ge120e608ce_0_20"/>
          <p:cNvPicPr preferRelativeResize="0"/>
          <p:nvPr/>
        </p:nvPicPr>
        <p:blipFill rotWithShape="1">
          <a:blip r:embed="rId3">
            <a:alphaModFix/>
          </a:blip>
          <a:srcRect/>
          <a:stretch/>
        </p:blipFill>
        <p:spPr>
          <a:xfrm>
            <a:off x="7675500" y="3717300"/>
            <a:ext cx="4031925" cy="25199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ge120e608ce_0_235"/>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PROGRAMME </a:t>
            </a:r>
            <a:r>
              <a:rPr lang="en-US" sz="3200" b="1" i="0" u="none" strike="noStrike" cap="none">
                <a:solidFill>
                  <a:schemeClr val="accent2"/>
                </a:solidFill>
                <a:latin typeface="Montserrat"/>
                <a:ea typeface="Montserrat"/>
                <a:cs typeface="Montserrat"/>
                <a:sym typeface="Montserrat"/>
              </a:rPr>
              <a:t>du premier TRIMESTRE</a:t>
            </a:r>
            <a:endParaRPr sz="3200" b="1" i="0" u="none" strike="noStrike" cap="none">
              <a:solidFill>
                <a:schemeClr val="accent2"/>
              </a:solidFill>
              <a:latin typeface="Montserrat"/>
              <a:ea typeface="Montserrat"/>
              <a:cs typeface="Montserrat"/>
              <a:sym typeface="Montserrat"/>
            </a:endParaRPr>
          </a:p>
        </p:txBody>
      </p:sp>
      <p:sp>
        <p:nvSpPr>
          <p:cNvPr id="349" name="Google Shape;349;ge120e608ce_0_235"/>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50" name="Google Shape;350;ge120e608ce_0_235"/>
          <p:cNvSpPr/>
          <p:nvPr/>
        </p:nvSpPr>
        <p:spPr>
          <a:xfrm rot="10800000">
            <a:off x="-193335" y="1981143"/>
            <a:ext cx="10140270" cy="1398145"/>
          </a:xfrm>
          <a:custGeom>
            <a:avLst/>
            <a:gdLst/>
            <a:ahLst/>
            <a:cxnLst/>
            <a:rect l="l" t="t" r="r" b="b"/>
            <a:pathLst>
              <a:path w="1376" h="188" extrusionOk="0">
                <a:moveTo>
                  <a:pt x="376" y="29"/>
                </a:moveTo>
                <a:cubicBezTo>
                  <a:pt x="487" y="140"/>
                  <a:pt x="487" y="140"/>
                  <a:pt x="487" y="140"/>
                </a:cubicBezTo>
                <a:cubicBezTo>
                  <a:pt x="506" y="159"/>
                  <a:pt x="537" y="159"/>
                  <a:pt x="556" y="140"/>
                </a:cubicBezTo>
                <a:cubicBezTo>
                  <a:pt x="668" y="28"/>
                  <a:pt x="668" y="28"/>
                  <a:pt x="668" y="28"/>
                </a:cubicBezTo>
                <a:cubicBezTo>
                  <a:pt x="665" y="25"/>
                  <a:pt x="665" y="20"/>
                  <a:pt x="668" y="17"/>
                </a:cubicBezTo>
                <a:cubicBezTo>
                  <a:pt x="683" y="3"/>
                  <a:pt x="683" y="3"/>
                  <a:pt x="683" y="3"/>
                </a:cubicBezTo>
                <a:cubicBezTo>
                  <a:pt x="686" y="0"/>
                  <a:pt x="691" y="0"/>
                  <a:pt x="695" y="3"/>
                </a:cubicBezTo>
                <a:cubicBezTo>
                  <a:pt x="709" y="17"/>
                  <a:pt x="709" y="17"/>
                  <a:pt x="709" y="17"/>
                </a:cubicBezTo>
                <a:cubicBezTo>
                  <a:pt x="712" y="21"/>
                  <a:pt x="712" y="26"/>
                  <a:pt x="709" y="29"/>
                </a:cubicBezTo>
                <a:cubicBezTo>
                  <a:pt x="821" y="140"/>
                  <a:pt x="821" y="140"/>
                  <a:pt x="821" y="140"/>
                </a:cubicBezTo>
                <a:cubicBezTo>
                  <a:pt x="839" y="159"/>
                  <a:pt x="870" y="159"/>
                  <a:pt x="889" y="140"/>
                </a:cubicBezTo>
                <a:cubicBezTo>
                  <a:pt x="1000" y="29"/>
                  <a:pt x="1000" y="29"/>
                  <a:pt x="1000" y="29"/>
                </a:cubicBezTo>
                <a:cubicBezTo>
                  <a:pt x="997" y="26"/>
                  <a:pt x="997" y="21"/>
                  <a:pt x="1000" y="17"/>
                </a:cubicBezTo>
                <a:cubicBezTo>
                  <a:pt x="1015" y="3"/>
                  <a:pt x="1015" y="3"/>
                  <a:pt x="1015" y="3"/>
                </a:cubicBezTo>
                <a:cubicBezTo>
                  <a:pt x="1018" y="0"/>
                  <a:pt x="1023" y="0"/>
                  <a:pt x="1027" y="3"/>
                </a:cubicBezTo>
                <a:cubicBezTo>
                  <a:pt x="1041" y="17"/>
                  <a:pt x="1041" y="17"/>
                  <a:pt x="1041" y="17"/>
                </a:cubicBezTo>
                <a:cubicBezTo>
                  <a:pt x="1044" y="21"/>
                  <a:pt x="1044" y="26"/>
                  <a:pt x="1041" y="29"/>
                </a:cubicBezTo>
                <a:cubicBezTo>
                  <a:pt x="1153" y="140"/>
                  <a:pt x="1153" y="140"/>
                  <a:pt x="1153" y="140"/>
                </a:cubicBezTo>
                <a:cubicBezTo>
                  <a:pt x="1171" y="159"/>
                  <a:pt x="1202" y="159"/>
                  <a:pt x="1221" y="140"/>
                </a:cubicBezTo>
                <a:cubicBezTo>
                  <a:pt x="1332" y="29"/>
                  <a:pt x="1332" y="29"/>
                  <a:pt x="1332" y="29"/>
                </a:cubicBezTo>
                <a:cubicBezTo>
                  <a:pt x="1329" y="26"/>
                  <a:pt x="1329" y="21"/>
                  <a:pt x="1332" y="17"/>
                </a:cubicBezTo>
                <a:cubicBezTo>
                  <a:pt x="1347" y="3"/>
                  <a:pt x="1347" y="3"/>
                  <a:pt x="1347" y="3"/>
                </a:cubicBezTo>
                <a:cubicBezTo>
                  <a:pt x="1350" y="0"/>
                  <a:pt x="1355" y="0"/>
                  <a:pt x="1359" y="3"/>
                </a:cubicBezTo>
                <a:cubicBezTo>
                  <a:pt x="1373" y="17"/>
                  <a:pt x="1373" y="17"/>
                  <a:pt x="1373" y="17"/>
                </a:cubicBezTo>
                <a:cubicBezTo>
                  <a:pt x="1376" y="21"/>
                  <a:pt x="1376" y="26"/>
                  <a:pt x="1373" y="29"/>
                </a:cubicBezTo>
                <a:cubicBezTo>
                  <a:pt x="1359" y="44"/>
                  <a:pt x="1359" y="44"/>
                  <a:pt x="1359" y="44"/>
                </a:cubicBezTo>
                <a:cubicBezTo>
                  <a:pt x="1356" y="46"/>
                  <a:pt x="1352" y="47"/>
                  <a:pt x="1349" y="45"/>
                </a:cubicBezTo>
                <a:cubicBezTo>
                  <a:pt x="1229" y="165"/>
                  <a:pt x="1229" y="165"/>
                  <a:pt x="1229" y="165"/>
                </a:cubicBezTo>
                <a:cubicBezTo>
                  <a:pt x="1206" y="188"/>
                  <a:pt x="1168" y="188"/>
                  <a:pt x="1145" y="165"/>
                </a:cubicBezTo>
                <a:cubicBezTo>
                  <a:pt x="1025" y="45"/>
                  <a:pt x="1025" y="45"/>
                  <a:pt x="1025" y="45"/>
                </a:cubicBezTo>
                <a:cubicBezTo>
                  <a:pt x="1022" y="46"/>
                  <a:pt x="1019" y="46"/>
                  <a:pt x="1017" y="45"/>
                </a:cubicBezTo>
                <a:cubicBezTo>
                  <a:pt x="897" y="165"/>
                  <a:pt x="897" y="165"/>
                  <a:pt x="897" y="165"/>
                </a:cubicBezTo>
                <a:cubicBezTo>
                  <a:pt x="874" y="188"/>
                  <a:pt x="836" y="188"/>
                  <a:pt x="813" y="165"/>
                </a:cubicBezTo>
                <a:cubicBezTo>
                  <a:pt x="693" y="45"/>
                  <a:pt x="693" y="45"/>
                  <a:pt x="693" y="45"/>
                </a:cubicBezTo>
                <a:cubicBezTo>
                  <a:pt x="690" y="46"/>
                  <a:pt x="687" y="46"/>
                  <a:pt x="684" y="44"/>
                </a:cubicBezTo>
                <a:cubicBezTo>
                  <a:pt x="564" y="165"/>
                  <a:pt x="564" y="165"/>
                  <a:pt x="564" y="165"/>
                </a:cubicBezTo>
                <a:cubicBezTo>
                  <a:pt x="541" y="188"/>
                  <a:pt x="503" y="188"/>
                  <a:pt x="480" y="165"/>
                </a:cubicBezTo>
                <a:cubicBezTo>
                  <a:pt x="360" y="45"/>
                  <a:pt x="360" y="45"/>
                  <a:pt x="360" y="45"/>
                </a:cubicBezTo>
                <a:cubicBezTo>
                  <a:pt x="357" y="46"/>
                  <a:pt x="354" y="46"/>
                  <a:pt x="351" y="45"/>
                </a:cubicBezTo>
                <a:cubicBezTo>
                  <a:pt x="232" y="165"/>
                  <a:pt x="232" y="165"/>
                  <a:pt x="232" y="165"/>
                </a:cubicBezTo>
                <a:cubicBezTo>
                  <a:pt x="209" y="188"/>
                  <a:pt x="171" y="188"/>
                  <a:pt x="148" y="165"/>
                </a:cubicBezTo>
                <a:cubicBezTo>
                  <a:pt x="28" y="45"/>
                  <a:pt x="28" y="45"/>
                  <a:pt x="28" y="45"/>
                </a:cubicBezTo>
                <a:cubicBezTo>
                  <a:pt x="25" y="47"/>
                  <a:pt x="20" y="46"/>
                  <a:pt x="18" y="44"/>
                </a:cubicBezTo>
                <a:cubicBezTo>
                  <a:pt x="3" y="29"/>
                  <a:pt x="3" y="29"/>
                  <a:pt x="3" y="29"/>
                </a:cubicBezTo>
                <a:cubicBezTo>
                  <a:pt x="0" y="26"/>
                  <a:pt x="0" y="21"/>
                  <a:pt x="3" y="17"/>
                </a:cubicBezTo>
                <a:cubicBezTo>
                  <a:pt x="18" y="3"/>
                  <a:pt x="18" y="3"/>
                  <a:pt x="18" y="3"/>
                </a:cubicBezTo>
                <a:cubicBezTo>
                  <a:pt x="21" y="0"/>
                  <a:pt x="26" y="0"/>
                  <a:pt x="29" y="3"/>
                </a:cubicBezTo>
                <a:cubicBezTo>
                  <a:pt x="44" y="17"/>
                  <a:pt x="44" y="17"/>
                  <a:pt x="44" y="17"/>
                </a:cubicBezTo>
                <a:cubicBezTo>
                  <a:pt x="47" y="21"/>
                  <a:pt x="47" y="26"/>
                  <a:pt x="44" y="29"/>
                </a:cubicBezTo>
                <a:cubicBezTo>
                  <a:pt x="155" y="140"/>
                  <a:pt x="155" y="140"/>
                  <a:pt x="155" y="140"/>
                </a:cubicBezTo>
                <a:cubicBezTo>
                  <a:pt x="174" y="159"/>
                  <a:pt x="205" y="159"/>
                  <a:pt x="224" y="140"/>
                </a:cubicBezTo>
                <a:cubicBezTo>
                  <a:pt x="335" y="29"/>
                  <a:pt x="335" y="29"/>
                  <a:pt x="335" y="29"/>
                </a:cubicBezTo>
                <a:cubicBezTo>
                  <a:pt x="332" y="26"/>
                  <a:pt x="332" y="21"/>
                  <a:pt x="335" y="17"/>
                </a:cubicBezTo>
                <a:cubicBezTo>
                  <a:pt x="350" y="3"/>
                  <a:pt x="350" y="3"/>
                  <a:pt x="350" y="3"/>
                </a:cubicBezTo>
                <a:cubicBezTo>
                  <a:pt x="353" y="0"/>
                  <a:pt x="358" y="0"/>
                  <a:pt x="361" y="3"/>
                </a:cubicBezTo>
                <a:cubicBezTo>
                  <a:pt x="376" y="17"/>
                  <a:pt x="376" y="17"/>
                  <a:pt x="376" y="17"/>
                </a:cubicBezTo>
                <a:cubicBezTo>
                  <a:pt x="379" y="21"/>
                  <a:pt x="379" y="26"/>
                  <a:pt x="376" y="29"/>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51" name="Google Shape;351;ge120e608ce_0_235"/>
          <p:cNvSpPr/>
          <p:nvPr/>
        </p:nvSpPr>
        <p:spPr>
          <a:xfrm>
            <a:off x="7758616" y="24870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6D9EE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52" name="Google Shape;352;ge120e608ce_0_235"/>
          <p:cNvSpPr/>
          <p:nvPr/>
        </p:nvSpPr>
        <p:spPr>
          <a:xfrm>
            <a:off x="410918" y="24870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3155A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53" name="Google Shape;353;ge120e608ce_0_235"/>
          <p:cNvSpPr/>
          <p:nvPr/>
        </p:nvSpPr>
        <p:spPr>
          <a:xfrm>
            <a:off x="2857671" y="24870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4A86E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54" name="Google Shape;354;ge120e608ce_0_235"/>
          <p:cNvSpPr/>
          <p:nvPr/>
        </p:nvSpPr>
        <p:spPr>
          <a:xfrm>
            <a:off x="5311862" y="24870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A2C4C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55" name="Google Shape;355;ge120e608ce_0_235"/>
          <p:cNvSpPr/>
          <p:nvPr/>
        </p:nvSpPr>
        <p:spPr>
          <a:xfrm>
            <a:off x="157838" y="4516212"/>
            <a:ext cx="20565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2600" b="1" i="0" u="none" strike="noStrike" cap="none">
                <a:solidFill>
                  <a:srgbClr val="3155A6"/>
                </a:solidFill>
                <a:latin typeface="Calibri"/>
                <a:ea typeface="Calibri"/>
                <a:cs typeface="Calibri"/>
                <a:sym typeface="Calibri"/>
              </a:rPr>
              <a:t>مرحبا</a:t>
            </a:r>
            <a:endParaRPr sz="2600" b="1" i="0" u="none" strike="noStrike" cap="none">
              <a:solidFill>
                <a:srgbClr val="3155A6"/>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Arial"/>
              <a:buNone/>
            </a:pPr>
            <a:r>
              <a:rPr lang="en-US" sz="2600" b="1" i="0" u="none" strike="noStrike" cap="none">
                <a:solidFill>
                  <a:srgbClr val="3155A6"/>
                </a:solidFill>
                <a:latin typeface="Calibri"/>
                <a:ea typeface="Calibri"/>
                <a:cs typeface="Calibri"/>
                <a:sym typeface="Calibri"/>
              </a:rPr>
              <a:t>Welcome Class</a:t>
            </a:r>
            <a:endParaRPr sz="2600" b="1" i="0" u="none" strike="noStrike" cap="none">
              <a:solidFill>
                <a:srgbClr val="3155A6"/>
              </a:solidFill>
              <a:latin typeface="Calibri"/>
              <a:ea typeface="Calibri"/>
              <a:cs typeface="Calibri"/>
              <a:sym typeface="Calibri"/>
            </a:endParaRPr>
          </a:p>
          <a:p>
            <a:pPr marL="0" marR="0" lvl="0" indent="0" algn="ctr" rtl="0">
              <a:lnSpc>
                <a:spcPct val="133333"/>
              </a:lnSpc>
              <a:spcBef>
                <a:spcPts val="0"/>
              </a:spcBef>
              <a:spcAft>
                <a:spcPts val="0"/>
              </a:spcAft>
              <a:buClr>
                <a:srgbClr val="000000"/>
              </a:buClr>
              <a:buSzPts val="1800"/>
              <a:buFont typeface="Arial"/>
              <a:buNone/>
            </a:pPr>
            <a:endParaRPr sz="1800" b="1" i="0" u="none" strike="noStrike" cap="none">
              <a:solidFill>
                <a:srgbClr val="3155A6"/>
              </a:solidFill>
              <a:latin typeface="Montserrat"/>
              <a:ea typeface="Montserrat"/>
              <a:cs typeface="Montserrat"/>
              <a:sym typeface="Montserrat"/>
            </a:endParaRPr>
          </a:p>
        </p:txBody>
      </p:sp>
      <p:sp>
        <p:nvSpPr>
          <p:cNvPr id="356" name="Google Shape;356;ge120e608ce_0_235"/>
          <p:cNvSpPr/>
          <p:nvPr/>
        </p:nvSpPr>
        <p:spPr>
          <a:xfrm>
            <a:off x="2375825" y="4744775"/>
            <a:ext cx="2297400" cy="8379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chemeClr val="dk1"/>
              </a:buClr>
              <a:buSzPts val="2400"/>
              <a:buFont typeface="Arial"/>
              <a:buNone/>
            </a:pPr>
            <a:r>
              <a:rPr lang="en-US" sz="2300" b="1" i="0" u="none" strike="noStrike" cap="none">
                <a:solidFill>
                  <a:srgbClr val="3155A6"/>
                </a:solidFill>
                <a:latin typeface="Calibri"/>
                <a:ea typeface="Calibri"/>
                <a:cs typeface="Calibri"/>
                <a:sym typeface="Calibri"/>
              </a:rPr>
              <a:t>Découvrons des entrepreneurs</a:t>
            </a:r>
            <a:endParaRPr sz="2300" b="1" i="0" u="none" strike="noStrike" cap="none">
              <a:solidFill>
                <a:srgbClr val="3155A6"/>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1500"/>
              <a:buFont typeface="Arial"/>
              <a:buNone/>
            </a:pPr>
            <a:endParaRPr sz="1500" b="1" i="0" u="none" strike="noStrike" cap="none">
              <a:solidFill>
                <a:srgbClr val="3155A6"/>
              </a:solidFill>
              <a:latin typeface="Montserrat"/>
              <a:ea typeface="Montserrat"/>
              <a:cs typeface="Montserrat"/>
              <a:sym typeface="Montserrat"/>
            </a:endParaRPr>
          </a:p>
        </p:txBody>
      </p:sp>
      <p:sp>
        <p:nvSpPr>
          <p:cNvPr id="357" name="Google Shape;357;ge120e608ce_0_235"/>
          <p:cNvSpPr/>
          <p:nvPr/>
        </p:nvSpPr>
        <p:spPr>
          <a:xfrm>
            <a:off x="5075750" y="4744791"/>
            <a:ext cx="2056500" cy="10032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chemeClr val="dk1"/>
              </a:buClr>
              <a:buSzPts val="2400"/>
              <a:buFont typeface="Arial"/>
              <a:buNone/>
            </a:pPr>
            <a:r>
              <a:rPr lang="en-US" sz="2300" b="1" i="0" u="none" strike="noStrike" cap="none">
                <a:solidFill>
                  <a:srgbClr val="3155A6"/>
                </a:solidFill>
                <a:latin typeface="Calibri"/>
                <a:ea typeface="Calibri"/>
                <a:cs typeface="Calibri"/>
                <a:sym typeface="Calibri"/>
              </a:rPr>
              <a:t>Votre mission d’entrepreneur</a:t>
            </a:r>
            <a:endParaRPr sz="2300" b="1" i="0" u="none" strike="noStrike" cap="none">
              <a:solidFill>
                <a:srgbClr val="3155A6"/>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1500"/>
              <a:buFont typeface="Arial"/>
              <a:buNone/>
            </a:pPr>
            <a:endParaRPr sz="1500" b="1" i="0" u="none" strike="noStrike" cap="none">
              <a:solidFill>
                <a:srgbClr val="3155A6"/>
              </a:solidFill>
              <a:latin typeface="Montserrat"/>
              <a:ea typeface="Montserrat"/>
              <a:cs typeface="Montserrat"/>
              <a:sym typeface="Montserrat"/>
            </a:endParaRPr>
          </a:p>
        </p:txBody>
      </p:sp>
      <p:sp>
        <p:nvSpPr>
          <p:cNvPr id="358" name="Google Shape;358;ge120e608ce_0_235"/>
          <p:cNvSpPr/>
          <p:nvPr/>
        </p:nvSpPr>
        <p:spPr>
          <a:xfrm>
            <a:off x="7534700" y="4744793"/>
            <a:ext cx="2056500" cy="10032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chemeClr val="dk1"/>
              </a:buClr>
              <a:buSzPts val="2400"/>
              <a:buFont typeface="Arial"/>
              <a:buNone/>
            </a:pPr>
            <a:r>
              <a:rPr lang="en-US" sz="2300" b="1" i="0" u="none" strike="noStrike" cap="none">
                <a:solidFill>
                  <a:srgbClr val="3155A6"/>
                </a:solidFill>
                <a:latin typeface="Calibri"/>
                <a:ea typeface="Calibri"/>
                <a:cs typeface="Calibri"/>
                <a:sym typeface="Calibri"/>
              </a:rPr>
              <a:t>Pourquoi Entreprendre</a:t>
            </a:r>
            <a:endParaRPr sz="2300" b="1" i="0" u="none" strike="noStrike" cap="none">
              <a:solidFill>
                <a:srgbClr val="3155A6"/>
              </a:solidFill>
              <a:latin typeface="Calibri"/>
              <a:ea typeface="Calibri"/>
              <a:cs typeface="Calibri"/>
              <a:sym typeface="Calibri"/>
            </a:endParaRPr>
          </a:p>
          <a:p>
            <a:pPr marL="0" marR="0" lvl="0" indent="0" algn="ctr" rtl="0">
              <a:lnSpc>
                <a:spcPct val="115000"/>
              </a:lnSpc>
              <a:spcBef>
                <a:spcPts val="0"/>
              </a:spcBef>
              <a:spcAft>
                <a:spcPts val="0"/>
              </a:spcAft>
              <a:buClr>
                <a:srgbClr val="000000"/>
              </a:buClr>
              <a:buSzPts val="1500"/>
              <a:buFont typeface="Arial"/>
              <a:buNone/>
            </a:pPr>
            <a:endParaRPr sz="1500" b="1" i="0" u="none" strike="noStrike" cap="none">
              <a:solidFill>
                <a:srgbClr val="3155A6"/>
              </a:solidFill>
              <a:latin typeface="Montserrat"/>
              <a:ea typeface="Montserrat"/>
              <a:cs typeface="Montserrat"/>
              <a:sym typeface="Montserrat"/>
            </a:endParaRPr>
          </a:p>
        </p:txBody>
      </p:sp>
      <p:cxnSp>
        <p:nvCxnSpPr>
          <p:cNvPr id="359" name="Google Shape;359;ge120e608ce_0_235"/>
          <p:cNvCxnSpPr/>
          <p:nvPr/>
        </p:nvCxnSpPr>
        <p:spPr>
          <a:xfrm>
            <a:off x="2430047" y="4596036"/>
            <a:ext cx="0" cy="1251300"/>
          </a:xfrm>
          <a:prstGeom prst="straightConnector1">
            <a:avLst/>
          </a:prstGeom>
          <a:noFill/>
          <a:ln w="19050" cap="flat" cmpd="sng">
            <a:solidFill>
              <a:srgbClr val="D8D8D8"/>
            </a:solidFill>
            <a:prstDash val="solid"/>
            <a:miter lim="800000"/>
            <a:headEnd type="none" w="sm" len="sm"/>
            <a:tailEnd type="none" w="sm" len="sm"/>
          </a:ln>
        </p:spPr>
      </p:cxnSp>
      <p:cxnSp>
        <p:nvCxnSpPr>
          <p:cNvPr id="360" name="Google Shape;360;ge120e608ce_0_235"/>
          <p:cNvCxnSpPr/>
          <p:nvPr/>
        </p:nvCxnSpPr>
        <p:spPr>
          <a:xfrm>
            <a:off x="4880519" y="4596036"/>
            <a:ext cx="0" cy="1251300"/>
          </a:xfrm>
          <a:prstGeom prst="straightConnector1">
            <a:avLst/>
          </a:prstGeom>
          <a:noFill/>
          <a:ln w="19050" cap="flat" cmpd="sng">
            <a:solidFill>
              <a:srgbClr val="D8D8D8"/>
            </a:solidFill>
            <a:prstDash val="solid"/>
            <a:miter lim="800000"/>
            <a:headEnd type="none" w="sm" len="sm"/>
            <a:tailEnd type="none" w="sm" len="sm"/>
          </a:ln>
        </p:spPr>
      </p:cxnSp>
      <p:cxnSp>
        <p:nvCxnSpPr>
          <p:cNvPr id="361" name="Google Shape;361;ge120e608ce_0_235"/>
          <p:cNvCxnSpPr/>
          <p:nvPr/>
        </p:nvCxnSpPr>
        <p:spPr>
          <a:xfrm>
            <a:off x="7330992" y="4596036"/>
            <a:ext cx="0" cy="1251300"/>
          </a:xfrm>
          <a:prstGeom prst="straightConnector1">
            <a:avLst/>
          </a:prstGeom>
          <a:noFill/>
          <a:ln w="19050" cap="flat" cmpd="sng">
            <a:solidFill>
              <a:srgbClr val="D8D8D8"/>
            </a:solidFill>
            <a:prstDash val="solid"/>
            <a:miter lim="800000"/>
            <a:headEnd type="none" w="sm" len="sm"/>
            <a:tailEnd type="none" w="sm" len="sm"/>
          </a:ln>
        </p:spPr>
      </p:cxnSp>
      <p:sp>
        <p:nvSpPr>
          <p:cNvPr id="362" name="Google Shape;362;ge120e608ce_0_235"/>
          <p:cNvSpPr/>
          <p:nvPr/>
        </p:nvSpPr>
        <p:spPr>
          <a:xfrm>
            <a:off x="600673" y="2999625"/>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1</a:t>
            </a:r>
            <a:endParaRPr sz="1500" b="1" i="0" u="none" strike="noStrike" cap="none">
              <a:solidFill>
                <a:schemeClr val="lt1"/>
              </a:solidFill>
              <a:latin typeface="Montserrat"/>
              <a:ea typeface="Montserrat"/>
              <a:cs typeface="Montserrat"/>
              <a:sym typeface="Montserrat"/>
            </a:endParaRPr>
          </a:p>
        </p:txBody>
      </p:sp>
      <p:sp>
        <p:nvSpPr>
          <p:cNvPr id="363" name="Google Shape;363;ge120e608ce_0_235"/>
          <p:cNvSpPr/>
          <p:nvPr/>
        </p:nvSpPr>
        <p:spPr>
          <a:xfrm>
            <a:off x="3051136" y="2995888"/>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2</a:t>
            </a:r>
            <a:endParaRPr sz="1500" b="1" i="0" u="none" strike="noStrike" cap="none">
              <a:solidFill>
                <a:schemeClr val="lt1"/>
              </a:solidFill>
              <a:latin typeface="Montserrat"/>
              <a:ea typeface="Montserrat"/>
              <a:cs typeface="Montserrat"/>
              <a:sym typeface="Montserrat"/>
            </a:endParaRPr>
          </a:p>
        </p:txBody>
      </p:sp>
      <p:sp>
        <p:nvSpPr>
          <p:cNvPr id="364" name="Google Shape;364;ge120e608ce_0_235"/>
          <p:cNvSpPr/>
          <p:nvPr/>
        </p:nvSpPr>
        <p:spPr>
          <a:xfrm>
            <a:off x="5492161" y="2999613"/>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3</a:t>
            </a:r>
            <a:endParaRPr sz="1500" b="1" i="0" u="none" strike="noStrike" cap="none">
              <a:solidFill>
                <a:schemeClr val="lt1"/>
              </a:solidFill>
              <a:latin typeface="Montserrat"/>
              <a:ea typeface="Montserrat"/>
              <a:cs typeface="Montserrat"/>
              <a:sym typeface="Montserrat"/>
            </a:endParaRPr>
          </a:p>
        </p:txBody>
      </p:sp>
      <p:sp>
        <p:nvSpPr>
          <p:cNvPr id="365" name="Google Shape;365;ge120e608ce_0_235"/>
          <p:cNvSpPr/>
          <p:nvPr/>
        </p:nvSpPr>
        <p:spPr>
          <a:xfrm>
            <a:off x="7899536" y="2995875"/>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4</a:t>
            </a:r>
            <a:endParaRPr sz="1500" b="1" i="0" u="none" strike="noStrike" cap="none">
              <a:solidFill>
                <a:schemeClr val="lt1"/>
              </a:solidFill>
              <a:latin typeface="Montserrat"/>
              <a:ea typeface="Montserrat"/>
              <a:cs typeface="Montserrat"/>
              <a:sym typeface="Montserrat"/>
            </a:endParaRPr>
          </a:p>
        </p:txBody>
      </p:sp>
      <p:sp>
        <p:nvSpPr>
          <p:cNvPr id="366" name="Google Shape;366;ge120e608ce_0_235"/>
          <p:cNvSpPr/>
          <p:nvPr/>
        </p:nvSpPr>
        <p:spPr>
          <a:xfrm rot="10800000">
            <a:off x="2245065" y="1981143"/>
            <a:ext cx="10140270" cy="1398145"/>
          </a:xfrm>
          <a:custGeom>
            <a:avLst/>
            <a:gdLst/>
            <a:ahLst/>
            <a:cxnLst/>
            <a:rect l="l" t="t" r="r" b="b"/>
            <a:pathLst>
              <a:path w="1376" h="188" extrusionOk="0">
                <a:moveTo>
                  <a:pt x="376" y="29"/>
                </a:moveTo>
                <a:cubicBezTo>
                  <a:pt x="487" y="140"/>
                  <a:pt x="487" y="140"/>
                  <a:pt x="487" y="140"/>
                </a:cubicBezTo>
                <a:cubicBezTo>
                  <a:pt x="506" y="159"/>
                  <a:pt x="537" y="159"/>
                  <a:pt x="556" y="140"/>
                </a:cubicBezTo>
                <a:cubicBezTo>
                  <a:pt x="668" y="28"/>
                  <a:pt x="668" y="28"/>
                  <a:pt x="668" y="28"/>
                </a:cubicBezTo>
                <a:cubicBezTo>
                  <a:pt x="665" y="25"/>
                  <a:pt x="665" y="20"/>
                  <a:pt x="668" y="17"/>
                </a:cubicBezTo>
                <a:cubicBezTo>
                  <a:pt x="683" y="3"/>
                  <a:pt x="683" y="3"/>
                  <a:pt x="683" y="3"/>
                </a:cubicBezTo>
                <a:cubicBezTo>
                  <a:pt x="686" y="0"/>
                  <a:pt x="691" y="0"/>
                  <a:pt x="695" y="3"/>
                </a:cubicBezTo>
                <a:cubicBezTo>
                  <a:pt x="709" y="17"/>
                  <a:pt x="709" y="17"/>
                  <a:pt x="709" y="17"/>
                </a:cubicBezTo>
                <a:cubicBezTo>
                  <a:pt x="712" y="21"/>
                  <a:pt x="712" y="26"/>
                  <a:pt x="709" y="29"/>
                </a:cubicBezTo>
                <a:cubicBezTo>
                  <a:pt x="821" y="140"/>
                  <a:pt x="821" y="140"/>
                  <a:pt x="821" y="140"/>
                </a:cubicBezTo>
                <a:cubicBezTo>
                  <a:pt x="839" y="159"/>
                  <a:pt x="870" y="159"/>
                  <a:pt x="889" y="140"/>
                </a:cubicBezTo>
                <a:cubicBezTo>
                  <a:pt x="1000" y="29"/>
                  <a:pt x="1000" y="29"/>
                  <a:pt x="1000" y="29"/>
                </a:cubicBezTo>
                <a:cubicBezTo>
                  <a:pt x="997" y="26"/>
                  <a:pt x="997" y="21"/>
                  <a:pt x="1000" y="17"/>
                </a:cubicBezTo>
                <a:cubicBezTo>
                  <a:pt x="1015" y="3"/>
                  <a:pt x="1015" y="3"/>
                  <a:pt x="1015" y="3"/>
                </a:cubicBezTo>
                <a:cubicBezTo>
                  <a:pt x="1018" y="0"/>
                  <a:pt x="1023" y="0"/>
                  <a:pt x="1027" y="3"/>
                </a:cubicBezTo>
                <a:cubicBezTo>
                  <a:pt x="1041" y="17"/>
                  <a:pt x="1041" y="17"/>
                  <a:pt x="1041" y="17"/>
                </a:cubicBezTo>
                <a:cubicBezTo>
                  <a:pt x="1044" y="21"/>
                  <a:pt x="1044" y="26"/>
                  <a:pt x="1041" y="29"/>
                </a:cubicBezTo>
                <a:cubicBezTo>
                  <a:pt x="1153" y="140"/>
                  <a:pt x="1153" y="140"/>
                  <a:pt x="1153" y="140"/>
                </a:cubicBezTo>
                <a:cubicBezTo>
                  <a:pt x="1171" y="159"/>
                  <a:pt x="1202" y="159"/>
                  <a:pt x="1221" y="140"/>
                </a:cubicBezTo>
                <a:cubicBezTo>
                  <a:pt x="1332" y="29"/>
                  <a:pt x="1332" y="29"/>
                  <a:pt x="1332" y="29"/>
                </a:cubicBezTo>
                <a:cubicBezTo>
                  <a:pt x="1329" y="26"/>
                  <a:pt x="1329" y="21"/>
                  <a:pt x="1332" y="17"/>
                </a:cubicBezTo>
                <a:cubicBezTo>
                  <a:pt x="1347" y="3"/>
                  <a:pt x="1347" y="3"/>
                  <a:pt x="1347" y="3"/>
                </a:cubicBezTo>
                <a:cubicBezTo>
                  <a:pt x="1350" y="0"/>
                  <a:pt x="1355" y="0"/>
                  <a:pt x="1359" y="3"/>
                </a:cubicBezTo>
                <a:cubicBezTo>
                  <a:pt x="1373" y="17"/>
                  <a:pt x="1373" y="17"/>
                  <a:pt x="1373" y="17"/>
                </a:cubicBezTo>
                <a:cubicBezTo>
                  <a:pt x="1376" y="21"/>
                  <a:pt x="1376" y="26"/>
                  <a:pt x="1373" y="29"/>
                </a:cubicBezTo>
                <a:cubicBezTo>
                  <a:pt x="1359" y="44"/>
                  <a:pt x="1359" y="44"/>
                  <a:pt x="1359" y="44"/>
                </a:cubicBezTo>
                <a:cubicBezTo>
                  <a:pt x="1356" y="46"/>
                  <a:pt x="1352" y="47"/>
                  <a:pt x="1349" y="45"/>
                </a:cubicBezTo>
                <a:cubicBezTo>
                  <a:pt x="1229" y="165"/>
                  <a:pt x="1229" y="165"/>
                  <a:pt x="1229" y="165"/>
                </a:cubicBezTo>
                <a:cubicBezTo>
                  <a:pt x="1206" y="188"/>
                  <a:pt x="1168" y="188"/>
                  <a:pt x="1145" y="165"/>
                </a:cubicBezTo>
                <a:cubicBezTo>
                  <a:pt x="1025" y="45"/>
                  <a:pt x="1025" y="45"/>
                  <a:pt x="1025" y="45"/>
                </a:cubicBezTo>
                <a:cubicBezTo>
                  <a:pt x="1022" y="46"/>
                  <a:pt x="1019" y="46"/>
                  <a:pt x="1017" y="45"/>
                </a:cubicBezTo>
                <a:cubicBezTo>
                  <a:pt x="897" y="165"/>
                  <a:pt x="897" y="165"/>
                  <a:pt x="897" y="165"/>
                </a:cubicBezTo>
                <a:cubicBezTo>
                  <a:pt x="874" y="188"/>
                  <a:pt x="836" y="188"/>
                  <a:pt x="813" y="165"/>
                </a:cubicBezTo>
                <a:cubicBezTo>
                  <a:pt x="693" y="45"/>
                  <a:pt x="693" y="45"/>
                  <a:pt x="693" y="45"/>
                </a:cubicBezTo>
                <a:cubicBezTo>
                  <a:pt x="690" y="46"/>
                  <a:pt x="687" y="46"/>
                  <a:pt x="684" y="44"/>
                </a:cubicBezTo>
                <a:cubicBezTo>
                  <a:pt x="564" y="165"/>
                  <a:pt x="564" y="165"/>
                  <a:pt x="564" y="165"/>
                </a:cubicBezTo>
                <a:cubicBezTo>
                  <a:pt x="541" y="188"/>
                  <a:pt x="503" y="188"/>
                  <a:pt x="480" y="165"/>
                </a:cubicBezTo>
                <a:cubicBezTo>
                  <a:pt x="360" y="45"/>
                  <a:pt x="360" y="45"/>
                  <a:pt x="360" y="45"/>
                </a:cubicBezTo>
                <a:cubicBezTo>
                  <a:pt x="357" y="46"/>
                  <a:pt x="354" y="46"/>
                  <a:pt x="351" y="45"/>
                </a:cubicBezTo>
                <a:cubicBezTo>
                  <a:pt x="232" y="165"/>
                  <a:pt x="232" y="165"/>
                  <a:pt x="232" y="165"/>
                </a:cubicBezTo>
                <a:cubicBezTo>
                  <a:pt x="209" y="188"/>
                  <a:pt x="171" y="188"/>
                  <a:pt x="148" y="165"/>
                </a:cubicBezTo>
                <a:cubicBezTo>
                  <a:pt x="28" y="45"/>
                  <a:pt x="28" y="45"/>
                  <a:pt x="28" y="45"/>
                </a:cubicBezTo>
                <a:cubicBezTo>
                  <a:pt x="25" y="47"/>
                  <a:pt x="20" y="46"/>
                  <a:pt x="18" y="44"/>
                </a:cubicBezTo>
                <a:cubicBezTo>
                  <a:pt x="3" y="29"/>
                  <a:pt x="3" y="29"/>
                  <a:pt x="3" y="29"/>
                </a:cubicBezTo>
                <a:cubicBezTo>
                  <a:pt x="0" y="26"/>
                  <a:pt x="0" y="21"/>
                  <a:pt x="3" y="17"/>
                </a:cubicBezTo>
                <a:cubicBezTo>
                  <a:pt x="18" y="3"/>
                  <a:pt x="18" y="3"/>
                  <a:pt x="18" y="3"/>
                </a:cubicBezTo>
                <a:cubicBezTo>
                  <a:pt x="21" y="0"/>
                  <a:pt x="26" y="0"/>
                  <a:pt x="29" y="3"/>
                </a:cubicBezTo>
                <a:cubicBezTo>
                  <a:pt x="44" y="17"/>
                  <a:pt x="44" y="17"/>
                  <a:pt x="44" y="17"/>
                </a:cubicBezTo>
                <a:cubicBezTo>
                  <a:pt x="47" y="21"/>
                  <a:pt x="47" y="26"/>
                  <a:pt x="44" y="29"/>
                </a:cubicBezTo>
                <a:cubicBezTo>
                  <a:pt x="155" y="140"/>
                  <a:pt x="155" y="140"/>
                  <a:pt x="155" y="140"/>
                </a:cubicBezTo>
                <a:cubicBezTo>
                  <a:pt x="174" y="159"/>
                  <a:pt x="205" y="159"/>
                  <a:pt x="224" y="140"/>
                </a:cubicBezTo>
                <a:cubicBezTo>
                  <a:pt x="335" y="29"/>
                  <a:pt x="335" y="29"/>
                  <a:pt x="335" y="29"/>
                </a:cubicBezTo>
                <a:cubicBezTo>
                  <a:pt x="332" y="26"/>
                  <a:pt x="332" y="21"/>
                  <a:pt x="335" y="17"/>
                </a:cubicBezTo>
                <a:cubicBezTo>
                  <a:pt x="350" y="3"/>
                  <a:pt x="350" y="3"/>
                  <a:pt x="350" y="3"/>
                </a:cubicBezTo>
                <a:cubicBezTo>
                  <a:pt x="353" y="0"/>
                  <a:pt x="358" y="0"/>
                  <a:pt x="361" y="3"/>
                </a:cubicBezTo>
                <a:cubicBezTo>
                  <a:pt x="376" y="17"/>
                  <a:pt x="376" y="17"/>
                  <a:pt x="376" y="17"/>
                </a:cubicBezTo>
                <a:cubicBezTo>
                  <a:pt x="379" y="21"/>
                  <a:pt x="379" y="26"/>
                  <a:pt x="376" y="29"/>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67" name="Google Shape;367;ge120e608ce_0_235"/>
          <p:cNvSpPr/>
          <p:nvPr/>
        </p:nvSpPr>
        <p:spPr>
          <a:xfrm>
            <a:off x="10125500" y="4744793"/>
            <a:ext cx="2056500" cy="10032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rgbClr val="000000"/>
              </a:buClr>
              <a:buSzPts val="2300"/>
              <a:buFont typeface="Arial"/>
              <a:buNone/>
            </a:pPr>
            <a:r>
              <a:rPr lang="en-US" sz="2300" b="1" i="0" u="none" strike="noStrike" cap="none">
                <a:solidFill>
                  <a:srgbClr val="3155A6"/>
                </a:solidFill>
                <a:latin typeface="Calibri"/>
                <a:ea typeface="Calibri"/>
                <a:cs typeface="Calibri"/>
                <a:sym typeface="Calibri"/>
              </a:rPr>
              <a:t>Synthèse des apprentissages</a:t>
            </a:r>
            <a:endParaRPr sz="2300" b="1" i="0" u="none" strike="noStrike" cap="none">
              <a:solidFill>
                <a:srgbClr val="3155A6"/>
              </a:solidFill>
              <a:latin typeface="Calibri"/>
              <a:ea typeface="Calibri"/>
              <a:cs typeface="Calibri"/>
              <a:sym typeface="Calibri"/>
            </a:endParaRPr>
          </a:p>
        </p:txBody>
      </p:sp>
      <p:cxnSp>
        <p:nvCxnSpPr>
          <p:cNvPr id="368" name="Google Shape;368;ge120e608ce_0_235"/>
          <p:cNvCxnSpPr/>
          <p:nvPr/>
        </p:nvCxnSpPr>
        <p:spPr>
          <a:xfrm>
            <a:off x="9921792" y="4596036"/>
            <a:ext cx="0" cy="1251300"/>
          </a:xfrm>
          <a:prstGeom prst="straightConnector1">
            <a:avLst/>
          </a:prstGeom>
          <a:noFill/>
          <a:ln w="19050" cap="flat" cmpd="sng">
            <a:solidFill>
              <a:srgbClr val="D8D8D8"/>
            </a:solidFill>
            <a:prstDash val="solid"/>
            <a:miter lim="800000"/>
            <a:headEnd type="none" w="sm" len="sm"/>
            <a:tailEnd type="none" w="sm" len="sm"/>
          </a:ln>
        </p:spPr>
      </p:cxnSp>
      <p:sp>
        <p:nvSpPr>
          <p:cNvPr id="369" name="Google Shape;369;ge120e608ce_0_235"/>
          <p:cNvSpPr/>
          <p:nvPr/>
        </p:nvSpPr>
        <p:spPr>
          <a:xfrm>
            <a:off x="10205368" y="2486995"/>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3155A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70" name="Google Shape;370;ge120e608ce_0_235"/>
          <p:cNvSpPr/>
          <p:nvPr/>
        </p:nvSpPr>
        <p:spPr>
          <a:xfrm>
            <a:off x="10306898" y="2995875"/>
            <a:ext cx="14286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a:t>
            </a:r>
            <a:endParaRPr sz="23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5</a:t>
            </a:r>
            <a:endParaRPr sz="15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e120e608ce_0_296"/>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PROGRAMME </a:t>
            </a:r>
            <a:r>
              <a:rPr lang="en-US" sz="3200" b="1" i="0" u="none" strike="noStrike" cap="none">
                <a:solidFill>
                  <a:schemeClr val="accent2"/>
                </a:solidFill>
                <a:latin typeface="Montserrat"/>
                <a:ea typeface="Montserrat"/>
                <a:cs typeface="Montserrat"/>
                <a:sym typeface="Montserrat"/>
              </a:rPr>
              <a:t>du premier TRIMESTRE</a:t>
            </a:r>
            <a:endParaRPr sz="3200" b="1" i="0" u="none" strike="noStrike" cap="none">
              <a:solidFill>
                <a:schemeClr val="accent2"/>
              </a:solidFill>
              <a:latin typeface="Montserrat"/>
              <a:ea typeface="Montserrat"/>
              <a:cs typeface="Montserrat"/>
              <a:sym typeface="Montserrat"/>
            </a:endParaRPr>
          </a:p>
        </p:txBody>
      </p:sp>
      <p:sp>
        <p:nvSpPr>
          <p:cNvPr id="376" name="Google Shape;376;ge120e608ce_0_296"/>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377" name="Google Shape;377;ge120e608ce_0_296"/>
          <p:cNvSpPr/>
          <p:nvPr/>
        </p:nvSpPr>
        <p:spPr>
          <a:xfrm rot="10800000">
            <a:off x="1102065" y="2209743"/>
            <a:ext cx="10140270" cy="1398145"/>
          </a:xfrm>
          <a:custGeom>
            <a:avLst/>
            <a:gdLst/>
            <a:ahLst/>
            <a:cxnLst/>
            <a:rect l="l" t="t" r="r" b="b"/>
            <a:pathLst>
              <a:path w="1376" h="188" extrusionOk="0">
                <a:moveTo>
                  <a:pt x="376" y="29"/>
                </a:moveTo>
                <a:cubicBezTo>
                  <a:pt x="487" y="140"/>
                  <a:pt x="487" y="140"/>
                  <a:pt x="487" y="140"/>
                </a:cubicBezTo>
                <a:cubicBezTo>
                  <a:pt x="506" y="159"/>
                  <a:pt x="537" y="159"/>
                  <a:pt x="556" y="140"/>
                </a:cubicBezTo>
                <a:cubicBezTo>
                  <a:pt x="668" y="28"/>
                  <a:pt x="668" y="28"/>
                  <a:pt x="668" y="28"/>
                </a:cubicBezTo>
                <a:cubicBezTo>
                  <a:pt x="665" y="25"/>
                  <a:pt x="665" y="20"/>
                  <a:pt x="668" y="17"/>
                </a:cubicBezTo>
                <a:cubicBezTo>
                  <a:pt x="683" y="3"/>
                  <a:pt x="683" y="3"/>
                  <a:pt x="683" y="3"/>
                </a:cubicBezTo>
                <a:cubicBezTo>
                  <a:pt x="686" y="0"/>
                  <a:pt x="691" y="0"/>
                  <a:pt x="695" y="3"/>
                </a:cubicBezTo>
                <a:cubicBezTo>
                  <a:pt x="709" y="17"/>
                  <a:pt x="709" y="17"/>
                  <a:pt x="709" y="17"/>
                </a:cubicBezTo>
                <a:cubicBezTo>
                  <a:pt x="712" y="21"/>
                  <a:pt x="712" y="26"/>
                  <a:pt x="709" y="29"/>
                </a:cubicBezTo>
                <a:cubicBezTo>
                  <a:pt x="821" y="140"/>
                  <a:pt x="821" y="140"/>
                  <a:pt x="821" y="140"/>
                </a:cubicBezTo>
                <a:cubicBezTo>
                  <a:pt x="839" y="159"/>
                  <a:pt x="870" y="159"/>
                  <a:pt x="889" y="140"/>
                </a:cubicBezTo>
                <a:cubicBezTo>
                  <a:pt x="1000" y="29"/>
                  <a:pt x="1000" y="29"/>
                  <a:pt x="1000" y="29"/>
                </a:cubicBezTo>
                <a:cubicBezTo>
                  <a:pt x="997" y="26"/>
                  <a:pt x="997" y="21"/>
                  <a:pt x="1000" y="17"/>
                </a:cubicBezTo>
                <a:cubicBezTo>
                  <a:pt x="1015" y="3"/>
                  <a:pt x="1015" y="3"/>
                  <a:pt x="1015" y="3"/>
                </a:cubicBezTo>
                <a:cubicBezTo>
                  <a:pt x="1018" y="0"/>
                  <a:pt x="1023" y="0"/>
                  <a:pt x="1027" y="3"/>
                </a:cubicBezTo>
                <a:cubicBezTo>
                  <a:pt x="1041" y="17"/>
                  <a:pt x="1041" y="17"/>
                  <a:pt x="1041" y="17"/>
                </a:cubicBezTo>
                <a:cubicBezTo>
                  <a:pt x="1044" y="21"/>
                  <a:pt x="1044" y="26"/>
                  <a:pt x="1041" y="29"/>
                </a:cubicBezTo>
                <a:cubicBezTo>
                  <a:pt x="1153" y="140"/>
                  <a:pt x="1153" y="140"/>
                  <a:pt x="1153" y="140"/>
                </a:cubicBezTo>
                <a:cubicBezTo>
                  <a:pt x="1171" y="159"/>
                  <a:pt x="1202" y="159"/>
                  <a:pt x="1221" y="140"/>
                </a:cubicBezTo>
                <a:cubicBezTo>
                  <a:pt x="1332" y="29"/>
                  <a:pt x="1332" y="29"/>
                  <a:pt x="1332" y="29"/>
                </a:cubicBezTo>
                <a:cubicBezTo>
                  <a:pt x="1329" y="26"/>
                  <a:pt x="1329" y="21"/>
                  <a:pt x="1332" y="17"/>
                </a:cubicBezTo>
                <a:cubicBezTo>
                  <a:pt x="1347" y="3"/>
                  <a:pt x="1347" y="3"/>
                  <a:pt x="1347" y="3"/>
                </a:cubicBezTo>
                <a:cubicBezTo>
                  <a:pt x="1350" y="0"/>
                  <a:pt x="1355" y="0"/>
                  <a:pt x="1359" y="3"/>
                </a:cubicBezTo>
                <a:cubicBezTo>
                  <a:pt x="1373" y="17"/>
                  <a:pt x="1373" y="17"/>
                  <a:pt x="1373" y="17"/>
                </a:cubicBezTo>
                <a:cubicBezTo>
                  <a:pt x="1376" y="21"/>
                  <a:pt x="1376" y="26"/>
                  <a:pt x="1373" y="29"/>
                </a:cubicBezTo>
                <a:cubicBezTo>
                  <a:pt x="1359" y="44"/>
                  <a:pt x="1359" y="44"/>
                  <a:pt x="1359" y="44"/>
                </a:cubicBezTo>
                <a:cubicBezTo>
                  <a:pt x="1356" y="46"/>
                  <a:pt x="1352" y="47"/>
                  <a:pt x="1349" y="45"/>
                </a:cubicBezTo>
                <a:cubicBezTo>
                  <a:pt x="1229" y="165"/>
                  <a:pt x="1229" y="165"/>
                  <a:pt x="1229" y="165"/>
                </a:cubicBezTo>
                <a:cubicBezTo>
                  <a:pt x="1206" y="188"/>
                  <a:pt x="1168" y="188"/>
                  <a:pt x="1145" y="165"/>
                </a:cubicBezTo>
                <a:cubicBezTo>
                  <a:pt x="1025" y="45"/>
                  <a:pt x="1025" y="45"/>
                  <a:pt x="1025" y="45"/>
                </a:cubicBezTo>
                <a:cubicBezTo>
                  <a:pt x="1022" y="46"/>
                  <a:pt x="1019" y="46"/>
                  <a:pt x="1017" y="45"/>
                </a:cubicBezTo>
                <a:cubicBezTo>
                  <a:pt x="897" y="165"/>
                  <a:pt x="897" y="165"/>
                  <a:pt x="897" y="165"/>
                </a:cubicBezTo>
                <a:cubicBezTo>
                  <a:pt x="874" y="188"/>
                  <a:pt x="836" y="188"/>
                  <a:pt x="813" y="165"/>
                </a:cubicBezTo>
                <a:cubicBezTo>
                  <a:pt x="693" y="45"/>
                  <a:pt x="693" y="45"/>
                  <a:pt x="693" y="45"/>
                </a:cubicBezTo>
                <a:cubicBezTo>
                  <a:pt x="690" y="46"/>
                  <a:pt x="687" y="46"/>
                  <a:pt x="684" y="44"/>
                </a:cubicBezTo>
                <a:cubicBezTo>
                  <a:pt x="564" y="165"/>
                  <a:pt x="564" y="165"/>
                  <a:pt x="564" y="165"/>
                </a:cubicBezTo>
                <a:cubicBezTo>
                  <a:pt x="541" y="188"/>
                  <a:pt x="503" y="188"/>
                  <a:pt x="480" y="165"/>
                </a:cubicBezTo>
                <a:cubicBezTo>
                  <a:pt x="360" y="45"/>
                  <a:pt x="360" y="45"/>
                  <a:pt x="360" y="45"/>
                </a:cubicBezTo>
                <a:cubicBezTo>
                  <a:pt x="357" y="46"/>
                  <a:pt x="354" y="46"/>
                  <a:pt x="351" y="45"/>
                </a:cubicBezTo>
                <a:cubicBezTo>
                  <a:pt x="232" y="165"/>
                  <a:pt x="232" y="165"/>
                  <a:pt x="232" y="165"/>
                </a:cubicBezTo>
                <a:cubicBezTo>
                  <a:pt x="209" y="188"/>
                  <a:pt x="171" y="188"/>
                  <a:pt x="148" y="165"/>
                </a:cubicBezTo>
                <a:cubicBezTo>
                  <a:pt x="28" y="45"/>
                  <a:pt x="28" y="45"/>
                  <a:pt x="28" y="45"/>
                </a:cubicBezTo>
                <a:cubicBezTo>
                  <a:pt x="25" y="47"/>
                  <a:pt x="20" y="46"/>
                  <a:pt x="18" y="44"/>
                </a:cubicBezTo>
                <a:cubicBezTo>
                  <a:pt x="3" y="29"/>
                  <a:pt x="3" y="29"/>
                  <a:pt x="3" y="29"/>
                </a:cubicBezTo>
                <a:cubicBezTo>
                  <a:pt x="0" y="26"/>
                  <a:pt x="0" y="21"/>
                  <a:pt x="3" y="17"/>
                </a:cubicBezTo>
                <a:cubicBezTo>
                  <a:pt x="18" y="3"/>
                  <a:pt x="18" y="3"/>
                  <a:pt x="18" y="3"/>
                </a:cubicBezTo>
                <a:cubicBezTo>
                  <a:pt x="21" y="0"/>
                  <a:pt x="26" y="0"/>
                  <a:pt x="29" y="3"/>
                </a:cubicBezTo>
                <a:cubicBezTo>
                  <a:pt x="44" y="17"/>
                  <a:pt x="44" y="17"/>
                  <a:pt x="44" y="17"/>
                </a:cubicBezTo>
                <a:cubicBezTo>
                  <a:pt x="47" y="21"/>
                  <a:pt x="47" y="26"/>
                  <a:pt x="44" y="29"/>
                </a:cubicBezTo>
                <a:cubicBezTo>
                  <a:pt x="155" y="140"/>
                  <a:pt x="155" y="140"/>
                  <a:pt x="155" y="140"/>
                </a:cubicBezTo>
                <a:cubicBezTo>
                  <a:pt x="174" y="159"/>
                  <a:pt x="205" y="159"/>
                  <a:pt x="224" y="140"/>
                </a:cubicBezTo>
                <a:cubicBezTo>
                  <a:pt x="335" y="29"/>
                  <a:pt x="335" y="29"/>
                  <a:pt x="335" y="29"/>
                </a:cubicBezTo>
                <a:cubicBezTo>
                  <a:pt x="332" y="26"/>
                  <a:pt x="332" y="21"/>
                  <a:pt x="335" y="17"/>
                </a:cubicBezTo>
                <a:cubicBezTo>
                  <a:pt x="350" y="3"/>
                  <a:pt x="350" y="3"/>
                  <a:pt x="350" y="3"/>
                </a:cubicBezTo>
                <a:cubicBezTo>
                  <a:pt x="353" y="0"/>
                  <a:pt x="358" y="0"/>
                  <a:pt x="361" y="3"/>
                </a:cubicBezTo>
                <a:cubicBezTo>
                  <a:pt x="376" y="17"/>
                  <a:pt x="376" y="17"/>
                  <a:pt x="376" y="17"/>
                </a:cubicBezTo>
                <a:cubicBezTo>
                  <a:pt x="379" y="21"/>
                  <a:pt x="379" y="26"/>
                  <a:pt x="376" y="29"/>
                </a:cubicBez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78" name="Google Shape;378;ge120e608ce_0_296"/>
          <p:cNvSpPr/>
          <p:nvPr/>
        </p:nvSpPr>
        <p:spPr>
          <a:xfrm>
            <a:off x="9054016" y="27156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6D9EE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79" name="Google Shape;379;ge120e608ce_0_296"/>
          <p:cNvSpPr/>
          <p:nvPr/>
        </p:nvSpPr>
        <p:spPr>
          <a:xfrm>
            <a:off x="1706318" y="27156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B4A7D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80" name="Google Shape;380;ge120e608ce_0_296"/>
          <p:cNvSpPr/>
          <p:nvPr/>
        </p:nvSpPr>
        <p:spPr>
          <a:xfrm>
            <a:off x="4153071" y="27156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D9D2E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81" name="Google Shape;381;ge120e608ce_0_296"/>
          <p:cNvSpPr/>
          <p:nvPr/>
        </p:nvSpPr>
        <p:spPr>
          <a:xfrm>
            <a:off x="6607262" y="2715607"/>
            <a:ext cx="1591506" cy="1606379"/>
          </a:xfrm>
          <a:custGeom>
            <a:avLst/>
            <a:gdLst/>
            <a:ahLst/>
            <a:cxnLst/>
            <a:rect l="l" t="t" r="r" b="b"/>
            <a:pathLst>
              <a:path w="216" h="216" extrusionOk="0">
                <a:moveTo>
                  <a:pt x="15" y="81"/>
                </a:moveTo>
                <a:cubicBezTo>
                  <a:pt x="81" y="15"/>
                  <a:pt x="81" y="15"/>
                  <a:pt x="81" y="15"/>
                </a:cubicBezTo>
                <a:cubicBezTo>
                  <a:pt x="96" y="0"/>
                  <a:pt x="120" y="0"/>
                  <a:pt x="135" y="15"/>
                </a:cubicBezTo>
                <a:cubicBezTo>
                  <a:pt x="201" y="81"/>
                  <a:pt x="201" y="81"/>
                  <a:pt x="201" y="81"/>
                </a:cubicBezTo>
                <a:cubicBezTo>
                  <a:pt x="216" y="96"/>
                  <a:pt x="216" y="120"/>
                  <a:pt x="201" y="135"/>
                </a:cubicBezTo>
                <a:cubicBezTo>
                  <a:pt x="135" y="201"/>
                  <a:pt x="135" y="201"/>
                  <a:pt x="135" y="201"/>
                </a:cubicBezTo>
                <a:cubicBezTo>
                  <a:pt x="120" y="216"/>
                  <a:pt x="96" y="216"/>
                  <a:pt x="81" y="201"/>
                </a:cubicBezTo>
                <a:cubicBezTo>
                  <a:pt x="15" y="135"/>
                  <a:pt x="15" y="135"/>
                  <a:pt x="15" y="135"/>
                </a:cubicBezTo>
                <a:cubicBezTo>
                  <a:pt x="0" y="120"/>
                  <a:pt x="0" y="96"/>
                  <a:pt x="15" y="81"/>
                </a:cubicBezTo>
                <a:close/>
              </a:path>
            </a:pathLst>
          </a:custGeom>
          <a:solidFill>
            <a:srgbClr val="A4C2F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Montserrat"/>
              <a:ea typeface="Montserrat"/>
              <a:cs typeface="Montserrat"/>
              <a:sym typeface="Montserrat"/>
            </a:endParaRPr>
          </a:p>
        </p:txBody>
      </p:sp>
      <p:sp>
        <p:nvSpPr>
          <p:cNvPr id="382" name="Google Shape;382;ge120e608ce_0_296"/>
          <p:cNvSpPr/>
          <p:nvPr/>
        </p:nvSpPr>
        <p:spPr>
          <a:xfrm>
            <a:off x="949675" y="4744800"/>
            <a:ext cx="2407800" cy="125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rgbClr val="0000FF"/>
                </a:solidFill>
                <a:latin typeface="Calibri"/>
                <a:ea typeface="Calibri"/>
                <a:cs typeface="Calibri"/>
                <a:sym typeface="Calibri"/>
              </a:rPr>
              <a:t>Que faut il pour entreprendre ? (1/2)</a:t>
            </a:r>
            <a:endParaRPr sz="2300" b="1" i="0" u="none" strike="noStrike" cap="none">
              <a:solidFill>
                <a:srgbClr val="0000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0000FF"/>
              </a:solidFill>
              <a:latin typeface="Montserrat"/>
              <a:ea typeface="Montserrat"/>
              <a:cs typeface="Montserrat"/>
              <a:sym typeface="Montserrat"/>
            </a:endParaRPr>
          </a:p>
        </p:txBody>
      </p:sp>
      <p:sp>
        <p:nvSpPr>
          <p:cNvPr id="383" name="Google Shape;383;ge120e608ce_0_296"/>
          <p:cNvSpPr/>
          <p:nvPr/>
        </p:nvSpPr>
        <p:spPr>
          <a:xfrm>
            <a:off x="3725450" y="4744775"/>
            <a:ext cx="2243400" cy="1251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rgbClr val="0000FF"/>
                </a:solidFill>
                <a:latin typeface="Calibri"/>
                <a:ea typeface="Calibri"/>
                <a:cs typeface="Calibri"/>
                <a:sym typeface="Calibri"/>
              </a:rPr>
              <a:t>Que faut il pour entreprendre ? (2/2)</a:t>
            </a:r>
            <a:endParaRPr sz="2300" b="1" i="0" u="none" strike="noStrike" cap="none">
              <a:solidFill>
                <a:srgbClr val="0000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rgbClr val="0000FF"/>
              </a:solidFill>
              <a:latin typeface="Montserrat"/>
              <a:ea typeface="Montserrat"/>
              <a:cs typeface="Montserrat"/>
              <a:sym typeface="Montserrat"/>
            </a:endParaRPr>
          </a:p>
        </p:txBody>
      </p:sp>
      <p:sp>
        <p:nvSpPr>
          <p:cNvPr id="384" name="Google Shape;384;ge120e608ce_0_296"/>
          <p:cNvSpPr/>
          <p:nvPr/>
        </p:nvSpPr>
        <p:spPr>
          <a:xfrm>
            <a:off x="6371150" y="4744788"/>
            <a:ext cx="2056500" cy="1171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rgbClr val="0000FF"/>
                </a:solidFill>
                <a:latin typeface="Calibri"/>
                <a:ea typeface="Calibri"/>
                <a:cs typeface="Calibri"/>
                <a:sym typeface="Calibri"/>
              </a:rPr>
              <a:t>Entreprendre quand on est stagiaire ?</a:t>
            </a:r>
            <a:endParaRPr sz="2300" b="1" i="0" u="none" strike="noStrike" cap="none">
              <a:solidFill>
                <a:srgbClr val="0000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rgbClr val="0000FF"/>
              </a:solidFill>
              <a:latin typeface="Montserrat"/>
              <a:ea typeface="Montserrat"/>
              <a:cs typeface="Montserrat"/>
              <a:sym typeface="Montserrat"/>
            </a:endParaRPr>
          </a:p>
        </p:txBody>
      </p:sp>
      <p:sp>
        <p:nvSpPr>
          <p:cNvPr id="385" name="Google Shape;385;ge120e608ce_0_296"/>
          <p:cNvSpPr/>
          <p:nvPr/>
        </p:nvSpPr>
        <p:spPr>
          <a:xfrm>
            <a:off x="8830100" y="4744793"/>
            <a:ext cx="2056500" cy="906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rgbClr val="0000FF"/>
                </a:solidFill>
                <a:latin typeface="Calibri"/>
                <a:ea typeface="Calibri"/>
                <a:cs typeface="Calibri"/>
                <a:sym typeface="Calibri"/>
              </a:rPr>
              <a:t>Synthèse des apprentissages </a:t>
            </a:r>
            <a:endParaRPr sz="2300" b="1" i="0" u="none" strike="noStrike" cap="none">
              <a:solidFill>
                <a:srgbClr val="0000F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Arial"/>
              <a:buNone/>
            </a:pPr>
            <a:endParaRPr sz="1500" b="1" i="0" u="none" strike="noStrike" cap="none">
              <a:solidFill>
                <a:srgbClr val="0000FF"/>
              </a:solidFill>
              <a:latin typeface="Montserrat"/>
              <a:ea typeface="Montserrat"/>
              <a:cs typeface="Montserrat"/>
              <a:sym typeface="Montserrat"/>
            </a:endParaRPr>
          </a:p>
        </p:txBody>
      </p:sp>
      <p:cxnSp>
        <p:nvCxnSpPr>
          <p:cNvPr id="386" name="Google Shape;386;ge120e608ce_0_296"/>
          <p:cNvCxnSpPr/>
          <p:nvPr/>
        </p:nvCxnSpPr>
        <p:spPr>
          <a:xfrm>
            <a:off x="3725447" y="4824636"/>
            <a:ext cx="0" cy="1251300"/>
          </a:xfrm>
          <a:prstGeom prst="straightConnector1">
            <a:avLst/>
          </a:prstGeom>
          <a:noFill/>
          <a:ln w="19050" cap="flat" cmpd="sng">
            <a:solidFill>
              <a:srgbClr val="D8D8D8"/>
            </a:solidFill>
            <a:prstDash val="solid"/>
            <a:miter lim="800000"/>
            <a:headEnd type="none" w="sm" len="sm"/>
            <a:tailEnd type="none" w="sm" len="sm"/>
          </a:ln>
        </p:spPr>
      </p:cxnSp>
      <p:cxnSp>
        <p:nvCxnSpPr>
          <p:cNvPr id="387" name="Google Shape;387;ge120e608ce_0_296"/>
          <p:cNvCxnSpPr/>
          <p:nvPr/>
        </p:nvCxnSpPr>
        <p:spPr>
          <a:xfrm>
            <a:off x="6175919" y="4824636"/>
            <a:ext cx="0" cy="1251300"/>
          </a:xfrm>
          <a:prstGeom prst="straightConnector1">
            <a:avLst/>
          </a:prstGeom>
          <a:noFill/>
          <a:ln w="19050" cap="flat" cmpd="sng">
            <a:solidFill>
              <a:srgbClr val="D8D8D8"/>
            </a:solidFill>
            <a:prstDash val="solid"/>
            <a:miter lim="800000"/>
            <a:headEnd type="none" w="sm" len="sm"/>
            <a:tailEnd type="none" w="sm" len="sm"/>
          </a:ln>
        </p:spPr>
      </p:cxnSp>
      <p:cxnSp>
        <p:nvCxnSpPr>
          <p:cNvPr id="388" name="Google Shape;388;ge120e608ce_0_296"/>
          <p:cNvCxnSpPr/>
          <p:nvPr/>
        </p:nvCxnSpPr>
        <p:spPr>
          <a:xfrm>
            <a:off x="8626392" y="4824636"/>
            <a:ext cx="0" cy="1251300"/>
          </a:xfrm>
          <a:prstGeom prst="straightConnector1">
            <a:avLst/>
          </a:prstGeom>
          <a:noFill/>
          <a:ln w="19050" cap="flat" cmpd="sng">
            <a:solidFill>
              <a:srgbClr val="D8D8D8"/>
            </a:solidFill>
            <a:prstDash val="solid"/>
            <a:miter lim="800000"/>
            <a:headEnd type="none" w="sm" len="sm"/>
            <a:tailEnd type="none" w="sm" len="sm"/>
          </a:ln>
        </p:spPr>
      </p:cxnSp>
      <p:sp>
        <p:nvSpPr>
          <p:cNvPr id="389" name="Google Shape;389;ge120e608ce_0_296"/>
          <p:cNvSpPr/>
          <p:nvPr/>
        </p:nvSpPr>
        <p:spPr>
          <a:xfrm>
            <a:off x="1896073" y="3228225"/>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6</a:t>
            </a:r>
            <a:endParaRPr sz="1500" b="1" i="0" u="none" strike="noStrike" cap="none">
              <a:solidFill>
                <a:schemeClr val="lt1"/>
              </a:solidFill>
              <a:latin typeface="Montserrat"/>
              <a:ea typeface="Montserrat"/>
              <a:cs typeface="Montserrat"/>
              <a:sym typeface="Montserrat"/>
            </a:endParaRPr>
          </a:p>
        </p:txBody>
      </p:sp>
      <p:sp>
        <p:nvSpPr>
          <p:cNvPr id="390" name="Google Shape;390;ge120e608ce_0_296"/>
          <p:cNvSpPr/>
          <p:nvPr/>
        </p:nvSpPr>
        <p:spPr>
          <a:xfrm>
            <a:off x="4346536" y="3224488"/>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7</a:t>
            </a:r>
            <a:endParaRPr sz="1500" b="1" i="0" u="none" strike="noStrike" cap="none">
              <a:solidFill>
                <a:schemeClr val="lt1"/>
              </a:solidFill>
              <a:latin typeface="Montserrat"/>
              <a:ea typeface="Montserrat"/>
              <a:cs typeface="Montserrat"/>
              <a:sym typeface="Montserrat"/>
            </a:endParaRPr>
          </a:p>
        </p:txBody>
      </p:sp>
      <p:sp>
        <p:nvSpPr>
          <p:cNvPr id="391" name="Google Shape;391;ge120e608ce_0_296"/>
          <p:cNvSpPr/>
          <p:nvPr/>
        </p:nvSpPr>
        <p:spPr>
          <a:xfrm>
            <a:off x="6787561" y="3228213"/>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8</a:t>
            </a:r>
            <a:endParaRPr sz="1500" b="1" i="0" u="none" strike="noStrike" cap="none">
              <a:solidFill>
                <a:schemeClr val="lt1"/>
              </a:solidFill>
              <a:latin typeface="Montserrat"/>
              <a:ea typeface="Montserrat"/>
              <a:cs typeface="Montserrat"/>
              <a:sym typeface="Montserrat"/>
            </a:endParaRPr>
          </a:p>
        </p:txBody>
      </p:sp>
      <p:sp>
        <p:nvSpPr>
          <p:cNvPr id="392" name="Google Shape;392;ge120e608ce_0_296"/>
          <p:cNvSpPr/>
          <p:nvPr/>
        </p:nvSpPr>
        <p:spPr>
          <a:xfrm>
            <a:off x="9194936" y="3224475"/>
            <a:ext cx="1212000" cy="5886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300" b="1" i="0" u="none" strike="noStrike" cap="none">
                <a:solidFill>
                  <a:schemeClr val="lt1"/>
                </a:solidFill>
                <a:latin typeface="Calibri"/>
                <a:ea typeface="Calibri"/>
                <a:cs typeface="Calibri"/>
                <a:sym typeface="Calibri"/>
              </a:rPr>
              <a:t>Séance 9</a:t>
            </a:r>
            <a:endParaRPr sz="15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ge120e608ce_0_123"/>
          <p:cNvSpPr txBox="1"/>
          <p:nvPr/>
        </p:nvSpPr>
        <p:spPr>
          <a:xfrm>
            <a:off x="1223223" y="1190850"/>
            <a:ext cx="1059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Les attitudes </a:t>
            </a:r>
            <a:r>
              <a:rPr lang="en-US" sz="3200" b="1" i="0" u="none" strike="noStrike" cap="none">
                <a:solidFill>
                  <a:schemeClr val="accent2"/>
                </a:solidFill>
                <a:latin typeface="Montserrat"/>
                <a:ea typeface="Montserrat"/>
                <a:cs typeface="Montserrat"/>
                <a:sym typeface="Montserrat"/>
              </a:rPr>
              <a:t>du premier TRIMESTRE</a:t>
            </a:r>
            <a:endParaRPr sz="3200" b="1" i="0" u="none" strike="noStrike" cap="none">
              <a:solidFill>
                <a:schemeClr val="accent2"/>
              </a:solidFill>
              <a:latin typeface="Montserrat"/>
              <a:ea typeface="Montserrat"/>
              <a:cs typeface="Montserrat"/>
              <a:sym typeface="Montserrat"/>
            </a:endParaRPr>
          </a:p>
        </p:txBody>
      </p:sp>
      <p:sp>
        <p:nvSpPr>
          <p:cNvPr id="398" name="Google Shape;398;ge120e608ce_0_123"/>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pic>
        <p:nvPicPr>
          <p:cNvPr id="399" name="Google Shape;399;ge120e608ce_0_123"/>
          <p:cNvPicPr preferRelativeResize="0"/>
          <p:nvPr/>
        </p:nvPicPr>
        <p:blipFill rotWithShape="1">
          <a:blip r:embed="rId3">
            <a:alphaModFix/>
          </a:blip>
          <a:srcRect/>
          <a:stretch/>
        </p:blipFill>
        <p:spPr>
          <a:xfrm>
            <a:off x="4727652" y="2126250"/>
            <a:ext cx="6653076" cy="4066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e120e608ce_0_220"/>
          <p:cNvSpPr txBox="1"/>
          <p:nvPr/>
        </p:nvSpPr>
        <p:spPr>
          <a:xfrm>
            <a:off x="1364125" y="1190850"/>
            <a:ext cx="10452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Les 7 attitudes </a:t>
            </a:r>
            <a:r>
              <a:rPr lang="en-US" sz="3200" b="1" i="0" u="none" strike="noStrike" cap="none">
                <a:solidFill>
                  <a:schemeClr val="accent2"/>
                </a:solidFill>
                <a:latin typeface="Montserrat"/>
                <a:ea typeface="Montserrat"/>
                <a:cs typeface="Montserrat"/>
                <a:sym typeface="Montserrat"/>
              </a:rPr>
              <a:t>du premier TRIMESTRE</a:t>
            </a:r>
            <a:endParaRPr sz="3200" b="1" i="0" u="none" strike="noStrike" cap="none">
              <a:solidFill>
                <a:schemeClr val="accent2"/>
              </a:solidFill>
              <a:latin typeface="Montserrat"/>
              <a:ea typeface="Montserrat"/>
              <a:cs typeface="Montserrat"/>
              <a:sym typeface="Montserrat"/>
            </a:endParaRPr>
          </a:p>
        </p:txBody>
      </p:sp>
      <p:sp>
        <p:nvSpPr>
          <p:cNvPr id="405" name="Google Shape;405;ge120e608ce_0_220"/>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sp>
        <p:nvSpPr>
          <p:cNvPr id="406" name="Google Shape;406;ge120e608ce_0_220"/>
          <p:cNvSpPr/>
          <p:nvPr/>
        </p:nvSpPr>
        <p:spPr>
          <a:xfrm>
            <a:off x="4322375" y="2295500"/>
            <a:ext cx="3458400" cy="3931500"/>
          </a:xfrm>
          <a:prstGeom prst="rect">
            <a:avLst/>
          </a:prstGeom>
          <a:solidFill>
            <a:srgbClr val="3155A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Montserrat"/>
              <a:ea typeface="Montserrat"/>
              <a:cs typeface="Montserrat"/>
              <a:sym typeface="Montserrat"/>
            </a:endParaRPr>
          </a:p>
        </p:txBody>
      </p:sp>
      <p:sp>
        <p:nvSpPr>
          <p:cNvPr id="407" name="Google Shape;407;ge120e608ce_0_220"/>
          <p:cNvSpPr txBox="1"/>
          <p:nvPr/>
        </p:nvSpPr>
        <p:spPr>
          <a:xfrm>
            <a:off x="4641628" y="2528641"/>
            <a:ext cx="16140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CURIOSITE</a:t>
            </a:r>
            <a:endParaRPr sz="1400" b="1" i="0" u="none" strike="noStrike" cap="none">
              <a:solidFill>
                <a:srgbClr val="FFFFFF"/>
              </a:solidFill>
              <a:latin typeface="Montserrat"/>
              <a:ea typeface="Montserrat"/>
              <a:cs typeface="Montserrat"/>
              <a:sym typeface="Montserrat"/>
            </a:endParaRPr>
          </a:p>
        </p:txBody>
      </p:sp>
      <p:sp>
        <p:nvSpPr>
          <p:cNvPr id="408" name="Google Shape;408;ge120e608ce_0_220"/>
          <p:cNvSpPr txBox="1"/>
          <p:nvPr/>
        </p:nvSpPr>
        <p:spPr>
          <a:xfrm>
            <a:off x="4641628" y="3609882"/>
            <a:ext cx="16140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PRO-ACTIVITE</a:t>
            </a:r>
            <a:endParaRPr sz="1400" b="1" i="0" u="none" strike="noStrike" cap="none">
              <a:solidFill>
                <a:srgbClr val="FFFFFF"/>
              </a:solidFill>
              <a:latin typeface="Montserrat"/>
              <a:ea typeface="Montserrat"/>
              <a:cs typeface="Montserrat"/>
              <a:sym typeface="Montserrat"/>
            </a:endParaRPr>
          </a:p>
        </p:txBody>
      </p:sp>
      <p:sp>
        <p:nvSpPr>
          <p:cNvPr id="409" name="Google Shape;409;ge120e608ce_0_220"/>
          <p:cNvSpPr txBox="1"/>
          <p:nvPr/>
        </p:nvSpPr>
        <p:spPr>
          <a:xfrm>
            <a:off x="4641623" y="5670725"/>
            <a:ext cx="26280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ESPRIT POSITIF</a:t>
            </a:r>
            <a:endParaRPr sz="1400" b="1" i="0" u="none" strike="noStrike" cap="none">
              <a:solidFill>
                <a:srgbClr val="FFFFFF"/>
              </a:solidFill>
              <a:latin typeface="Montserrat"/>
              <a:ea typeface="Montserrat"/>
              <a:cs typeface="Montserrat"/>
              <a:sym typeface="Montserrat"/>
            </a:endParaRPr>
          </a:p>
        </p:txBody>
      </p:sp>
      <p:sp>
        <p:nvSpPr>
          <p:cNvPr id="410" name="Google Shape;410;ge120e608ce_0_220"/>
          <p:cNvSpPr txBox="1"/>
          <p:nvPr/>
        </p:nvSpPr>
        <p:spPr>
          <a:xfrm>
            <a:off x="4641624" y="3062050"/>
            <a:ext cx="20568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COLLABORATION</a:t>
            </a:r>
            <a:endParaRPr sz="1400" b="1" i="0" u="none" strike="noStrike" cap="none">
              <a:solidFill>
                <a:srgbClr val="FFFFFF"/>
              </a:solidFill>
              <a:latin typeface="Montserrat"/>
              <a:ea typeface="Montserrat"/>
              <a:cs typeface="Montserrat"/>
              <a:sym typeface="Montserrat"/>
            </a:endParaRPr>
          </a:p>
        </p:txBody>
      </p:sp>
      <p:sp>
        <p:nvSpPr>
          <p:cNvPr id="411" name="Google Shape;411;ge120e608ce_0_220"/>
          <p:cNvSpPr txBox="1"/>
          <p:nvPr/>
        </p:nvSpPr>
        <p:spPr>
          <a:xfrm>
            <a:off x="4641674" y="4157700"/>
            <a:ext cx="22488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ESPRIT d’EQUIPE</a:t>
            </a:r>
            <a:endParaRPr sz="1400" b="1" i="0" u="none" strike="noStrike" cap="none">
              <a:solidFill>
                <a:srgbClr val="FFFFFF"/>
              </a:solidFill>
              <a:latin typeface="Montserrat"/>
              <a:ea typeface="Montserrat"/>
              <a:cs typeface="Montserrat"/>
              <a:sym typeface="Montserrat"/>
            </a:endParaRPr>
          </a:p>
        </p:txBody>
      </p:sp>
      <p:sp>
        <p:nvSpPr>
          <p:cNvPr id="412" name="Google Shape;412;ge120e608ce_0_220"/>
          <p:cNvSpPr txBox="1"/>
          <p:nvPr/>
        </p:nvSpPr>
        <p:spPr>
          <a:xfrm>
            <a:off x="4641674" y="4705525"/>
            <a:ext cx="22488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PARTAGE</a:t>
            </a:r>
            <a:endParaRPr sz="1400" b="1" i="0" u="none" strike="noStrike" cap="none">
              <a:solidFill>
                <a:srgbClr val="FFFFFF"/>
              </a:solidFill>
              <a:latin typeface="Montserrat"/>
              <a:ea typeface="Montserrat"/>
              <a:cs typeface="Montserrat"/>
              <a:sym typeface="Montserrat"/>
            </a:endParaRPr>
          </a:p>
        </p:txBody>
      </p:sp>
      <p:sp>
        <p:nvSpPr>
          <p:cNvPr id="413" name="Google Shape;413;ge120e608ce_0_220"/>
          <p:cNvSpPr txBox="1"/>
          <p:nvPr/>
        </p:nvSpPr>
        <p:spPr>
          <a:xfrm>
            <a:off x="4641675" y="5162725"/>
            <a:ext cx="2628000" cy="4836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400"/>
              <a:buFont typeface="Montserrat"/>
              <a:buNone/>
            </a:pPr>
            <a:r>
              <a:rPr lang="en-US" sz="1400" b="1" i="0" u="none" strike="noStrike" cap="none">
                <a:solidFill>
                  <a:srgbClr val="FFFFFF"/>
                </a:solidFill>
                <a:latin typeface="Montserrat"/>
                <a:ea typeface="Montserrat"/>
                <a:cs typeface="Montserrat"/>
                <a:sym typeface="Montserrat"/>
              </a:rPr>
              <a:t>ECOUTE SANS JUGEMENT</a:t>
            </a:r>
            <a:endParaRPr sz="1400" b="1" i="0" u="none" strike="noStrike" cap="none">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6"/>
          <p:cNvSpPr txBox="1"/>
          <p:nvPr/>
        </p:nvSpPr>
        <p:spPr>
          <a:xfrm>
            <a:off x="1208853" y="2848346"/>
            <a:ext cx="8565913" cy="1033103"/>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Une collaboration entre deux grandes institutions marocaines pour développer l’entrepreneuriat au Maroc</a:t>
            </a:r>
            <a:endParaRPr sz="2800" b="0" i="0" u="none" strike="noStrike" cap="none">
              <a:solidFill>
                <a:schemeClr val="dk1"/>
              </a:solidFill>
              <a:latin typeface="Calibri"/>
              <a:ea typeface="Calibri"/>
              <a:cs typeface="Calibri"/>
              <a:sym typeface="Calibri"/>
            </a:endParaRPr>
          </a:p>
        </p:txBody>
      </p:sp>
      <p:sp>
        <p:nvSpPr>
          <p:cNvPr id="77" name="Google Shape;77;p6"/>
          <p:cNvSpPr txBox="1"/>
          <p:nvPr/>
        </p:nvSpPr>
        <p:spPr>
          <a:xfrm>
            <a:off x="1437448" y="1324425"/>
            <a:ext cx="7681800" cy="554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000" b="1" i="0" u="none" strike="noStrike" cap="none">
                <a:solidFill>
                  <a:schemeClr val="accent1"/>
                </a:solidFill>
                <a:latin typeface="Montserrat"/>
                <a:ea typeface="Montserrat"/>
                <a:cs typeface="Montserrat"/>
                <a:sym typeface="Montserrat"/>
              </a:rPr>
              <a:t>Une collaboration </a:t>
            </a:r>
            <a:r>
              <a:rPr lang="en-US" sz="3000" b="1" i="0" u="none" strike="noStrike" cap="none">
                <a:solidFill>
                  <a:schemeClr val="accent2"/>
                </a:solidFill>
                <a:latin typeface="Montserrat"/>
                <a:ea typeface="Montserrat"/>
                <a:cs typeface="Montserrat"/>
                <a:sym typeface="Montserrat"/>
              </a:rPr>
              <a:t>100% marocaine</a:t>
            </a:r>
            <a:endParaRPr sz="3000" b="1" i="0" u="none" strike="noStrike" cap="none">
              <a:solidFill>
                <a:schemeClr val="accent2"/>
              </a:solidFill>
              <a:latin typeface="Montserrat"/>
              <a:ea typeface="Montserrat"/>
              <a:cs typeface="Montserrat"/>
              <a:sym typeface="Montserrat"/>
            </a:endParaRPr>
          </a:p>
        </p:txBody>
      </p:sp>
      <p:pic>
        <p:nvPicPr>
          <p:cNvPr id="78" name="Google Shape;78;p6" descr="Logo um6p.png"/>
          <p:cNvPicPr preferRelativeResize="0"/>
          <p:nvPr/>
        </p:nvPicPr>
        <p:blipFill rotWithShape="1">
          <a:blip r:embed="rId3">
            <a:alphaModFix/>
          </a:blip>
          <a:srcRect l="4927" r="4926"/>
          <a:stretch/>
        </p:blipFill>
        <p:spPr>
          <a:xfrm>
            <a:off x="8576625" y="4033850"/>
            <a:ext cx="3428805" cy="2243619"/>
          </a:xfrm>
          <a:custGeom>
            <a:avLst/>
            <a:gdLst/>
            <a:ahLst/>
            <a:cxnLst/>
            <a:rect l="l" t="t" r="r" b="b"/>
            <a:pathLst>
              <a:path w="5738586" h="3425372" extrusionOk="0">
                <a:moveTo>
                  <a:pt x="0" y="0"/>
                </a:moveTo>
                <a:lnTo>
                  <a:pt x="5738586" y="0"/>
                </a:lnTo>
                <a:lnTo>
                  <a:pt x="5738586" y="3425372"/>
                </a:lnTo>
                <a:lnTo>
                  <a:pt x="0" y="3425372"/>
                </a:lnTo>
                <a:close/>
              </a:path>
            </a:pathLst>
          </a:custGeom>
          <a:noFill/>
          <a:ln>
            <a:noFill/>
          </a:ln>
        </p:spPr>
      </p:pic>
      <p:pic>
        <p:nvPicPr>
          <p:cNvPr id="79" name="Google Shape;79;p6"/>
          <p:cNvPicPr preferRelativeResize="0"/>
          <p:nvPr/>
        </p:nvPicPr>
        <p:blipFill rotWithShape="1">
          <a:blip r:embed="rId4">
            <a:alphaModFix/>
          </a:blip>
          <a:srcRect/>
          <a:stretch/>
        </p:blipFill>
        <p:spPr>
          <a:xfrm>
            <a:off x="7022075" y="3988637"/>
            <a:ext cx="2334050" cy="23340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e120e608ce_0_144"/>
          <p:cNvSpPr txBox="1"/>
          <p:nvPr/>
        </p:nvSpPr>
        <p:spPr>
          <a:xfrm>
            <a:off x="1223223" y="1190850"/>
            <a:ext cx="1059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Les 9 Compétences </a:t>
            </a:r>
            <a:r>
              <a:rPr lang="en-US" sz="3200" b="1" i="0" u="none" strike="noStrike" cap="none">
                <a:solidFill>
                  <a:schemeClr val="accent2"/>
                </a:solidFill>
                <a:latin typeface="Montserrat"/>
                <a:ea typeface="Montserrat"/>
                <a:cs typeface="Montserrat"/>
                <a:sym typeface="Montserrat"/>
              </a:rPr>
              <a:t>du premier TRIMESTRE</a:t>
            </a:r>
            <a:endParaRPr sz="3200" b="1" i="0" u="none" strike="noStrike" cap="none">
              <a:solidFill>
                <a:schemeClr val="accent2"/>
              </a:solidFill>
              <a:latin typeface="Montserrat"/>
              <a:ea typeface="Montserrat"/>
              <a:cs typeface="Montserrat"/>
              <a:sym typeface="Montserrat"/>
            </a:endParaRPr>
          </a:p>
        </p:txBody>
      </p:sp>
      <p:sp>
        <p:nvSpPr>
          <p:cNvPr id="419" name="Google Shape;419;ge120e608ce_0_144"/>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PROGRAMME</a:t>
            </a:r>
            <a:endParaRPr sz="1600" b="0" i="0" u="none" strike="noStrike" cap="none">
              <a:solidFill>
                <a:schemeClr val="dk2"/>
              </a:solidFill>
              <a:latin typeface="Lato"/>
              <a:ea typeface="Lato"/>
              <a:cs typeface="Lato"/>
              <a:sym typeface="Lato"/>
            </a:endParaRPr>
          </a:p>
        </p:txBody>
      </p:sp>
      <p:grpSp>
        <p:nvGrpSpPr>
          <p:cNvPr id="420" name="Google Shape;420;ge120e608ce_0_144"/>
          <p:cNvGrpSpPr/>
          <p:nvPr/>
        </p:nvGrpSpPr>
        <p:grpSpPr>
          <a:xfrm>
            <a:off x="544398" y="3180075"/>
            <a:ext cx="3025667" cy="171597"/>
            <a:chOff x="755754" y="4359275"/>
            <a:chExt cx="3328200" cy="97200"/>
          </a:xfrm>
        </p:grpSpPr>
        <p:sp>
          <p:nvSpPr>
            <p:cNvPr id="421" name="Google Shape;421;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22" name="Google Shape;422;ge120e608ce_0_144"/>
            <p:cNvSpPr/>
            <p:nvPr/>
          </p:nvSpPr>
          <p:spPr>
            <a:xfrm>
              <a:off x="755756" y="4359275"/>
              <a:ext cx="1189500" cy="97200"/>
            </a:xfrm>
            <a:prstGeom prst="roundRect">
              <a:avLst>
                <a:gd name="adj" fmla="val 50000"/>
              </a:avLst>
            </a:prstGeom>
            <a:solidFill>
              <a:srgbClr val="3155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23" name="Google Shape;423;ge120e608ce_0_144"/>
          <p:cNvSpPr txBox="1"/>
          <p:nvPr/>
        </p:nvSpPr>
        <p:spPr>
          <a:xfrm>
            <a:off x="447675" y="24354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Résoudre des problèmes</a:t>
            </a:r>
            <a:endParaRPr sz="1400" b="0" i="0" u="none" strike="noStrike" cap="none">
              <a:solidFill>
                <a:srgbClr val="4A86E8"/>
              </a:solidFill>
              <a:latin typeface="Calibri"/>
              <a:ea typeface="Calibri"/>
              <a:cs typeface="Calibri"/>
              <a:sym typeface="Calibri"/>
            </a:endParaRPr>
          </a:p>
        </p:txBody>
      </p:sp>
      <p:grpSp>
        <p:nvGrpSpPr>
          <p:cNvPr id="424" name="Google Shape;424;ge120e608ce_0_144"/>
          <p:cNvGrpSpPr/>
          <p:nvPr/>
        </p:nvGrpSpPr>
        <p:grpSpPr>
          <a:xfrm>
            <a:off x="544398" y="4399275"/>
            <a:ext cx="3025667" cy="171597"/>
            <a:chOff x="755754" y="4359275"/>
            <a:chExt cx="3328200" cy="97200"/>
          </a:xfrm>
        </p:grpSpPr>
        <p:sp>
          <p:nvSpPr>
            <p:cNvPr id="425" name="Google Shape;425;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26" name="Google Shape;426;ge120e608ce_0_144"/>
            <p:cNvSpPr/>
            <p:nvPr/>
          </p:nvSpPr>
          <p:spPr>
            <a:xfrm>
              <a:off x="755756" y="4359275"/>
              <a:ext cx="1242900" cy="97200"/>
            </a:xfrm>
            <a:prstGeom prst="roundRect">
              <a:avLst>
                <a:gd name="adj" fmla="val 50000"/>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27" name="Google Shape;427;ge120e608ce_0_144"/>
          <p:cNvSpPr txBox="1"/>
          <p:nvPr/>
        </p:nvSpPr>
        <p:spPr>
          <a:xfrm>
            <a:off x="447675" y="36546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Trouver des solutions créatives</a:t>
            </a:r>
            <a:endParaRPr sz="1400" b="0" i="0" u="none" strike="noStrike" cap="none">
              <a:solidFill>
                <a:srgbClr val="4A86E8"/>
              </a:solidFill>
              <a:latin typeface="Calibri"/>
              <a:ea typeface="Calibri"/>
              <a:cs typeface="Calibri"/>
              <a:sym typeface="Calibri"/>
            </a:endParaRPr>
          </a:p>
        </p:txBody>
      </p:sp>
      <p:grpSp>
        <p:nvGrpSpPr>
          <p:cNvPr id="428" name="Google Shape;428;ge120e608ce_0_144"/>
          <p:cNvGrpSpPr/>
          <p:nvPr/>
        </p:nvGrpSpPr>
        <p:grpSpPr>
          <a:xfrm>
            <a:off x="544398" y="5770875"/>
            <a:ext cx="3025667" cy="171597"/>
            <a:chOff x="755754" y="4359275"/>
            <a:chExt cx="3328200" cy="97200"/>
          </a:xfrm>
        </p:grpSpPr>
        <p:sp>
          <p:nvSpPr>
            <p:cNvPr id="429" name="Google Shape;429;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30" name="Google Shape;430;ge120e608ce_0_144"/>
            <p:cNvSpPr/>
            <p:nvPr/>
          </p:nvSpPr>
          <p:spPr>
            <a:xfrm>
              <a:off x="755756" y="4359275"/>
              <a:ext cx="1242900" cy="97200"/>
            </a:xfrm>
            <a:prstGeom prst="roundRect">
              <a:avLst>
                <a:gd name="adj" fmla="val 50000"/>
              </a:avLst>
            </a:prstGeom>
            <a:solidFill>
              <a:srgbClr val="3155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31" name="Google Shape;431;ge120e608ce_0_144"/>
          <p:cNvSpPr txBox="1"/>
          <p:nvPr/>
        </p:nvSpPr>
        <p:spPr>
          <a:xfrm>
            <a:off x="447675" y="50262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Passer de l’idée à l’action</a:t>
            </a:r>
            <a:endParaRPr sz="1400" b="0" i="0" u="none" strike="noStrike" cap="none">
              <a:solidFill>
                <a:srgbClr val="4A86E8"/>
              </a:solidFill>
              <a:latin typeface="Calibri"/>
              <a:ea typeface="Calibri"/>
              <a:cs typeface="Calibri"/>
              <a:sym typeface="Calibri"/>
            </a:endParaRPr>
          </a:p>
        </p:txBody>
      </p:sp>
      <p:grpSp>
        <p:nvGrpSpPr>
          <p:cNvPr id="432" name="Google Shape;432;ge120e608ce_0_144"/>
          <p:cNvGrpSpPr/>
          <p:nvPr/>
        </p:nvGrpSpPr>
        <p:grpSpPr>
          <a:xfrm>
            <a:off x="4488423" y="3176675"/>
            <a:ext cx="3025667" cy="171597"/>
            <a:chOff x="755754" y="4359275"/>
            <a:chExt cx="3328200" cy="97200"/>
          </a:xfrm>
        </p:grpSpPr>
        <p:sp>
          <p:nvSpPr>
            <p:cNvPr id="433" name="Google Shape;433;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34" name="Google Shape;434;ge120e608ce_0_144"/>
            <p:cNvSpPr/>
            <p:nvPr/>
          </p:nvSpPr>
          <p:spPr>
            <a:xfrm>
              <a:off x="755756" y="4359275"/>
              <a:ext cx="1468500" cy="97200"/>
            </a:xfrm>
            <a:prstGeom prst="roundRect">
              <a:avLst>
                <a:gd name="adj" fmla="val 50000"/>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35" name="Google Shape;435;ge120e608ce_0_144"/>
          <p:cNvSpPr txBox="1"/>
          <p:nvPr/>
        </p:nvSpPr>
        <p:spPr>
          <a:xfrm>
            <a:off x="4391700" y="24320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Travailler en groupe</a:t>
            </a:r>
            <a:endParaRPr sz="1400" b="0" i="0" u="none" strike="noStrike" cap="none">
              <a:solidFill>
                <a:srgbClr val="4A86E8"/>
              </a:solidFill>
              <a:latin typeface="Calibri"/>
              <a:ea typeface="Calibri"/>
              <a:cs typeface="Calibri"/>
              <a:sym typeface="Calibri"/>
            </a:endParaRPr>
          </a:p>
        </p:txBody>
      </p:sp>
      <p:grpSp>
        <p:nvGrpSpPr>
          <p:cNvPr id="436" name="Google Shape;436;ge120e608ce_0_144"/>
          <p:cNvGrpSpPr/>
          <p:nvPr/>
        </p:nvGrpSpPr>
        <p:grpSpPr>
          <a:xfrm>
            <a:off x="4488423" y="4395875"/>
            <a:ext cx="3025667" cy="171597"/>
            <a:chOff x="755754" y="4359275"/>
            <a:chExt cx="3328200" cy="97200"/>
          </a:xfrm>
        </p:grpSpPr>
        <p:sp>
          <p:nvSpPr>
            <p:cNvPr id="437" name="Google Shape;437;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38" name="Google Shape;438;ge120e608ce_0_144"/>
            <p:cNvSpPr/>
            <p:nvPr/>
          </p:nvSpPr>
          <p:spPr>
            <a:xfrm>
              <a:off x="755756" y="4359275"/>
              <a:ext cx="2655300" cy="97200"/>
            </a:xfrm>
            <a:prstGeom prst="roundRect">
              <a:avLst>
                <a:gd name="adj" fmla="val 50000"/>
              </a:avLst>
            </a:prstGeom>
            <a:solidFill>
              <a:srgbClr val="3155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39" name="Google Shape;439;ge120e608ce_0_144"/>
          <p:cNvSpPr txBox="1"/>
          <p:nvPr/>
        </p:nvSpPr>
        <p:spPr>
          <a:xfrm>
            <a:off x="4391700" y="36512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Prendre la parole en public</a:t>
            </a:r>
            <a:endParaRPr sz="1400" b="0" i="0" u="none" strike="noStrike" cap="none">
              <a:solidFill>
                <a:srgbClr val="4A86E8"/>
              </a:solidFill>
              <a:latin typeface="Calibri"/>
              <a:ea typeface="Calibri"/>
              <a:cs typeface="Calibri"/>
              <a:sym typeface="Calibri"/>
            </a:endParaRPr>
          </a:p>
        </p:txBody>
      </p:sp>
      <p:grpSp>
        <p:nvGrpSpPr>
          <p:cNvPr id="440" name="Google Shape;440;ge120e608ce_0_144"/>
          <p:cNvGrpSpPr/>
          <p:nvPr/>
        </p:nvGrpSpPr>
        <p:grpSpPr>
          <a:xfrm>
            <a:off x="4488423" y="5767475"/>
            <a:ext cx="3025667" cy="171597"/>
            <a:chOff x="755754" y="4359275"/>
            <a:chExt cx="3328200" cy="97200"/>
          </a:xfrm>
        </p:grpSpPr>
        <p:sp>
          <p:nvSpPr>
            <p:cNvPr id="441" name="Google Shape;441;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42" name="Google Shape;442;ge120e608ce_0_144"/>
            <p:cNvSpPr/>
            <p:nvPr/>
          </p:nvSpPr>
          <p:spPr>
            <a:xfrm>
              <a:off x="755757" y="4359275"/>
              <a:ext cx="2362500" cy="97200"/>
            </a:xfrm>
            <a:prstGeom prst="roundRect">
              <a:avLst>
                <a:gd name="adj" fmla="val 50000"/>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43" name="Google Shape;443;ge120e608ce_0_144"/>
          <p:cNvSpPr txBox="1"/>
          <p:nvPr/>
        </p:nvSpPr>
        <p:spPr>
          <a:xfrm>
            <a:off x="4391700" y="50228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Prendre des notes</a:t>
            </a:r>
            <a:endParaRPr sz="1400" b="0" i="0" u="none" strike="noStrike" cap="none">
              <a:solidFill>
                <a:srgbClr val="4A86E8"/>
              </a:solidFill>
              <a:latin typeface="Calibri"/>
              <a:ea typeface="Calibri"/>
              <a:cs typeface="Calibri"/>
              <a:sym typeface="Calibri"/>
            </a:endParaRPr>
          </a:p>
        </p:txBody>
      </p:sp>
      <p:grpSp>
        <p:nvGrpSpPr>
          <p:cNvPr id="444" name="Google Shape;444;ge120e608ce_0_144"/>
          <p:cNvGrpSpPr/>
          <p:nvPr/>
        </p:nvGrpSpPr>
        <p:grpSpPr>
          <a:xfrm>
            <a:off x="8146023" y="3176675"/>
            <a:ext cx="3025667" cy="171597"/>
            <a:chOff x="755754" y="4359275"/>
            <a:chExt cx="3328200" cy="97200"/>
          </a:xfrm>
        </p:grpSpPr>
        <p:sp>
          <p:nvSpPr>
            <p:cNvPr id="445" name="Google Shape;445;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46" name="Google Shape;446;ge120e608ce_0_144"/>
            <p:cNvSpPr/>
            <p:nvPr/>
          </p:nvSpPr>
          <p:spPr>
            <a:xfrm>
              <a:off x="755756" y="4359275"/>
              <a:ext cx="2111100" cy="97200"/>
            </a:xfrm>
            <a:prstGeom prst="roundRect">
              <a:avLst>
                <a:gd name="adj" fmla="val 50000"/>
              </a:avLst>
            </a:prstGeom>
            <a:solidFill>
              <a:srgbClr val="3155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47" name="Google Shape;447;ge120e608ce_0_144"/>
          <p:cNvSpPr txBox="1"/>
          <p:nvPr/>
        </p:nvSpPr>
        <p:spPr>
          <a:xfrm>
            <a:off x="8049300" y="24320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Rechercher de l’information</a:t>
            </a:r>
            <a:endParaRPr sz="1400" b="0" i="0" u="none" strike="noStrike" cap="none">
              <a:solidFill>
                <a:srgbClr val="4A86E8"/>
              </a:solidFill>
              <a:latin typeface="Calibri"/>
              <a:ea typeface="Calibri"/>
              <a:cs typeface="Calibri"/>
              <a:sym typeface="Calibri"/>
            </a:endParaRPr>
          </a:p>
        </p:txBody>
      </p:sp>
      <p:grpSp>
        <p:nvGrpSpPr>
          <p:cNvPr id="448" name="Google Shape;448;ge120e608ce_0_144"/>
          <p:cNvGrpSpPr/>
          <p:nvPr/>
        </p:nvGrpSpPr>
        <p:grpSpPr>
          <a:xfrm>
            <a:off x="8146023" y="4395875"/>
            <a:ext cx="3025667" cy="171597"/>
            <a:chOff x="755754" y="4359275"/>
            <a:chExt cx="3328200" cy="97200"/>
          </a:xfrm>
        </p:grpSpPr>
        <p:sp>
          <p:nvSpPr>
            <p:cNvPr id="449" name="Google Shape;449;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50" name="Google Shape;450;ge120e608ce_0_144"/>
            <p:cNvSpPr/>
            <p:nvPr/>
          </p:nvSpPr>
          <p:spPr>
            <a:xfrm>
              <a:off x="755756" y="4359275"/>
              <a:ext cx="2160000" cy="97200"/>
            </a:xfrm>
            <a:prstGeom prst="roundRect">
              <a:avLst>
                <a:gd name="adj" fmla="val 50000"/>
              </a:avLst>
            </a:prstGeom>
            <a:solidFill>
              <a:srgbClr val="4A86E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51" name="Google Shape;451;ge120e608ce_0_144"/>
          <p:cNvSpPr txBox="1"/>
          <p:nvPr/>
        </p:nvSpPr>
        <p:spPr>
          <a:xfrm>
            <a:off x="8049300" y="36512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Développer l’esprit critique</a:t>
            </a:r>
            <a:endParaRPr sz="1400" b="0" i="0" u="none" strike="noStrike" cap="none">
              <a:solidFill>
                <a:srgbClr val="4A86E8"/>
              </a:solidFill>
              <a:latin typeface="Calibri"/>
              <a:ea typeface="Calibri"/>
              <a:cs typeface="Calibri"/>
              <a:sym typeface="Calibri"/>
            </a:endParaRPr>
          </a:p>
        </p:txBody>
      </p:sp>
      <p:grpSp>
        <p:nvGrpSpPr>
          <p:cNvPr id="452" name="Google Shape;452;ge120e608ce_0_144"/>
          <p:cNvGrpSpPr/>
          <p:nvPr/>
        </p:nvGrpSpPr>
        <p:grpSpPr>
          <a:xfrm>
            <a:off x="8146023" y="5767475"/>
            <a:ext cx="3025667" cy="171597"/>
            <a:chOff x="755754" y="4359275"/>
            <a:chExt cx="3328200" cy="97200"/>
          </a:xfrm>
        </p:grpSpPr>
        <p:sp>
          <p:nvSpPr>
            <p:cNvPr id="453" name="Google Shape;453;ge120e608ce_0_144"/>
            <p:cNvSpPr/>
            <p:nvPr/>
          </p:nvSpPr>
          <p:spPr>
            <a:xfrm>
              <a:off x="755754" y="4359275"/>
              <a:ext cx="3328200" cy="97200"/>
            </a:xfrm>
            <a:prstGeom prst="roundRect">
              <a:avLst>
                <a:gd name="adj" fmla="val 50000"/>
              </a:avLst>
            </a:prstGeom>
            <a:noFill/>
            <a:ln w="9525" cap="flat" cmpd="sng">
              <a:solidFill>
                <a:srgbClr val="C9CCC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sp>
          <p:nvSpPr>
            <p:cNvPr id="454" name="Google Shape;454;ge120e608ce_0_144"/>
            <p:cNvSpPr/>
            <p:nvPr/>
          </p:nvSpPr>
          <p:spPr>
            <a:xfrm>
              <a:off x="755757" y="4359275"/>
              <a:ext cx="2362500" cy="97200"/>
            </a:xfrm>
            <a:prstGeom prst="roundRect">
              <a:avLst>
                <a:gd name="adj" fmla="val 50000"/>
              </a:avLst>
            </a:prstGeom>
            <a:solidFill>
              <a:srgbClr val="3155A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4A86E8"/>
                </a:solidFill>
                <a:latin typeface="Calibri"/>
                <a:ea typeface="Calibri"/>
                <a:cs typeface="Calibri"/>
                <a:sym typeface="Calibri"/>
              </a:endParaRPr>
            </a:p>
          </p:txBody>
        </p:sp>
      </p:grpSp>
      <p:sp>
        <p:nvSpPr>
          <p:cNvPr id="455" name="Google Shape;455;ge120e608ce_0_144"/>
          <p:cNvSpPr txBox="1"/>
          <p:nvPr/>
        </p:nvSpPr>
        <p:spPr>
          <a:xfrm>
            <a:off x="8049300" y="5022850"/>
            <a:ext cx="49956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US" sz="2300" b="0" i="0" u="none" strike="noStrike" cap="none">
                <a:solidFill>
                  <a:srgbClr val="4A86E8"/>
                </a:solidFill>
                <a:latin typeface="Calibri"/>
                <a:ea typeface="Calibri"/>
                <a:cs typeface="Calibri"/>
                <a:sym typeface="Calibri"/>
              </a:rPr>
              <a:t>Développer l’esprit d’initiative</a:t>
            </a:r>
            <a:endParaRPr sz="1400" b="0" i="0" u="none" strike="noStrike" cap="none">
              <a:solidFill>
                <a:srgbClr val="4A86E8"/>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ddbe7e7fe9_0_0"/>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461" name="Google Shape;461;gddbe7e7fe9_0_0"/>
          <p:cNvSpPr txBox="1"/>
          <p:nvPr/>
        </p:nvSpPr>
        <p:spPr>
          <a:xfrm>
            <a:off x="803378" y="661559"/>
            <a:ext cx="30639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462" name="Google Shape;462;gddbe7e7fe9_0_0"/>
          <p:cNvSpPr txBox="1"/>
          <p:nvPr/>
        </p:nvSpPr>
        <p:spPr>
          <a:xfrm>
            <a:off x="-640674" y="1708925"/>
            <a:ext cx="47643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06</a:t>
            </a:r>
            <a:endParaRPr sz="1400" b="0" i="0" u="none" strike="noStrike" cap="none">
              <a:solidFill>
                <a:srgbClr val="000000"/>
              </a:solidFill>
              <a:latin typeface="Arial"/>
              <a:ea typeface="Arial"/>
              <a:cs typeface="Arial"/>
              <a:sym typeface="Arial"/>
            </a:endParaRPr>
          </a:p>
        </p:txBody>
      </p:sp>
      <p:sp>
        <p:nvSpPr>
          <p:cNvPr id="463" name="Google Shape;463;gddbe7e7fe9_0_0"/>
          <p:cNvSpPr txBox="1"/>
          <p:nvPr/>
        </p:nvSpPr>
        <p:spPr>
          <a:xfrm>
            <a:off x="7828163" y="3551041"/>
            <a:ext cx="3687600" cy="138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COMMENT NOUS TRAVAILLERONS CETTE ANNÉE</a:t>
            </a:r>
            <a:endParaRPr sz="1400" b="0" i="0" u="none" strike="noStrike" cap="none">
              <a:solidFill>
                <a:srgbClr val="000000"/>
              </a:solidFill>
              <a:latin typeface="Arial"/>
              <a:ea typeface="Arial"/>
              <a:cs typeface="Arial"/>
              <a:sym typeface="Arial"/>
            </a:endParaRPr>
          </a:p>
        </p:txBody>
      </p:sp>
      <p:pic>
        <p:nvPicPr>
          <p:cNvPr id="464" name="Google Shape;464;gddbe7e7fe9_0_0"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57"/>
          <p:cNvSpPr txBox="1"/>
          <p:nvPr/>
        </p:nvSpPr>
        <p:spPr>
          <a:xfrm>
            <a:off x="1244125" y="1228175"/>
            <a:ext cx="11200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L’entrepreneuriat n’est pas un cours </a:t>
            </a:r>
            <a:endParaRPr sz="3200" b="1" i="0" u="none" strike="noStrike" cap="none">
              <a:solidFill>
                <a:schemeClr val="accent1"/>
              </a:solidFill>
              <a:latin typeface="Montserrat"/>
              <a:ea typeface="Montserrat"/>
              <a:cs typeface="Montserrat"/>
              <a:sym typeface="Montserrat"/>
            </a:endParaRPr>
          </a:p>
        </p:txBody>
      </p:sp>
      <p:sp>
        <p:nvSpPr>
          <p:cNvPr id="470" name="Google Shape;470;p157"/>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METHODE </a:t>
            </a:r>
            <a:endParaRPr sz="1600" b="0" i="0" u="none" strike="noStrike" cap="none">
              <a:solidFill>
                <a:schemeClr val="dk2"/>
              </a:solidFill>
              <a:latin typeface="Lato"/>
              <a:ea typeface="Lato"/>
              <a:cs typeface="Lato"/>
              <a:sym typeface="Lato"/>
            </a:endParaRPr>
          </a:p>
        </p:txBody>
      </p:sp>
      <p:sp>
        <p:nvSpPr>
          <p:cNvPr id="471" name="Google Shape;471;p157"/>
          <p:cNvSpPr txBox="1"/>
          <p:nvPr/>
        </p:nvSpPr>
        <p:spPr>
          <a:xfrm>
            <a:off x="1244127" y="1927950"/>
            <a:ext cx="10786200" cy="47685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Entreprendre, c’est “Etre dans l’action”</a:t>
            </a:r>
            <a:endParaRPr sz="2800" b="1" i="0" u="none" strike="noStrike" cap="none">
              <a:solidFill>
                <a:srgbClr val="3155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1" i="0" u="none" strike="noStrike" cap="none">
              <a:solidFill>
                <a:srgbClr val="3155A6"/>
              </a:solidFill>
              <a:latin typeface="Calibri"/>
              <a:ea typeface="Calibri"/>
              <a:cs typeface="Calibri"/>
              <a:sym typeface="Calibri"/>
            </a:endParaRPr>
          </a:p>
          <a:p>
            <a:pPr marL="0" marR="0" lvl="0" indent="0" algn="just" rtl="0">
              <a:lnSpc>
                <a:spcPct val="115000"/>
              </a:lnSpc>
              <a:spcBef>
                <a:spcPts val="0"/>
              </a:spcBef>
              <a:spcAft>
                <a:spcPts val="0"/>
              </a:spcAft>
              <a:buClr>
                <a:schemeClr val="dk1"/>
              </a:buClr>
              <a:buSzPts val="1600"/>
              <a:buFont typeface="Arial"/>
              <a:buNone/>
            </a:pPr>
            <a:r>
              <a:rPr lang="en-US" sz="2200" b="0" i="0" u="none" strike="noStrike" cap="none">
                <a:solidFill>
                  <a:schemeClr val="dk1"/>
                </a:solidFill>
                <a:latin typeface="Calibri"/>
                <a:ea typeface="Calibri"/>
                <a:cs typeface="Calibri"/>
                <a:sym typeface="Calibri"/>
              </a:rPr>
              <a:t>L’entrepreneuriat n’est pas une matière qui s’apprend </a:t>
            </a:r>
            <a:r>
              <a:rPr lang="en-US" sz="2200" b="0" i="0" u="none" strike="noStrike" cap="none">
                <a:solidFill>
                  <a:srgbClr val="0000FF"/>
                </a:solidFill>
                <a:latin typeface="Calibri"/>
                <a:ea typeface="Calibri"/>
                <a:cs typeface="Calibri"/>
                <a:sym typeface="Calibri"/>
              </a:rPr>
              <a:t>par des cours théoriques</a:t>
            </a:r>
            <a:r>
              <a:rPr lang="en-US" sz="2200" b="0" i="0" u="none" strike="noStrike" cap="none">
                <a:solidFill>
                  <a:schemeClr val="dk1"/>
                </a:solidFill>
                <a:latin typeface="Calibri"/>
                <a:ea typeface="Calibri"/>
                <a:cs typeface="Calibri"/>
                <a:sym typeface="Calibri"/>
              </a:rPr>
              <a:t>. Entreprendre c’est être dans l’action. Nous allons donc vous inviter :</a:t>
            </a:r>
            <a:endParaRPr sz="2200" b="0" i="0" u="none" strike="noStrike" cap="none">
              <a:solidFill>
                <a:schemeClr val="dk1"/>
              </a:solidFill>
              <a:latin typeface="Calibri"/>
              <a:ea typeface="Calibri"/>
              <a:cs typeface="Calibri"/>
              <a:sym typeface="Calibri"/>
            </a:endParaRPr>
          </a:p>
          <a:p>
            <a:pPr marL="914400" marR="0" lvl="0" indent="-368300" algn="just" rtl="0">
              <a:lnSpc>
                <a:spcPct val="115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à aller parler à des entrepreneurs, </a:t>
            </a:r>
            <a:endParaRPr sz="2200" b="0" i="0" u="none" strike="noStrike" cap="none">
              <a:solidFill>
                <a:schemeClr val="dk1"/>
              </a:solidFill>
              <a:latin typeface="Calibri"/>
              <a:ea typeface="Calibri"/>
              <a:cs typeface="Calibri"/>
              <a:sym typeface="Calibri"/>
            </a:endParaRPr>
          </a:p>
          <a:p>
            <a:pPr marL="914400" marR="0" lvl="0" indent="-368300" algn="just" rtl="0">
              <a:lnSpc>
                <a:spcPct val="115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à vendre des produits, </a:t>
            </a:r>
            <a:endParaRPr sz="2200" b="0" i="0" u="none" strike="noStrike" cap="none">
              <a:solidFill>
                <a:schemeClr val="dk1"/>
              </a:solidFill>
              <a:latin typeface="Calibri"/>
              <a:ea typeface="Calibri"/>
              <a:cs typeface="Calibri"/>
              <a:sym typeface="Calibri"/>
            </a:endParaRPr>
          </a:p>
          <a:p>
            <a:pPr marL="914400" marR="0" lvl="0" indent="-368300" algn="just" rtl="0">
              <a:lnSpc>
                <a:spcPct val="115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à créer des vidéos, </a:t>
            </a:r>
            <a:endParaRPr sz="2200" b="0" i="0" u="none" strike="noStrike" cap="none">
              <a:solidFill>
                <a:schemeClr val="dk1"/>
              </a:solidFill>
              <a:latin typeface="Calibri"/>
              <a:ea typeface="Calibri"/>
              <a:cs typeface="Calibri"/>
              <a:sym typeface="Calibri"/>
            </a:endParaRPr>
          </a:p>
          <a:p>
            <a:pPr marL="914400" marR="0" lvl="0" indent="-368300" algn="just" rtl="0">
              <a:lnSpc>
                <a:spcPct val="115000"/>
              </a:lnSpc>
              <a:spcBef>
                <a:spcPts val="0"/>
              </a:spcBef>
              <a:spcAft>
                <a:spcPts val="0"/>
              </a:spcAft>
              <a:buClr>
                <a:schemeClr val="dk1"/>
              </a:buClr>
              <a:buSzPts val="2200"/>
              <a:buFont typeface="Calibri"/>
              <a:buChar char="●"/>
            </a:pPr>
            <a:r>
              <a:rPr lang="en-US" sz="2200" b="0" i="0" u="none" strike="noStrike" cap="none">
                <a:solidFill>
                  <a:schemeClr val="dk1"/>
                </a:solidFill>
                <a:latin typeface="Calibri"/>
                <a:ea typeface="Calibri"/>
                <a:cs typeface="Calibri"/>
                <a:sym typeface="Calibri"/>
              </a:rPr>
              <a:t>à tester de nouvelles choses;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endParaRPr sz="21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600"/>
              <a:buFont typeface="Arial"/>
              <a:buNone/>
            </a:pPr>
            <a:r>
              <a:rPr lang="en-US" sz="2400" b="1" i="0" u="none" strike="noStrike" cap="none">
                <a:solidFill>
                  <a:srgbClr val="3155A6"/>
                </a:solidFill>
                <a:latin typeface="Calibri"/>
                <a:ea typeface="Calibri"/>
                <a:cs typeface="Calibri"/>
                <a:sym typeface="Calibri"/>
              </a:rPr>
              <a:t>Acceptez vous cela ?</a:t>
            </a:r>
            <a:endParaRPr sz="2400" b="1" i="0" u="none" strike="noStrike" cap="none">
              <a:solidFill>
                <a:srgbClr val="3155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3155A6"/>
              </a:solidFill>
              <a:latin typeface="Arial"/>
              <a:ea typeface="Arial"/>
              <a:cs typeface="Arial"/>
              <a:sym typeface="Arial"/>
            </a:endParaRPr>
          </a:p>
        </p:txBody>
      </p:sp>
      <p:pic>
        <p:nvPicPr>
          <p:cNvPr id="472" name="Google Shape;472;p157" descr="Action-1200x565.jpeg"/>
          <p:cNvPicPr preferRelativeResize="0"/>
          <p:nvPr/>
        </p:nvPicPr>
        <p:blipFill rotWithShape="1">
          <a:blip r:embed="rId3">
            <a:alphaModFix/>
          </a:blip>
          <a:srcRect l="15431" r="15127"/>
          <a:stretch/>
        </p:blipFill>
        <p:spPr>
          <a:xfrm>
            <a:off x="8861661" y="4512702"/>
            <a:ext cx="2987563" cy="2025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b6d595617d_0_43"/>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La méthode de travail </a:t>
            </a:r>
            <a:r>
              <a:rPr lang="en-US" sz="3200" b="1" i="0" u="none" strike="noStrike" cap="none">
                <a:solidFill>
                  <a:schemeClr val="accent2"/>
                </a:solidFill>
                <a:latin typeface="Montserrat"/>
                <a:ea typeface="Montserrat"/>
                <a:cs typeface="Montserrat"/>
                <a:sym typeface="Montserrat"/>
              </a:rPr>
              <a:t>est différente</a:t>
            </a:r>
            <a:endParaRPr sz="3200" b="1" i="0" u="none" strike="noStrike" cap="none">
              <a:solidFill>
                <a:schemeClr val="accent2"/>
              </a:solidFill>
              <a:latin typeface="Montserrat"/>
              <a:ea typeface="Montserrat"/>
              <a:cs typeface="Montserrat"/>
              <a:sym typeface="Montserrat"/>
            </a:endParaRPr>
          </a:p>
        </p:txBody>
      </p:sp>
      <p:sp>
        <p:nvSpPr>
          <p:cNvPr id="478" name="Google Shape;478;gb6d595617d_0_43"/>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METHODE </a:t>
            </a:r>
            <a:endParaRPr sz="1600" b="0" i="0" u="none" strike="noStrike" cap="none">
              <a:solidFill>
                <a:schemeClr val="dk2"/>
              </a:solidFill>
              <a:latin typeface="Lato"/>
              <a:ea typeface="Lato"/>
              <a:cs typeface="Lato"/>
              <a:sym typeface="Lato"/>
            </a:endParaRPr>
          </a:p>
        </p:txBody>
      </p:sp>
      <p:sp>
        <p:nvSpPr>
          <p:cNvPr id="479" name="Google Shape;479;gb6d595617d_0_43"/>
          <p:cNvSpPr txBox="1"/>
          <p:nvPr/>
        </p:nvSpPr>
        <p:spPr>
          <a:xfrm>
            <a:off x="1223220" y="2089330"/>
            <a:ext cx="6852600" cy="4149900"/>
          </a:xfrm>
          <a:prstGeom prst="rect">
            <a:avLst/>
          </a:prstGeom>
          <a:noFill/>
          <a:ln>
            <a:noFill/>
          </a:ln>
        </p:spPr>
        <p:txBody>
          <a:bodyPr spcFirstLastPara="1" wrap="square" lIns="91425" tIns="45700" rIns="91425" bIns="45700" anchor="ctr" anchorCtr="0">
            <a:spAutoFit/>
          </a:bodyPr>
          <a:lstStyle/>
          <a:p>
            <a:pPr marL="0" marR="0" lvl="0" indent="0" algn="just" rtl="0">
              <a:lnSpc>
                <a:spcPct val="110000"/>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Vous co-construisez avec nous les séances</a:t>
            </a:r>
            <a:endParaRPr sz="1400" b="0" i="0" u="none" strike="noStrike" cap="none">
              <a:solidFill>
                <a:srgbClr val="000000"/>
              </a:solidFill>
              <a:latin typeface="Arial"/>
              <a:ea typeface="Arial"/>
              <a:cs typeface="Arial"/>
              <a:sym typeface="Arial"/>
            </a:endParaRPr>
          </a:p>
          <a:p>
            <a:pPr marL="0" marR="0" lvl="0" indent="0" algn="just" rtl="0">
              <a:lnSpc>
                <a:spcPct val="11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Votre participation aux cours, vos idées, vos propositions vont permettre d’enrichir les séances.</a:t>
            </a:r>
            <a:endParaRPr sz="2400" b="0" i="0" u="none" strike="noStrike" cap="none">
              <a:solidFill>
                <a:schemeClr val="dk1"/>
              </a:solidFill>
              <a:latin typeface="Calibri"/>
              <a:ea typeface="Calibri"/>
              <a:cs typeface="Calibri"/>
              <a:sym typeface="Calibri"/>
            </a:endParaRPr>
          </a:p>
          <a:p>
            <a:pPr marL="0" marR="0" lvl="0" indent="0" algn="just" rtl="0">
              <a:lnSpc>
                <a:spcPct val="11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just" rtl="0">
              <a:lnSpc>
                <a:spcPct val="11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Nous vous demanderons de faire des recherches avant chaque séance et de partager avec vos collègues les apprentissages</a:t>
            </a:r>
            <a:endParaRPr sz="2400" b="0" i="0" u="none" strike="noStrike" cap="none">
              <a:solidFill>
                <a:schemeClr val="dk1"/>
              </a:solidFill>
              <a:latin typeface="Calibri"/>
              <a:ea typeface="Calibri"/>
              <a:cs typeface="Calibri"/>
              <a:sym typeface="Calibri"/>
            </a:endParaRPr>
          </a:p>
          <a:p>
            <a:pPr marL="0" marR="0" lvl="0" indent="0" algn="just" rtl="0">
              <a:lnSpc>
                <a:spcPct val="11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600"/>
              <a:buFont typeface="Arial"/>
              <a:buNone/>
            </a:pPr>
            <a:r>
              <a:rPr lang="en-US" sz="2400" b="1" i="0" u="none" strike="noStrike" cap="none">
                <a:solidFill>
                  <a:srgbClr val="3155A6"/>
                </a:solidFill>
                <a:latin typeface="Calibri"/>
                <a:ea typeface="Calibri"/>
                <a:cs typeface="Calibri"/>
                <a:sym typeface="Calibri"/>
              </a:rPr>
              <a:t>Dans ce cours, vous êtes aussi formateur</a:t>
            </a:r>
            <a:endParaRPr sz="2400" b="1" i="0" u="none" strike="noStrike" cap="none">
              <a:solidFill>
                <a:srgbClr val="3155A6"/>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600"/>
              <a:buFont typeface="Arial"/>
              <a:buNone/>
            </a:pPr>
            <a:r>
              <a:rPr lang="en-US" sz="2400" b="1" i="0" u="none" strike="noStrike" cap="none">
                <a:solidFill>
                  <a:srgbClr val="3155A6"/>
                </a:solidFill>
                <a:latin typeface="Calibri"/>
                <a:ea typeface="Calibri"/>
                <a:cs typeface="Calibri"/>
                <a:sym typeface="Calibri"/>
              </a:rPr>
              <a:t>Acceptez vous cela ?</a:t>
            </a:r>
            <a:endParaRPr sz="2400" b="0" i="0" u="none" strike="noStrike" cap="none">
              <a:solidFill>
                <a:schemeClr val="dk1"/>
              </a:solidFill>
              <a:latin typeface="Calibri"/>
              <a:ea typeface="Calibri"/>
              <a:cs typeface="Calibri"/>
              <a:sym typeface="Calibri"/>
            </a:endParaRPr>
          </a:p>
        </p:txBody>
      </p:sp>
      <p:pic>
        <p:nvPicPr>
          <p:cNvPr id="480" name="Google Shape;480;gb6d595617d_0_43" descr="co-construction.png"/>
          <p:cNvPicPr preferRelativeResize="0"/>
          <p:nvPr/>
        </p:nvPicPr>
        <p:blipFill rotWithShape="1">
          <a:blip r:embed="rId3">
            <a:alphaModFix/>
          </a:blip>
          <a:srcRect/>
          <a:stretch/>
        </p:blipFill>
        <p:spPr>
          <a:xfrm>
            <a:off x="8510225" y="4859800"/>
            <a:ext cx="3323000" cy="170219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0"/>
          <p:cNvSpPr txBox="1"/>
          <p:nvPr/>
        </p:nvSpPr>
        <p:spPr>
          <a:xfrm>
            <a:off x="1223235" y="1190838"/>
            <a:ext cx="879748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La méthode de travail </a:t>
            </a:r>
            <a:r>
              <a:rPr lang="en-US" sz="3200" b="1" i="0" u="none" strike="noStrike" cap="none">
                <a:solidFill>
                  <a:schemeClr val="accent2"/>
                </a:solidFill>
                <a:latin typeface="Montserrat"/>
                <a:ea typeface="Montserrat"/>
                <a:cs typeface="Montserrat"/>
                <a:sym typeface="Montserrat"/>
              </a:rPr>
              <a:t>est différente</a:t>
            </a:r>
            <a:endParaRPr sz="3200" b="1" i="0" u="none" strike="noStrike" cap="none">
              <a:solidFill>
                <a:schemeClr val="accent2"/>
              </a:solidFill>
              <a:latin typeface="Montserrat"/>
              <a:ea typeface="Montserrat"/>
              <a:cs typeface="Montserrat"/>
              <a:sym typeface="Montserrat"/>
            </a:endParaRPr>
          </a:p>
        </p:txBody>
      </p:sp>
      <p:sp>
        <p:nvSpPr>
          <p:cNvPr id="486" name="Google Shape;486;p20"/>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METHODE </a:t>
            </a:r>
            <a:endParaRPr sz="1600" b="0" i="0" u="none" strike="noStrike" cap="none">
              <a:solidFill>
                <a:schemeClr val="dk2"/>
              </a:solidFill>
              <a:latin typeface="Lato"/>
              <a:ea typeface="Lato"/>
              <a:cs typeface="Lato"/>
              <a:sym typeface="Lato"/>
            </a:endParaRPr>
          </a:p>
        </p:txBody>
      </p:sp>
      <p:sp>
        <p:nvSpPr>
          <p:cNvPr id="487" name="Google Shape;487;p20"/>
          <p:cNvSpPr txBox="1"/>
          <p:nvPr/>
        </p:nvSpPr>
        <p:spPr>
          <a:xfrm>
            <a:off x="528800" y="2554225"/>
            <a:ext cx="10297800" cy="34725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Calibri"/>
                <a:ea typeface="Calibri"/>
                <a:cs typeface="Calibri"/>
                <a:sym typeface="Calibri"/>
              </a:rPr>
              <a:t>Débattre et respecter les idées de chacun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2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000"/>
              <a:buFont typeface="Arial"/>
              <a:buNone/>
            </a:pPr>
            <a:r>
              <a:rPr lang="en-US" sz="2200" b="0" i="0" u="none" strike="noStrike" cap="none">
                <a:solidFill>
                  <a:schemeClr val="dk1"/>
                </a:solidFill>
                <a:latin typeface="Calibri"/>
                <a:ea typeface="Calibri"/>
                <a:cs typeface="Calibri"/>
                <a:sym typeface="Calibri"/>
              </a:rPr>
              <a:t>On aura de nombreux débats. Nous ne sommes pas obligés d’être d’accord sur tout. En revanche, nous pouvons entendre les différents points de vue, débattre dans le respect. </a:t>
            </a:r>
            <a:endParaRPr sz="2200" b="0" i="0" u="none" strike="noStrike" cap="none">
              <a:solidFill>
                <a:schemeClr val="dk1"/>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200" b="1" i="0" u="none" strike="noStrike" cap="none">
                <a:solidFill>
                  <a:srgbClr val="3155A6"/>
                </a:solidFill>
                <a:latin typeface="Calibri"/>
                <a:ea typeface="Calibri"/>
                <a:cs typeface="Calibri"/>
                <a:sym typeface="Calibri"/>
              </a:rPr>
              <a:t>Vous engagez vous à débattre et à respecter les idées de chacun ?</a:t>
            </a:r>
            <a:endParaRPr sz="2200" b="1" i="0" u="none" strike="noStrike" cap="none">
              <a:solidFill>
                <a:srgbClr val="3155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8" name="Google Shape;488;p20" descr="débat.jpeg"/>
          <p:cNvPicPr preferRelativeResize="0"/>
          <p:nvPr/>
        </p:nvPicPr>
        <p:blipFill rotWithShape="1">
          <a:blip r:embed="rId3">
            <a:alphaModFix/>
          </a:blip>
          <a:srcRect/>
          <a:stretch/>
        </p:blipFill>
        <p:spPr>
          <a:xfrm>
            <a:off x="9003850" y="5030275"/>
            <a:ext cx="2921450" cy="146071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56"/>
          <p:cNvSpPr txBox="1"/>
          <p:nvPr/>
        </p:nvSpPr>
        <p:spPr>
          <a:xfrm>
            <a:off x="1223235" y="1190838"/>
            <a:ext cx="8797483"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La méthode de travail </a:t>
            </a:r>
            <a:r>
              <a:rPr lang="en-US" sz="3200" b="1" i="0" u="none" strike="noStrike" cap="none">
                <a:solidFill>
                  <a:schemeClr val="accent2"/>
                </a:solidFill>
                <a:latin typeface="Montserrat"/>
                <a:ea typeface="Montserrat"/>
                <a:cs typeface="Montserrat"/>
                <a:sym typeface="Montserrat"/>
              </a:rPr>
              <a:t>est différente</a:t>
            </a:r>
            <a:endParaRPr sz="3200" b="1" i="0" u="none" strike="noStrike" cap="none">
              <a:solidFill>
                <a:schemeClr val="accent2"/>
              </a:solidFill>
              <a:latin typeface="Montserrat"/>
              <a:ea typeface="Montserrat"/>
              <a:cs typeface="Montserrat"/>
              <a:sym typeface="Montserrat"/>
            </a:endParaRPr>
          </a:p>
        </p:txBody>
      </p:sp>
      <p:sp>
        <p:nvSpPr>
          <p:cNvPr id="494" name="Google Shape;494;p156"/>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METHODE </a:t>
            </a:r>
            <a:endParaRPr sz="1600" b="0" i="0" u="none" strike="noStrike" cap="none">
              <a:solidFill>
                <a:schemeClr val="dk2"/>
              </a:solidFill>
              <a:latin typeface="Lato"/>
              <a:ea typeface="Lato"/>
              <a:cs typeface="Lato"/>
              <a:sym typeface="Lato"/>
            </a:endParaRPr>
          </a:p>
        </p:txBody>
      </p:sp>
      <p:sp>
        <p:nvSpPr>
          <p:cNvPr id="495" name="Google Shape;495;p156"/>
          <p:cNvSpPr txBox="1"/>
          <p:nvPr/>
        </p:nvSpPr>
        <p:spPr>
          <a:xfrm>
            <a:off x="1077274" y="2698050"/>
            <a:ext cx="10788000" cy="39525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3155A6"/>
                </a:solidFill>
                <a:latin typeface="Calibri"/>
                <a:ea typeface="Calibri"/>
                <a:cs typeface="Calibri"/>
                <a:sym typeface="Calibri"/>
              </a:rPr>
              <a:t>Remettre en cause ses idées</a:t>
            </a:r>
            <a:endParaRPr sz="3200" b="1" i="0" u="none" strike="noStrike" cap="none">
              <a:solidFill>
                <a:srgbClr val="3155A6"/>
              </a:solidFill>
              <a:latin typeface="Calibri"/>
              <a:ea typeface="Calibri"/>
              <a:cs typeface="Calibri"/>
              <a:sym typeface="Calibri"/>
            </a:endParaRPr>
          </a:p>
          <a:p>
            <a:pPr marL="0" marR="0" lvl="0" indent="0" algn="just" rtl="0">
              <a:lnSpc>
                <a:spcPct val="107916"/>
              </a:lnSpc>
              <a:spcBef>
                <a:spcPts val="800"/>
              </a:spcBef>
              <a:spcAft>
                <a:spcPts val="0"/>
              </a:spcAft>
              <a:buClr>
                <a:srgbClr val="000000"/>
              </a:buClr>
              <a:buSzPts val="1600"/>
              <a:buFont typeface="Arial"/>
              <a:buNone/>
            </a:pPr>
            <a:r>
              <a:rPr lang="en-US" sz="2200" b="0" i="0" u="none" strike="noStrike" cap="none">
                <a:solidFill>
                  <a:schemeClr val="dk1"/>
                </a:solidFill>
                <a:latin typeface="Calibri"/>
                <a:ea typeface="Calibri"/>
                <a:cs typeface="Calibri"/>
                <a:sym typeface="Calibri"/>
              </a:rPr>
              <a:t>Dans ce cours, vous êtes invités à remettre en cause les idées reçues </a:t>
            </a:r>
            <a:endParaRPr sz="2200" b="0" i="0" u="none" strike="noStrike" cap="none">
              <a:solidFill>
                <a:srgbClr val="000000"/>
              </a:solidFill>
              <a:latin typeface="Arial"/>
              <a:ea typeface="Arial"/>
              <a:cs typeface="Arial"/>
              <a:sym typeface="Arial"/>
            </a:endParaRPr>
          </a:p>
          <a:p>
            <a:pPr marL="457200" marR="0" lvl="0" indent="-368300" algn="just" rtl="0">
              <a:lnSpc>
                <a:spcPct val="107916"/>
              </a:lnSpc>
              <a:spcBef>
                <a:spcPts val="800"/>
              </a:spcBef>
              <a:spcAft>
                <a:spcPts val="0"/>
              </a:spcAft>
              <a:buClr>
                <a:schemeClr val="dk1"/>
              </a:buClr>
              <a:buSzPts val="2200"/>
              <a:buFont typeface="Calibri"/>
              <a:buChar char="●"/>
            </a:pPr>
            <a:r>
              <a:rPr lang="en-US" sz="2200" b="0" i="1" u="none" strike="noStrike" cap="none">
                <a:solidFill>
                  <a:schemeClr val="dk1"/>
                </a:solidFill>
                <a:latin typeface="Calibri"/>
                <a:ea typeface="Calibri"/>
                <a:cs typeface="Calibri"/>
                <a:sym typeface="Calibri"/>
              </a:rPr>
              <a:t>Passer de : “Je ne peux pas y arriver”à “comment je peux y arriver”</a:t>
            </a:r>
            <a:endParaRPr sz="2200" b="0" i="0" u="none" strike="noStrike" cap="none">
              <a:solidFill>
                <a:srgbClr val="000000"/>
              </a:solidFill>
              <a:latin typeface="Arial"/>
              <a:ea typeface="Arial"/>
              <a:cs typeface="Arial"/>
              <a:sym typeface="Arial"/>
            </a:endParaRPr>
          </a:p>
          <a:p>
            <a:pPr marL="457200" marR="0" lvl="0" indent="-368300" algn="just" rtl="0">
              <a:lnSpc>
                <a:spcPct val="107916"/>
              </a:lnSpc>
              <a:spcBef>
                <a:spcPts val="0"/>
              </a:spcBef>
              <a:spcAft>
                <a:spcPts val="0"/>
              </a:spcAft>
              <a:buClr>
                <a:schemeClr val="dk1"/>
              </a:buClr>
              <a:buSzPts val="2200"/>
              <a:buFont typeface="Calibri"/>
              <a:buChar char="●"/>
            </a:pPr>
            <a:r>
              <a:rPr lang="en-US" sz="2200" b="0" i="1" u="none" strike="noStrike" cap="none">
                <a:solidFill>
                  <a:schemeClr val="dk1"/>
                </a:solidFill>
                <a:latin typeface="Calibri"/>
                <a:ea typeface="Calibri"/>
                <a:cs typeface="Calibri"/>
                <a:sym typeface="Calibri"/>
              </a:rPr>
              <a:t>“ce n’est pas pour moi” à “comment ça peut être pour moi”</a:t>
            </a:r>
            <a:endParaRPr sz="2200" b="0" i="0" u="none" strike="noStrike" cap="none">
              <a:solidFill>
                <a:srgbClr val="000000"/>
              </a:solidFill>
              <a:latin typeface="Arial"/>
              <a:ea typeface="Arial"/>
              <a:cs typeface="Arial"/>
              <a:sym typeface="Arial"/>
            </a:endParaRPr>
          </a:p>
          <a:p>
            <a:pPr marL="457200" marR="0" lvl="0" indent="-368300" algn="just" rtl="0">
              <a:lnSpc>
                <a:spcPct val="107916"/>
              </a:lnSpc>
              <a:spcBef>
                <a:spcPts val="0"/>
              </a:spcBef>
              <a:spcAft>
                <a:spcPts val="0"/>
              </a:spcAft>
              <a:buClr>
                <a:schemeClr val="dk1"/>
              </a:buClr>
              <a:buSzPts val="2200"/>
              <a:buFont typeface="Calibri"/>
              <a:buChar char="●"/>
            </a:pPr>
            <a:r>
              <a:rPr lang="en-US" sz="2200" b="0" i="1" u="none" strike="noStrike" cap="none">
                <a:solidFill>
                  <a:schemeClr val="dk1"/>
                </a:solidFill>
                <a:latin typeface="Calibri"/>
                <a:ea typeface="Calibri"/>
                <a:cs typeface="Calibri"/>
                <a:sym typeface="Calibri"/>
              </a:rPr>
              <a:t>“pour entreprendre, il faut être riche” à “comment démarrer avec mes moyens”</a:t>
            </a:r>
            <a:endParaRPr sz="2200" b="0" i="0" u="none" strike="noStrike" cap="none">
              <a:solidFill>
                <a:srgbClr val="000000"/>
              </a:solidFill>
              <a:latin typeface="Arial"/>
              <a:ea typeface="Arial"/>
              <a:cs typeface="Arial"/>
              <a:sym typeface="Arial"/>
            </a:endParaRPr>
          </a:p>
          <a:p>
            <a:pPr marL="457200" marR="0" lvl="0" indent="-368300" algn="just" rtl="0">
              <a:lnSpc>
                <a:spcPct val="107916"/>
              </a:lnSpc>
              <a:spcBef>
                <a:spcPts val="0"/>
              </a:spcBef>
              <a:spcAft>
                <a:spcPts val="0"/>
              </a:spcAft>
              <a:buClr>
                <a:schemeClr val="dk1"/>
              </a:buClr>
              <a:buSzPts val="2200"/>
              <a:buFont typeface="Calibri"/>
              <a:buChar char="●"/>
            </a:pPr>
            <a:r>
              <a:rPr lang="en-US" sz="2200" b="0" i="1" u="none" strike="noStrike" cap="none">
                <a:solidFill>
                  <a:schemeClr val="dk1"/>
                </a:solidFill>
                <a:latin typeface="Calibri"/>
                <a:ea typeface="Calibri"/>
                <a:cs typeface="Calibri"/>
                <a:sym typeface="Calibri"/>
              </a:rPr>
              <a:t>“je n’aime pas prendre de risque” à “comment gérer le risque”</a:t>
            </a:r>
            <a:endParaRPr sz="2200" b="0" i="1" u="none" strike="noStrike" cap="none">
              <a:solidFill>
                <a:schemeClr val="dk1"/>
              </a:solidFill>
              <a:latin typeface="Calibri"/>
              <a:ea typeface="Calibri"/>
              <a:cs typeface="Calibri"/>
              <a:sym typeface="Calibri"/>
            </a:endParaRPr>
          </a:p>
          <a:p>
            <a:pPr marL="457200" marR="0" lvl="0" indent="-368300" algn="just" rtl="0">
              <a:lnSpc>
                <a:spcPct val="107916"/>
              </a:lnSpc>
              <a:spcBef>
                <a:spcPts val="0"/>
              </a:spcBef>
              <a:spcAft>
                <a:spcPts val="0"/>
              </a:spcAft>
              <a:buClr>
                <a:schemeClr val="dk1"/>
              </a:buClr>
              <a:buSzPts val="2200"/>
              <a:buFont typeface="Calibri"/>
              <a:buChar char="●"/>
            </a:pPr>
            <a:r>
              <a:rPr lang="en-US" sz="2200" b="0" i="1" u="none" strike="noStrike" cap="none">
                <a:solidFill>
                  <a:schemeClr val="dk1"/>
                </a:solidFill>
                <a:latin typeface="Calibri"/>
                <a:ea typeface="Calibri"/>
                <a:cs typeface="Calibri"/>
                <a:sym typeface="Calibri"/>
              </a:rPr>
              <a:t>, ..</a:t>
            </a:r>
            <a:endParaRPr sz="2200" b="0" i="1" u="none" strike="noStrike" cap="none">
              <a:solidFill>
                <a:schemeClr val="dk1"/>
              </a:solidFill>
              <a:latin typeface="Calibri"/>
              <a:ea typeface="Calibri"/>
              <a:cs typeface="Calibri"/>
              <a:sym typeface="Calibri"/>
            </a:endParaRPr>
          </a:p>
          <a:p>
            <a:pPr marL="0" marR="0" lvl="0" indent="0" algn="just" rtl="0">
              <a:lnSpc>
                <a:spcPct val="107916"/>
              </a:lnSpc>
              <a:spcBef>
                <a:spcPts val="0"/>
              </a:spcBef>
              <a:spcAft>
                <a:spcPts val="0"/>
              </a:spcAft>
              <a:buClr>
                <a:srgbClr val="000000"/>
              </a:buClr>
              <a:buSzPts val="1600"/>
              <a:buFont typeface="Arial"/>
              <a:buNone/>
            </a:pPr>
            <a:endParaRPr sz="1600" b="0" i="1" u="none" strike="noStrike" cap="none">
              <a:solidFill>
                <a:schemeClr val="dk1"/>
              </a:solidFill>
              <a:latin typeface="Calibri"/>
              <a:ea typeface="Calibri"/>
              <a:cs typeface="Calibri"/>
              <a:sym typeface="Calibri"/>
            </a:endParaRPr>
          </a:p>
          <a:p>
            <a:pPr marL="0" marR="0" lvl="0" indent="0" algn="just" rtl="0">
              <a:lnSpc>
                <a:spcPct val="107916"/>
              </a:lnSpc>
              <a:spcBef>
                <a:spcPts val="0"/>
              </a:spcBef>
              <a:spcAft>
                <a:spcPts val="0"/>
              </a:spcAft>
              <a:buClr>
                <a:srgbClr val="000000"/>
              </a:buClr>
              <a:buSzPts val="2200"/>
              <a:buFont typeface="Arial"/>
              <a:buNone/>
            </a:pPr>
            <a:r>
              <a:rPr lang="en-US" sz="2200" b="1" i="1" u="none" strike="noStrike" cap="none">
                <a:solidFill>
                  <a:srgbClr val="3155A6"/>
                </a:solidFill>
                <a:latin typeface="Calibri"/>
                <a:ea typeface="Calibri"/>
                <a:cs typeface="Calibri"/>
                <a:sym typeface="Calibri"/>
              </a:rPr>
              <a:t>etes vous prêt à remettre en cause vos idées </a:t>
            </a:r>
            <a:endParaRPr sz="2200" b="1" i="1" u="none" strike="noStrike" cap="none">
              <a:solidFill>
                <a:srgbClr val="3155A6"/>
              </a:solidFill>
              <a:latin typeface="Calibri"/>
              <a:ea typeface="Calibri"/>
              <a:cs typeface="Calibri"/>
              <a:sym typeface="Calibri"/>
            </a:endParaRPr>
          </a:p>
          <a:p>
            <a:pPr marL="0" marR="0" lvl="0" indent="0" algn="just" rtl="0">
              <a:lnSpc>
                <a:spcPct val="107916"/>
              </a:lnSpc>
              <a:spcBef>
                <a:spcPts val="0"/>
              </a:spcBef>
              <a:spcAft>
                <a:spcPts val="0"/>
              </a:spcAft>
              <a:buClr>
                <a:srgbClr val="000000"/>
              </a:buClr>
              <a:buSzPts val="2200"/>
              <a:buFont typeface="Arial"/>
              <a:buNone/>
            </a:pPr>
            <a:r>
              <a:rPr lang="en-US" sz="2200" b="1" i="1" u="none" strike="noStrike" cap="none">
                <a:solidFill>
                  <a:srgbClr val="3155A6"/>
                </a:solidFill>
                <a:latin typeface="Calibri"/>
                <a:ea typeface="Calibri"/>
                <a:cs typeface="Calibri"/>
                <a:sym typeface="Calibri"/>
              </a:rPr>
              <a:t>et à penser différemment ?</a:t>
            </a:r>
            <a:endParaRPr sz="2200" b="1" i="1" u="none" strike="noStrike" cap="none">
              <a:solidFill>
                <a:srgbClr val="3155A6"/>
              </a:solidFill>
              <a:latin typeface="Calibri"/>
              <a:ea typeface="Calibri"/>
              <a:cs typeface="Calibri"/>
              <a:sym typeface="Calibri"/>
            </a:endParaRPr>
          </a:p>
        </p:txBody>
      </p:sp>
      <p:pic>
        <p:nvPicPr>
          <p:cNvPr id="496" name="Google Shape;496;p156"/>
          <p:cNvPicPr preferRelativeResize="0"/>
          <p:nvPr/>
        </p:nvPicPr>
        <p:blipFill rotWithShape="1">
          <a:blip r:embed="rId3">
            <a:alphaModFix/>
          </a:blip>
          <a:srcRect/>
          <a:stretch/>
        </p:blipFill>
        <p:spPr>
          <a:xfrm>
            <a:off x="9133175" y="4956675"/>
            <a:ext cx="2921450" cy="17982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e0e5543daa_0_0"/>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La curiosité, </a:t>
            </a:r>
            <a:r>
              <a:rPr lang="en-US" sz="3200" b="1" i="0" u="none" strike="noStrike" cap="none">
                <a:solidFill>
                  <a:srgbClr val="000000"/>
                </a:solidFill>
                <a:latin typeface="Montserrat"/>
                <a:ea typeface="Montserrat"/>
                <a:cs typeface="Montserrat"/>
                <a:sym typeface="Montserrat"/>
              </a:rPr>
              <a:t>la recherche d’informations</a:t>
            </a:r>
            <a:endParaRPr sz="3200" b="1" i="0" u="none" strike="noStrike" cap="none">
              <a:solidFill>
                <a:srgbClr val="000000"/>
              </a:solidFill>
              <a:latin typeface="Montserrat"/>
              <a:ea typeface="Montserrat"/>
              <a:cs typeface="Montserrat"/>
              <a:sym typeface="Montserrat"/>
            </a:endParaRPr>
          </a:p>
        </p:txBody>
      </p:sp>
      <p:sp>
        <p:nvSpPr>
          <p:cNvPr id="502" name="Google Shape;502;ge0e5543daa_0_0"/>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METHODE</a:t>
            </a:r>
            <a:endParaRPr sz="1600" b="0" i="0" u="none" strike="noStrike" cap="none">
              <a:solidFill>
                <a:schemeClr val="dk2"/>
              </a:solidFill>
              <a:latin typeface="Lato"/>
              <a:ea typeface="Lato"/>
              <a:cs typeface="Lato"/>
              <a:sym typeface="Lato"/>
            </a:endParaRPr>
          </a:p>
        </p:txBody>
      </p:sp>
      <p:pic>
        <p:nvPicPr>
          <p:cNvPr id="503" name="Google Shape;503;ge0e5543daa_0_0" descr="curiosité.jpeg"/>
          <p:cNvPicPr preferRelativeResize="0"/>
          <p:nvPr/>
        </p:nvPicPr>
        <p:blipFill rotWithShape="1">
          <a:blip r:embed="rId3">
            <a:alphaModFix/>
          </a:blip>
          <a:srcRect/>
          <a:stretch/>
        </p:blipFill>
        <p:spPr>
          <a:xfrm>
            <a:off x="5301687" y="4162644"/>
            <a:ext cx="6884441" cy="2711470"/>
          </a:xfrm>
          <a:prstGeom prst="rect">
            <a:avLst/>
          </a:prstGeom>
          <a:noFill/>
          <a:ln>
            <a:noFill/>
          </a:ln>
        </p:spPr>
      </p:pic>
      <p:sp>
        <p:nvSpPr>
          <p:cNvPr id="504" name="Google Shape;504;ge0e5543daa_0_0"/>
          <p:cNvSpPr txBox="1"/>
          <p:nvPr/>
        </p:nvSpPr>
        <p:spPr>
          <a:xfrm>
            <a:off x="1143200" y="1853325"/>
            <a:ext cx="10278600" cy="47577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2000"/>
              <a:buFont typeface="Arial"/>
              <a:buNone/>
            </a:pPr>
            <a:r>
              <a:rPr lang="en-US" sz="2200" b="1" i="0" u="none" strike="noStrike" cap="none">
                <a:solidFill>
                  <a:srgbClr val="000000"/>
                </a:solidFill>
                <a:latin typeface="Calibri"/>
                <a:ea typeface="Calibri"/>
                <a:cs typeface="Calibri"/>
                <a:sym typeface="Calibri"/>
              </a:rPr>
              <a:t>Nous vous invitons :</a:t>
            </a:r>
            <a:endParaRPr sz="2200" b="1" i="0" u="none" strike="noStrike" cap="none">
              <a:solidFill>
                <a:srgbClr val="000000"/>
              </a:solidFill>
              <a:latin typeface="Calibri"/>
              <a:ea typeface="Calibri"/>
              <a:cs typeface="Calibri"/>
              <a:sym typeface="Calibri"/>
            </a:endParaRPr>
          </a:p>
          <a:p>
            <a:pPr marL="914400" marR="0" lvl="0" indent="-368300" algn="l" rtl="0">
              <a:lnSpc>
                <a:spcPct val="115000"/>
              </a:lnSpc>
              <a:spcBef>
                <a:spcPts val="0"/>
              </a:spcBef>
              <a:spcAft>
                <a:spcPts val="0"/>
              </a:spcAft>
              <a:buClr>
                <a:srgbClr val="000000"/>
              </a:buClr>
              <a:buSzPts val="2200"/>
              <a:buFont typeface="Calibri"/>
              <a:buChar char="●"/>
            </a:pPr>
            <a:r>
              <a:rPr lang="en-US" sz="2200" b="1" i="0" u="none" strike="noStrike" cap="none">
                <a:solidFill>
                  <a:srgbClr val="000000"/>
                </a:solidFill>
                <a:latin typeface="Calibri"/>
                <a:ea typeface="Calibri"/>
                <a:cs typeface="Calibri"/>
                <a:sym typeface="Calibri"/>
              </a:rPr>
              <a:t>à être très curieux, </a:t>
            </a:r>
            <a:endParaRPr sz="2200" b="1" i="0" u="none" strike="noStrike" cap="none">
              <a:solidFill>
                <a:srgbClr val="000000"/>
              </a:solidFill>
              <a:latin typeface="Calibri"/>
              <a:ea typeface="Calibri"/>
              <a:cs typeface="Calibri"/>
              <a:sym typeface="Calibri"/>
            </a:endParaRPr>
          </a:p>
          <a:p>
            <a:pPr marL="914400" marR="0" lvl="0" indent="-368300" algn="l" rtl="0">
              <a:lnSpc>
                <a:spcPct val="115000"/>
              </a:lnSpc>
              <a:spcBef>
                <a:spcPts val="0"/>
              </a:spcBef>
              <a:spcAft>
                <a:spcPts val="0"/>
              </a:spcAft>
              <a:buClr>
                <a:srgbClr val="000000"/>
              </a:buClr>
              <a:buSzPts val="2200"/>
              <a:buFont typeface="Calibri"/>
              <a:buChar char="●"/>
            </a:pPr>
            <a:r>
              <a:rPr lang="en-US" sz="2200" b="1" i="0" u="none" strike="noStrike" cap="none">
                <a:solidFill>
                  <a:srgbClr val="000000"/>
                </a:solidFill>
                <a:latin typeface="Calibri"/>
                <a:ea typeface="Calibri"/>
                <a:cs typeface="Calibri"/>
                <a:sym typeface="Calibri"/>
              </a:rPr>
              <a:t>à poser des questions, </a:t>
            </a:r>
            <a:endParaRPr sz="2200" b="1" i="0" u="none" strike="noStrike" cap="none">
              <a:solidFill>
                <a:srgbClr val="000000"/>
              </a:solidFill>
              <a:latin typeface="Calibri"/>
              <a:ea typeface="Calibri"/>
              <a:cs typeface="Calibri"/>
              <a:sym typeface="Calibri"/>
            </a:endParaRPr>
          </a:p>
          <a:p>
            <a:pPr marL="914400" marR="0" lvl="0" indent="-368300" algn="l" rtl="0">
              <a:lnSpc>
                <a:spcPct val="115000"/>
              </a:lnSpc>
              <a:spcBef>
                <a:spcPts val="0"/>
              </a:spcBef>
              <a:spcAft>
                <a:spcPts val="0"/>
              </a:spcAft>
              <a:buClr>
                <a:srgbClr val="000000"/>
              </a:buClr>
              <a:buSzPts val="2200"/>
              <a:buFont typeface="Calibri"/>
              <a:buChar char="●"/>
            </a:pPr>
            <a:r>
              <a:rPr lang="en-US" sz="2200" b="1" i="0" u="none" strike="noStrike" cap="none">
                <a:solidFill>
                  <a:srgbClr val="000000"/>
                </a:solidFill>
                <a:latin typeface="Calibri"/>
                <a:ea typeface="Calibri"/>
                <a:cs typeface="Calibri"/>
                <a:sym typeface="Calibri"/>
              </a:rPr>
              <a:t>à faire des recherches, </a:t>
            </a:r>
            <a:endParaRPr sz="2200" b="1" i="0" u="none" strike="noStrike" cap="none">
              <a:solidFill>
                <a:srgbClr val="000000"/>
              </a:solidFill>
              <a:latin typeface="Calibri"/>
              <a:ea typeface="Calibri"/>
              <a:cs typeface="Calibri"/>
              <a:sym typeface="Calibri"/>
            </a:endParaRPr>
          </a:p>
          <a:p>
            <a:pPr marL="914400" marR="0" lvl="0" indent="-368300" algn="l" rtl="0">
              <a:lnSpc>
                <a:spcPct val="115000"/>
              </a:lnSpc>
              <a:spcBef>
                <a:spcPts val="0"/>
              </a:spcBef>
              <a:spcAft>
                <a:spcPts val="0"/>
              </a:spcAft>
              <a:buClr>
                <a:srgbClr val="000000"/>
              </a:buClr>
              <a:buSzPts val="2200"/>
              <a:buFont typeface="Calibri"/>
              <a:buChar char="●"/>
            </a:pPr>
            <a:r>
              <a:rPr lang="en-US" sz="2200" b="1" i="0" u="none" strike="noStrike" cap="none">
                <a:solidFill>
                  <a:srgbClr val="000000"/>
                </a:solidFill>
                <a:latin typeface="Calibri"/>
                <a:ea typeface="Calibri"/>
                <a:cs typeface="Calibri"/>
                <a:sym typeface="Calibri"/>
              </a:rPr>
              <a:t>à lire, </a:t>
            </a:r>
            <a:endParaRPr sz="2200" b="1" i="0" u="none" strike="noStrike" cap="none">
              <a:solidFill>
                <a:srgbClr val="000000"/>
              </a:solidFill>
              <a:latin typeface="Calibri"/>
              <a:ea typeface="Calibri"/>
              <a:cs typeface="Calibri"/>
              <a:sym typeface="Calibri"/>
            </a:endParaRPr>
          </a:p>
          <a:p>
            <a:pPr marL="914400" marR="0" lvl="0" indent="-368300" algn="l" rtl="0">
              <a:lnSpc>
                <a:spcPct val="115000"/>
              </a:lnSpc>
              <a:spcBef>
                <a:spcPts val="0"/>
              </a:spcBef>
              <a:spcAft>
                <a:spcPts val="0"/>
              </a:spcAft>
              <a:buClr>
                <a:srgbClr val="000000"/>
              </a:buClr>
              <a:buSzPts val="2200"/>
              <a:buFont typeface="Calibri"/>
              <a:buChar char="●"/>
            </a:pPr>
            <a:r>
              <a:rPr lang="en-US" sz="2200" b="1" i="0" u="none" strike="noStrike" cap="none">
                <a:solidFill>
                  <a:srgbClr val="000000"/>
                </a:solidFill>
                <a:latin typeface="Calibri"/>
                <a:ea typeface="Calibri"/>
                <a:cs typeface="Calibri"/>
                <a:sym typeface="Calibri"/>
              </a:rPr>
              <a:t>à interviewer des personnes</a:t>
            </a:r>
            <a:endParaRPr sz="2200" b="1" i="0" u="none" strike="noStrike" cap="none">
              <a:solidFill>
                <a:srgbClr val="000000"/>
              </a:solidFill>
              <a:latin typeface="Calibri"/>
              <a:ea typeface="Calibri"/>
              <a:cs typeface="Calibri"/>
              <a:sym typeface="Calibri"/>
            </a:endParaRPr>
          </a:p>
          <a:p>
            <a:pPr marL="0" marR="0" lvl="0" indent="0" algn="l" rtl="0">
              <a:lnSpc>
                <a:spcPct val="115000"/>
              </a:lnSpc>
              <a:spcBef>
                <a:spcPts val="0"/>
              </a:spcBef>
              <a:spcAft>
                <a:spcPts val="0"/>
              </a:spcAft>
              <a:buClr>
                <a:srgbClr val="000000"/>
              </a:buClr>
              <a:buSzPts val="2000"/>
              <a:buFont typeface="Arial"/>
              <a:buNone/>
            </a:pP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300" b="1" i="0" u="none" strike="noStrike" cap="none">
                <a:solidFill>
                  <a:srgbClr val="3155A6"/>
                </a:solidFill>
                <a:latin typeface="Calibri"/>
                <a:ea typeface="Calibri"/>
                <a:cs typeface="Calibri"/>
                <a:sym typeface="Calibri"/>
              </a:rPr>
              <a:t>Etes vous prêt à</a:t>
            </a:r>
            <a:endParaRPr sz="2300" b="1" i="0" u="none" strike="noStrike" cap="none">
              <a:solidFill>
                <a:srgbClr val="3155A6"/>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300" b="1" i="0" u="none" strike="noStrike" cap="none">
                <a:solidFill>
                  <a:srgbClr val="3155A6"/>
                </a:solidFill>
                <a:latin typeface="Calibri"/>
                <a:ea typeface="Calibri"/>
                <a:cs typeface="Calibri"/>
                <a:sym typeface="Calibri"/>
              </a:rPr>
              <a:t>être très CURIEUX ?</a:t>
            </a:r>
            <a:endParaRPr sz="2300" b="1" i="0" u="none" strike="noStrike" cap="none">
              <a:solidFill>
                <a:srgbClr val="3155A6"/>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159"/>
          <p:cNvSpPr txBox="1"/>
          <p:nvPr/>
        </p:nvSpPr>
        <p:spPr>
          <a:xfrm>
            <a:off x="1223235" y="1190838"/>
            <a:ext cx="8797500" cy="584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La méthode de travail </a:t>
            </a:r>
            <a:r>
              <a:rPr lang="en-US" sz="3200" b="1" i="0" u="none" strike="noStrike" cap="none">
                <a:solidFill>
                  <a:schemeClr val="accent2"/>
                </a:solidFill>
                <a:latin typeface="Montserrat"/>
                <a:ea typeface="Montserrat"/>
                <a:cs typeface="Montserrat"/>
                <a:sym typeface="Montserrat"/>
              </a:rPr>
              <a:t>est différente</a:t>
            </a:r>
            <a:endParaRPr sz="3200" b="1" i="0" u="none" strike="noStrike" cap="none">
              <a:solidFill>
                <a:schemeClr val="accent2"/>
              </a:solidFill>
              <a:latin typeface="Montserrat"/>
              <a:ea typeface="Montserrat"/>
              <a:cs typeface="Montserrat"/>
              <a:sym typeface="Montserrat"/>
            </a:endParaRPr>
          </a:p>
        </p:txBody>
      </p:sp>
      <p:sp>
        <p:nvSpPr>
          <p:cNvPr id="510" name="Google Shape;510;p159"/>
          <p:cNvSpPr txBox="1"/>
          <p:nvPr/>
        </p:nvSpPr>
        <p:spPr>
          <a:xfrm>
            <a:off x="1223236" y="829283"/>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METHODE </a:t>
            </a:r>
            <a:endParaRPr sz="1600" b="0" i="0" u="none" strike="noStrike" cap="none">
              <a:solidFill>
                <a:schemeClr val="dk2"/>
              </a:solidFill>
              <a:latin typeface="Lato"/>
              <a:ea typeface="Lato"/>
              <a:cs typeface="Lato"/>
              <a:sym typeface="Lato"/>
            </a:endParaRPr>
          </a:p>
        </p:txBody>
      </p:sp>
      <p:sp>
        <p:nvSpPr>
          <p:cNvPr id="511" name="Google Shape;511;p159"/>
          <p:cNvSpPr txBox="1"/>
          <p:nvPr/>
        </p:nvSpPr>
        <p:spPr>
          <a:xfrm>
            <a:off x="845700" y="2456250"/>
            <a:ext cx="6216000" cy="3841800"/>
          </a:xfrm>
          <a:prstGeom prst="rect">
            <a:avLst/>
          </a:prstGeom>
          <a:noFill/>
          <a:ln>
            <a:noFill/>
          </a:ln>
        </p:spPr>
        <p:txBody>
          <a:bodyPr spcFirstLastPara="1" wrap="square" lIns="91425" tIns="45700" rIns="91425" bIns="45700" anchor="ctr" anchorCtr="0">
            <a:spAutoFit/>
          </a:bodyPr>
          <a:lstStyle/>
          <a:p>
            <a:pPr marL="0" marR="0" lvl="0" indent="0" algn="l" rtl="0">
              <a:lnSpc>
                <a:spcPct val="110000"/>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Vous travaillerez en équipe</a:t>
            </a:r>
            <a:endParaRPr sz="2800" b="1" i="0"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800"/>
              <a:buFont typeface="Arial"/>
              <a:buNone/>
            </a:pPr>
            <a:endParaRPr sz="2800" b="1" i="0"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Votre réussite c’est celle de l’équipe.</a:t>
            </a:r>
            <a:endParaRPr sz="2800" b="1" i="0"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800"/>
              <a:buFont typeface="Arial"/>
              <a:buNone/>
            </a:pPr>
            <a:endParaRPr sz="2800" b="1" i="0" u="none" strike="noStrike" cap="none">
              <a:solidFill>
                <a:srgbClr val="3155A6"/>
              </a:solidFill>
              <a:latin typeface="Calibri"/>
              <a:ea typeface="Calibri"/>
              <a:cs typeface="Calibri"/>
              <a:sym typeface="Calibri"/>
            </a:endParaRPr>
          </a:p>
          <a:p>
            <a:pPr marL="0" marR="0" lvl="0" indent="0" algn="l" rtl="0">
              <a:lnSpc>
                <a:spcPct val="110000"/>
              </a:lnSpc>
              <a:spcBef>
                <a:spcPts val="0"/>
              </a:spcBef>
              <a:spcAft>
                <a:spcPts val="0"/>
              </a:spcAft>
              <a:buClr>
                <a:srgbClr val="000000"/>
              </a:buClr>
              <a:buSzPts val="2800"/>
              <a:buFont typeface="Arial"/>
              <a:buNone/>
            </a:pPr>
            <a:r>
              <a:rPr lang="en-US" sz="2800" b="1" i="0" u="none" strike="noStrike" cap="none">
                <a:solidFill>
                  <a:srgbClr val="3155A6"/>
                </a:solidFill>
                <a:latin typeface="Calibri"/>
                <a:ea typeface="Calibri"/>
                <a:cs typeface="Calibri"/>
                <a:sym typeface="Calibri"/>
              </a:rPr>
              <a:t>Ici : </a:t>
            </a:r>
            <a:endParaRPr sz="2800" b="1" i="0" u="none" strike="noStrike" cap="none">
              <a:solidFill>
                <a:srgbClr val="3155A6"/>
              </a:solidFill>
              <a:latin typeface="Calibri"/>
              <a:ea typeface="Calibri"/>
              <a:cs typeface="Calibri"/>
              <a:sym typeface="Calibri"/>
            </a:endParaRPr>
          </a:p>
          <a:p>
            <a:pPr marL="457200" marR="0" lvl="0" indent="-406400" algn="l" rtl="0">
              <a:lnSpc>
                <a:spcPct val="110000"/>
              </a:lnSpc>
              <a:spcBef>
                <a:spcPts val="0"/>
              </a:spcBef>
              <a:spcAft>
                <a:spcPts val="0"/>
              </a:spcAft>
              <a:buClr>
                <a:srgbClr val="3155A6"/>
              </a:buClr>
              <a:buSzPts val="2800"/>
              <a:buFont typeface="Calibri"/>
              <a:buChar char="●"/>
            </a:pPr>
            <a:r>
              <a:rPr lang="en-US" sz="2800" b="1" i="0" u="none" strike="noStrike" cap="none">
                <a:solidFill>
                  <a:srgbClr val="3155A6"/>
                </a:solidFill>
                <a:latin typeface="Calibri"/>
                <a:ea typeface="Calibri"/>
                <a:cs typeface="Calibri"/>
                <a:sym typeface="Calibri"/>
              </a:rPr>
              <a:t>on s’entraide, </a:t>
            </a:r>
            <a:endParaRPr sz="2800" b="1" i="0" u="none" strike="noStrike" cap="none">
              <a:solidFill>
                <a:srgbClr val="3155A6"/>
              </a:solidFill>
              <a:latin typeface="Calibri"/>
              <a:ea typeface="Calibri"/>
              <a:cs typeface="Calibri"/>
              <a:sym typeface="Calibri"/>
            </a:endParaRPr>
          </a:p>
          <a:p>
            <a:pPr marL="457200" marR="0" lvl="0" indent="-406400" algn="l" rtl="0">
              <a:lnSpc>
                <a:spcPct val="110000"/>
              </a:lnSpc>
              <a:spcBef>
                <a:spcPts val="0"/>
              </a:spcBef>
              <a:spcAft>
                <a:spcPts val="0"/>
              </a:spcAft>
              <a:buClr>
                <a:srgbClr val="3155A6"/>
              </a:buClr>
              <a:buSzPts val="2800"/>
              <a:buFont typeface="Calibri"/>
              <a:buChar char="●"/>
            </a:pPr>
            <a:r>
              <a:rPr lang="en-US" sz="2800" b="1" i="0" u="none" strike="noStrike" cap="none">
                <a:solidFill>
                  <a:srgbClr val="3155A6"/>
                </a:solidFill>
                <a:latin typeface="Calibri"/>
                <a:ea typeface="Calibri"/>
                <a:cs typeface="Calibri"/>
                <a:sym typeface="Calibri"/>
              </a:rPr>
              <a:t>on partage, </a:t>
            </a:r>
            <a:endParaRPr sz="2800" b="1" i="0" u="none" strike="noStrike" cap="none">
              <a:solidFill>
                <a:srgbClr val="3155A6"/>
              </a:solidFill>
              <a:latin typeface="Calibri"/>
              <a:ea typeface="Calibri"/>
              <a:cs typeface="Calibri"/>
              <a:sym typeface="Calibri"/>
            </a:endParaRPr>
          </a:p>
          <a:p>
            <a:pPr marL="457200" marR="0" lvl="0" indent="-406400" algn="l" rtl="0">
              <a:lnSpc>
                <a:spcPct val="110000"/>
              </a:lnSpc>
              <a:spcBef>
                <a:spcPts val="0"/>
              </a:spcBef>
              <a:spcAft>
                <a:spcPts val="0"/>
              </a:spcAft>
              <a:buClr>
                <a:srgbClr val="3155A6"/>
              </a:buClr>
              <a:buSzPts val="2800"/>
              <a:buFont typeface="Calibri"/>
              <a:buChar char="●"/>
            </a:pPr>
            <a:r>
              <a:rPr lang="en-US" sz="2800" b="1" i="0" u="none" strike="noStrike" cap="none">
                <a:solidFill>
                  <a:srgbClr val="3155A6"/>
                </a:solidFill>
                <a:latin typeface="Calibri"/>
                <a:ea typeface="Calibri"/>
                <a:cs typeface="Calibri"/>
                <a:sym typeface="Calibri"/>
              </a:rPr>
              <a:t>on collabore.</a:t>
            </a:r>
            <a:endParaRPr sz="2800" b="1" i="0" u="none" strike="noStrike" cap="none">
              <a:solidFill>
                <a:srgbClr val="3155A6"/>
              </a:solidFill>
              <a:latin typeface="Calibri"/>
              <a:ea typeface="Calibri"/>
              <a:cs typeface="Calibri"/>
              <a:sym typeface="Calibri"/>
            </a:endParaRPr>
          </a:p>
        </p:txBody>
      </p:sp>
      <p:pic>
        <p:nvPicPr>
          <p:cNvPr id="512" name="Google Shape;512;p159"/>
          <p:cNvPicPr preferRelativeResize="0"/>
          <p:nvPr/>
        </p:nvPicPr>
        <p:blipFill rotWithShape="1">
          <a:blip r:embed="rId3">
            <a:alphaModFix/>
          </a:blip>
          <a:srcRect/>
          <a:stretch/>
        </p:blipFill>
        <p:spPr>
          <a:xfrm>
            <a:off x="7953145" y="4026713"/>
            <a:ext cx="3776055" cy="218488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ge120e608ce_0_399"/>
          <p:cNvSpPr/>
          <p:nvPr/>
        </p:nvSpPr>
        <p:spPr>
          <a:xfrm>
            <a:off x="0" y="1"/>
            <a:ext cx="7524600" cy="6858000"/>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518" name="Google Shape;518;ge120e608ce_0_399"/>
          <p:cNvSpPr txBox="1"/>
          <p:nvPr/>
        </p:nvSpPr>
        <p:spPr>
          <a:xfrm>
            <a:off x="803378" y="661559"/>
            <a:ext cx="30639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519" name="Google Shape;519;ge120e608ce_0_399"/>
          <p:cNvSpPr txBox="1"/>
          <p:nvPr/>
        </p:nvSpPr>
        <p:spPr>
          <a:xfrm>
            <a:off x="-640674" y="1708925"/>
            <a:ext cx="47643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07</a:t>
            </a:r>
            <a:endParaRPr sz="1400" b="0" i="0" u="none" strike="noStrike" cap="none">
              <a:solidFill>
                <a:srgbClr val="000000"/>
              </a:solidFill>
              <a:latin typeface="Arial"/>
              <a:ea typeface="Arial"/>
              <a:cs typeface="Arial"/>
              <a:sym typeface="Arial"/>
            </a:endParaRPr>
          </a:p>
        </p:txBody>
      </p:sp>
      <p:sp>
        <p:nvSpPr>
          <p:cNvPr id="520" name="Google Shape;520;ge120e608ce_0_399"/>
          <p:cNvSpPr txBox="1"/>
          <p:nvPr/>
        </p:nvSpPr>
        <p:spPr>
          <a:xfrm>
            <a:off x="7828163" y="3551041"/>
            <a:ext cx="36876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METTONS TOUT CELA EN PRATIQUE</a:t>
            </a:r>
            <a:endParaRPr sz="1400" b="0" i="0" u="none" strike="noStrike" cap="none">
              <a:solidFill>
                <a:srgbClr val="000000"/>
              </a:solidFill>
              <a:latin typeface="Arial"/>
              <a:ea typeface="Arial"/>
              <a:cs typeface="Arial"/>
              <a:sym typeface="Arial"/>
            </a:endParaRPr>
          </a:p>
        </p:txBody>
      </p:sp>
      <p:pic>
        <p:nvPicPr>
          <p:cNvPr id="521" name="Google Shape;521;ge120e608ce_0_399" descr="PIE-Logo.jpeg"/>
          <p:cNvPicPr preferRelativeResize="0">
            <a:picLocks noGrp="1"/>
          </p:cNvPicPr>
          <p:nvPr>
            <p:ph type="pic" idx="3"/>
          </p:nvPr>
        </p:nvPicPr>
        <p:blipFill rotWithShape="1">
          <a:blip r:embed="rId3">
            <a:alphaModFix/>
          </a:blip>
          <a:srcRect l="17864" r="14388"/>
          <a:stretch/>
        </p:blipFill>
        <p:spPr>
          <a:xfrm>
            <a:off x="7524749" y="1"/>
            <a:ext cx="2534700" cy="2514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gddbe7e7fe9_1_9"/>
          <p:cNvSpPr txBox="1"/>
          <p:nvPr/>
        </p:nvSpPr>
        <p:spPr>
          <a:xfrm>
            <a:off x="784975" y="2535300"/>
            <a:ext cx="6186600" cy="1067400"/>
          </a:xfrm>
          <a:prstGeom prst="rect">
            <a:avLst/>
          </a:prstGeom>
          <a:noFill/>
          <a:ln>
            <a:noFill/>
          </a:ln>
        </p:spPr>
        <p:txBody>
          <a:bodyPr spcFirstLastPara="1" wrap="square" lIns="91425" tIns="45700" rIns="91425" bIns="45700" anchor="t" anchorCtr="0">
            <a:noAutofit/>
          </a:bodyPr>
          <a:lstStyle/>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Que voulez vous apprendre cette année ?</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Par groupe de 4-5 personnes, pendant 10 min, listez ce que vous souhaitez apprendre</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En 2 min, partagez avec le groupe vos attentes pour l’année</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7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chemeClr val="dk1"/>
              </a:buClr>
              <a:buSzPts val="1100"/>
              <a:buFont typeface="Arial"/>
              <a:buNone/>
            </a:pPr>
            <a:r>
              <a:rPr lang="en-US" sz="1800" b="0" i="0" u="none" strike="noStrike" cap="none">
                <a:solidFill>
                  <a:schemeClr val="dk1"/>
                </a:solidFill>
                <a:latin typeface="Calibri"/>
                <a:ea typeface="Calibri"/>
                <a:cs typeface="Calibri"/>
                <a:sym typeface="Calibri"/>
              </a:rPr>
              <a:t>NB : il n’y a pas de bonnes ou mauvaises réponses, listez tous les éléments qui vous traversent l’esprit</a:t>
            </a:r>
            <a:endParaRPr sz="3300" b="0" i="0" u="none" strike="noStrike" cap="none">
              <a:solidFill>
                <a:srgbClr val="000000"/>
              </a:solidFill>
              <a:latin typeface="Calibri"/>
              <a:ea typeface="Calibri"/>
              <a:cs typeface="Calibri"/>
              <a:sym typeface="Calibri"/>
            </a:endParaRPr>
          </a:p>
        </p:txBody>
      </p:sp>
      <p:pic>
        <p:nvPicPr>
          <p:cNvPr id="527" name="Google Shape;527;gddbe7e7fe9_1_9"/>
          <p:cNvPicPr preferRelativeResize="0"/>
          <p:nvPr/>
        </p:nvPicPr>
        <p:blipFill rotWithShape="1">
          <a:blip r:embed="rId3">
            <a:alphaModFix/>
          </a:blip>
          <a:srcRect/>
          <a:stretch/>
        </p:blipFill>
        <p:spPr>
          <a:xfrm>
            <a:off x="7274066" y="1619296"/>
            <a:ext cx="4185476" cy="3088312"/>
          </a:xfrm>
          <a:prstGeom prst="rect">
            <a:avLst/>
          </a:prstGeom>
          <a:noFill/>
          <a:ln>
            <a:noFill/>
          </a:ln>
        </p:spPr>
      </p:pic>
      <p:sp>
        <p:nvSpPr>
          <p:cNvPr id="528" name="Google Shape;528;gddbe7e7fe9_1_9"/>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BRAINSTORMING (20 min)</a:t>
            </a:r>
            <a:endParaRPr sz="2800" b="0" i="0" u="none" strike="noStrike" cap="none">
              <a:solidFill>
                <a:schemeClr val="accent2"/>
              </a:solidFill>
              <a:latin typeface="Montserrat Light"/>
              <a:ea typeface="Montserrat Light"/>
              <a:cs typeface="Montserrat Light"/>
              <a:sym typeface="Montserrat Light"/>
            </a:endParaRPr>
          </a:p>
        </p:txBody>
      </p:sp>
      <p:sp>
        <p:nvSpPr>
          <p:cNvPr id="529" name="Google Shape;529;gddbe7e7fe9_1_9"/>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3"/>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85" name="Google Shape;85;p143"/>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86" name="Google Shape;86;p143"/>
          <p:cNvSpPr txBox="1"/>
          <p:nvPr/>
        </p:nvSpPr>
        <p:spPr>
          <a:xfrm>
            <a:off x="-640682" y="1708935"/>
            <a:ext cx="4009930" cy="378565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01</a:t>
            </a:r>
            <a:endParaRPr sz="1400" b="0" i="0" u="none" strike="noStrike" cap="none">
              <a:solidFill>
                <a:srgbClr val="000000"/>
              </a:solidFill>
              <a:latin typeface="Arial"/>
              <a:ea typeface="Arial"/>
              <a:cs typeface="Arial"/>
              <a:sym typeface="Arial"/>
            </a:endParaRPr>
          </a:p>
        </p:txBody>
      </p:sp>
      <p:sp>
        <p:nvSpPr>
          <p:cNvPr id="87" name="Google Shape;87;p143"/>
          <p:cNvSpPr txBox="1"/>
          <p:nvPr/>
        </p:nvSpPr>
        <p:spPr>
          <a:xfrm>
            <a:off x="7828163" y="3551041"/>
            <a:ext cx="3687648"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Echanges : questions - réponses</a:t>
            </a:r>
            <a:endParaRPr sz="3600" b="1" i="0" u="none" strike="noStrike" cap="none">
              <a:solidFill>
                <a:srgbClr val="000000"/>
              </a:solidFill>
              <a:latin typeface="Calibri"/>
              <a:ea typeface="Calibri"/>
              <a:cs typeface="Calibri"/>
              <a:sym typeface="Calibri"/>
            </a:endParaRPr>
          </a:p>
        </p:txBody>
      </p:sp>
      <p:pic>
        <p:nvPicPr>
          <p:cNvPr id="88" name="Google Shape;88;p143"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ge1205cd095_0_0"/>
          <p:cNvSpPr txBox="1"/>
          <p:nvPr/>
        </p:nvSpPr>
        <p:spPr>
          <a:xfrm>
            <a:off x="784975" y="2535300"/>
            <a:ext cx="6186600" cy="1067400"/>
          </a:xfrm>
          <a:prstGeom prst="rect">
            <a:avLst/>
          </a:prstGeom>
          <a:noFill/>
          <a:ln>
            <a:noFill/>
          </a:ln>
        </p:spPr>
        <p:txBody>
          <a:bodyPr spcFirstLastPara="1" wrap="square" lIns="91425" tIns="45700" rIns="91425" bIns="45700" anchor="t" anchorCtr="0">
            <a:noAutofit/>
          </a:bodyPr>
          <a:lstStyle/>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DEFINISSONS NOS VALEURS</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Par groupe, définissez les valeurs du groupe : 10 min.</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Les valeurs, c’est ce que vous faites et non ce que vous dites</a:t>
            </a:r>
            <a:endParaRPr sz="3300" b="0" i="0" u="none" strike="noStrike" cap="none">
              <a:solidFill>
                <a:srgbClr val="000000"/>
              </a:solidFill>
              <a:latin typeface="Calibri"/>
              <a:ea typeface="Calibri"/>
              <a:cs typeface="Calibri"/>
              <a:sym typeface="Calibri"/>
            </a:endParaRPr>
          </a:p>
        </p:txBody>
      </p:sp>
      <p:pic>
        <p:nvPicPr>
          <p:cNvPr id="535" name="Google Shape;535;ge1205cd095_0_0"/>
          <p:cNvPicPr preferRelativeResize="0"/>
          <p:nvPr/>
        </p:nvPicPr>
        <p:blipFill rotWithShape="1">
          <a:blip r:embed="rId3">
            <a:alphaModFix/>
          </a:blip>
          <a:srcRect/>
          <a:stretch/>
        </p:blipFill>
        <p:spPr>
          <a:xfrm>
            <a:off x="7274066" y="1619296"/>
            <a:ext cx="4185476" cy="3088312"/>
          </a:xfrm>
          <a:prstGeom prst="rect">
            <a:avLst/>
          </a:prstGeom>
          <a:noFill/>
          <a:ln>
            <a:noFill/>
          </a:ln>
        </p:spPr>
      </p:pic>
      <p:sp>
        <p:nvSpPr>
          <p:cNvPr id="536" name="Google Shape;536;ge1205cd095_0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BRAINSTORMING (20 min)</a:t>
            </a:r>
            <a:endParaRPr sz="2800" b="0" i="0" u="none" strike="noStrike" cap="none">
              <a:solidFill>
                <a:schemeClr val="accent2"/>
              </a:solidFill>
              <a:latin typeface="Montserrat Light"/>
              <a:ea typeface="Montserrat Light"/>
              <a:cs typeface="Montserrat Light"/>
              <a:sym typeface="Montserrat Light"/>
            </a:endParaRPr>
          </a:p>
        </p:txBody>
      </p:sp>
      <p:sp>
        <p:nvSpPr>
          <p:cNvPr id="537" name="Google Shape;537;ge1205cd095_0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e1205cd095_0_15"/>
          <p:cNvSpPr txBox="1"/>
          <p:nvPr/>
        </p:nvSpPr>
        <p:spPr>
          <a:xfrm>
            <a:off x="784975" y="2535300"/>
            <a:ext cx="6186600" cy="1067400"/>
          </a:xfrm>
          <a:prstGeom prst="rect">
            <a:avLst/>
          </a:prstGeom>
          <a:noFill/>
          <a:ln>
            <a:noFill/>
          </a:ln>
        </p:spPr>
        <p:txBody>
          <a:bodyPr spcFirstLastPara="1" wrap="square" lIns="91425" tIns="45700" rIns="91425" bIns="45700" anchor="t" anchorCtr="0">
            <a:noAutofit/>
          </a:bodyPr>
          <a:lstStyle/>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CRÉONS NOS RÈGLES de VIE EN COMMUNAUTÉ</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r>
              <a:rPr lang="en-US" sz="2600" b="0" i="0" u="none" strike="noStrike" cap="none">
                <a:solidFill>
                  <a:srgbClr val="000000"/>
                </a:solidFill>
                <a:latin typeface="Calibri"/>
                <a:ea typeface="Calibri"/>
                <a:cs typeface="Calibri"/>
                <a:sym typeface="Calibri"/>
              </a:rPr>
              <a:t>Par groupe, définissez les règles de vie/ les principes de vie en communauté</a:t>
            </a: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6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rgbClr val="000000"/>
              </a:buClr>
              <a:buSzPts val="3000"/>
              <a:buFont typeface="Montserrat"/>
              <a:buNone/>
            </a:pPr>
            <a:endParaRPr sz="2700" b="0" i="0" u="none" strike="noStrike" cap="none">
              <a:solidFill>
                <a:srgbClr val="000000"/>
              </a:solidFill>
              <a:latin typeface="Calibri"/>
              <a:ea typeface="Calibri"/>
              <a:cs typeface="Calibri"/>
              <a:sym typeface="Calibri"/>
            </a:endParaRPr>
          </a:p>
          <a:p>
            <a:pPr marL="0" marR="0" lvl="0" indent="0" algn="l" rtl="0">
              <a:lnSpc>
                <a:spcPct val="106666"/>
              </a:lnSpc>
              <a:spcBef>
                <a:spcPts val="0"/>
              </a:spcBef>
              <a:spcAft>
                <a:spcPts val="0"/>
              </a:spcAft>
              <a:buClr>
                <a:schemeClr val="dk1"/>
              </a:buClr>
              <a:buSzPts val="1100"/>
              <a:buFont typeface="Arial"/>
              <a:buNone/>
            </a:pPr>
            <a:r>
              <a:rPr lang="en-US" sz="1800" b="0" i="0" u="none" strike="noStrike" cap="none">
                <a:solidFill>
                  <a:schemeClr val="dk1"/>
                </a:solidFill>
                <a:latin typeface="Calibri"/>
                <a:ea typeface="Calibri"/>
                <a:cs typeface="Calibri"/>
                <a:sym typeface="Calibri"/>
              </a:rPr>
              <a:t>NB : il n’y a pas de bonnes ou mauvaises réponses, listez tous les éléments qui vous traversent l’esprit</a:t>
            </a:r>
            <a:endParaRPr sz="3300" b="0" i="0" u="none" strike="noStrike" cap="none">
              <a:solidFill>
                <a:srgbClr val="000000"/>
              </a:solidFill>
              <a:latin typeface="Calibri"/>
              <a:ea typeface="Calibri"/>
              <a:cs typeface="Calibri"/>
              <a:sym typeface="Calibri"/>
            </a:endParaRPr>
          </a:p>
        </p:txBody>
      </p:sp>
      <p:pic>
        <p:nvPicPr>
          <p:cNvPr id="543" name="Google Shape;543;ge1205cd095_0_15"/>
          <p:cNvPicPr preferRelativeResize="0"/>
          <p:nvPr/>
        </p:nvPicPr>
        <p:blipFill rotWithShape="1">
          <a:blip r:embed="rId3">
            <a:alphaModFix/>
          </a:blip>
          <a:srcRect/>
          <a:stretch/>
        </p:blipFill>
        <p:spPr>
          <a:xfrm>
            <a:off x="7274066" y="1619296"/>
            <a:ext cx="4185476" cy="3088312"/>
          </a:xfrm>
          <a:prstGeom prst="rect">
            <a:avLst/>
          </a:prstGeom>
          <a:noFill/>
          <a:ln>
            <a:noFill/>
          </a:ln>
        </p:spPr>
      </p:pic>
      <p:sp>
        <p:nvSpPr>
          <p:cNvPr id="544" name="Google Shape;544;ge1205cd095_0_15"/>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BRAINSTORMING (20 min)</a:t>
            </a:r>
            <a:endParaRPr sz="2800" b="0" i="0" u="none" strike="noStrike" cap="none">
              <a:solidFill>
                <a:schemeClr val="accent2"/>
              </a:solidFill>
              <a:latin typeface="Montserrat Light"/>
              <a:ea typeface="Montserrat Light"/>
              <a:cs typeface="Montserrat Light"/>
              <a:sym typeface="Montserrat Light"/>
            </a:endParaRPr>
          </a:p>
        </p:txBody>
      </p:sp>
      <p:sp>
        <p:nvSpPr>
          <p:cNvPr id="545" name="Google Shape;545;ge1205cd095_0_15"/>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gddbe7e7fe9_1_0"/>
          <p:cNvSpPr/>
          <p:nvPr/>
        </p:nvSpPr>
        <p:spPr>
          <a:xfrm flipH="1">
            <a:off x="6096150" y="2283722"/>
            <a:ext cx="476100" cy="45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551" name="Google Shape;551;gddbe7e7fe9_1_0"/>
          <p:cNvSpPr txBox="1"/>
          <p:nvPr/>
        </p:nvSpPr>
        <p:spPr>
          <a:xfrm>
            <a:off x="6971323" y="2522213"/>
            <a:ext cx="4892700" cy="1708500"/>
          </a:xfrm>
          <a:prstGeom prst="rect">
            <a:avLst/>
          </a:prstGeom>
          <a:noFill/>
          <a:ln>
            <a:noFill/>
          </a:ln>
        </p:spPr>
        <p:txBody>
          <a:bodyPr spcFirstLastPara="1" wrap="square" lIns="91425" tIns="45700" rIns="91425" bIns="45700" anchor="ctr" anchorCtr="0">
            <a:spAutoFit/>
          </a:bodyPr>
          <a:lstStyle/>
          <a:p>
            <a:pPr marL="457200" marR="0" lvl="0" indent="-387350" algn="l" rtl="0">
              <a:lnSpc>
                <a:spcPct val="106666"/>
              </a:lnSpc>
              <a:spcBef>
                <a:spcPts val="0"/>
              </a:spcBef>
              <a:spcAft>
                <a:spcPts val="0"/>
              </a:spcAft>
              <a:buClr>
                <a:schemeClr val="dk1"/>
              </a:buClr>
              <a:buSzPts val="2500"/>
              <a:buFont typeface="Montserrat"/>
              <a:buChar char="•"/>
            </a:pPr>
            <a:r>
              <a:rPr lang="en-US" sz="2500" b="0" i="0" u="none" strike="noStrike" cap="none">
                <a:solidFill>
                  <a:schemeClr val="dk1"/>
                </a:solidFill>
                <a:latin typeface="Montserrat"/>
                <a:ea typeface="Montserrat"/>
                <a:cs typeface="Montserrat"/>
                <a:sym typeface="Montserrat"/>
              </a:rPr>
              <a:t>Règle 1</a:t>
            </a:r>
            <a:endParaRPr sz="2500" b="0" i="0" u="none" strike="noStrike" cap="none">
              <a:solidFill>
                <a:schemeClr val="dk1"/>
              </a:solidFill>
              <a:latin typeface="Montserrat"/>
              <a:ea typeface="Montserrat"/>
              <a:cs typeface="Montserrat"/>
              <a:sym typeface="Montserrat"/>
            </a:endParaRPr>
          </a:p>
          <a:p>
            <a:pPr marL="457200" marR="0" lvl="0" indent="-387350" algn="l" rtl="0">
              <a:lnSpc>
                <a:spcPct val="106666"/>
              </a:lnSpc>
              <a:spcBef>
                <a:spcPts val="0"/>
              </a:spcBef>
              <a:spcAft>
                <a:spcPts val="0"/>
              </a:spcAft>
              <a:buClr>
                <a:schemeClr val="dk1"/>
              </a:buClr>
              <a:buSzPts val="2500"/>
              <a:buFont typeface="Montserrat"/>
              <a:buChar char="•"/>
            </a:pPr>
            <a:r>
              <a:rPr lang="en-US" sz="2500" b="0" i="0" u="none" strike="noStrike" cap="none">
                <a:solidFill>
                  <a:schemeClr val="dk1"/>
                </a:solidFill>
                <a:latin typeface="Montserrat"/>
                <a:ea typeface="Montserrat"/>
                <a:cs typeface="Montserrat"/>
                <a:sym typeface="Montserrat"/>
              </a:rPr>
              <a:t>Règle 2</a:t>
            </a:r>
            <a:endParaRPr sz="2500" b="0" i="0" u="none" strike="noStrike" cap="none">
              <a:solidFill>
                <a:schemeClr val="dk1"/>
              </a:solidFill>
              <a:latin typeface="Montserrat"/>
              <a:ea typeface="Montserrat"/>
              <a:cs typeface="Montserrat"/>
              <a:sym typeface="Montserrat"/>
            </a:endParaRPr>
          </a:p>
          <a:p>
            <a:pPr marL="457200" marR="0" lvl="0" indent="-387350" algn="l" rtl="0">
              <a:lnSpc>
                <a:spcPct val="106666"/>
              </a:lnSpc>
              <a:spcBef>
                <a:spcPts val="0"/>
              </a:spcBef>
              <a:spcAft>
                <a:spcPts val="0"/>
              </a:spcAft>
              <a:buClr>
                <a:schemeClr val="dk1"/>
              </a:buClr>
              <a:buSzPts val="2500"/>
              <a:buFont typeface="Montserrat"/>
              <a:buChar char="•"/>
            </a:pPr>
            <a:r>
              <a:rPr lang="en-US" sz="2500" b="0" i="0" u="none" strike="noStrike" cap="none">
                <a:solidFill>
                  <a:schemeClr val="dk1"/>
                </a:solidFill>
                <a:latin typeface="Montserrat"/>
                <a:ea typeface="Montserrat"/>
                <a:cs typeface="Montserrat"/>
                <a:sym typeface="Montserrat"/>
              </a:rPr>
              <a:t>Règle 3</a:t>
            </a:r>
            <a:endParaRPr sz="2500" b="0" i="0" u="none" strike="noStrike" cap="none">
              <a:solidFill>
                <a:schemeClr val="dk1"/>
              </a:solidFill>
              <a:latin typeface="Montserrat"/>
              <a:ea typeface="Montserrat"/>
              <a:cs typeface="Montserrat"/>
              <a:sym typeface="Montserrat"/>
            </a:endParaRPr>
          </a:p>
          <a:p>
            <a:pPr marL="457200" marR="0" lvl="0" indent="-387350" algn="l" rtl="0">
              <a:lnSpc>
                <a:spcPct val="106666"/>
              </a:lnSpc>
              <a:spcBef>
                <a:spcPts val="0"/>
              </a:spcBef>
              <a:spcAft>
                <a:spcPts val="0"/>
              </a:spcAft>
              <a:buClr>
                <a:schemeClr val="dk1"/>
              </a:buClr>
              <a:buSzPts val="2500"/>
              <a:buFont typeface="Montserrat"/>
              <a:buChar char="•"/>
            </a:pPr>
            <a:endParaRPr sz="2500" b="0" i="0" u="none" strike="noStrike" cap="none">
              <a:solidFill>
                <a:schemeClr val="dk1"/>
              </a:solidFill>
              <a:latin typeface="Montserrat"/>
              <a:ea typeface="Montserrat"/>
              <a:cs typeface="Montserrat"/>
              <a:sym typeface="Montserrat"/>
            </a:endParaRPr>
          </a:p>
        </p:txBody>
      </p:sp>
      <p:pic>
        <p:nvPicPr>
          <p:cNvPr id="552" name="Google Shape;552;gddbe7e7fe9_1_0"/>
          <p:cNvPicPr preferRelativeResize="0"/>
          <p:nvPr/>
        </p:nvPicPr>
        <p:blipFill rotWithShape="1">
          <a:blip r:embed="rId3">
            <a:alphaModFix/>
          </a:blip>
          <a:srcRect/>
          <a:stretch/>
        </p:blipFill>
        <p:spPr>
          <a:xfrm>
            <a:off x="312750" y="2522225"/>
            <a:ext cx="5791200" cy="4097274"/>
          </a:xfrm>
          <a:prstGeom prst="rect">
            <a:avLst/>
          </a:prstGeom>
          <a:noFill/>
          <a:ln>
            <a:noFill/>
          </a:ln>
        </p:spPr>
      </p:pic>
      <p:sp>
        <p:nvSpPr>
          <p:cNvPr id="553" name="Google Shape;553;gddbe7e7fe9_1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Notre vie en communauté : </a:t>
            </a:r>
            <a:r>
              <a:rPr lang="en-US" sz="2800" b="1" i="0" u="none" strike="noStrike" cap="none">
                <a:solidFill>
                  <a:schemeClr val="dk1"/>
                </a:solidFill>
                <a:latin typeface="Montserrat"/>
                <a:ea typeface="Montserrat"/>
                <a:cs typeface="Montserrat"/>
                <a:sym typeface="Montserrat"/>
              </a:rPr>
              <a:t>Créons nos règles de vie</a:t>
            </a:r>
            <a:endParaRPr sz="2800" b="0" i="0" u="none" strike="noStrike" cap="none">
              <a:solidFill>
                <a:schemeClr val="dk1"/>
              </a:solidFill>
              <a:latin typeface="Montserrat Light"/>
              <a:ea typeface="Montserrat Light"/>
              <a:cs typeface="Montserrat Light"/>
              <a:sym typeface="Montserrat Light"/>
            </a:endParaRPr>
          </a:p>
        </p:txBody>
      </p:sp>
      <p:sp>
        <p:nvSpPr>
          <p:cNvPr id="554" name="Google Shape;554;gddbe7e7fe9_1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ge1205cd095_0_7"/>
          <p:cNvSpPr/>
          <p:nvPr/>
        </p:nvSpPr>
        <p:spPr>
          <a:xfrm flipH="1">
            <a:off x="6096150" y="2283722"/>
            <a:ext cx="476100" cy="45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560" name="Google Shape;560;ge1205cd095_0_7"/>
          <p:cNvSpPr txBox="1"/>
          <p:nvPr/>
        </p:nvSpPr>
        <p:spPr>
          <a:xfrm>
            <a:off x="6971323" y="2065013"/>
            <a:ext cx="4892700" cy="4440000"/>
          </a:xfrm>
          <a:prstGeom prst="rect">
            <a:avLst/>
          </a:prstGeom>
          <a:noFill/>
          <a:ln>
            <a:noFill/>
          </a:ln>
        </p:spPr>
        <p:txBody>
          <a:bodyPr spcFirstLastPara="1" wrap="square" lIns="91425" tIns="45700" rIns="91425" bIns="45700" anchor="ctr" anchorCtr="0">
            <a:spAutoFit/>
          </a:bodyPr>
          <a:lstStyle/>
          <a:p>
            <a:pPr marL="457200" marR="0" lvl="0" indent="-349250" algn="l" rtl="0">
              <a:lnSpc>
                <a:spcPct val="106666"/>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Ces règles de vie sont essentielles</a:t>
            </a:r>
            <a:endParaRPr sz="1900" b="0" i="0" u="none" strike="noStrike" cap="none">
              <a:solidFill>
                <a:schemeClr val="dk1"/>
              </a:solidFill>
              <a:latin typeface="Calibri"/>
              <a:ea typeface="Calibri"/>
              <a:cs typeface="Calibri"/>
              <a:sym typeface="Calibri"/>
            </a:endParaRPr>
          </a:p>
          <a:p>
            <a:pPr marL="457200" marR="0" lvl="0" indent="-349250" algn="l" rtl="0">
              <a:lnSpc>
                <a:spcPct val="106666"/>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Chaque mois, deux personnes vont être designées pour s’assurer que les règles de vie sont bien respectées en séance.</a:t>
            </a:r>
            <a:endParaRPr sz="1900" b="0" i="0" u="none" strike="noStrike" cap="none">
              <a:solidFill>
                <a:schemeClr val="dk1"/>
              </a:solidFill>
              <a:latin typeface="Calibri"/>
              <a:ea typeface="Calibri"/>
              <a:cs typeface="Calibri"/>
              <a:sym typeface="Calibri"/>
            </a:endParaRPr>
          </a:p>
          <a:p>
            <a:pPr marL="914400" marR="0" lvl="1" indent="-349250" algn="l" rtl="0">
              <a:lnSpc>
                <a:spcPct val="106666"/>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Chaque mois, votez ou désignez deux nouvelles personnes</a:t>
            </a:r>
            <a:endParaRPr sz="1900" b="0" i="0" u="none" strike="noStrike" cap="none">
              <a:solidFill>
                <a:schemeClr val="dk1"/>
              </a:solidFill>
              <a:latin typeface="Calibri"/>
              <a:ea typeface="Calibri"/>
              <a:cs typeface="Calibri"/>
              <a:sym typeface="Calibri"/>
            </a:endParaRPr>
          </a:p>
          <a:p>
            <a:pPr marL="914400" marR="0" lvl="1" indent="-349250" algn="l" rtl="0">
              <a:lnSpc>
                <a:spcPct val="106666"/>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En début de chaque séance, ces deux personnes vont rappeler les règles à tous</a:t>
            </a:r>
            <a:endParaRPr sz="1900" b="0" i="0" u="none" strike="noStrike" cap="none">
              <a:solidFill>
                <a:schemeClr val="dk1"/>
              </a:solidFill>
              <a:latin typeface="Calibri"/>
              <a:ea typeface="Calibri"/>
              <a:cs typeface="Calibri"/>
              <a:sym typeface="Calibri"/>
            </a:endParaRPr>
          </a:p>
          <a:p>
            <a:pPr marL="914400" marR="0" lvl="1" indent="-349250" algn="l" rtl="0">
              <a:lnSpc>
                <a:spcPct val="106666"/>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Vous pouvez aussi imprimer ce document et l’afficher en classe</a:t>
            </a:r>
            <a:endParaRPr sz="1900" b="0" i="0" u="none" strike="noStrike" cap="none">
              <a:solidFill>
                <a:schemeClr val="dk1"/>
              </a:solidFill>
              <a:latin typeface="Calibri"/>
              <a:ea typeface="Calibri"/>
              <a:cs typeface="Calibri"/>
              <a:sym typeface="Calibri"/>
            </a:endParaRPr>
          </a:p>
          <a:p>
            <a:pPr marL="914400" marR="0" lvl="1" indent="-349250" algn="l" rtl="0">
              <a:lnSpc>
                <a:spcPct val="106666"/>
              </a:lnSpc>
              <a:spcBef>
                <a:spcPts val="0"/>
              </a:spcBef>
              <a:spcAft>
                <a:spcPts val="0"/>
              </a:spcAft>
              <a:buClr>
                <a:schemeClr val="dk1"/>
              </a:buClr>
              <a:buSzPts val="1900"/>
              <a:buFont typeface="Calibri"/>
              <a:buChar char="○"/>
            </a:pPr>
            <a:r>
              <a:rPr lang="en-US" sz="1900" b="0" i="0" u="none" strike="noStrike" cap="none">
                <a:solidFill>
                  <a:schemeClr val="dk1"/>
                </a:solidFill>
                <a:latin typeface="Calibri"/>
                <a:ea typeface="Calibri"/>
                <a:cs typeface="Calibri"/>
                <a:sym typeface="Calibri"/>
              </a:rPr>
              <a:t>Ce document peut évoluer au fur et à mesure de l’année avec de nouvelles règles</a:t>
            </a:r>
            <a:endParaRPr sz="1900" b="0" i="0" u="none" strike="noStrike" cap="none">
              <a:solidFill>
                <a:schemeClr val="dk1"/>
              </a:solidFill>
              <a:latin typeface="Calibri"/>
              <a:ea typeface="Calibri"/>
              <a:cs typeface="Calibri"/>
              <a:sym typeface="Calibri"/>
            </a:endParaRPr>
          </a:p>
        </p:txBody>
      </p:sp>
      <p:pic>
        <p:nvPicPr>
          <p:cNvPr id="561" name="Google Shape;561;ge1205cd095_0_7"/>
          <p:cNvPicPr preferRelativeResize="0"/>
          <p:nvPr/>
        </p:nvPicPr>
        <p:blipFill rotWithShape="1">
          <a:blip r:embed="rId3">
            <a:alphaModFix/>
          </a:blip>
          <a:srcRect/>
          <a:stretch/>
        </p:blipFill>
        <p:spPr>
          <a:xfrm>
            <a:off x="312750" y="2522225"/>
            <a:ext cx="5791200" cy="4097274"/>
          </a:xfrm>
          <a:prstGeom prst="rect">
            <a:avLst/>
          </a:prstGeom>
          <a:noFill/>
          <a:ln>
            <a:noFill/>
          </a:ln>
        </p:spPr>
      </p:pic>
      <p:sp>
        <p:nvSpPr>
          <p:cNvPr id="562" name="Google Shape;562;ge1205cd095_0_7"/>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Notre vie en communauté : </a:t>
            </a:r>
            <a:r>
              <a:rPr lang="en-US" sz="2800" b="1" i="0" u="none" strike="noStrike" cap="none">
                <a:solidFill>
                  <a:schemeClr val="dk1"/>
                </a:solidFill>
                <a:latin typeface="Montserrat"/>
                <a:ea typeface="Montserrat"/>
                <a:cs typeface="Montserrat"/>
                <a:sym typeface="Montserrat"/>
              </a:rPr>
              <a:t>Créons nos règles de vie</a:t>
            </a:r>
            <a:endParaRPr sz="2800" b="0" i="0" u="none" strike="noStrike" cap="none">
              <a:solidFill>
                <a:schemeClr val="dk1"/>
              </a:solidFill>
              <a:latin typeface="Montserrat Light"/>
              <a:ea typeface="Montserrat Light"/>
              <a:cs typeface="Montserrat Light"/>
              <a:sym typeface="Montserrat Light"/>
            </a:endParaRPr>
          </a:p>
        </p:txBody>
      </p:sp>
      <p:sp>
        <p:nvSpPr>
          <p:cNvPr id="563" name="Google Shape;563;ge1205cd095_0_7"/>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171"/>
          <p:cNvSpPr/>
          <p:nvPr/>
        </p:nvSpPr>
        <p:spPr>
          <a:xfrm>
            <a:off x="0" y="1"/>
            <a:ext cx="7524750" cy="6857999"/>
          </a:xfrm>
          <a:prstGeom prst="rect">
            <a:avLst/>
          </a:prstGeom>
          <a:solidFill>
            <a:srgbClr val="3D66E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569" name="Google Shape;569;p171"/>
          <p:cNvSpPr txBox="1"/>
          <p:nvPr/>
        </p:nvSpPr>
        <p:spPr>
          <a:xfrm>
            <a:off x="803378" y="661559"/>
            <a:ext cx="306377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alibri"/>
                <a:ea typeface="Calibri"/>
                <a:cs typeface="Calibri"/>
                <a:sym typeface="Calibri"/>
              </a:rPr>
              <a:t>SOMMAIRE</a:t>
            </a:r>
            <a:endParaRPr sz="1400" b="0" i="0" u="none" strike="noStrike" cap="none">
              <a:solidFill>
                <a:srgbClr val="000000"/>
              </a:solidFill>
              <a:latin typeface="Calibri"/>
              <a:ea typeface="Calibri"/>
              <a:cs typeface="Calibri"/>
              <a:sym typeface="Calibri"/>
            </a:endParaRPr>
          </a:p>
        </p:txBody>
      </p:sp>
      <p:sp>
        <p:nvSpPr>
          <p:cNvPr id="570" name="Google Shape;570;p171"/>
          <p:cNvSpPr txBox="1"/>
          <p:nvPr/>
        </p:nvSpPr>
        <p:spPr>
          <a:xfrm>
            <a:off x="-640673" y="1708925"/>
            <a:ext cx="4892400" cy="37866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24000"/>
              <a:buFont typeface="Arial"/>
              <a:buNone/>
            </a:pPr>
            <a:r>
              <a:rPr lang="en-US" sz="24000" b="0" i="0" u="none" strike="noStrike" cap="none">
                <a:solidFill>
                  <a:schemeClr val="dk2"/>
                </a:solidFill>
                <a:latin typeface="Montserrat Thin"/>
                <a:ea typeface="Montserrat Thin"/>
                <a:cs typeface="Montserrat Thin"/>
                <a:sym typeface="Montserrat Thin"/>
              </a:rPr>
              <a:t>08</a:t>
            </a:r>
            <a:endParaRPr sz="1400" b="0" i="0" u="none" strike="noStrike" cap="none">
              <a:solidFill>
                <a:srgbClr val="000000"/>
              </a:solidFill>
              <a:latin typeface="Arial"/>
              <a:ea typeface="Arial"/>
              <a:cs typeface="Arial"/>
              <a:sym typeface="Arial"/>
            </a:endParaRPr>
          </a:p>
        </p:txBody>
      </p:sp>
      <p:sp>
        <p:nvSpPr>
          <p:cNvPr id="571" name="Google Shape;571;p171"/>
          <p:cNvSpPr txBox="1"/>
          <p:nvPr/>
        </p:nvSpPr>
        <p:spPr>
          <a:xfrm>
            <a:off x="7857027" y="3940659"/>
            <a:ext cx="4334973" cy="425717"/>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Prochaine séance</a:t>
            </a:r>
            <a:endParaRPr sz="2000" b="0" i="0" u="none" strike="noStrike" cap="none">
              <a:solidFill>
                <a:srgbClr val="000000"/>
              </a:solidFill>
              <a:latin typeface="Calibri"/>
              <a:ea typeface="Calibri"/>
              <a:cs typeface="Calibri"/>
              <a:sym typeface="Calibri"/>
            </a:endParaRPr>
          </a:p>
        </p:txBody>
      </p:sp>
      <p:sp>
        <p:nvSpPr>
          <p:cNvPr id="572" name="Google Shape;572;p171"/>
          <p:cNvSpPr>
            <a:spLocks noGrp="1"/>
          </p:cNvSpPr>
          <p:nvPr>
            <p:ph type="pic" idx="3"/>
          </p:nvPr>
        </p:nvSpPr>
        <p:spPr>
          <a:xfrm>
            <a:off x="7524750" y="1"/>
            <a:ext cx="2286000" cy="2514600"/>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1000"/>
              </a:spcBef>
              <a:spcAft>
                <a:spcPts val="0"/>
              </a:spcAft>
              <a:buClr>
                <a:schemeClr val="dk1"/>
              </a:buClr>
              <a:buSzPts val="1200"/>
              <a:buFont typeface="Arial"/>
              <a:buNone/>
            </a:pPr>
            <a:endParaRPr sz="1200" b="0" i="0" u="none" strike="noStrike" cap="none">
              <a:solidFill>
                <a:schemeClr val="dk1"/>
              </a:solidFill>
              <a:latin typeface="Montserrat"/>
              <a:ea typeface="Montserrat"/>
              <a:cs typeface="Montserrat"/>
              <a:sym typeface="Montserrat"/>
            </a:endParaRPr>
          </a:p>
        </p:txBody>
      </p:sp>
      <p:pic>
        <p:nvPicPr>
          <p:cNvPr id="573" name="Google Shape;573;p171" descr="PIE-Logo.jpeg"/>
          <p:cNvPicPr preferRelativeResize="0">
            <a:picLocks noGrp="1"/>
          </p:cNvPicPr>
          <p:nvPr>
            <p:ph type="pic" idx="3"/>
          </p:nvPr>
        </p:nvPicPr>
        <p:blipFill rotWithShape="1">
          <a:blip r:embed="rId3">
            <a:alphaModFix/>
          </a:blip>
          <a:srcRect l="17862" r="14390"/>
          <a:stretch/>
        </p:blipFill>
        <p:spPr>
          <a:xfrm>
            <a:off x="7524749" y="1"/>
            <a:ext cx="2534824" cy="25146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172"/>
          <p:cNvSpPr txBox="1"/>
          <p:nvPr/>
        </p:nvSpPr>
        <p:spPr>
          <a:xfrm>
            <a:off x="1223235" y="1190838"/>
            <a:ext cx="87975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chemeClr val="accent1"/>
                </a:solidFill>
                <a:latin typeface="Montserrat"/>
                <a:ea typeface="Montserrat"/>
                <a:cs typeface="Montserrat"/>
                <a:sym typeface="Montserrat"/>
              </a:rPr>
              <a:t>Découvrons les entrepreneurs</a:t>
            </a:r>
            <a:endParaRPr sz="3200" b="1" i="0" u="none" strike="noStrike" cap="none">
              <a:solidFill>
                <a:srgbClr val="3155A6"/>
              </a:solidFill>
              <a:latin typeface="Montserrat"/>
              <a:ea typeface="Montserrat"/>
              <a:cs typeface="Montserrat"/>
              <a:sym typeface="Montserrat"/>
            </a:endParaRPr>
          </a:p>
        </p:txBody>
      </p:sp>
      <p:sp>
        <p:nvSpPr>
          <p:cNvPr id="579" name="Google Shape;579;p172"/>
          <p:cNvSpPr txBox="1"/>
          <p:nvPr/>
        </p:nvSpPr>
        <p:spPr>
          <a:xfrm>
            <a:off x="1223236" y="829283"/>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PROCHAINE SEANCE</a:t>
            </a:r>
            <a:endParaRPr sz="1600" b="0" i="0" u="none" strike="noStrike" cap="none">
              <a:solidFill>
                <a:schemeClr val="dk2"/>
              </a:solidFill>
              <a:latin typeface="Lato"/>
              <a:ea typeface="Lato"/>
              <a:cs typeface="Lato"/>
              <a:sym typeface="Lato"/>
            </a:endParaRPr>
          </a:p>
        </p:txBody>
      </p:sp>
      <p:sp>
        <p:nvSpPr>
          <p:cNvPr id="580" name="Google Shape;580;p172"/>
          <p:cNvSpPr txBox="1"/>
          <p:nvPr/>
        </p:nvSpPr>
        <p:spPr>
          <a:xfrm>
            <a:off x="1342239" y="2584450"/>
            <a:ext cx="9511200" cy="2637900"/>
          </a:xfrm>
          <a:prstGeom prst="rect">
            <a:avLst/>
          </a:prstGeom>
          <a:noFill/>
          <a:ln>
            <a:noFill/>
          </a:ln>
        </p:spPr>
        <p:txBody>
          <a:bodyPr spcFirstLastPara="1" wrap="square" lIns="91425" tIns="45700" rIns="91425" bIns="45700" anchor="t" anchorCtr="0">
            <a:spAutoFit/>
          </a:bodyPr>
          <a:lstStyle/>
          <a:p>
            <a:pPr marL="0" marR="0" lvl="0" indent="0" algn="just" rtl="0">
              <a:lnSpc>
                <a:spcPct val="107916"/>
              </a:lnSpc>
              <a:spcBef>
                <a:spcPts val="0"/>
              </a:spcBef>
              <a:spcAft>
                <a:spcPts val="0"/>
              </a:spcAft>
              <a:buClr>
                <a:schemeClr val="dk1"/>
              </a:buClr>
              <a:buSzPts val="1100"/>
              <a:buFont typeface="Arial"/>
              <a:buNone/>
            </a:pPr>
            <a:r>
              <a:rPr lang="en-US" sz="2200" b="0" i="0" u="none" strike="noStrike" cap="none">
                <a:solidFill>
                  <a:schemeClr val="dk1"/>
                </a:solidFill>
                <a:latin typeface="Calibri"/>
                <a:ea typeface="Calibri"/>
                <a:cs typeface="Calibri"/>
                <a:sym typeface="Calibri"/>
              </a:rPr>
              <a:t>Notre prochaine séance est dédié à la </a:t>
            </a:r>
            <a:r>
              <a:rPr lang="en-US" sz="2200" b="1" i="0" u="none" strike="noStrike" cap="none">
                <a:solidFill>
                  <a:srgbClr val="4A86E8"/>
                </a:solidFill>
                <a:latin typeface="Calibri"/>
                <a:ea typeface="Calibri"/>
                <a:cs typeface="Calibri"/>
                <a:sym typeface="Calibri"/>
              </a:rPr>
              <a:t>DÉCOUVERTE DES ENTREPRENEURS</a:t>
            </a:r>
            <a:r>
              <a:rPr lang="en-US" sz="2200" b="0" i="0" u="none" strike="noStrike" cap="none">
                <a:solidFill>
                  <a:schemeClr val="dk1"/>
                </a:solidFill>
                <a:latin typeface="Calibri"/>
                <a:ea typeface="Calibri"/>
                <a:cs typeface="Calibri"/>
                <a:sym typeface="Calibri"/>
              </a:rPr>
              <a:t>.</a:t>
            </a:r>
            <a:endParaRPr sz="2200" b="0" i="0" u="none" strike="noStrike" cap="none">
              <a:solidFill>
                <a:schemeClr val="dk1"/>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r>
              <a:rPr lang="en-US" sz="2200" b="0" i="0" u="none" strike="noStrike" cap="none">
                <a:solidFill>
                  <a:schemeClr val="dk1"/>
                </a:solidFill>
                <a:latin typeface="Calibri"/>
                <a:ea typeface="Calibri"/>
                <a:cs typeface="Calibri"/>
                <a:sym typeface="Calibri"/>
              </a:rPr>
              <a:t>Pendant cette séance, vous serez amené à prendre la parole en public. </a:t>
            </a:r>
            <a:endParaRPr sz="2200" b="0" i="0" u="none" strike="noStrike" cap="none">
              <a:solidFill>
                <a:schemeClr val="dk1"/>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endParaRPr sz="2200" b="1" i="0" u="none" strike="noStrike" cap="none">
              <a:solidFill>
                <a:srgbClr val="2C3380"/>
              </a:solidFill>
              <a:latin typeface="Calibri"/>
              <a:ea typeface="Calibri"/>
              <a:cs typeface="Calibri"/>
              <a:sym typeface="Calibri"/>
            </a:endParaRPr>
          </a:p>
          <a:p>
            <a:pPr marL="0" marR="0" lvl="0" indent="0" algn="just" rtl="0">
              <a:lnSpc>
                <a:spcPct val="107916"/>
              </a:lnSpc>
              <a:spcBef>
                <a:spcPts val="800"/>
              </a:spcBef>
              <a:spcAft>
                <a:spcPts val="0"/>
              </a:spcAft>
              <a:buClr>
                <a:schemeClr val="dk1"/>
              </a:buClr>
              <a:buSzPts val="1100"/>
              <a:buFont typeface="Arial"/>
              <a:buNone/>
            </a:pPr>
            <a:r>
              <a:rPr lang="en-US" sz="2200" b="1" i="0" u="none" strike="noStrike" cap="none">
                <a:solidFill>
                  <a:srgbClr val="2C3380"/>
                </a:solidFill>
                <a:latin typeface="Calibri"/>
                <a:ea typeface="Calibri"/>
                <a:cs typeface="Calibri"/>
                <a:sym typeface="Calibri"/>
              </a:rPr>
              <a:t>Notre objectif collectif : Créer un classeur commun avec au moins 50 histoires d’entrepreneurs différents qui vous inspirent</a:t>
            </a:r>
            <a:endParaRPr sz="2200" b="1" i="0" u="none" strike="noStrike" cap="none">
              <a:solidFill>
                <a:srgbClr val="000000"/>
              </a:solidFill>
              <a:latin typeface="Calibri"/>
              <a:ea typeface="Calibri"/>
              <a:cs typeface="Calibri"/>
              <a:sym typeface="Calibri"/>
            </a:endParaRPr>
          </a:p>
          <a:p>
            <a:pPr marL="0" marR="0" lvl="0" indent="0" algn="l" rtl="0">
              <a:lnSpc>
                <a:spcPct val="100000"/>
              </a:lnSpc>
              <a:spcBef>
                <a:spcPts val="800"/>
              </a:spcBef>
              <a:spcAft>
                <a:spcPts val="0"/>
              </a:spcAft>
              <a:buClr>
                <a:srgbClr val="000000"/>
              </a:buClr>
              <a:buSzPts val="2000"/>
              <a:buFont typeface="Arial"/>
              <a:buNone/>
            </a:pP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173"/>
          <p:cNvSpPr txBox="1"/>
          <p:nvPr/>
        </p:nvSpPr>
        <p:spPr>
          <a:xfrm>
            <a:off x="975500" y="1976150"/>
            <a:ext cx="7320300" cy="4489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2100" b="0" i="0" u="none" strike="noStrike" cap="none">
                <a:solidFill>
                  <a:srgbClr val="000000"/>
                </a:solidFill>
                <a:latin typeface="Calibri"/>
                <a:ea typeface="Calibri"/>
                <a:cs typeface="Calibri"/>
                <a:sym typeface="Calibri"/>
              </a:rPr>
              <a:t>Recherchez sur internet </a:t>
            </a:r>
            <a:r>
              <a:rPr lang="en-US" sz="2100" b="1" i="0" u="none" strike="noStrike" cap="none">
                <a:solidFill>
                  <a:schemeClr val="dk1"/>
                </a:solidFill>
                <a:latin typeface="Calibri"/>
                <a:ea typeface="Calibri"/>
                <a:cs typeface="Calibri"/>
                <a:sym typeface="Calibri"/>
              </a:rPr>
              <a:t>3</a:t>
            </a:r>
            <a:r>
              <a:rPr lang="en-US" sz="2100" b="1" i="0" u="none" strike="noStrike" cap="none">
                <a:solidFill>
                  <a:srgbClr val="980000"/>
                </a:solidFill>
                <a:latin typeface="Calibri"/>
                <a:ea typeface="Calibri"/>
                <a:cs typeface="Calibri"/>
                <a:sym typeface="Calibri"/>
              </a:rPr>
              <a:t> </a:t>
            </a:r>
            <a:r>
              <a:rPr lang="en-US" sz="2100" b="0" i="0" u="none" strike="noStrike" cap="none">
                <a:solidFill>
                  <a:srgbClr val="000000"/>
                </a:solidFill>
                <a:latin typeface="Calibri"/>
                <a:ea typeface="Calibri"/>
                <a:cs typeface="Calibri"/>
                <a:sym typeface="Calibri"/>
              </a:rPr>
              <a:t>histoires d’entrepreneurs : marocains et étrangers.</a:t>
            </a: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100" b="0" i="0" u="none" strike="noStrike" cap="none">
                <a:solidFill>
                  <a:srgbClr val="000000"/>
                </a:solidFill>
                <a:latin typeface="Calibri"/>
                <a:ea typeface="Calibri"/>
                <a:cs typeface="Calibri"/>
                <a:sym typeface="Calibri"/>
              </a:rPr>
              <a:t>Rédigez une page de réflexion par entrepreneur.</a:t>
            </a: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100" b="0" i="0" u="none" strike="noStrike" cap="none">
                <a:solidFill>
                  <a:srgbClr val="000000"/>
                </a:solidFill>
                <a:latin typeface="Calibri"/>
                <a:ea typeface="Calibri"/>
                <a:cs typeface="Calibri"/>
                <a:sym typeface="Calibri"/>
              </a:rPr>
              <a:t>Chaque page :</a:t>
            </a:r>
            <a:endParaRPr sz="21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100"/>
              <a:buFont typeface="Calibri"/>
              <a:buChar char="•"/>
            </a:pPr>
            <a:r>
              <a:rPr lang="en-US" sz="2100" b="0" i="0" u="none" strike="noStrike" cap="none">
                <a:solidFill>
                  <a:srgbClr val="000000"/>
                </a:solidFill>
                <a:latin typeface="Calibri"/>
                <a:ea typeface="Calibri"/>
                <a:cs typeface="Calibri"/>
                <a:sym typeface="Calibri"/>
              </a:rPr>
              <a:t>2 paragraphes : qui racontent l’histoire de l’entrepreneur</a:t>
            </a:r>
            <a:endParaRPr sz="21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100"/>
              <a:buFont typeface="Calibri"/>
              <a:buChar char="•"/>
            </a:pPr>
            <a:r>
              <a:rPr lang="en-US" sz="2100" b="0" i="0" u="none" strike="noStrike" cap="none">
                <a:solidFill>
                  <a:srgbClr val="000000"/>
                </a:solidFill>
                <a:latin typeface="Calibri"/>
                <a:ea typeface="Calibri"/>
                <a:cs typeface="Calibri"/>
                <a:sym typeface="Calibri"/>
              </a:rPr>
              <a:t>1 paragraphe sur ce qui vous a marqué/ surpris en découvrant l’histoire de cet entrepreneur</a:t>
            </a:r>
            <a:endParaRPr sz="2100" b="0" i="0" u="none" strike="noStrike" cap="none">
              <a:solidFill>
                <a:srgbClr val="000000"/>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2100"/>
              <a:buFont typeface="Arial"/>
              <a:buChar char="•"/>
            </a:pPr>
            <a:r>
              <a:rPr lang="en-US" sz="2100" b="0" i="0" u="none" strike="noStrike" cap="none">
                <a:solidFill>
                  <a:srgbClr val="000000"/>
                </a:solidFill>
                <a:latin typeface="Calibri"/>
                <a:ea typeface="Calibri"/>
                <a:cs typeface="Calibri"/>
                <a:sym typeface="Calibri"/>
              </a:rPr>
              <a:t>Au total : </a:t>
            </a:r>
            <a:r>
              <a:rPr lang="en-US" sz="2100" b="1" i="0" u="none" strike="noStrike" cap="none">
                <a:solidFill>
                  <a:schemeClr val="dk1"/>
                </a:solidFill>
                <a:latin typeface="Calibri"/>
                <a:ea typeface="Calibri"/>
                <a:cs typeface="Calibri"/>
                <a:sym typeface="Calibri"/>
              </a:rPr>
              <a:t>3</a:t>
            </a:r>
            <a:r>
              <a:rPr lang="en-US" sz="2100" b="1" i="0" u="none" strike="noStrike" cap="none">
                <a:solidFill>
                  <a:srgbClr val="980000"/>
                </a:solidFill>
                <a:latin typeface="Calibri"/>
                <a:ea typeface="Calibri"/>
                <a:cs typeface="Calibri"/>
                <a:sym typeface="Calibri"/>
              </a:rPr>
              <a:t> </a:t>
            </a:r>
            <a:r>
              <a:rPr lang="en-US" sz="2100" b="0" i="0" u="none" strike="noStrike" cap="none">
                <a:solidFill>
                  <a:srgbClr val="000000"/>
                </a:solidFill>
                <a:latin typeface="Calibri"/>
                <a:ea typeface="Calibri"/>
                <a:cs typeface="Calibri"/>
                <a:sym typeface="Calibri"/>
              </a:rPr>
              <a:t>pages à préparer pour notre prochaine séance.</a:t>
            </a: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2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US" sz="2100" b="0" i="0" u="none" strike="noStrike" cap="none">
                <a:solidFill>
                  <a:srgbClr val="000000"/>
                </a:solidFill>
                <a:latin typeface="Calibri"/>
                <a:ea typeface="Calibri"/>
                <a:cs typeface="Calibri"/>
                <a:sym typeface="Calibri"/>
              </a:rPr>
              <a:t>Vous serez invités à présenter à l’oral en 3 min l’histoire de l’un de ces 3 entrepreneurs (sélectionnez celui que vous souhaitez présenter) </a:t>
            </a:r>
            <a:endParaRPr sz="2100" b="0" i="0" u="none" strike="noStrike" cap="none">
              <a:solidFill>
                <a:srgbClr val="000000"/>
              </a:solidFill>
              <a:latin typeface="Calibri"/>
              <a:ea typeface="Calibri"/>
              <a:cs typeface="Calibri"/>
              <a:sym typeface="Calibri"/>
            </a:endParaRPr>
          </a:p>
        </p:txBody>
      </p:sp>
      <p:pic>
        <p:nvPicPr>
          <p:cNvPr id="586" name="Google Shape;586;p173"/>
          <p:cNvPicPr preferRelativeResize="0"/>
          <p:nvPr/>
        </p:nvPicPr>
        <p:blipFill rotWithShape="1">
          <a:blip r:embed="rId3">
            <a:alphaModFix/>
          </a:blip>
          <a:srcRect/>
          <a:stretch/>
        </p:blipFill>
        <p:spPr>
          <a:xfrm>
            <a:off x="8527049" y="3509673"/>
            <a:ext cx="3408775" cy="2515200"/>
          </a:xfrm>
          <a:prstGeom prst="rect">
            <a:avLst/>
          </a:prstGeom>
          <a:noFill/>
          <a:ln>
            <a:noFill/>
          </a:ln>
        </p:spPr>
      </p:pic>
      <p:sp>
        <p:nvSpPr>
          <p:cNvPr id="587" name="Google Shape;587;p173"/>
          <p:cNvSpPr txBox="1"/>
          <p:nvPr/>
        </p:nvSpPr>
        <p:spPr>
          <a:xfrm>
            <a:off x="901700" y="1119243"/>
            <a:ext cx="1129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A FAIRE POUR LA PROCHAINE SÉANCE</a:t>
            </a:r>
            <a:endParaRPr sz="2800" b="0" i="0" u="none" strike="noStrike" cap="none">
              <a:solidFill>
                <a:schemeClr val="accent2"/>
              </a:solidFill>
              <a:latin typeface="Montserrat Light"/>
              <a:ea typeface="Montserrat Light"/>
              <a:cs typeface="Montserrat Light"/>
              <a:sym typeface="Montserrat Light"/>
            </a:endParaRPr>
          </a:p>
        </p:txBody>
      </p:sp>
      <p:sp>
        <p:nvSpPr>
          <p:cNvPr id="588" name="Google Shape;588;p173"/>
          <p:cNvSpPr txBox="1"/>
          <p:nvPr/>
        </p:nvSpPr>
        <p:spPr>
          <a:xfrm>
            <a:off x="901700" y="757689"/>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TRAVAUX PRATIQUES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91"/>
          <p:cNvSpPr/>
          <p:nvPr/>
        </p:nvSpPr>
        <p:spPr>
          <a:xfrm>
            <a:off x="1075944" y="982980"/>
            <a:ext cx="10040112" cy="48920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594" name="Google Shape;594;p91"/>
          <p:cNvSpPr txBox="1"/>
          <p:nvPr/>
        </p:nvSpPr>
        <p:spPr>
          <a:xfrm>
            <a:off x="2597881" y="2128513"/>
            <a:ext cx="6667895" cy="28007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800"/>
              <a:buFont typeface="Arial"/>
              <a:buNone/>
            </a:pPr>
            <a:r>
              <a:rPr lang="en-US" sz="8800" b="1" i="0" u="none" strike="noStrike" cap="none">
                <a:solidFill>
                  <a:schemeClr val="lt1"/>
                </a:solidFill>
                <a:latin typeface="Calibri"/>
                <a:ea typeface="Calibri"/>
                <a:cs typeface="Calibri"/>
                <a:sym typeface="Calibri"/>
              </a:rPr>
              <a:t>BELLE JOURNEE</a:t>
            </a:r>
            <a:endParaRPr sz="14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4"/>
          <p:cNvSpPr txBox="1"/>
          <p:nvPr/>
        </p:nvSpPr>
        <p:spPr>
          <a:xfrm>
            <a:off x="1163509" y="2235925"/>
            <a:ext cx="10394700" cy="1347300"/>
          </a:xfrm>
          <a:prstGeom prst="rect">
            <a:avLst/>
          </a:prstGeom>
          <a:noFill/>
          <a:ln>
            <a:noFill/>
          </a:ln>
        </p:spPr>
        <p:txBody>
          <a:bodyPr spcFirstLastPara="1" wrap="square" lIns="91425" tIns="45700" rIns="91425" bIns="45700" anchor="t" anchorCtr="0">
            <a:noAutofit/>
          </a:bodyPr>
          <a:lstStyle/>
          <a:p>
            <a:pPr marL="0" marR="0" lvl="0" indent="0" algn="l" rtl="0">
              <a:lnSpc>
                <a:spcPct val="106666"/>
              </a:lnSpc>
              <a:spcBef>
                <a:spcPts val="0"/>
              </a:spcBef>
              <a:spcAft>
                <a:spcPts val="0"/>
              </a:spcAft>
              <a:buClr>
                <a:srgbClr val="000000"/>
              </a:buClr>
              <a:buSzPts val="3000"/>
              <a:buFont typeface="Montserrat"/>
              <a:buNone/>
            </a:pPr>
            <a:r>
              <a:rPr lang="en-US" sz="2500" b="0" i="0" u="none" strike="noStrike" cap="none">
                <a:solidFill>
                  <a:srgbClr val="000000"/>
                </a:solidFill>
                <a:latin typeface="Montserrat"/>
                <a:ea typeface="Montserrat"/>
                <a:cs typeface="Montserrat"/>
                <a:sym typeface="Montserrat"/>
              </a:rPr>
              <a:t>Commençons par échanger</a:t>
            </a:r>
            <a:endParaRPr sz="2500" b="0" i="0" u="none" strike="noStrike" cap="none">
              <a:solidFill>
                <a:srgbClr val="000000"/>
              </a:solidFill>
              <a:latin typeface="Montserrat"/>
              <a:ea typeface="Montserrat"/>
              <a:cs typeface="Montserrat"/>
              <a:sym typeface="Montserrat"/>
            </a:endParaRPr>
          </a:p>
          <a:p>
            <a:pPr marL="0" marR="0" lvl="0" indent="0" algn="l" rtl="0">
              <a:lnSpc>
                <a:spcPct val="106666"/>
              </a:lnSpc>
              <a:spcBef>
                <a:spcPts val="0"/>
              </a:spcBef>
              <a:spcAft>
                <a:spcPts val="0"/>
              </a:spcAft>
              <a:buClr>
                <a:srgbClr val="000000"/>
              </a:buClr>
              <a:buSzPts val="3000"/>
              <a:buFont typeface="Montserrat"/>
              <a:buNone/>
            </a:pPr>
            <a:endParaRPr sz="2500" b="0" i="0" u="none" strike="noStrike" cap="none">
              <a:solidFill>
                <a:srgbClr val="000000"/>
              </a:solidFill>
              <a:latin typeface="Montserrat"/>
              <a:ea typeface="Montserrat"/>
              <a:cs typeface="Montserrat"/>
              <a:sym typeface="Montserrat"/>
            </a:endParaRPr>
          </a:p>
        </p:txBody>
      </p:sp>
      <p:sp>
        <p:nvSpPr>
          <p:cNvPr id="94" name="Google Shape;94;p144"/>
          <p:cNvSpPr txBox="1"/>
          <p:nvPr/>
        </p:nvSpPr>
        <p:spPr>
          <a:xfrm>
            <a:off x="901700" y="1119243"/>
            <a:ext cx="1129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CONSIGNES</a:t>
            </a:r>
            <a:endParaRPr sz="2800" b="0" i="0" u="none" strike="noStrike" cap="none">
              <a:solidFill>
                <a:schemeClr val="accent2"/>
              </a:solidFill>
              <a:latin typeface="Montserrat Light"/>
              <a:ea typeface="Montserrat Light"/>
              <a:cs typeface="Montserrat Light"/>
              <a:sym typeface="Montserrat Light"/>
            </a:endParaRPr>
          </a:p>
        </p:txBody>
      </p:sp>
      <p:sp>
        <p:nvSpPr>
          <p:cNvPr id="95" name="Google Shape;95;p144"/>
          <p:cNvSpPr txBox="1"/>
          <p:nvPr/>
        </p:nvSpPr>
        <p:spPr>
          <a:xfrm>
            <a:off x="901700" y="757689"/>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pic>
        <p:nvPicPr>
          <p:cNvPr id="96" name="Google Shape;96;p144"/>
          <p:cNvPicPr preferRelativeResize="0"/>
          <p:nvPr/>
        </p:nvPicPr>
        <p:blipFill rotWithShape="1">
          <a:blip r:embed="rId3">
            <a:alphaModFix/>
          </a:blip>
          <a:srcRect/>
          <a:stretch/>
        </p:blipFill>
        <p:spPr>
          <a:xfrm>
            <a:off x="6767624" y="4263350"/>
            <a:ext cx="4790574" cy="143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e1971c9d2d_0_0"/>
          <p:cNvSpPr/>
          <p:nvPr/>
        </p:nvSpPr>
        <p:spPr>
          <a:xfrm flipH="1">
            <a:off x="6096150" y="2283725"/>
            <a:ext cx="476100" cy="41445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a:ea typeface="Montserrat"/>
              <a:cs typeface="Montserrat"/>
              <a:sym typeface="Montserrat"/>
            </a:endParaRPr>
          </a:p>
        </p:txBody>
      </p:sp>
      <p:sp>
        <p:nvSpPr>
          <p:cNvPr id="102" name="Google Shape;102;ge1971c9d2d_0_0"/>
          <p:cNvSpPr txBox="1"/>
          <p:nvPr/>
        </p:nvSpPr>
        <p:spPr>
          <a:xfrm>
            <a:off x="6971323" y="3512813"/>
            <a:ext cx="4892700" cy="887700"/>
          </a:xfrm>
          <a:prstGeom prst="rect">
            <a:avLst/>
          </a:prstGeom>
          <a:noFill/>
          <a:ln>
            <a:noFill/>
          </a:ln>
        </p:spPr>
        <p:txBody>
          <a:bodyPr spcFirstLastPara="1" wrap="square" lIns="91425" tIns="45700" rIns="91425" bIns="45700" anchor="ctr" anchorCtr="0">
            <a:spAutoFit/>
          </a:bodyPr>
          <a:lstStyle/>
          <a:p>
            <a:pPr marL="457200" marR="0" lvl="0" indent="-387350" algn="l" rtl="0">
              <a:lnSpc>
                <a:spcPct val="106666"/>
              </a:lnSpc>
              <a:spcBef>
                <a:spcPts val="0"/>
              </a:spcBef>
              <a:spcAft>
                <a:spcPts val="0"/>
              </a:spcAft>
              <a:buClr>
                <a:schemeClr val="dk1"/>
              </a:buClr>
              <a:buSzPts val="2500"/>
              <a:buFont typeface="Montserrat"/>
              <a:buChar char="•"/>
            </a:pPr>
            <a:r>
              <a:rPr lang="en-US" sz="2500" b="0" i="0" u="none" strike="noStrike" cap="none">
                <a:solidFill>
                  <a:schemeClr val="dk1"/>
                </a:solidFill>
                <a:latin typeface="Montserrat"/>
                <a:ea typeface="Montserrat"/>
                <a:cs typeface="Montserrat"/>
                <a:sym typeface="Montserrat"/>
              </a:rPr>
              <a:t>Parler librement</a:t>
            </a:r>
            <a:endParaRPr sz="2500" b="0" i="0" u="none" strike="noStrike" cap="none">
              <a:solidFill>
                <a:schemeClr val="dk1"/>
              </a:solidFill>
              <a:latin typeface="Montserrat"/>
              <a:ea typeface="Montserrat"/>
              <a:cs typeface="Montserrat"/>
              <a:sym typeface="Montserrat"/>
            </a:endParaRPr>
          </a:p>
          <a:p>
            <a:pPr marL="457200" marR="0" lvl="0" indent="-387350" algn="l" rtl="0">
              <a:lnSpc>
                <a:spcPct val="106666"/>
              </a:lnSpc>
              <a:spcBef>
                <a:spcPts val="0"/>
              </a:spcBef>
              <a:spcAft>
                <a:spcPts val="0"/>
              </a:spcAft>
              <a:buClr>
                <a:schemeClr val="dk1"/>
              </a:buClr>
              <a:buSzPts val="2500"/>
              <a:buFont typeface="Montserrat"/>
              <a:buChar char="•"/>
            </a:pPr>
            <a:r>
              <a:rPr lang="en-US" sz="2500" b="0" i="0" u="none" strike="noStrike" cap="none">
                <a:solidFill>
                  <a:schemeClr val="dk1"/>
                </a:solidFill>
                <a:latin typeface="Montserrat"/>
                <a:ea typeface="Montserrat"/>
                <a:cs typeface="Montserrat"/>
                <a:sym typeface="Montserrat"/>
              </a:rPr>
              <a:t>Ne pas juger les autres</a:t>
            </a:r>
            <a:endParaRPr sz="2400" b="0" i="0" u="none" strike="noStrike" cap="none">
              <a:solidFill>
                <a:schemeClr val="dk1"/>
              </a:solidFill>
              <a:latin typeface="Calibri"/>
              <a:ea typeface="Calibri"/>
              <a:cs typeface="Calibri"/>
              <a:sym typeface="Calibri"/>
            </a:endParaRPr>
          </a:p>
        </p:txBody>
      </p:sp>
      <p:pic>
        <p:nvPicPr>
          <p:cNvPr id="103" name="Google Shape;103;ge1971c9d2d_0_0"/>
          <p:cNvPicPr preferRelativeResize="0"/>
          <p:nvPr/>
        </p:nvPicPr>
        <p:blipFill rotWithShape="1">
          <a:blip r:embed="rId3">
            <a:alphaModFix/>
          </a:blip>
          <a:srcRect/>
          <a:stretch/>
        </p:blipFill>
        <p:spPr>
          <a:xfrm>
            <a:off x="1140250" y="2522298"/>
            <a:ext cx="5079376" cy="3593650"/>
          </a:xfrm>
          <a:prstGeom prst="rect">
            <a:avLst/>
          </a:prstGeom>
          <a:noFill/>
          <a:ln>
            <a:noFill/>
          </a:ln>
        </p:spPr>
      </p:pic>
      <p:sp>
        <p:nvSpPr>
          <p:cNvPr id="104" name="Google Shape;104;ge1971c9d2d_0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Notre vie en communauté : </a:t>
            </a:r>
            <a:r>
              <a:rPr lang="en-US" sz="2800" b="1" i="0" u="none" strike="noStrike" cap="none">
                <a:solidFill>
                  <a:schemeClr val="dk1"/>
                </a:solidFill>
                <a:latin typeface="Montserrat"/>
                <a:ea typeface="Montserrat"/>
                <a:cs typeface="Montserrat"/>
                <a:sym typeface="Montserrat"/>
              </a:rPr>
              <a:t>nos règles de vie</a:t>
            </a:r>
            <a:endParaRPr sz="2800" b="0" i="0" u="none" strike="noStrike" cap="none">
              <a:solidFill>
                <a:schemeClr val="dk1"/>
              </a:solidFill>
              <a:latin typeface="Montserrat Light"/>
              <a:ea typeface="Montserrat Light"/>
              <a:cs typeface="Montserrat Light"/>
              <a:sym typeface="Montserrat Light"/>
            </a:endParaRPr>
          </a:p>
        </p:txBody>
      </p:sp>
      <p:sp>
        <p:nvSpPr>
          <p:cNvPr id="105" name="Google Shape;105;ge1971c9d2d_0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OBJECTIFS</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b6d595617d_0_0"/>
          <p:cNvSpPr txBox="1"/>
          <p:nvPr/>
        </p:nvSpPr>
        <p:spPr>
          <a:xfrm>
            <a:off x="1193050" y="3011601"/>
            <a:ext cx="5813700" cy="1676100"/>
          </a:xfrm>
          <a:prstGeom prst="rect">
            <a:avLst/>
          </a:prstGeom>
          <a:noFill/>
          <a:ln>
            <a:noFill/>
          </a:ln>
        </p:spPr>
        <p:txBody>
          <a:bodyPr spcFirstLastPara="1" wrap="square" lIns="91425" tIns="45700" rIns="91425" bIns="45700" anchor="t" anchorCtr="0">
            <a:noAutofit/>
          </a:bodyPr>
          <a:lstStyle/>
          <a:p>
            <a:pPr marL="0" marR="0" lvl="0" indent="0" algn="ctr" rtl="0">
              <a:lnSpc>
                <a:spcPct val="106666"/>
              </a:lnSpc>
              <a:spcBef>
                <a:spcPts val="0"/>
              </a:spcBef>
              <a:spcAft>
                <a:spcPts val="0"/>
              </a:spcAft>
              <a:buClr>
                <a:srgbClr val="000000"/>
              </a:buClr>
              <a:buSzPts val="3000"/>
              <a:buFont typeface="Montserrat"/>
              <a:buNone/>
            </a:pPr>
            <a:r>
              <a:rPr lang="en-US" sz="3000" b="0" i="0" u="none" strike="noStrike" cap="none">
                <a:solidFill>
                  <a:srgbClr val="000000"/>
                </a:solidFill>
                <a:latin typeface="Montserrat"/>
                <a:ea typeface="Montserrat"/>
                <a:cs typeface="Montserrat"/>
                <a:sym typeface="Montserrat"/>
              </a:rPr>
              <a:t>Qui parmi vous, souhaite être entrepreneur ? </a:t>
            </a:r>
            <a:endParaRPr sz="3000" b="0" i="0" u="none" strike="noStrike" cap="none">
              <a:solidFill>
                <a:srgbClr val="000000"/>
              </a:solidFill>
              <a:latin typeface="Montserrat"/>
              <a:ea typeface="Montserrat"/>
              <a:cs typeface="Montserrat"/>
              <a:sym typeface="Montserrat"/>
            </a:endParaRPr>
          </a:p>
          <a:p>
            <a:pPr marL="0" marR="0" lvl="0" indent="0" algn="ctr" rtl="0">
              <a:lnSpc>
                <a:spcPct val="106666"/>
              </a:lnSpc>
              <a:spcBef>
                <a:spcPts val="0"/>
              </a:spcBef>
              <a:spcAft>
                <a:spcPts val="0"/>
              </a:spcAft>
              <a:buClr>
                <a:srgbClr val="000000"/>
              </a:buClr>
              <a:buSzPts val="3000"/>
              <a:buFont typeface="Montserrat"/>
              <a:buNone/>
            </a:pPr>
            <a:r>
              <a:rPr lang="en-US" sz="3000" b="0" i="0" u="none" strike="noStrike" cap="none">
                <a:solidFill>
                  <a:srgbClr val="000000"/>
                </a:solidFill>
                <a:latin typeface="Montserrat"/>
                <a:ea typeface="Montserrat"/>
                <a:cs typeface="Montserrat"/>
                <a:sym typeface="Montserrat"/>
              </a:rPr>
              <a:t>Pourquoi ?</a:t>
            </a:r>
            <a:endParaRPr sz="1400" b="0" i="0" u="none" strike="noStrike" cap="none">
              <a:solidFill>
                <a:srgbClr val="000000"/>
              </a:solidFill>
              <a:latin typeface="Arial"/>
              <a:ea typeface="Arial"/>
              <a:cs typeface="Arial"/>
              <a:sym typeface="Arial"/>
            </a:endParaRPr>
          </a:p>
          <a:p>
            <a:pPr marL="0" marR="0" lvl="0" indent="0" algn="r" rtl="0">
              <a:lnSpc>
                <a:spcPct val="106666"/>
              </a:lnSpc>
              <a:spcBef>
                <a:spcPts val="0"/>
              </a:spcBef>
              <a:spcAft>
                <a:spcPts val="0"/>
              </a:spcAft>
              <a:buClr>
                <a:srgbClr val="000000"/>
              </a:buClr>
              <a:buSzPts val="3000"/>
              <a:buFont typeface="Montserrat"/>
              <a:buNone/>
            </a:pPr>
            <a:endParaRPr sz="3000" b="0" i="0" u="none" strike="noStrike" cap="none">
              <a:solidFill>
                <a:srgbClr val="000000"/>
              </a:solidFill>
              <a:latin typeface="Montserrat"/>
              <a:ea typeface="Montserrat"/>
              <a:cs typeface="Montserrat"/>
              <a:sym typeface="Montserrat"/>
            </a:endParaRPr>
          </a:p>
        </p:txBody>
      </p:sp>
      <p:pic>
        <p:nvPicPr>
          <p:cNvPr id="111" name="Google Shape;111;gb6d595617d_0_0"/>
          <p:cNvPicPr preferRelativeResize="0"/>
          <p:nvPr/>
        </p:nvPicPr>
        <p:blipFill rotWithShape="1">
          <a:blip r:embed="rId3">
            <a:alphaModFix/>
          </a:blip>
          <a:srcRect/>
          <a:stretch/>
        </p:blipFill>
        <p:spPr>
          <a:xfrm>
            <a:off x="7274066" y="2152696"/>
            <a:ext cx="4185476" cy="3088312"/>
          </a:xfrm>
          <a:prstGeom prst="rect">
            <a:avLst/>
          </a:prstGeom>
          <a:noFill/>
          <a:ln>
            <a:noFill/>
          </a:ln>
        </p:spPr>
      </p:pic>
      <p:sp>
        <p:nvSpPr>
          <p:cNvPr id="112" name="Google Shape;112;gb6d595617d_0_0"/>
          <p:cNvSpPr txBox="1"/>
          <p:nvPr/>
        </p:nvSpPr>
        <p:spPr>
          <a:xfrm>
            <a:off x="901700" y="1119243"/>
            <a:ext cx="11290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Question- Discussion</a:t>
            </a:r>
            <a:endParaRPr sz="2800" b="0" i="0" u="none" strike="noStrike" cap="none">
              <a:solidFill>
                <a:schemeClr val="accent2"/>
              </a:solidFill>
              <a:latin typeface="Montserrat Light"/>
              <a:ea typeface="Montserrat Light"/>
              <a:cs typeface="Montserrat Light"/>
              <a:sym typeface="Montserrat Light"/>
            </a:endParaRPr>
          </a:p>
        </p:txBody>
      </p:sp>
      <p:sp>
        <p:nvSpPr>
          <p:cNvPr id="113" name="Google Shape;113;gb6d595617d_0_0"/>
          <p:cNvSpPr txBox="1"/>
          <p:nvPr/>
        </p:nvSpPr>
        <p:spPr>
          <a:xfrm>
            <a:off x="901700" y="757689"/>
            <a:ext cx="2921400" cy="28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45"/>
          <p:cNvSpPr txBox="1"/>
          <p:nvPr/>
        </p:nvSpPr>
        <p:spPr>
          <a:xfrm>
            <a:off x="1193039" y="2706797"/>
            <a:ext cx="5657100" cy="1347300"/>
          </a:xfrm>
          <a:prstGeom prst="rect">
            <a:avLst/>
          </a:prstGeom>
          <a:noFill/>
          <a:ln>
            <a:noFill/>
          </a:ln>
        </p:spPr>
        <p:txBody>
          <a:bodyPr spcFirstLastPara="1" wrap="square" lIns="91425" tIns="45700" rIns="91425" bIns="45700" anchor="t" anchorCtr="0">
            <a:noAutofit/>
          </a:bodyPr>
          <a:lstStyle/>
          <a:p>
            <a:pPr marL="0" marR="0" lvl="0" indent="0" algn="ctr" rtl="0">
              <a:lnSpc>
                <a:spcPct val="106666"/>
              </a:lnSpc>
              <a:spcBef>
                <a:spcPts val="0"/>
              </a:spcBef>
              <a:spcAft>
                <a:spcPts val="0"/>
              </a:spcAft>
              <a:buClr>
                <a:srgbClr val="000000"/>
              </a:buClr>
              <a:buSzPts val="3000"/>
              <a:buFont typeface="Montserrat"/>
              <a:buNone/>
            </a:pPr>
            <a:r>
              <a:rPr lang="en-US" sz="3000" b="0" i="0" u="none" strike="noStrike" cap="none">
                <a:solidFill>
                  <a:srgbClr val="000000"/>
                </a:solidFill>
                <a:latin typeface="Montserrat"/>
                <a:ea typeface="Montserrat"/>
                <a:cs typeface="Montserrat"/>
                <a:sym typeface="Montserrat"/>
              </a:rPr>
              <a:t>Ca veut dire quoi être entrepreneur pour vous ?</a:t>
            </a:r>
            <a:endParaRPr sz="1400" b="0" i="0" u="none" strike="noStrike" cap="none">
              <a:solidFill>
                <a:srgbClr val="000000"/>
              </a:solidFill>
              <a:latin typeface="Arial"/>
              <a:ea typeface="Arial"/>
              <a:cs typeface="Arial"/>
              <a:sym typeface="Arial"/>
            </a:endParaRPr>
          </a:p>
          <a:p>
            <a:pPr marL="0" marR="0" lvl="0" indent="0" algn="r" rtl="0">
              <a:lnSpc>
                <a:spcPct val="106666"/>
              </a:lnSpc>
              <a:spcBef>
                <a:spcPts val="0"/>
              </a:spcBef>
              <a:spcAft>
                <a:spcPts val="0"/>
              </a:spcAft>
              <a:buClr>
                <a:srgbClr val="000000"/>
              </a:buClr>
              <a:buSzPts val="3000"/>
              <a:buFont typeface="Montserrat"/>
              <a:buNone/>
            </a:pPr>
            <a:endParaRPr sz="3000" b="0" i="0" u="none" strike="noStrike" cap="none">
              <a:solidFill>
                <a:srgbClr val="000000"/>
              </a:solidFill>
              <a:latin typeface="Montserrat"/>
              <a:ea typeface="Montserrat"/>
              <a:cs typeface="Montserrat"/>
              <a:sym typeface="Montserrat"/>
            </a:endParaRPr>
          </a:p>
        </p:txBody>
      </p:sp>
      <p:pic>
        <p:nvPicPr>
          <p:cNvPr id="119" name="Google Shape;119;p145"/>
          <p:cNvPicPr preferRelativeResize="0"/>
          <p:nvPr/>
        </p:nvPicPr>
        <p:blipFill rotWithShape="1">
          <a:blip r:embed="rId3">
            <a:alphaModFix/>
          </a:blip>
          <a:srcRect/>
          <a:stretch/>
        </p:blipFill>
        <p:spPr>
          <a:xfrm>
            <a:off x="7274066" y="1619296"/>
            <a:ext cx="4185475" cy="3088312"/>
          </a:xfrm>
          <a:prstGeom prst="rect">
            <a:avLst/>
          </a:prstGeom>
          <a:noFill/>
          <a:ln>
            <a:noFill/>
          </a:ln>
        </p:spPr>
      </p:pic>
      <p:sp>
        <p:nvSpPr>
          <p:cNvPr id="120" name="Google Shape;120;p145"/>
          <p:cNvSpPr txBox="1"/>
          <p:nvPr/>
        </p:nvSpPr>
        <p:spPr>
          <a:xfrm>
            <a:off x="901700" y="1119243"/>
            <a:ext cx="112903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accent1"/>
                </a:solidFill>
                <a:latin typeface="Montserrat"/>
                <a:ea typeface="Montserrat"/>
                <a:cs typeface="Montserrat"/>
                <a:sym typeface="Montserrat"/>
              </a:rPr>
              <a:t>Question</a:t>
            </a:r>
            <a:endParaRPr sz="2800" b="0" i="0" u="none" strike="noStrike" cap="none">
              <a:solidFill>
                <a:schemeClr val="accent2"/>
              </a:solidFill>
              <a:latin typeface="Montserrat Light"/>
              <a:ea typeface="Montserrat Light"/>
              <a:cs typeface="Montserrat Light"/>
              <a:sym typeface="Montserrat Light"/>
            </a:endParaRPr>
          </a:p>
        </p:txBody>
      </p:sp>
      <p:sp>
        <p:nvSpPr>
          <p:cNvPr id="121" name="Google Shape;121;p145"/>
          <p:cNvSpPr txBox="1"/>
          <p:nvPr/>
        </p:nvSpPr>
        <p:spPr>
          <a:xfrm>
            <a:off x="901700" y="757689"/>
            <a:ext cx="2921428" cy="2841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2"/>
              </a:buClr>
              <a:buSzPts val="1800"/>
              <a:buFont typeface="Lato"/>
              <a:buNone/>
            </a:pPr>
            <a:r>
              <a:rPr lang="en-US" sz="1800" b="0" i="0" u="none" strike="noStrike" cap="none">
                <a:solidFill>
                  <a:schemeClr val="dk2"/>
                </a:solidFill>
                <a:latin typeface="Lato"/>
                <a:ea typeface="Lato"/>
                <a:cs typeface="Lato"/>
                <a:sym typeface="Lato"/>
              </a:rPr>
              <a:t>EXERCICE</a:t>
            </a:r>
            <a:endParaRPr sz="1600" b="0" i="0" u="none" strike="noStrike" cap="none">
              <a:solidFill>
                <a:schemeClr val="dk2"/>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Digit - Multi 1 - Bright">
  <a:themeElements>
    <a:clrScheme name="Custom 6">
      <a:dk1>
        <a:srgbClr val="000000"/>
      </a:dk1>
      <a:lt1>
        <a:srgbClr val="FFFFFF"/>
      </a:lt1>
      <a:dk2>
        <a:srgbClr val="111111"/>
      </a:dk2>
      <a:lt2>
        <a:srgbClr val="F2F2F2"/>
      </a:lt2>
      <a:accent1>
        <a:srgbClr val="3155A6"/>
      </a:accent1>
      <a:accent2>
        <a:srgbClr val="3C3D3F"/>
      </a:accent2>
      <a:accent3>
        <a:srgbClr val="52565A"/>
      </a:accent3>
      <a:accent4>
        <a:srgbClr val="A8ABAA"/>
      </a:accent4>
      <a:accent5>
        <a:srgbClr val="FFFFFF"/>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2204</Words>
  <Application>Microsoft Office PowerPoint</Application>
  <PresentationFormat>Grand écran</PresentationFormat>
  <Paragraphs>421</Paragraphs>
  <Slides>57</Slides>
  <Notes>57</Notes>
  <HiddenSlides>0</HiddenSlides>
  <MMClips>0</MMClips>
  <ScaleCrop>false</ScaleCrop>
  <HeadingPairs>
    <vt:vector size="4" baseType="variant">
      <vt:variant>
        <vt:lpstr>Thème</vt:lpstr>
      </vt:variant>
      <vt:variant>
        <vt:i4>1</vt:i4>
      </vt:variant>
      <vt:variant>
        <vt:lpstr>Titres des diapositives</vt:lpstr>
      </vt:variant>
      <vt:variant>
        <vt:i4>57</vt:i4>
      </vt:variant>
    </vt:vector>
  </HeadingPairs>
  <TitlesOfParts>
    <vt:vector size="58" baseType="lpstr">
      <vt:lpstr>Digit - Multi 1 - Bright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Microsoft Office User</dc:creator>
  <cp:lastModifiedBy>SAID BERRADA</cp:lastModifiedBy>
  <cp:revision>2</cp:revision>
  <dcterms:created xsi:type="dcterms:W3CDTF">2015-09-24T05:44:04Z</dcterms:created>
  <dcterms:modified xsi:type="dcterms:W3CDTF">2022-09-14T13:10:55Z</dcterms:modified>
</cp:coreProperties>
</file>