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embeddedFontLst>
    <p:embeddedFont>
      <p:font typeface="Montserrat" charset="0"/>
      <p:regular r:id="rId48"/>
      <p:bold r:id="rId49"/>
      <p:italic r:id="rId50"/>
      <p:boldItalic r:id="rId51"/>
    </p:embeddedFont>
    <p:embeddedFont>
      <p:font typeface="Calibri" pitchFamily="34" charset="0"/>
      <p:regular r:id="rId52"/>
      <p:bold r:id="rId53"/>
      <p:italic r:id="rId54"/>
      <p:boldItalic r:id="rId55"/>
    </p:embeddedFont>
    <p:embeddedFont>
      <p:font typeface="Helvetica Neue" charset="0"/>
      <p:regular r:id="rId56"/>
      <p:bold r:id="rId57"/>
      <p:italic r:id="rId58"/>
      <p:boldItalic r:id="rId59"/>
    </p:embeddedFont>
    <p:embeddedFont>
      <p:font typeface="Lato" pitchFamily="34" charset="0"/>
      <p:regular r:id="rId60"/>
    </p:embeddedFont>
    <p:embeddedFont>
      <p:font typeface="Montserrat Thin" charset="0"/>
      <p:regular r:id="rId61"/>
      <p:bold r:id="rId62"/>
      <p:italic r:id="rId63"/>
      <p:boldItalic r:id="rId64"/>
    </p:embeddedFont>
    <p:embeddedFont>
      <p:font typeface="Montserrat Light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319">
          <p15:clr>
            <a:srgbClr val="000000"/>
          </p15:clr>
        </p15:guide>
        <p15:guide id="2" pos="7670">
          <p15:clr>
            <a:srgbClr val="000000"/>
          </p15:clr>
        </p15:guide>
        <p15:guide id="3" orient="horz" pos="2646">
          <p15:clr>
            <a:srgbClr val="000000"/>
          </p15:clr>
        </p15:guide>
        <p15:guide id="4" pos="2443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i6S0UE1LTEosnnnSc5CuoVv/Ij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4319"/>
        <p:guide orient="horz" pos="2646"/>
        <p:guide pos="7670"/>
        <p:guide pos="24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font" Target="fonts/font21.fntdata"/><Relationship Id="rId7" Type="http://schemas.openxmlformats.org/officeDocument/2006/relationships/slide" Target="slides/slide6.xml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078252c51_1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e078252c51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078252c51_1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ge078252c51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078252c51_1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e078252c51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fed8f2495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dfed8f249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0bf5faee5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e0bf5faee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078252c51_1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e078252c51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078252c51_1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e078252c51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078252c51_1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ge078252c5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078252c51_1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e078252c51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078252c51_1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e078252c5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078252c51_1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e078252c5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078252c51_1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e078252c51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078252c51_1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e078252c51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078252c51_1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e078252c51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078252c51_1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e078252c51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078252c51_1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e078252c51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078252c51_1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e078252c51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078252c51_1_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e078252c51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078252c51_1_2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ge078252c51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0bf5facf0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ge0bf5fac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0bf5facf0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ge0bf5facf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0bf5facf0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ge0bf5fac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078252c51_1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e078252c51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0bf5facf0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ge0bf5facf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bf5facf0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ge0bf5facf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0bf5facf0_0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e0bf5facf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bf5facf0_0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ge0bf5facf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0bf5facf0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ge0bf5facf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0bf5faee5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ge0bf5faee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0bf5facf0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ge0bf5facf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0bf5facf0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ge0bf5facf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dad85667f_1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gddad85667f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8" name="Google Shape;378;p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dad85667f_1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gddad85667f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112f39d7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ge112f39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78252c51_1_2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ge078252c5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078252c51_1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ge078252c51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078252c51_1_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Q2: comment avez-vous l’intention de mettre en pratique ce que vous avez appris? </a:t>
            </a:r>
            <a:endParaRPr/>
          </a:p>
        </p:txBody>
      </p:sp>
      <p:sp>
        <p:nvSpPr>
          <p:cNvPr id="82" name="Google Shape;82;ge078252c51_1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078252c51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ge078252c51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8_Full Image without Header &amp; Footer">
  <p:cSld name="48_Full Image without Header &amp; Foot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Full Image without Header &amp; Footer">
  <p:cSld name="53_Full Image without Header &amp; Foot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5"/>
          <p:cNvSpPr>
            <a:spLocks noGrp="1"/>
          </p:cNvSpPr>
          <p:nvPr>
            <p:ph type="pic" idx="2"/>
          </p:nvPr>
        </p:nvSpPr>
        <p:spPr>
          <a:xfrm>
            <a:off x="1364341" y="1015999"/>
            <a:ext cx="3570516" cy="3570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6_Full Image without Header &amp; Footer">
  <p:cSld name="56_Full Image without Header &amp; Foot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1_Full Image without Header &amp; Footer">
  <p:cSld name="71_Full Image without Header &amp; Foot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6_Full Image without Header &amp; Footer">
  <p:cSld name="96_Full Image without Header &amp; Foo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9"/>
          <p:cNvSpPr>
            <a:spLocks noGrp="1"/>
          </p:cNvSpPr>
          <p:nvPr>
            <p:ph type="pic" idx="2"/>
          </p:nvPr>
        </p:nvSpPr>
        <p:spPr>
          <a:xfrm>
            <a:off x="4667250" y="2514601"/>
            <a:ext cx="2857500" cy="434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139"/>
          <p:cNvSpPr>
            <a:spLocks noGrp="1"/>
          </p:cNvSpPr>
          <p:nvPr>
            <p:ph type="pic" idx="3"/>
          </p:nvPr>
        </p:nvSpPr>
        <p:spPr>
          <a:xfrm>
            <a:off x="7524750" y="1"/>
            <a:ext cx="2286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7_Full Image without Header &amp; Footer">
  <p:cSld name="67_Full Image without Header &amp; Foot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8"/>
          <p:cNvSpPr>
            <a:spLocks noGrp="1"/>
          </p:cNvSpPr>
          <p:nvPr>
            <p:ph type="pic" idx="2"/>
          </p:nvPr>
        </p:nvSpPr>
        <p:spPr>
          <a:xfrm>
            <a:off x="847725" y="1733550"/>
            <a:ext cx="5105400" cy="427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0_Full Image without Header &amp; Footer">
  <p:cSld name="60_Full Image without Header &amp; Foot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9"/>
          <p:cNvSpPr>
            <a:spLocks noGrp="1"/>
          </p:cNvSpPr>
          <p:nvPr>
            <p:ph type="pic" idx="2"/>
          </p:nvPr>
        </p:nvSpPr>
        <p:spPr>
          <a:xfrm>
            <a:off x="890588" y="890586"/>
            <a:ext cx="2174207" cy="2174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99"/>
          <p:cNvSpPr>
            <a:spLocks noGrp="1"/>
          </p:cNvSpPr>
          <p:nvPr>
            <p:ph type="pic" idx="3"/>
          </p:nvPr>
        </p:nvSpPr>
        <p:spPr>
          <a:xfrm>
            <a:off x="3188369" y="890586"/>
            <a:ext cx="2174207" cy="2174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99"/>
          <p:cNvSpPr>
            <a:spLocks noGrp="1"/>
          </p:cNvSpPr>
          <p:nvPr>
            <p:ph type="pic" idx="4"/>
          </p:nvPr>
        </p:nvSpPr>
        <p:spPr>
          <a:xfrm>
            <a:off x="7248725" y="3657600"/>
            <a:ext cx="4052688" cy="230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Full Image without Header &amp; Footer">
  <p:cSld name="52_Full Image without Header &amp; Foot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2_Full Image without Header &amp; Footer">
  <p:cSld name="92_Full Image without Header &amp; Foot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2"/>
          <p:cNvSpPr>
            <a:spLocks noGrp="1"/>
          </p:cNvSpPr>
          <p:nvPr>
            <p:ph type="pic" idx="2"/>
          </p:nvPr>
        </p:nvSpPr>
        <p:spPr>
          <a:xfrm>
            <a:off x="9869364" y="2537763"/>
            <a:ext cx="2322586" cy="339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272535046654/videos/4104463742926427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974" y="82887"/>
            <a:ext cx="2837776" cy="28377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/>
        </p:nvSpPr>
        <p:spPr>
          <a:xfrm>
            <a:off x="1140051" y="2584450"/>
            <a:ext cx="9909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3155A6"/>
                </a:solidFill>
                <a:latin typeface="Montserrat"/>
                <a:ea typeface="Montserrat"/>
                <a:cs typeface="Montserrat"/>
                <a:sym typeface="Montserrat"/>
              </a:rPr>
              <a:t>Programme d’Innovation Entrepreneuriale</a:t>
            </a:r>
            <a:endParaRPr sz="2400" b="1" i="0" u="none" strike="noStrike" cap="none">
              <a:solidFill>
                <a:srgbClr val="3155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3155A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COURS 4 : Pourquoi “ENTREPRENDRE”?</a:t>
            </a:r>
            <a:endParaRPr sz="2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2885412" y="4623136"/>
            <a:ext cx="642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7500" y="4304525"/>
            <a:ext cx="2334050" cy="23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84589" y="4371550"/>
            <a:ext cx="2334050" cy="23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/>
          <p:nvPr/>
        </p:nvSpPr>
        <p:spPr>
          <a:xfrm>
            <a:off x="10757100" y="6325425"/>
            <a:ext cx="1434900" cy="531000"/>
          </a:xfrm>
          <a:prstGeom prst="rect">
            <a:avLst/>
          </a:prstGeom>
          <a:solidFill>
            <a:srgbClr val="3155A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</a:rPr>
              <a:t>VERSION PROVISOIRE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078252c51_1_152"/>
          <p:cNvSpPr/>
          <p:nvPr/>
        </p:nvSpPr>
        <p:spPr>
          <a:xfrm flipH="1">
            <a:off x="6096150" y="2283722"/>
            <a:ext cx="476100" cy="457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e078252c51_1_152"/>
          <p:cNvSpPr txBox="1"/>
          <p:nvPr/>
        </p:nvSpPr>
        <p:spPr>
          <a:xfrm>
            <a:off x="6956550" y="2212900"/>
            <a:ext cx="52356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Ecouter avec attention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Poser des questions avec curiosité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pas Juger les collègues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faire confiance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Etre positif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Etre créatif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demander comment faire autrement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Remercier chacun après sa présentation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Féliciter chacun après sa présentation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e078252c51_1_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750" y="2522225"/>
            <a:ext cx="5791200" cy="409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e078252c51_1_152"/>
          <p:cNvSpPr txBox="1"/>
          <p:nvPr/>
        </p:nvSpPr>
        <p:spPr>
          <a:xfrm>
            <a:off x="901700" y="1119243"/>
            <a:ext cx="1129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Notre vie en communauté : </a:t>
            </a:r>
            <a:r>
              <a:rPr lang="en-US"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nos règles de vie</a:t>
            </a:r>
            <a:endParaRPr sz="28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1" name="Google Shape;111;ge078252c51_1_152"/>
          <p:cNvSpPr txBox="1"/>
          <p:nvPr/>
        </p:nvSpPr>
        <p:spPr>
          <a:xfrm>
            <a:off x="901700" y="757689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OBJECTIFS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78252c51_1_160"/>
          <p:cNvSpPr/>
          <p:nvPr/>
        </p:nvSpPr>
        <p:spPr>
          <a:xfrm flipH="1">
            <a:off x="6096150" y="2283722"/>
            <a:ext cx="476100" cy="457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ge078252c51_1_160"/>
          <p:cNvSpPr txBox="1"/>
          <p:nvPr/>
        </p:nvSpPr>
        <p:spPr>
          <a:xfrm>
            <a:off x="6692799" y="839002"/>
            <a:ext cx="476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just" rtl="0">
              <a:lnSpc>
                <a:spcPct val="1018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315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e078252c51_1_160"/>
          <p:cNvSpPr txBox="1"/>
          <p:nvPr/>
        </p:nvSpPr>
        <p:spPr>
          <a:xfrm>
            <a:off x="6956548" y="2449363"/>
            <a:ext cx="4892700" cy="3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361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Durant cette séance, nous allons vous </a:t>
            </a: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inviter à </a:t>
            </a:r>
            <a:endParaRPr sz="2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être créatif, à poser un regard nouveau sur l’entrepreneuriat</a:t>
            </a:r>
            <a:endParaRPr sz="2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être positif </a:t>
            </a:r>
            <a:endParaRPr sz="2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Penser comme un entrepreneur à succès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Soyez généreux</a:t>
            </a: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si quelqu’un parle à voix basse, demandez lui de parler plus fort pour l’aider à s’améliorer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e078252c51_1_160"/>
          <p:cNvSpPr txBox="1"/>
          <p:nvPr/>
        </p:nvSpPr>
        <p:spPr>
          <a:xfrm>
            <a:off x="901700" y="1119243"/>
            <a:ext cx="1129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18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Une séance pour penser comme un entrepreneur à succès</a:t>
            </a:r>
            <a:endParaRPr sz="28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0" name="Google Shape;120;ge078252c51_1_160"/>
          <p:cNvSpPr txBox="1"/>
          <p:nvPr/>
        </p:nvSpPr>
        <p:spPr>
          <a:xfrm>
            <a:off x="901700" y="757689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OBJECTIFS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ge078252c51_1_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475" y="2723648"/>
            <a:ext cx="4278202" cy="342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78252c51_1_113"/>
          <p:cNvSpPr/>
          <p:nvPr/>
        </p:nvSpPr>
        <p:spPr>
          <a:xfrm>
            <a:off x="0" y="1"/>
            <a:ext cx="7524600" cy="6858000"/>
          </a:xfrm>
          <a:prstGeom prst="rect">
            <a:avLst/>
          </a:prstGeom>
          <a:solidFill>
            <a:srgbClr val="3D6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ge078252c51_1_113"/>
          <p:cNvSpPr txBox="1"/>
          <p:nvPr/>
        </p:nvSpPr>
        <p:spPr>
          <a:xfrm>
            <a:off x="803378" y="661559"/>
            <a:ext cx="3063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e078252c51_1_113"/>
          <p:cNvSpPr txBox="1"/>
          <p:nvPr/>
        </p:nvSpPr>
        <p:spPr>
          <a:xfrm>
            <a:off x="-640682" y="1708935"/>
            <a:ext cx="40098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0"/>
              <a:buFont typeface="Arial"/>
              <a:buNone/>
            </a:pPr>
            <a:r>
              <a:rPr lang="en-US" sz="24000" b="0" i="0" u="none" strike="noStrike" cap="none">
                <a:solidFill>
                  <a:schemeClr val="dk2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e078252c51_1_113"/>
          <p:cNvSpPr txBox="1"/>
          <p:nvPr/>
        </p:nvSpPr>
        <p:spPr>
          <a:xfrm>
            <a:off x="7828176" y="3551050"/>
            <a:ext cx="4009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Pourquoi entreprendre d’après vous 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e078252c51_1_113" descr="PIE-Logo.jpeg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7864" r="14388"/>
          <a:stretch/>
        </p:blipFill>
        <p:spPr>
          <a:xfrm>
            <a:off x="7524749" y="1"/>
            <a:ext cx="25347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fed8f2495_0_7"/>
          <p:cNvSpPr txBox="1"/>
          <p:nvPr/>
        </p:nvSpPr>
        <p:spPr>
          <a:xfrm>
            <a:off x="900316" y="1219683"/>
            <a:ext cx="8509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POURQUOI ENTREPRENDRE ?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dfed8f2495_0_7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gdfed8f2495_0_7"/>
          <p:cNvSpPr txBox="1"/>
          <p:nvPr/>
        </p:nvSpPr>
        <p:spPr>
          <a:xfrm>
            <a:off x="814803" y="2411713"/>
            <a:ext cx="8068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 on pose la question aux futurs entrepreneurs, on entend souvent les raisons suivantes : </a:t>
            </a: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dfed8f2495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0409" y="4037947"/>
            <a:ext cx="3710916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0bf5faee5_0_47"/>
          <p:cNvSpPr txBox="1"/>
          <p:nvPr/>
        </p:nvSpPr>
        <p:spPr>
          <a:xfrm>
            <a:off x="900316" y="1219683"/>
            <a:ext cx="8509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Top 8 des raisons pour entreprendre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ge0bf5faee5_0_47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ge0bf5faee5_0_47"/>
          <p:cNvSpPr txBox="1"/>
          <p:nvPr/>
        </p:nvSpPr>
        <p:spPr>
          <a:xfrm>
            <a:off x="740903" y="2206700"/>
            <a:ext cx="80682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réponses les plus communes sont :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Devenir riche, gagner plus d’argent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Parce que j’ai une bonne idée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Devenir LE patron : donner des ordres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 plus avoir de patron : ne pas recevoir des ordres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Être libre : je fais ce que je veux, quand je veux, sans jamais rendre compte à personne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Gérer librement mon temps : je viens quand je veux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Parce que j’ai une passion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PArce que c’est prestigieux, c’est mieux d’être entrepreneur,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ge0bf5faee5_0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3300" y="4543100"/>
            <a:ext cx="3430251" cy="16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078252c51_1_79"/>
          <p:cNvSpPr txBox="1"/>
          <p:nvPr/>
        </p:nvSpPr>
        <p:spPr>
          <a:xfrm>
            <a:off x="900316" y="1219683"/>
            <a:ext cx="8509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POURQUOI ENTREPRENDRE ?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ge078252c51_1_79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ge078252c51_1_79"/>
          <p:cNvSpPr txBox="1"/>
          <p:nvPr/>
        </p:nvSpPr>
        <p:spPr>
          <a:xfrm>
            <a:off x="814799" y="2411725"/>
            <a:ext cx="10107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Voyons voir quelles sont les raisons pour lesquelles les grands entrepreneurs à succès se sont lancés </a:t>
            </a: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e078252c51_1_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0409" y="4037947"/>
            <a:ext cx="3710916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078252c51_1_121"/>
          <p:cNvSpPr/>
          <p:nvPr/>
        </p:nvSpPr>
        <p:spPr>
          <a:xfrm>
            <a:off x="0" y="1"/>
            <a:ext cx="7524600" cy="6858000"/>
          </a:xfrm>
          <a:prstGeom prst="rect">
            <a:avLst/>
          </a:prstGeom>
          <a:solidFill>
            <a:srgbClr val="3D6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e078252c51_1_121"/>
          <p:cNvSpPr txBox="1"/>
          <p:nvPr/>
        </p:nvSpPr>
        <p:spPr>
          <a:xfrm>
            <a:off x="803378" y="661559"/>
            <a:ext cx="3063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e078252c51_1_121"/>
          <p:cNvSpPr txBox="1"/>
          <p:nvPr/>
        </p:nvSpPr>
        <p:spPr>
          <a:xfrm>
            <a:off x="-640674" y="1708925"/>
            <a:ext cx="48087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0"/>
              <a:buFont typeface="Arial"/>
              <a:buNone/>
            </a:pPr>
            <a:r>
              <a:rPr lang="en-US" sz="24000" b="0" i="0" u="none" strike="noStrike" cap="none">
                <a:solidFill>
                  <a:schemeClr val="dk2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e078252c51_1_121"/>
          <p:cNvSpPr txBox="1"/>
          <p:nvPr/>
        </p:nvSpPr>
        <p:spPr>
          <a:xfrm>
            <a:off x="7828163" y="3551041"/>
            <a:ext cx="36876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Pourquoi entreprendre d’après les grands entrepreneurs 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e078252c51_1_121" descr="PIE-Logo.jpeg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7864" r="14388"/>
          <a:stretch/>
        </p:blipFill>
        <p:spPr>
          <a:xfrm>
            <a:off x="7524749" y="1"/>
            <a:ext cx="25347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078252c51_1_11"/>
          <p:cNvSpPr txBox="1"/>
          <p:nvPr/>
        </p:nvSpPr>
        <p:spPr>
          <a:xfrm>
            <a:off x="900325" y="1219675"/>
            <a:ext cx="1070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Dans la peau </a:t>
            </a:r>
            <a:r>
              <a:rPr lang="en-US" sz="32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 l’entrepreneur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ge078252c51_1_11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ge078252c51_1_11"/>
          <p:cNvSpPr txBox="1"/>
          <p:nvPr/>
        </p:nvSpPr>
        <p:spPr>
          <a:xfrm>
            <a:off x="994985" y="880655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VOTRE MISSION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ge078252c51_1_11"/>
          <p:cNvSpPr txBox="1"/>
          <p:nvPr/>
        </p:nvSpPr>
        <p:spPr>
          <a:xfrm>
            <a:off x="800024" y="2662975"/>
            <a:ext cx="101370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Entrepreneurs Stagiaires, il est temps de se mettre dans la peau d’un grand entrepreneur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51A4"/>
              </a:buClr>
              <a:buSzPts val="2500"/>
              <a:buFont typeface="Calibri"/>
              <a:buChar char="•"/>
            </a:pPr>
            <a:r>
              <a:rPr lang="en-US" sz="2500" b="1" i="0" u="none" strike="noStrike" cap="none">
                <a:solidFill>
                  <a:srgbClr val="2C51A4"/>
                </a:solidFill>
                <a:latin typeface="Calibri"/>
                <a:ea typeface="Calibri"/>
                <a:cs typeface="Calibri"/>
                <a:sym typeface="Calibri"/>
              </a:rPr>
              <a:t>Pour le reste de la séance, nous vous invitons à réfléchir comme un entrepreneur qui a su faire la différence dans le monde</a:t>
            </a:r>
            <a:endParaRPr sz="2500" b="1" i="0" u="none" strike="noStrike" cap="none">
              <a:solidFill>
                <a:srgbClr val="2C51A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ge078252c51_1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7000" y="4609975"/>
            <a:ext cx="24574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078252c51_1_66"/>
          <p:cNvSpPr txBox="1"/>
          <p:nvPr/>
        </p:nvSpPr>
        <p:spPr>
          <a:xfrm>
            <a:off x="900325" y="1219675"/>
            <a:ext cx="10709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Pour réussir, </a:t>
            </a:r>
            <a:r>
              <a:rPr lang="en-US" sz="32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Il faut réfléchir comme les grands entrepreneurs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ge078252c51_1_66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ge078252c51_1_66"/>
          <p:cNvSpPr txBox="1"/>
          <p:nvPr/>
        </p:nvSpPr>
        <p:spPr>
          <a:xfrm>
            <a:off x="994985" y="880655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CROIRE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ge078252c51_1_66"/>
          <p:cNvSpPr txBox="1"/>
          <p:nvPr/>
        </p:nvSpPr>
        <p:spPr>
          <a:xfrm>
            <a:off x="1186674" y="2868325"/>
            <a:ext cx="10137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51A4"/>
              </a:buClr>
              <a:buSzPts val="2500"/>
              <a:buFont typeface="Arial"/>
              <a:buChar char="•"/>
            </a:pPr>
            <a:r>
              <a:rPr lang="en-US" sz="2500" b="1" i="0" u="none" strike="noStrike" cap="none">
                <a:solidFill>
                  <a:srgbClr val="2C51A4"/>
                </a:solidFill>
                <a:latin typeface="Calibri"/>
                <a:ea typeface="Calibri"/>
                <a:cs typeface="Calibri"/>
                <a:sym typeface="Calibri"/>
              </a:rPr>
              <a:t>Si vous voulez entreprendre et réussir, apprenez à penser comme un grand entrepreneur</a:t>
            </a:r>
            <a:endParaRPr sz="2500" b="1" i="0" u="none" strike="noStrike" cap="none">
              <a:solidFill>
                <a:srgbClr val="2C51A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2C51A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Char char="•"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grand entrepreneur, ne réfléchit pas comme la plupart des personnes. En vérité, ils ont souvent des raisonnements opposés aux nôtres. Nous devons donc apprendre à penser différemment </a:t>
            </a:r>
            <a:endParaRPr sz="2500" b="1" i="0" u="none" strike="noStrike" cap="none">
              <a:solidFill>
                <a:srgbClr val="2C51A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078252c51_1_53"/>
          <p:cNvSpPr txBox="1"/>
          <p:nvPr/>
        </p:nvSpPr>
        <p:spPr>
          <a:xfrm>
            <a:off x="900325" y="1219675"/>
            <a:ext cx="1070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 votre avis, </a:t>
            </a:r>
            <a:r>
              <a:rPr lang="en-US" sz="32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que se dit l’entrepreneur à succès ?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e078252c51_1_53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ge078252c51_1_53"/>
          <p:cNvSpPr txBox="1"/>
          <p:nvPr/>
        </p:nvSpPr>
        <p:spPr>
          <a:xfrm>
            <a:off x="994985" y="880655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CROIRE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ge078252c51_1_53"/>
          <p:cNvSpPr txBox="1"/>
          <p:nvPr/>
        </p:nvSpPr>
        <p:spPr>
          <a:xfrm>
            <a:off x="2089475" y="5207050"/>
            <a:ext cx="3307200" cy="7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2C51A4"/>
                </a:solidFill>
                <a:latin typeface="Calibri"/>
                <a:ea typeface="Calibri"/>
                <a:cs typeface="Calibri"/>
                <a:sym typeface="Calibri"/>
              </a:rPr>
              <a:t>1- Je veux entreprendre pour gagner de l’argent.</a:t>
            </a:r>
            <a:endParaRPr sz="2400" b="0" i="0" u="none" strike="noStrike" cap="none">
              <a:solidFill>
                <a:srgbClr val="2C51A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e078252c51_1_53"/>
          <p:cNvSpPr txBox="1"/>
          <p:nvPr/>
        </p:nvSpPr>
        <p:spPr>
          <a:xfrm>
            <a:off x="6689550" y="5130850"/>
            <a:ext cx="3307200" cy="132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Je veux entreprendre pour résoudre un problème pour simplifier la vie de mes clients et donc gagner de l'argent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e078252c51_1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2550" y="2535275"/>
            <a:ext cx="3988356" cy="22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e078252c51_1_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2713" y="2396338"/>
            <a:ext cx="3780874" cy="25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-714830" y="-791030"/>
            <a:ext cx="5863774" cy="5863774"/>
          </a:xfrm>
          <a:prstGeom prst="ellipse">
            <a:avLst/>
          </a:prstGeom>
          <a:solidFill>
            <a:srgbClr val="2A84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-477611" y="-1057730"/>
            <a:ext cx="5863774" cy="5863774"/>
          </a:xfrm>
          <a:prstGeom prst="ellipse">
            <a:avLst/>
          </a:prstGeom>
          <a:noFill/>
          <a:ln w="63500" cap="flat" cmpd="sng">
            <a:solidFill>
              <a:schemeClr val="accent2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087792" y="4824938"/>
            <a:ext cx="6051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Pourquoi “ENTREPRENDRE”?</a:t>
            </a:r>
            <a:endParaRPr sz="2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/>
        </p:nvSpPr>
        <p:spPr>
          <a:xfrm>
            <a:off x="6087792" y="4080616"/>
            <a:ext cx="310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155A6"/>
                </a:solidFill>
                <a:latin typeface="Montserrat"/>
                <a:ea typeface="Montserrat"/>
                <a:cs typeface="Montserrat"/>
                <a:sym typeface="Montserrat"/>
              </a:rPr>
              <a:t>Cours 4 : </a:t>
            </a:r>
            <a:endParaRPr sz="3200" b="1" i="0" u="none" strike="noStrike" cap="none">
              <a:solidFill>
                <a:srgbClr val="3C3D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" name="Google Shape;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334" y="1389075"/>
            <a:ext cx="3842401" cy="2557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078252c51_1_42"/>
          <p:cNvSpPr txBox="1"/>
          <p:nvPr/>
        </p:nvSpPr>
        <p:spPr>
          <a:xfrm>
            <a:off x="900325" y="1219675"/>
            <a:ext cx="1070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Que dit </a:t>
            </a:r>
            <a:r>
              <a:rPr lang="en-US" sz="32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cet entrepreneur ?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ge078252c51_1_42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ge078252c51_1_42"/>
          <p:cNvSpPr txBox="1"/>
          <p:nvPr/>
        </p:nvSpPr>
        <p:spPr>
          <a:xfrm>
            <a:off x="994985" y="880655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CROIRE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ge078252c51_1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675" y="2295525"/>
            <a:ext cx="8096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e078252c51_1_42"/>
          <p:cNvSpPr txBox="1"/>
          <p:nvPr/>
        </p:nvSpPr>
        <p:spPr>
          <a:xfrm>
            <a:off x="8838525" y="2601325"/>
            <a:ext cx="30594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Faire les choses différemment et résoudre les problèmes avec une nouvelle approche innovante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sont les raisons qui permettent à des startups de faire la compétition aux plus grandes entreprises dans le monde”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RICHARD BRANSON</a:t>
            </a:r>
            <a:endParaRPr sz="17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078252c51_1_227"/>
          <p:cNvSpPr txBox="1"/>
          <p:nvPr/>
        </p:nvSpPr>
        <p:spPr>
          <a:xfrm>
            <a:off x="900325" y="1219675"/>
            <a:ext cx="1070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Qu’est ce qu’un </a:t>
            </a:r>
            <a:r>
              <a:rPr lang="en-US" sz="32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problème ?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ge078252c51_1_227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ge078252c51_1_227"/>
          <p:cNvSpPr txBox="1"/>
          <p:nvPr/>
        </p:nvSpPr>
        <p:spPr>
          <a:xfrm>
            <a:off x="994985" y="880655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CROIRE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ge078252c51_1_227"/>
          <p:cNvSpPr txBox="1"/>
          <p:nvPr/>
        </p:nvSpPr>
        <p:spPr>
          <a:xfrm>
            <a:off x="1205124" y="2943550"/>
            <a:ext cx="101370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Un problème entrepreneurial c’est un problème que rencontre un client. Il a un besoin, il a un manque.</a:t>
            </a:r>
            <a:endParaRPr sz="25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Exemple : je ne trouve pas de moyen de transport à la sortie de l’école s’appelle un problème entrepreneurial</a:t>
            </a:r>
            <a:endParaRPr sz="25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078252c51_1_136"/>
          <p:cNvSpPr txBox="1"/>
          <p:nvPr/>
        </p:nvSpPr>
        <p:spPr>
          <a:xfrm>
            <a:off x="900325" y="1219675"/>
            <a:ext cx="1070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Les raisons </a:t>
            </a:r>
            <a:r>
              <a:rPr lang="en-US" sz="32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pour lesquelles ils ont entrepris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ge078252c51_1_136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ge078252c51_1_136"/>
          <p:cNvSpPr txBox="1"/>
          <p:nvPr/>
        </p:nvSpPr>
        <p:spPr>
          <a:xfrm>
            <a:off x="994985" y="880655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CROIRE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ge078252c51_1_136"/>
          <p:cNvSpPr txBox="1"/>
          <p:nvPr/>
        </p:nvSpPr>
        <p:spPr>
          <a:xfrm>
            <a:off x="2089475" y="5207050"/>
            <a:ext cx="3307200" cy="132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2C51A4"/>
                </a:solidFill>
                <a:latin typeface="Calibri"/>
                <a:ea typeface="Calibri"/>
                <a:cs typeface="Calibri"/>
                <a:sym typeface="Calibri"/>
              </a:rPr>
              <a:t>La plupart des personnes : “Nous voulons entreprendre pour être riche, connu, libre, ... “</a:t>
            </a:r>
            <a:endParaRPr sz="2400" b="0" i="0" u="none" strike="noStrike" cap="none">
              <a:solidFill>
                <a:srgbClr val="2C51A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e078252c51_1_136"/>
          <p:cNvSpPr txBox="1"/>
          <p:nvPr/>
        </p:nvSpPr>
        <p:spPr>
          <a:xfrm>
            <a:off x="6330750" y="5130850"/>
            <a:ext cx="3666000" cy="101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EUX ont entrepris pour résoudre un problème et sont vraiment devenus riches …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ge078252c51_1_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2550" y="2535275"/>
            <a:ext cx="3988356" cy="22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e078252c51_1_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0752" y="2459600"/>
            <a:ext cx="3666000" cy="22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078252c51_1_129"/>
          <p:cNvSpPr txBox="1"/>
          <p:nvPr/>
        </p:nvSpPr>
        <p:spPr>
          <a:xfrm>
            <a:off x="900325" y="1219675"/>
            <a:ext cx="10709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Pour réussir, </a:t>
            </a:r>
            <a:r>
              <a:rPr lang="en-US" sz="32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Il faut réfléchir comme les grands entrepreneurs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e078252c51_1_129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ge078252c51_1_129"/>
          <p:cNvSpPr txBox="1"/>
          <p:nvPr/>
        </p:nvSpPr>
        <p:spPr>
          <a:xfrm>
            <a:off x="994985" y="880655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CROIRE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ge078252c51_1_129"/>
          <p:cNvSpPr txBox="1"/>
          <p:nvPr/>
        </p:nvSpPr>
        <p:spPr>
          <a:xfrm>
            <a:off x="1112774" y="3149150"/>
            <a:ext cx="101370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Riches, connus, libres .. sont la conséquence et non le point de départ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2C51A4"/>
                </a:solidFill>
                <a:latin typeface="Calibri"/>
                <a:ea typeface="Calibri"/>
                <a:cs typeface="Calibri"/>
                <a:sym typeface="Calibri"/>
              </a:rPr>
              <a:t>Il est temps de changer nos façons de penser</a:t>
            </a:r>
            <a:endParaRPr sz="2500" b="1" i="0" u="none" strike="noStrike" cap="none">
              <a:solidFill>
                <a:srgbClr val="2C51A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78252c51_1_191"/>
          <p:cNvSpPr/>
          <p:nvPr/>
        </p:nvSpPr>
        <p:spPr>
          <a:xfrm>
            <a:off x="0" y="1"/>
            <a:ext cx="7524600" cy="6858000"/>
          </a:xfrm>
          <a:prstGeom prst="rect">
            <a:avLst/>
          </a:prstGeom>
          <a:solidFill>
            <a:srgbClr val="3D6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ge078252c51_1_191"/>
          <p:cNvSpPr txBox="1"/>
          <p:nvPr/>
        </p:nvSpPr>
        <p:spPr>
          <a:xfrm>
            <a:off x="803378" y="661559"/>
            <a:ext cx="3063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e078252c51_1_191"/>
          <p:cNvSpPr txBox="1"/>
          <p:nvPr/>
        </p:nvSpPr>
        <p:spPr>
          <a:xfrm>
            <a:off x="-640682" y="1708935"/>
            <a:ext cx="40098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0"/>
              <a:buFont typeface="Arial"/>
              <a:buNone/>
            </a:pPr>
            <a:r>
              <a:rPr lang="en-US" sz="24000" b="0" i="0" u="none" strike="noStrike" cap="none">
                <a:solidFill>
                  <a:schemeClr val="dk2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078252c51_1_191"/>
          <p:cNvSpPr txBox="1"/>
          <p:nvPr/>
        </p:nvSpPr>
        <p:spPr>
          <a:xfrm>
            <a:off x="7828163" y="3551041"/>
            <a:ext cx="368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 au Maroc 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e078252c51_1_191" descr="PIE-Logo.jpeg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7864" r="14388"/>
          <a:stretch/>
        </p:blipFill>
        <p:spPr>
          <a:xfrm>
            <a:off x="7524749" y="1"/>
            <a:ext cx="25347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078252c51_1_199"/>
          <p:cNvSpPr txBox="1"/>
          <p:nvPr/>
        </p:nvSpPr>
        <p:spPr>
          <a:xfrm>
            <a:off x="900316" y="1219683"/>
            <a:ext cx="8509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Une maman entrepreneur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ge078252c51_1_199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ge078252c51_1_199"/>
          <p:cNvSpPr txBox="1"/>
          <p:nvPr/>
        </p:nvSpPr>
        <p:spPr>
          <a:xfrm>
            <a:off x="900314" y="2135341"/>
            <a:ext cx="53544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Une maman a un enfant qui déjeune à l’école. Pour transporter son repas, elle ne trouve pas de jolies boîtes bien compartimentées pour ranger le repas.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Elle essaye partout d’acheter des boîtes personnalisées et pratiques mais n’en trouvent pas !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Elle se demande alors s’il n’y a pas une opportunité et décide de concevoir une boite. Sans le savoir, elle est entrain de se préparer à lancer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Citron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Découvrez son histoire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ge078252c51_1_199" descr="citron-dubai-snack-boxes-personalized-citron-bento-style-snackbox-with-4-compartments-pink-mermaid-28102700924995_500x500_crop_center@2x.jpeg">
            <a:hlinkClick r:id="rId3"/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28546" b="5646"/>
          <a:stretch/>
        </p:blipFill>
        <p:spPr>
          <a:xfrm>
            <a:off x="7165700" y="3429001"/>
            <a:ext cx="4198500" cy="27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078252c51_1_206"/>
          <p:cNvSpPr txBox="1"/>
          <p:nvPr/>
        </p:nvSpPr>
        <p:spPr>
          <a:xfrm>
            <a:off x="900316" y="1219683"/>
            <a:ext cx="8509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Des sacs élégants pour ordinateurs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ge078252c51_1_206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ge078252c51_1_206"/>
          <p:cNvSpPr txBox="1"/>
          <p:nvPr/>
        </p:nvSpPr>
        <p:spPr>
          <a:xfrm>
            <a:off x="900314" y="2135341"/>
            <a:ext cx="53544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Cet entrepreneur ne trouve pas de sacs élégants pour protéger son ordinateur.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cherche et ne trouve rien qui répond à son besoin.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se rend compte qu’il n’est pas tout seul à avoir ce besoin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y a donc une opportunité business à explorer … c’est ainsi qu’il lance MIRATTI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e078252c51_1_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3874" y="3737973"/>
            <a:ext cx="3481874" cy="190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078252c51_1_213"/>
          <p:cNvSpPr txBox="1"/>
          <p:nvPr/>
        </p:nvSpPr>
        <p:spPr>
          <a:xfrm>
            <a:off x="900316" y="1219683"/>
            <a:ext cx="8509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Un site web pour les artisans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ge078252c51_1_213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ge078252c51_1_213"/>
          <p:cNvSpPr txBox="1"/>
          <p:nvPr/>
        </p:nvSpPr>
        <p:spPr>
          <a:xfrm>
            <a:off x="900325" y="2245725"/>
            <a:ext cx="72288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Ces entrepreneurs se rendent compte qu’il y a plusieurs problèmes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artisans marocains fabriquent des produits de belles qualités. Ces artisans sont talentueux mais ne gagnent pas d’argent en raison de la multitude d’intermédiaires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étrangers sont prêts à payer chers des produits d’artisanat marocains, faits main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Ils décident alors de créer une entreprise sociale : ANOU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EXERCICE A FAIRE : RECHERCHE SUR ANOU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ge078252c51_1_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5902" y="2702638"/>
            <a:ext cx="2995775" cy="29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078252c51_1_220"/>
          <p:cNvSpPr txBox="1"/>
          <p:nvPr/>
        </p:nvSpPr>
        <p:spPr>
          <a:xfrm>
            <a:off x="900328" y="1219675"/>
            <a:ext cx="11130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Des chaussures confortables marocaines et engagées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ge078252c51_1_220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ge078252c51_1_220"/>
          <p:cNvSpPr txBox="1"/>
          <p:nvPr/>
        </p:nvSpPr>
        <p:spPr>
          <a:xfrm>
            <a:off x="900329" y="2549175"/>
            <a:ext cx="75390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Cette entrepreneur recherche des chaussures confortables avec une touche marocaine mais elle n’en trouve pas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Elle se rend compte que beaucoup d’autres personnes aimeraient avoir des chaussures avec une touche marocaine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c’est le début de AMAZ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Fadela constate que des jeunes filles dans les zones rurales n’ont pas accès à l’école.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C’est pour elle un grave problème. Sa solution : Elle décide alors qu’une partie de ces revenus sera reversés à une association pour soutenir la scolarisation des jeunes filles.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ge078252c51_1_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4564" y="434125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0bf5facf0_0_21"/>
          <p:cNvSpPr/>
          <p:nvPr/>
        </p:nvSpPr>
        <p:spPr>
          <a:xfrm>
            <a:off x="0" y="1"/>
            <a:ext cx="7524600" cy="6858000"/>
          </a:xfrm>
          <a:prstGeom prst="rect">
            <a:avLst/>
          </a:prstGeom>
          <a:solidFill>
            <a:srgbClr val="3D6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ge0bf5facf0_0_21"/>
          <p:cNvSpPr txBox="1"/>
          <p:nvPr/>
        </p:nvSpPr>
        <p:spPr>
          <a:xfrm>
            <a:off x="803378" y="661559"/>
            <a:ext cx="3063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e0bf5facf0_0_21"/>
          <p:cNvSpPr txBox="1"/>
          <p:nvPr/>
        </p:nvSpPr>
        <p:spPr>
          <a:xfrm>
            <a:off x="-640682" y="1708935"/>
            <a:ext cx="40098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0"/>
              <a:buFont typeface="Arial"/>
              <a:buNone/>
            </a:pPr>
            <a:r>
              <a:rPr lang="en-US" sz="24000" b="0" i="0" u="none" strike="noStrike" cap="none">
                <a:solidFill>
                  <a:schemeClr val="dk2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e0bf5facf0_0_21"/>
          <p:cNvSpPr txBox="1"/>
          <p:nvPr/>
        </p:nvSpPr>
        <p:spPr>
          <a:xfrm>
            <a:off x="7828163" y="3551041"/>
            <a:ext cx="3687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 alors trouver un problème 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e0bf5facf0_0_21" descr="PIE-Logo.jpeg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7864" r="14388"/>
          <a:stretch/>
        </p:blipFill>
        <p:spPr>
          <a:xfrm>
            <a:off x="7524749" y="1"/>
            <a:ext cx="25347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/>
        </p:nvSpPr>
        <p:spPr>
          <a:xfrm>
            <a:off x="4026716" y="1500751"/>
            <a:ext cx="3622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On démarre ?</a:t>
            </a:r>
            <a:endParaRPr sz="28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4070014" y="2583024"/>
            <a:ext cx="3579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باسم الله</a:t>
            </a:r>
            <a:endParaRPr sz="36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على بركة الله</a:t>
            </a:r>
            <a:endParaRPr sz="36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0bf5facf0_0_99"/>
          <p:cNvSpPr txBox="1"/>
          <p:nvPr/>
        </p:nvSpPr>
        <p:spPr>
          <a:xfrm>
            <a:off x="900327" y="1219675"/>
            <a:ext cx="1059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Quels problèmes veut résoudre l’entrepreneur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ge0bf5facf0_0_99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ge0bf5facf0_0_99"/>
          <p:cNvSpPr txBox="1"/>
          <p:nvPr/>
        </p:nvSpPr>
        <p:spPr>
          <a:xfrm>
            <a:off x="909251" y="2698475"/>
            <a:ext cx="103089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L’entrepreneur cherche à résoudre un problème majeur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Soit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a un problème qui le dérange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cherche activement une solution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à ce problème. Il ne trouve pas de solution, alors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va chercher à concevoir une première solution simple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Soit il constate que plusieurs personnes rencontrent un problème dans leur quotidien, qu’elles cherchent une solution et qu’il peut les aider en leur offrant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une solution simple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Nous allons maintenant expliquer ces deux éléments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0bf5facf0_0_105"/>
          <p:cNvSpPr txBox="1"/>
          <p:nvPr/>
        </p:nvSpPr>
        <p:spPr>
          <a:xfrm>
            <a:off x="900327" y="1219675"/>
            <a:ext cx="1059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1- Résoudre son problème/ besoin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ge0bf5facf0_0_105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ge0bf5facf0_0_105"/>
          <p:cNvSpPr txBox="1"/>
          <p:nvPr/>
        </p:nvSpPr>
        <p:spPr>
          <a:xfrm>
            <a:off x="941551" y="2269850"/>
            <a:ext cx="103089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L’entrepreneur dans son quotidien constate qu’il y a un problème / un manque sur un sujet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 :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 ne trouve pas de boutiques de vêtements personnalisés dans ma ville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 ne trouve pas de sac élégant pour transporter et protéger mon ordinateur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 ne trouve pas de moyens de transport à la sortie de l’école pour rentrer à la maison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 ne trouve pas de médecins spécialisés dans une certaine maladie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 ne trouve pas de personnes pour garder mes enfants à la sortie de l’école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 ne trouve pas d’autres entrepreneurs passionnés comme moi par l’entrepreneuriat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 ne trouve pas de terrains de sport dans ma ville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078252c51_1_99"/>
          <p:cNvSpPr txBox="1"/>
          <p:nvPr/>
        </p:nvSpPr>
        <p:spPr>
          <a:xfrm>
            <a:off x="900327" y="1219675"/>
            <a:ext cx="1059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1- Résoudre son problème/ besoin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ge078252c51_1_99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ge078252c51_1_99"/>
          <p:cNvSpPr txBox="1"/>
          <p:nvPr/>
        </p:nvSpPr>
        <p:spPr>
          <a:xfrm>
            <a:off x="941551" y="2568825"/>
            <a:ext cx="10308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 je ne trouve pas quelque chose qui est vraiment important pour moi, je vais me poser la question : </a:t>
            </a:r>
            <a:r>
              <a:rPr lang="en-US" sz="2000" b="1" i="0" u="none" strike="noStrike" cap="non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Que puis je faire pour régler ce problème ? ce manque ?</a:t>
            </a:r>
            <a:endParaRPr sz="2000" b="1" i="0" u="none" strike="noStrike" cap="non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Il y a 2 attitudes possible</a:t>
            </a:r>
            <a:endParaRPr sz="2000" b="1" i="0" u="none" strike="noStrike" cap="non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soit je ne vais rien faire (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 je vais critiquer le système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soit je peux me demander ce que je peux faire pour résoudre ce problème pour moi en pensant à une solution. Et c’est peut être alors le tout début d’une opportunité business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0bf5facf0_0_126"/>
          <p:cNvSpPr txBox="1"/>
          <p:nvPr/>
        </p:nvSpPr>
        <p:spPr>
          <a:xfrm>
            <a:off x="900327" y="1219675"/>
            <a:ext cx="1059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 Résoudre</a:t>
            </a: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son problème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ge0bf5facf0_0_126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ge0bf5facf0_0_126"/>
          <p:cNvSpPr txBox="1"/>
          <p:nvPr/>
        </p:nvSpPr>
        <p:spPr>
          <a:xfrm>
            <a:off x="900326" y="2580250"/>
            <a:ext cx="10308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BRAVO : vous venez de lister des besoins potentiellement transformables en idée business !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L’étape 2, consiste ensuite à savoir si je suis le seul à avoir ce problème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0bf5facf0_0_132"/>
          <p:cNvSpPr txBox="1"/>
          <p:nvPr/>
        </p:nvSpPr>
        <p:spPr>
          <a:xfrm>
            <a:off x="900327" y="1219675"/>
            <a:ext cx="1059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2- Résoudre le problème de futurs clients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ge0bf5facf0_0_132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ge0bf5facf0_0_132"/>
          <p:cNvSpPr txBox="1"/>
          <p:nvPr/>
        </p:nvSpPr>
        <p:spPr>
          <a:xfrm>
            <a:off x="941551" y="2033375"/>
            <a:ext cx="103089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L’entrepreneur dans son quotidien constate qu’un groupe de personnes rencontrent un problème / un manque sur un sujet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 :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beaucoup de personnes ne trouvent pas de boutiques de vêtements personnalisés dans ma ville et recherchent une solution et sont prêtes à mettre de l’argent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beaucoup de personnes ne trouvent pas de sac élégant pour transporter et protéger leur ordinateur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recherchent une solution et sont prêtes à mettre de l’argent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beaucoup de personnes ne trouvent pas de moyens de transport à la sortie de l’école pour rentrer à la maison et sont prêtes à payer pour une solution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beaucoup de jeunes voudraient avoir accès à des terrains de sport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0bf5facf0_0_138"/>
          <p:cNvSpPr txBox="1"/>
          <p:nvPr/>
        </p:nvSpPr>
        <p:spPr>
          <a:xfrm>
            <a:off x="900327" y="1219675"/>
            <a:ext cx="1059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2- Résoudre le problème de futurs clients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ge0bf5facf0_0_138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ge0bf5facf0_0_138"/>
          <p:cNvSpPr txBox="1"/>
          <p:nvPr/>
        </p:nvSpPr>
        <p:spPr>
          <a:xfrm>
            <a:off x="941551" y="2521125"/>
            <a:ext cx="103089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va alors se poser des questions : </a:t>
            </a:r>
            <a:r>
              <a:rPr lang="en-US" sz="2000" b="1" i="0" u="none" strike="noStrike" cap="none">
                <a:solidFill>
                  <a:srgbClr val="2C51A4"/>
                </a:solidFill>
                <a:latin typeface="Calibri"/>
                <a:ea typeface="Calibri"/>
                <a:cs typeface="Calibri"/>
                <a:sym typeface="Calibri"/>
              </a:rPr>
              <a:t>que puis-je proposer comme solution pour répondre à ce besoin ? quelles sont les solutions possibles pour répondre à ce problème ?</a:t>
            </a:r>
            <a:endParaRPr sz="2000" b="1" i="0" u="none" strike="noStrike" cap="none">
              <a:solidFill>
                <a:srgbClr val="2C51A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Démarre alors une phase majeure dans l’entrepreneuriat que l’on va explorer au troisième trimestre : la phase de la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recherche du bon problème et de la meilleure solution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0bf5facf0_0_158"/>
          <p:cNvSpPr txBox="1"/>
          <p:nvPr/>
        </p:nvSpPr>
        <p:spPr>
          <a:xfrm>
            <a:off x="900327" y="1219675"/>
            <a:ext cx="1059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En synthèse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ge0bf5facf0_0_158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ge0bf5facf0_0_158"/>
          <p:cNvSpPr txBox="1"/>
          <p:nvPr/>
        </p:nvSpPr>
        <p:spPr>
          <a:xfrm>
            <a:off x="1045226" y="2062925"/>
            <a:ext cx="103089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L’entrepreneur cherche à résoudre un problème majeur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Soit il a un problème qui le dérange dans son quotidien et il cherche activement une solution à ce problème. Il ne trouve pas de solution existante (produit/service), alors il va penser à la créer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51A4"/>
              </a:buClr>
              <a:buSzPts val="2000"/>
              <a:buFont typeface="Calibri"/>
              <a:buAutoNum type="alphaLcPeriod"/>
            </a:pPr>
            <a:r>
              <a:rPr lang="en-US" sz="2000" b="0" i="0" u="none" strike="noStrike" cap="none">
                <a:solidFill>
                  <a:srgbClr val="2C51A4"/>
                </a:solidFill>
                <a:latin typeface="Calibri"/>
                <a:ea typeface="Calibri"/>
                <a:cs typeface="Calibri"/>
                <a:sym typeface="Calibri"/>
              </a:rPr>
              <a:t>Il doit alors trouver d’autres personnes qui vivent le même problème et qui sont intéressés par la solution qu’il propose</a:t>
            </a:r>
            <a:endParaRPr sz="2000" b="0" i="0" u="none" strike="noStrike" cap="none">
              <a:solidFill>
                <a:srgbClr val="2C51A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Soit il constate que plusieurs personnes rencontrent un problème dans leur quotidien, qu’elles cherchent une solution et qu’il peut les aider en leur offrant un produit/ service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Calibri"/>
              <a:buAutoNum type="alphaLcPeriod" startAt="2"/>
            </a:pPr>
            <a:r>
              <a:rPr lang="en-US" sz="2000" b="0" i="0" u="none" strike="noStrike" cap="non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Ici, la personne ne rencontre pas nécessairement le problème</a:t>
            </a:r>
            <a:endParaRPr sz="2000" b="0" i="0" u="none" strike="noStrike" cap="non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Calibri"/>
              <a:buAutoNum type="alphaLcPeriod" startAt="2"/>
            </a:pPr>
            <a:r>
              <a:rPr lang="en-US" sz="2000" b="0" i="0" u="none" strike="noStrike" cap="non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En revanche, elle peut proposer une solution à ce problème</a:t>
            </a:r>
            <a:endParaRPr sz="2000" b="0" i="0" u="none" strike="noStrike" cap="non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Nous allons maintenant expliquer ces deux éléments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0bf5facf0_0_172"/>
          <p:cNvSpPr/>
          <p:nvPr/>
        </p:nvSpPr>
        <p:spPr>
          <a:xfrm>
            <a:off x="0" y="1"/>
            <a:ext cx="7524600" cy="6858000"/>
          </a:xfrm>
          <a:prstGeom prst="rect">
            <a:avLst/>
          </a:prstGeom>
          <a:solidFill>
            <a:srgbClr val="3D6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ge0bf5facf0_0_172"/>
          <p:cNvSpPr txBox="1"/>
          <p:nvPr/>
        </p:nvSpPr>
        <p:spPr>
          <a:xfrm>
            <a:off x="803378" y="661559"/>
            <a:ext cx="3063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e0bf5facf0_0_172"/>
          <p:cNvSpPr txBox="1"/>
          <p:nvPr/>
        </p:nvSpPr>
        <p:spPr>
          <a:xfrm>
            <a:off x="-640682" y="1708935"/>
            <a:ext cx="40098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0"/>
              <a:buFont typeface="Arial"/>
              <a:buNone/>
            </a:pPr>
            <a:r>
              <a:rPr lang="en-US" sz="24000" b="0" i="0" u="none" strike="noStrike" cap="none">
                <a:solidFill>
                  <a:schemeClr val="dk2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07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e0bf5facf0_0_172"/>
          <p:cNvSpPr txBox="1"/>
          <p:nvPr/>
        </p:nvSpPr>
        <p:spPr>
          <a:xfrm>
            <a:off x="7828163" y="3551041"/>
            <a:ext cx="3687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Trouvons ensemble des problèmes à résoudre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ge0bf5facf0_0_172" descr="PIE-Logo.jpeg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7864" r="14388"/>
          <a:stretch/>
        </p:blipFill>
        <p:spPr>
          <a:xfrm>
            <a:off x="7524749" y="1"/>
            <a:ext cx="25347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0bf5faee5_0_40"/>
          <p:cNvSpPr txBox="1"/>
          <p:nvPr/>
        </p:nvSpPr>
        <p:spPr>
          <a:xfrm>
            <a:off x="900328" y="1219675"/>
            <a:ext cx="1113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Les types de problèmes à résoudre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ge0bf5faee5_0_40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ge0bf5faee5_0_40"/>
          <p:cNvSpPr txBox="1"/>
          <p:nvPr/>
        </p:nvSpPr>
        <p:spPr>
          <a:xfrm>
            <a:off x="900329" y="2164900"/>
            <a:ext cx="75390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Problèmes dans l’éducation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problèmes dans la santé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Problèmes dans les transports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Problème d’accès à l’emploi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Problème d’accès à l’eau potable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Problème de mode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Problème dans les loisirs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problème : je ne trouve pas des gens passionnés par le jardinage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Problème de pollution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ge0bf5faee5_0_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4564" y="434125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0bf5facf0_0_117"/>
          <p:cNvSpPr/>
          <p:nvPr/>
        </p:nvSpPr>
        <p:spPr>
          <a:xfrm>
            <a:off x="1" y="2543611"/>
            <a:ext cx="5105400" cy="2653800"/>
          </a:xfrm>
          <a:prstGeom prst="rect">
            <a:avLst/>
          </a:prstGeom>
          <a:solidFill>
            <a:srgbClr val="3D66E3">
              <a:alpha val="8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ge0bf5facf0_0_117"/>
          <p:cNvSpPr txBox="1"/>
          <p:nvPr/>
        </p:nvSpPr>
        <p:spPr>
          <a:xfrm>
            <a:off x="1238207" y="3022202"/>
            <a:ext cx="3461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&amp; Valuable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e0bf5facf0_0_117"/>
          <p:cNvSpPr/>
          <p:nvPr/>
        </p:nvSpPr>
        <p:spPr>
          <a:xfrm>
            <a:off x="6328538" y="2519136"/>
            <a:ext cx="547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Quels problèmes rencontrez vous dans le quotidien ?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 problème est il important pour vous ?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faites vous pour le résoudre ?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ge0bf5facf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89" y="1712075"/>
            <a:ext cx="5146169" cy="429092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e0bf5facf0_0_117"/>
          <p:cNvSpPr txBox="1"/>
          <p:nvPr/>
        </p:nvSpPr>
        <p:spPr>
          <a:xfrm>
            <a:off x="901700" y="1119243"/>
            <a:ext cx="1129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Travail en Groupe puis restitution : 30 min</a:t>
            </a:r>
            <a:endParaRPr sz="2800" b="0" i="0" u="none" strike="noStrike" cap="none"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3" name="Google Shape;353;ge0bf5facf0_0_117"/>
          <p:cNvSpPr txBox="1"/>
          <p:nvPr/>
        </p:nvSpPr>
        <p:spPr>
          <a:xfrm>
            <a:off x="901700" y="757689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EXERCICE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0bf5facf0_0_62"/>
          <p:cNvSpPr txBox="1"/>
          <p:nvPr/>
        </p:nvSpPr>
        <p:spPr>
          <a:xfrm>
            <a:off x="900316" y="1219683"/>
            <a:ext cx="8509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 qui s’adresse ce cours ?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ge0bf5facf0_0_62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Pourquoi entreprendre ?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ge0bf5facf0_0_62"/>
          <p:cNvSpPr txBox="1"/>
          <p:nvPr/>
        </p:nvSpPr>
        <p:spPr>
          <a:xfrm>
            <a:off x="941551" y="2284625"/>
            <a:ext cx="103089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entrepreneurs dont nous allons parler sont des entrepreneurs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Partis de rien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 sont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 personnes ordinaires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qui voudraient entreprendre.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 sont des personnes qui ont envie de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gagner honnêtement leur vie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 qui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tiennent à leurs valeurs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 sont des personnes passionnées, qui travaillent dur et efficacement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 sont des personnes positives qui trouvent des solutions créatives pour résoudre des problèmes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155A6"/>
                </a:solidFill>
                <a:latin typeface="Calibri"/>
                <a:ea typeface="Calibri"/>
                <a:cs typeface="Calibri"/>
                <a:sym typeface="Calibri"/>
              </a:rPr>
              <a:t>Le cours s’adresse à ces personnes. </a:t>
            </a:r>
            <a:endParaRPr sz="2000" b="1" i="0" u="none" strike="noStrike" cap="none">
              <a:solidFill>
                <a:srgbClr val="315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ge0bf5facf0_0_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425" y="5051250"/>
            <a:ext cx="3765880" cy="17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5"/>
          <p:cNvSpPr/>
          <p:nvPr/>
        </p:nvSpPr>
        <p:spPr>
          <a:xfrm>
            <a:off x="0" y="1"/>
            <a:ext cx="7524600" cy="6858000"/>
          </a:xfrm>
          <a:prstGeom prst="rect">
            <a:avLst/>
          </a:prstGeom>
          <a:solidFill>
            <a:srgbClr val="3D6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165"/>
          <p:cNvSpPr txBox="1"/>
          <p:nvPr/>
        </p:nvSpPr>
        <p:spPr>
          <a:xfrm>
            <a:off x="803378" y="661559"/>
            <a:ext cx="3063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65"/>
          <p:cNvSpPr txBox="1"/>
          <p:nvPr/>
        </p:nvSpPr>
        <p:spPr>
          <a:xfrm>
            <a:off x="-640674" y="1708925"/>
            <a:ext cx="46017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0"/>
              <a:buFont typeface="Arial"/>
              <a:buNone/>
            </a:pPr>
            <a:r>
              <a:rPr lang="en-US" sz="24000" b="0" i="0" u="none" strike="noStrike" cap="none">
                <a:solidFill>
                  <a:schemeClr val="dk2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08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65"/>
          <p:cNvSpPr txBox="1"/>
          <p:nvPr/>
        </p:nvSpPr>
        <p:spPr>
          <a:xfrm>
            <a:off x="7857027" y="3940659"/>
            <a:ext cx="43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Apprentissages de la semaine</a:t>
            </a:r>
            <a:endParaRPr sz="2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65"/>
          <p:cNvSpPr>
            <a:spLocks noGrp="1"/>
          </p:cNvSpPr>
          <p:nvPr>
            <p:ph type="pic" idx="3"/>
          </p:nvPr>
        </p:nvSpPr>
        <p:spPr>
          <a:xfrm>
            <a:off x="7524750" y="1"/>
            <a:ext cx="2286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3" name="Google Shape;363;p165" descr="PIE-Logo.jpeg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7864" r="14388"/>
          <a:stretch/>
        </p:blipFill>
        <p:spPr>
          <a:xfrm>
            <a:off x="7524749" y="1"/>
            <a:ext cx="25347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dad85667f_1_145"/>
          <p:cNvSpPr/>
          <p:nvPr/>
        </p:nvSpPr>
        <p:spPr>
          <a:xfrm>
            <a:off x="1" y="2543611"/>
            <a:ext cx="5105400" cy="2653800"/>
          </a:xfrm>
          <a:prstGeom prst="rect">
            <a:avLst/>
          </a:prstGeom>
          <a:solidFill>
            <a:schemeClr val="accent1">
              <a:alpha val="8745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gddad85667f_1_145"/>
          <p:cNvSpPr txBox="1"/>
          <p:nvPr/>
        </p:nvSpPr>
        <p:spPr>
          <a:xfrm>
            <a:off x="1238207" y="3022202"/>
            <a:ext cx="3461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&amp; Valuable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ddad85667f_1_145"/>
          <p:cNvSpPr txBox="1"/>
          <p:nvPr/>
        </p:nvSpPr>
        <p:spPr>
          <a:xfrm>
            <a:off x="1238208" y="3850524"/>
            <a:ext cx="34617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Have them for one. Living grass for can’t this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Waters had winged to be Creepiest subdue which 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two set had seasons. Fifth man wherein seas don't subdue which two set had seasons.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gddad85667f_1_145" descr="leçons apprises.jpe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827" r="7819"/>
          <a:stretch/>
        </p:blipFill>
        <p:spPr>
          <a:xfrm>
            <a:off x="847725" y="1733550"/>
            <a:ext cx="5105400" cy="42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ddad85667f_1_145"/>
          <p:cNvSpPr/>
          <p:nvPr/>
        </p:nvSpPr>
        <p:spPr>
          <a:xfrm>
            <a:off x="1947366" y="3117107"/>
            <a:ext cx="30609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Quelles leçons retenez vous aujourd’hui ?</a:t>
            </a:r>
            <a:endParaRPr sz="900" b="1" i="0" u="none" strike="noStrike" cap="none">
              <a:solidFill>
                <a:srgbClr val="7F7F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gddad85667f_1_145"/>
          <p:cNvSpPr txBox="1"/>
          <p:nvPr/>
        </p:nvSpPr>
        <p:spPr>
          <a:xfrm>
            <a:off x="6160350" y="2351900"/>
            <a:ext cx="59367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grands entrepreneurs qui ont réussi et que nous admirons ne réfléchissent pas comme tout le monde.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Devenir riche et connu est une conséquence d’un chemin entrepreneurial et non l’objectif ultime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Prenez l’habitude de penser comme un entrepreneur : dès que vous détectez des problèmes, demandez vous comment vous pourriez les résoudre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ddad85667f_1_145"/>
          <p:cNvSpPr txBox="1"/>
          <p:nvPr/>
        </p:nvSpPr>
        <p:spPr>
          <a:xfrm>
            <a:off x="901700" y="757689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LECONS APPRISES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gddad85667f_1_145"/>
          <p:cNvSpPr txBox="1"/>
          <p:nvPr/>
        </p:nvSpPr>
        <p:spPr>
          <a:xfrm>
            <a:off x="901700" y="1119243"/>
            <a:ext cx="1129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PARTAGEONS LES LECONS APPRISES</a:t>
            </a:r>
            <a:endParaRPr sz="2800" b="0" i="0" u="none" strike="noStrike" cap="none"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6"/>
          <p:cNvSpPr/>
          <p:nvPr/>
        </p:nvSpPr>
        <p:spPr>
          <a:xfrm>
            <a:off x="0" y="1"/>
            <a:ext cx="7524750" cy="6857999"/>
          </a:xfrm>
          <a:prstGeom prst="rect">
            <a:avLst/>
          </a:prstGeom>
          <a:solidFill>
            <a:srgbClr val="3D6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166"/>
          <p:cNvSpPr txBox="1"/>
          <p:nvPr/>
        </p:nvSpPr>
        <p:spPr>
          <a:xfrm>
            <a:off x="803378" y="661559"/>
            <a:ext cx="306377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66"/>
          <p:cNvSpPr txBox="1"/>
          <p:nvPr/>
        </p:nvSpPr>
        <p:spPr>
          <a:xfrm>
            <a:off x="-640682" y="1708935"/>
            <a:ext cx="40098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0"/>
              <a:buFont typeface="Arial"/>
              <a:buNone/>
            </a:pPr>
            <a:r>
              <a:rPr lang="en-US" sz="24000" b="0" i="0" u="none" strike="noStrike" cap="none">
                <a:solidFill>
                  <a:schemeClr val="dk2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09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66"/>
          <p:cNvSpPr txBox="1"/>
          <p:nvPr/>
        </p:nvSpPr>
        <p:spPr>
          <a:xfrm>
            <a:off x="7857027" y="3940659"/>
            <a:ext cx="4334973" cy="42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Prochaine séance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66"/>
          <p:cNvSpPr>
            <a:spLocks noGrp="1"/>
          </p:cNvSpPr>
          <p:nvPr>
            <p:ph type="pic" idx="3"/>
          </p:nvPr>
        </p:nvSpPr>
        <p:spPr>
          <a:xfrm>
            <a:off x="7524750" y="1"/>
            <a:ext cx="2286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5" name="Google Shape;385;p166" descr="PIE-Logo.jpeg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7862" r="14390"/>
          <a:stretch/>
        </p:blipFill>
        <p:spPr>
          <a:xfrm>
            <a:off x="7524749" y="1"/>
            <a:ext cx="2534824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dad85667f_1_156"/>
          <p:cNvSpPr txBox="1"/>
          <p:nvPr/>
        </p:nvSpPr>
        <p:spPr>
          <a:xfrm>
            <a:off x="1223235" y="1190838"/>
            <a:ext cx="8797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SYNTHESES ET APPRENTISSAGES</a:t>
            </a:r>
            <a:endParaRPr sz="3200" b="1" i="0" u="none" strike="noStrike" cap="none">
              <a:solidFill>
                <a:srgbClr val="3155A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gddad85667f_1_156"/>
          <p:cNvSpPr txBox="1"/>
          <p:nvPr/>
        </p:nvSpPr>
        <p:spPr>
          <a:xfrm>
            <a:off x="1223236" y="829283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PROCHAINE SEANCE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gddad85667f_1_156"/>
          <p:cNvSpPr txBox="1"/>
          <p:nvPr/>
        </p:nvSpPr>
        <p:spPr>
          <a:xfrm>
            <a:off x="1342239" y="2584450"/>
            <a:ext cx="95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Prochaine séance : SYNTHESE ET APPRENTISSAGES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112f39d75_0_0"/>
          <p:cNvSpPr txBox="1"/>
          <p:nvPr/>
        </p:nvSpPr>
        <p:spPr>
          <a:xfrm>
            <a:off x="901700" y="1822750"/>
            <a:ext cx="10992000" cy="4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Vous travaillerez en groupe sur 2 questions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2C51A4"/>
                </a:solidFill>
                <a:latin typeface="Calibri"/>
                <a:ea typeface="Calibri"/>
                <a:cs typeface="Calibri"/>
                <a:sym typeface="Calibri"/>
              </a:rPr>
              <a:t>IMPORTANT : TRAVAILLEZ DANS LA LANGUE DE VOTRE CHOIX</a:t>
            </a:r>
            <a:endParaRPr sz="2400" b="1" i="0" u="none" strike="noStrike" cap="none">
              <a:solidFill>
                <a:srgbClr val="2C51A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TRAVAIL 1 : Travail en groupe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Synthèse : qu’avez vous appris sur ces 4 premières séances ? Comment votre vision sur l’entrepreneuriat/ les entrepreneurs a évolué ? Comment cela vous a changé ?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Concevez en groupe un support que vous présenterez en 5 minutes (Vidéo, Présentation Power Point, Collage Photo, Pièce de théâtre, Jeux …)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TRAVAIL 2 : Travail en groupe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Choisissez un problème que vous rencontrez dans votre quotidien au sein de votre établissement. Pour chaque problème, essayez d’identifier 4-5 solutions différentes que vous pouvez proposer pour résoudre ce problème. Quelque chose de simple que vous pouvez faire avant la prochaine séance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Présentez nous en 5 minutes en groupe, le problème, les solutions et les actions que vous pouvez démarrer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e112f39d75_0_0"/>
          <p:cNvSpPr txBox="1"/>
          <p:nvPr/>
        </p:nvSpPr>
        <p:spPr>
          <a:xfrm>
            <a:off x="901700" y="1119243"/>
            <a:ext cx="1129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 FAIRE POUR LA PROCHAINE SÉANCE</a:t>
            </a:r>
            <a:endParaRPr sz="2800" b="0" i="0" u="none" strike="noStrike" cap="none"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99" name="Google Shape;399;ge112f39d75_0_0"/>
          <p:cNvSpPr txBox="1"/>
          <p:nvPr/>
        </p:nvSpPr>
        <p:spPr>
          <a:xfrm>
            <a:off x="901700" y="757689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TRAVAUX PRATIQUES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1"/>
          <p:cNvSpPr/>
          <p:nvPr/>
        </p:nvSpPr>
        <p:spPr>
          <a:xfrm>
            <a:off x="1075944" y="982980"/>
            <a:ext cx="10040112" cy="4892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91"/>
          <p:cNvSpPr txBox="1"/>
          <p:nvPr/>
        </p:nvSpPr>
        <p:spPr>
          <a:xfrm>
            <a:off x="2597881" y="2128513"/>
            <a:ext cx="6667895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BELLE JOURNEE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078252c51_1_273"/>
          <p:cNvSpPr txBox="1"/>
          <p:nvPr/>
        </p:nvSpPr>
        <p:spPr>
          <a:xfrm>
            <a:off x="900316" y="1219683"/>
            <a:ext cx="8509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Ce cours ne s’adresse pas</a:t>
            </a:r>
            <a:endParaRPr sz="32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ge078252c51_1_273"/>
          <p:cNvSpPr txBox="1"/>
          <p:nvPr/>
        </p:nvSpPr>
        <p:spPr>
          <a:xfrm>
            <a:off x="900316" y="858128"/>
            <a:ext cx="2921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IMPORTANT</a:t>
            </a:r>
            <a:endParaRPr sz="16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ge078252c51_1_273"/>
          <p:cNvSpPr txBox="1"/>
          <p:nvPr/>
        </p:nvSpPr>
        <p:spPr>
          <a:xfrm>
            <a:off x="941551" y="2466013"/>
            <a:ext cx="10308900" cy="3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 cours n’est pas conçu pour :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Char char="○"/>
            </a:pPr>
            <a:r>
              <a:rPr lang="en-US" sz="3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مول الشكارة</a:t>
            </a:r>
            <a:endParaRPr sz="3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Char char="○"/>
            </a:pPr>
            <a:r>
              <a:rPr lang="en-US" sz="3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entrepreneurs des années 80-90</a:t>
            </a:r>
            <a:endParaRPr sz="3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Char char="○"/>
            </a:pPr>
            <a:r>
              <a:rPr lang="en-US" sz="3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ceux qui croient que tout est impossible, que rien ne peut changer, que personne ne peut y arriver</a:t>
            </a:r>
            <a:endParaRPr sz="3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Char char="○"/>
            </a:pPr>
            <a:r>
              <a:rPr lang="en-US" sz="3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entrepreneurs qui ne sont pas éthiques</a:t>
            </a:r>
            <a:endParaRPr sz="3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315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e078252c51_1_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3202" y="5375375"/>
            <a:ext cx="2474948" cy="11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078252c51_1_238"/>
          <p:cNvSpPr/>
          <p:nvPr/>
        </p:nvSpPr>
        <p:spPr>
          <a:xfrm>
            <a:off x="0" y="1"/>
            <a:ext cx="7524600" cy="6858000"/>
          </a:xfrm>
          <a:prstGeom prst="rect">
            <a:avLst/>
          </a:prstGeom>
          <a:solidFill>
            <a:srgbClr val="3D6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ge078252c51_1_238"/>
          <p:cNvSpPr txBox="1"/>
          <p:nvPr/>
        </p:nvSpPr>
        <p:spPr>
          <a:xfrm>
            <a:off x="803378" y="661559"/>
            <a:ext cx="3063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078252c51_1_238"/>
          <p:cNvSpPr txBox="1"/>
          <p:nvPr/>
        </p:nvSpPr>
        <p:spPr>
          <a:xfrm>
            <a:off x="-640682" y="1708935"/>
            <a:ext cx="40098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0"/>
              <a:buFont typeface="Arial"/>
              <a:buNone/>
            </a:pPr>
            <a:r>
              <a:rPr lang="en-US" sz="24000" b="0" i="0" u="none" strike="noStrike" cap="none">
                <a:solidFill>
                  <a:schemeClr val="dk2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e078252c51_1_238"/>
          <p:cNvSpPr txBox="1"/>
          <p:nvPr/>
        </p:nvSpPr>
        <p:spPr>
          <a:xfrm>
            <a:off x="7828163" y="3551041"/>
            <a:ext cx="3687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Echanges, Questions-Réponses</a:t>
            </a: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ge078252c51_1_238" descr="PIE-Logo.jpeg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7864" r="14388"/>
          <a:stretch/>
        </p:blipFill>
        <p:spPr>
          <a:xfrm>
            <a:off x="7524749" y="1"/>
            <a:ext cx="25347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78252c51_1_246"/>
          <p:cNvSpPr/>
          <p:nvPr/>
        </p:nvSpPr>
        <p:spPr>
          <a:xfrm flipH="1">
            <a:off x="6096150" y="2283722"/>
            <a:ext cx="476100" cy="457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ge078252c51_1_246"/>
          <p:cNvSpPr txBox="1"/>
          <p:nvPr/>
        </p:nvSpPr>
        <p:spPr>
          <a:xfrm>
            <a:off x="6938150" y="2585075"/>
            <a:ext cx="5059200" cy="27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just" rtl="0">
              <a:lnSpc>
                <a:spcPct val="1018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155A6"/>
                </a:solidFill>
                <a:latin typeface="Calibri"/>
                <a:ea typeface="Calibri"/>
                <a:cs typeface="Calibri"/>
                <a:sym typeface="Calibri"/>
              </a:rPr>
              <a:t>Question 1 </a:t>
            </a:r>
            <a:r>
              <a:rPr lang="en-US" sz="2800" b="0" i="0" u="none" strike="noStrike" cap="none">
                <a:solidFill>
                  <a:srgbClr val="3155A6"/>
                </a:solidFill>
                <a:latin typeface="Calibri"/>
                <a:ea typeface="Calibri"/>
                <a:cs typeface="Calibri"/>
                <a:sym typeface="Calibri"/>
              </a:rPr>
              <a:t>: Qu’avez vous retenu de la précédente séance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18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3155A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18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155A6"/>
                </a:solidFill>
                <a:latin typeface="Calibri"/>
                <a:ea typeface="Calibri"/>
                <a:cs typeface="Calibri"/>
                <a:sym typeface="Calibri"/>
              </a:rPr>
              <a:t>Question 2 </a:t>
            </a:r>
            <a:r>
              <a:rPr lang="en-US" sz="2800" b="0" i="0" u="none" strike="noStrike" cap="none">
                <a:solidFill>
                  <a:srgbClr val="3155A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Comment allez vous utiliser cet enseignement aujourd’hui ?</a:t>
            </a:r>
            <a:endParaRPr sz="2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ge078252c51_1_246" descr="Recap-2020.jpe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38683" b="-38683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078252c51_1_105"/>
          <p:cNvSpPr/>
          <p:nvPr/>
        </p:nvSpPr>
        <p:spPr>
          <a:xfrm>
            <a:off x="0" y="1"/>
            <a:ext cx="7524600" cy="6858000"/>
          </a:xfrm>
          <a:prstGeom prst="rect">
            <a:avLst/>
          </a:prstGeom>
          <a:solidFill>
            <a:srgbClr val="3D6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ge078252c51_1_105"/>
          <p:cNvSpPr txBox="1"/>
          <p:nvPr/>
        </p:nvSpPr>
        <p:spPr>
          <a:xfrm>
            <a:off x="803378" y="661559"/>
            <a:ext cx="3063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e078252c51_1_105"/>
          <p:cNvSpPr txBox="1"/>
          <p:nvPr/>
        </p:nvSpPr>
        <p:spPr>
          <a:xfrm>
            <a:off x="-640682" y="1708935"/>
            <a:ext cx="40098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0"/>
              <a:buFont typeface="Arial"/>
              <a:buNone/>
            </a:pPr>
            <a:r>
              <a:rPr lang="en-US" sz="24000" b="0" i="0" u="none" strike="noStrike" cap="none">
                <a:solidFill>
                  <a:schemeClr val="dk2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e078252c51_1_105"/>
          <p:cNvSpPr txBox="1"/>
          <p:nvPr/>
        </p:nvSpPr>
        <p:spPr>
          <a:xfrm>
            <a:off x="7828163" y="3551041"/>
            <a:ext cx="368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Objectifs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e078252c51_1_105" descr="PIE-Logo.jpeg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7864" r="14388"/>
          <a:stretch/>
        </p:blipFill>
        <p:spPr>
          <a:xfrm>
            <a:off x="7524749" y="1"/>
            <a:ext cx="25347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43"/>
          <p:cNvSpPr/>
          <p:nvPr/>
        </p:nvSpPr>
        <p:spPr>
          <a:xfrm>
            <a:off x="0" y="1850"/>
            <a:ext cx="12192000" cy="6858000"/>
          </a:xfrm>
          <a:prstGeom prst="rect">
            <a:avLst/>
          </a:prstGeom>
          <a:solidFill>
            <a:srgbClr val="3D66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43"/>
          <p:cNvSpPr txBox="1"/>
          <p:nvPr/>
        </p:nvSpPr>
        <p:spPr>
          <a:xfrm>
            <a:off x="396100" y="2012425"/>
            <a:ext cx="115821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18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Objectifs de la séance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18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18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IDENTIFIER LES RAISONS D’ENTREPRENDRE</a:t>
            </a:r>
            <a:endParaRPr sz="36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18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Penser comme un entrepreneur</a:t>
            </a:r>
            <a:endParaRPr sz="36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18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Custom 6">
      <a:dk1>
        <a:srgbClr val="000000"/>
      </a:dk1>
      <a:lt1>
        <a:srgbClr val="FFFFFF"/>
      </a:lt1>
      <a:dk2>
        <a:srgbClr val="111111"/>
      </a:dk2>
      <a:lt2>
        <a:srgbClr val="F2F2F2"/>
      </a:lt2>
      <a:accent1>
        <a:srgbClr val="3155A6"/>
      </a:accent1>
      <a:accent2>
        <a:srgbClr val="3C3D3F"/>
      </a:accent2>
      <a:accent3>
        <a:srgbClr val="52565A"/>
      </a:accent3>
      <a:accent4>
        <a:srgbClr val="A8ABAA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2128</Words>
  <PresentationFormat>Personnalisé</PresentationFormat>
  <Paragraphs>276</Paragraphs>
  <Slides>45</Slides>
  <Notes>45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3" baseType="lpstr">
      <vt:lpstr>Arial</vt:lpstr>
      <vt:lpstr>Montserrat</vt:lpstr>
      <vt:lpstr>Calibri</vt:lpstr>
      <vt:lpstr>Helvetica Neue</vt:lpstr>
      <vt:lpstr>Lato</vt:lpstr>
      <vt:lpstr>Montserrat Thin</vt:lpstr>
      <vt:lpstr>Montserrat Light</vt:lpstr>
      <vt:lpstr>Digit - Multi 1 - Bright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Microsoft Office User</dc:creator>
  <cp:lastModifiedBy>berrada</cp:lastModifiedBy>
  <cp:revision>1</cp:revision>
  <dcterms:created xsi:type="dcterms:W3CDTF">2015-09-24T05:44:04Z</dcterms:created>
  <dcterms:modified xsi:type="dcterms:W3CDTF">2021-09-17T18:36:38Z</dcterms:modified>
</cp:coreProperties>
</file>