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embeddedFontLst>
    <p:embeddedFont>
      <p:font typeface="Montserrat" charset="0"/>
      <p:regular r:id="rId32"/>
      <p:bold r:id="rId33"/>
      <p:italic r:id="rId34"/>
      <p:boldItalic r:id="rId35"/>
    </p:embeddedFont>
    <p:embeddedFont>
      <p:font typeface="Calibri" pitchFamily="34" charset="0"/>
      <p:regular r:id="rId36"/>
      <p:bold r:id="rId37"/>
      <p:italic r:id="rId38"/>
      <p:boldItalic r:id="rId39"/>
    </p:embeddedFont>
    <p:embeddedFont>
      <p:font typeface="Helvetica Neue" charset="0"/>
      <p:regular r:id="rId40"/>
      <p:bold r:id="rId41"/>
      <p:italic r:id="rId42"/>
      <p:boldItalic r:id="rId43"/>
    </p:embeddedFont>
    <p:embeddedFont>
      <p:font typeface="Montserrat Thin" charset="0"/>
      <p:regular r:id="rId44"/>
      <p:bold r:id="rId45"/>
      <p:italic r:id="rId46"/>
      <p:boldItalic r:id="rId47"/>
    </p:embeddedFont>
    <p:embeddedFont>
      <p:font typeface="Montserrat Light" charset="0"/>
      <p:regular r:id="rId48"/>
      <p:bold r:id="rId49"/>
      <p:italic r:id="rId50"/>
      <p:boldItalic r:id="rId51"/>
    </p:embeddedFont>
    <p:embeddedFont>
      <p:font typeface="Lato" pitchFamily="34" charset="0"/>
      <p:regular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4319">
          <p15:clr>
            <a:srgbClr val="000000"/>
          </p15:clr>
        </p15:guide>
        <p15:guide id="2" pos="7670">
          <p15:clr>
            <a:srgbClr val="000000"/>
          </p15:clr>
        </p15:guide>
        <p15:guide id="3" orient="horz" pos="3091">
          <p15:clr>
            <a:srgbClr val="000000"/>
          </p15:clr>
        </p15:guide>
        <p15:guide id="4" pos="197">
          <p15:clr>
            <a:srgbClr val="000000"/>
          </p15:clr>
        </p15:guide>
      </p15:sldGuideLst>
    </p:ext>
    <p:ext uri="{2D200454-40CA-4A62-9FC3-DE9A4176ACB9}">
      <p15:notes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5" roundtripDataSignature="AMtx7mg7s1UuDsqlBpdkcTHCxFko1CHnv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174" y="-96"/>
      </p:cViewPr>
      <p:guideLst>
        <p:guide orient="horz" pos="4319"/>
        <p:guide orient="horz" pos="3091"/>
        <p:guide pos="7670"/>
        <p:guide pos="197"/>
      </p:guideLst>
    </p:cSldViewPr>
  </p:slideViewPr>
  <p:notesTextViewPr>
    <p:cViewPr>
      <p:scale>
        <a:sx n="100" d="100"/>
        <a:sy n="100" d="100"/>
      </p:scale>
      <p:origin x="0" y="0"/>
    </p:cViewPr>
  </p:notesTextViewPr>
  <p:notesViewPr>
    <p:cSldViewPr snapToGrid="0">
      <p:cViewPr varScale="1">
        <p:scale>
          <a:sx n="100" d="100"/>
          <a:sy n="100" d="100"/>
        </p:scale>
        <p:origin x="0" y="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55"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font" Target="fonts/font18.fntdata"/><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font" Target="fonts/font2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20.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 name="Google Shape;3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0a20646ed_0_8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ge0a20646ed_0_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6d4fcba79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gb6d4fcba7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1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4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1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exercice: devoir maison recherche entrepreneur</a:t>
            </a:r>
            <a:endParaRPr/>
          </a:p>
        </p:txBody>
      </p:sp>
      <p:sp>
        <p:nvSpPr>
          <p:cNvPr id="141" name="Google Shape;141;p1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e05c10bbca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1" name="Google Shape;151;ge05c10bbca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b6d4fcb8bf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 name="Google Shape;161;gb6d4fcb8bf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e05c10bbca_1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ge05c10bbca_1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e05c10bbca_1_7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ge05c10bbca_1_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b6d4fcb8bf_1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8" name="Google Shape;188;gb6d4fcb8bf_1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 name="Google Shape;4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e05c10bbca_1_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8" name="Google Shape;198;ge05c10bbca_1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e05c10bbca_1_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ge05c10bbca_1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6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p1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6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p1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b6d4fcb8bf_1_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8" name="Google Shape;238;gb6d4fcb8bf_1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6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5" name="Google Shape;245;p1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6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5" name="Google Shape;255;p1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6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2" name="Google Shape;262;p1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e0a20646ed_0_1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9" name="Google Shape;269;ge0a20646ed_0_12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0" name="Google Shape;270;ge0a20646ed_0_12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pPr marL="0" lvl="0" indent="0" algn="r" rtl="0">
                <a:lnSpc>
                  <a:spcPct val="100000"/>
                </a:lnSpc>
                <a:spcBef>
                  <a:spcPts val="0"/>
                </a:spcBef>
                <a:spcAft>
                  <a:spcPts val="0"/>
                </a:spcAft>
                <a:buClr>
                  <a:srgbClr val="000000"/>
                </a:buClr>
                <a:buSzPts val="1200"/>
                <a:buFont typeface="Arial"/>
                <a:buNone/>
              </a:pPr>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9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p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 name="Google Shape;5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0a20646ed_0_9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 name="Google Shape;58;ge0a20646ed_0_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e0a20646ed_0_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7" name="Google Shape;67;ge0a20646ed_0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e0a20646ed_0_10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 name="Google Shape;74;ge0a20646ed_0_1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e0a20646ed_0_1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3" name="Google Shape;83;ge0a20646ed_0_1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 name="Google Shape;91;p1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e0a20646ed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ge0a20646ed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8_Full Image without Header &amp; Footer">
  <p:cSld name="48_Full Image without Header &amp; Footer">
    <p:spTree>
      <p:nvGrpSpPr>
        <p:cNvPr id="1" name="Shape 10"/>
        <p:cNvGrpSpPr/>
        <p:nvPr/>
      </p:nvGrpSpPr>
      <p:grpSpPr>
        <a:xfrm>
          <a:off x="0" y="0"/>
          <a:ext cx="0" cy="0"/>
          <a:chOff x="0" y="0"/>
          <a:chExt cx="0" cy="0"/>
        </a:xfrm>
      </p:grpSpPr>
      <p:sp>
        <p:nvSpPr>
          <p:cNvPr id="11" name="Google Shape;11;p93"/>
          <p:cNvSpPr>
            <a:spLocks noGrp="1"/>
          </p:cNvSpPr>
          <p:nvPr>
            <p:ph type="pic" idx="2"/>
          </p:nvPr>
        </p:nvSpPr>
        <p:spPr>
          <a:xfrm>
            <a:off x="0" y="0"/>
            <a:ext cx="12192000" cy="6858000"/>
          </a:xfrm>
          <a:prstGeom prst="rect">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Montserrat"/>
                <a:ea typeface="Montserrat"/>
                <a:cs typeface="Montserrat"/>
                <a:sym typeface="Montserrat"/>
              </a:defRPr>
            </a:lvl1pPr>
            <a:lvl2pPr marR="0" lvl="1" algn="ctr"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2pPr>
            <a:lvl3pPr marR="0" lvl="2" algn="ctr" rtl="0">
              <a:lnSpc>
                <a:spcPct val="90000"/>
              </a:lnSpc>
              <a:spcBef>
                <a:spcPts val="500"/>
              </a:spcBef>
              <a:spcAft>
                <a:spcPts val="0"/>
              </a:spcAft>
              <a:buClr>
                <a:schemeClr val="dk1"/>
              </a:buClr>
              <a:buSzPts val="1500"/>
              <a:buFont typeface="Arial"/>
              <a:buChar char="•"/>
              <a:defRPr sz="1500" b="0" i="0" u="none" strike="noStrike" cap="none">
                <a:solidFill>
                  <a:schemeClr val="dk1"/>
                </a:solidFill>
                <a:latin typeface="Montserrat"/>
                <a:ea typeface="Montserrat"/>
                <a:cs typeface="Montserrat"/>
                <a:sym typeface="Montserrat"/>
              </a:defRPr>
            </a:lvl3pPr>
            <a:lvl4pPr marR="0" lvl="3" algn="ctr"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Montserrat"/>
                <a:ea typeface="Montserrat"/>
                <a:cs typeface="Montserrat"/>
                <a:sym typeface="Montserrat"/>
              </a:defRPr>
            </a:lvl4pPr>
            <a:lvl5pPr marR="0" lvl="4" algn="ctr" rtl="0">
              <a:lnSpc>
                <a:spcPct val="90000"/>
              </a:lnSpc>
              <a:spcBef>
                <a:spcPts val="500"/>
              </a:spcBef>
              <a:spcAft>
                <a:spcPts val="0"/>
              </a:spcAft>
              <a:buClr>
                <a:schemeClr val="dk1"/>
              </a:buClr>
              <a:buSzPts val="900"/>
              <a:buFont typeface="Arial"/>
              <a:buChar char="•"/>
              <a:defRPr sz="9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53_Full Image without Header &amp; Footer">
  <p:cSld name="53_Full Image without Header &amp; Footer">
    <p:spTree>
      <p:nvGrpSpPr>
        <p:cNvPr id="1" name="Shape 12"/>
        <p:cNvGrpSpPr/>
        <p:nvPr/>
      </p:nvGrpSpPr>
      <p:grpSpPr>
        <a:xfrm>
          <a:off x="0" y="0"/>
          <a:ext cx="0" cy="0"/>
          <a:chOff x="0" y="0"/>
          <a:chExt cx="0" cy="0"/>
        </a:xfrm>
      </p:grpSpPr>
      <p:sp>
        <p:nvSpPr>
          <p:cNvPr id="13" name="Google Shape;13;p95"/>
          <p:cNvSpPr>
            <a:spLocks noGrp="1"/>
          </p:cNvSpPr>
          <p:nvPr>
            <p:ph type="pic" idx="2"/>
          </p:nvPr>
        </p:nvSpPr>
        <p:spPr>
          <a:xfrm>
            <a:off x="1364341" y="1015999"/>
            <a:ext cx="3570516" cy="3570516"/>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Montserrat"/>
                <a:ea typeface="Montserrat"/>
                <a:cs typeface="Montserrat"/>
                <a:sym typeface="Montserrat"/>
              </a:defRPr>
            </a:lvl1pPr>
            <a:lvl2pPr marR="0" lvl="1" algn="ctr"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2pPr>
            <a:lvl3pPr marR="0" lvl="2" algn="ctr" rtl="0">
              <a:lnSpc>
                <a:spcPct val="90000"/>
              </a:lnSpc>
              <a:spcBef>
                <a:spcPts val="500"/>
              </a:spcBef>
              <a:spcAft>
                <a:spcPts val="0"/>
              </a:spcAft>
              <a:buClr>
                <a:schemeClr val="dk1"/>
              </a:buClr>
              <a:buSzPts val="1500"/>
              <a:buFont typeface="Arial"/>
              <a:buChar char="•"/>
              <a:defRPr sz="1500" b="0" i="0" u="none" strike="noStrike" cap="none">
                <a:solidFill>
                  <a:schemeClr val="dk1"/>
                </a:solidFill>
                <a:latin typeface="Montserrat"/>
                <a:ea typeface="Montserrat"/>
                <a:cs typeface="Montserrat"/>
                <a:sym typeface="Montserrat"/>
              </a:defRPr>
            </a:lvl3pPr>
            <a:lvl4pPr marR="0" lvl="3" algn="ctr"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Montserrat"/>
                <a:ea typeface="Montserrat"/>
                <a:cs typeface="Montserrat"/>
                <a:sym typeface="Montserrat"/>
              </a:defRPr>
            </a:lvl4pPr>
            <a:lvl5pPr marR="0" lvl="4" algn="ctr" rtl="0">
              <a:lnSpc>
                <a:spcPct val="90000"/>
              </a:lnSpc>
              <a:spcBef>
                <a:spcPts val="500"/>
              </a:spcBef>
              <a:spcAft>
                <a:spcPts val="0"/>
              </a:spcAft>
              <a:buClr>
                <a:schemeClr val="dk1"/>
              </a:buClr>
              <a:buSzPts val="900"/>
              <a:buFont typeface="Arial"/>
              <a:buChar char="•"/>
              <a:defRPr sz="9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56_Full Image without Header &amp; Footer">
  <p:cSld name="56_Full Image without Header &amp; Footer">
    <p:spTree>
      <p:nvGrpSpPr>
        <p:cNvPr id="1" name="Shape 14"/>
        <p:cNvGrpSpPr/>
        <p:nvPr/>
      </p:nvGrpSpPr>
      <p:grpSpPr>
        <a:xfrm>
          <a:off x="0" y="0"/>
          <a:ext cx="0" cy="0"/>
          <a:chOff x="0" y="0"/>
          <a:chExt cx="0" cy="0"/>
        </a:xfrm>
      </p:grpSpPr>
      <p:sp>
        <p:nvSpPr>
          <p:cNvPr id="15" name="Google Shape;15;p94"/>
          <p:cNvSpPr>
            <a:spLocks noGrp="1"/>
          </p:cNvSpPr>
          <p:nvPr>
            <p:ph type="pic" idx="2"/>
          </p:nvPr>
        </p:nvSpPr>
        <p:spPr>
          <a:xfrm>
            <a:off x="0" y="0"/>
            <a:ext cx="6096000" cy="68580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Montserrat"/>
                <a:ea typeface="Montserrat"/>
                <a:cs typeface="Montserrat"/>
                <a:sym typeface="Montserrat"/>
              </a:defRPr>
            </a:lvl1pPr>
            <a:lvl2pPr marR="0" lvl="1" algn="ctr"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2pPr>
            <a:lvl3pPr marR="0" lvl="2" algn="ctr" rtl="0">
              <a:lnSpc>
                <a:spcPct val="90000"/>
              </a:lnSpc>
              <a:spcBef>
                <a:spcPts val="500"/>
              </a:spcBef>
              <a:spcAft>
                <a:spcPts val="0"/>
              </a:spcAft>
              <a:buClr>
                <a:schemeClr val="dk1"/>
              </a:buClr>
              <a:buSzPts val="1500"/>
              <a:buFont typeface="Arial"/>
              <a:buChar char="•"/>
              <a:defRPr sz="1500" b="0" i="0" u="none" strike="noStrike" cap="none">
                <a:solidFill>
                  <a:schemeClr val="dk1"/>
                </a:solidFill>
                <a:latin typeface="Montserrat"/>
                <a:ea typeface="Montserrat"/>
                <a:cs typeface="Montserrat"/>
                <a:sym typeface="Montserrat"/>
              </a:defRPr>
            </a:lvl3pPr>
            <a:lvl4pPr marR="0" lvl="3" algn="ctr"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Montserrat"/>
                <a:ea typeface="Montserrat"/>
                <a:cs typeface="Montserrat"/>
                <a:sym typeface="Montserrat"/>
              </a:defRPr>
            </a:lvl4pPr>
            <a:lvl5pPr marR="0" lvl="4" algn="ctr" rtl="0">
              <a:lnSpc>
                <a:spcPct val="90000"/>
              </a:lnSpc>
              <a:spcBef>
                <a:spcPts val="500"/>
              </a:spcBef>
              <a:spcAft>
                <a:spcPts val="0"/>
              </a:spcAft>
              <a:buClr>
                <a:schemeClr val="dk1"/>
              </a:buClr>
              <a:buSzPts val="900"/>
              <a:buFont typeface="Arial"/>
              <a:buChar char="•"/>
              <a:defRPr sz="9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96_Full Image without Header &amp; Footer">
  <p:cSld name="96_Full Image without Header &amp; Footer">
    <p:spTree>
      <p:nvGrpSpPr>
        <p:cNvPr id="1" name="Shape 16"/>
        <p:cNvGrpSpPr/>
        <p:nvPr/>
      </p:nvGrpSpPr>
      <p:grpSpPr>
        <a:xfrm>
          <a:off x="0" y="0"/>
          <a:ext cx="0" cy="0"/>
          <a:chOff x="0" y="0"/>
          <a:chExt cx="0" cy="0"/>
        </a:xfrm>
      </p:grpSpPr>
      <p:sp>
        <p:nvSpPr>
          <p:cNvPr id="17" name="Google Shape;17;p139"/>
          <p:cNvSpPr>
            <a:spLocks noGrp="1"/>
          </p:cNvSpPr>
          <p:nvPr>
            <p:ph type="pic" idx="2"/>
          </p:nvPr>
        </p:nvSpPr>
        <p:spPr>
          <a:xfrm>
            <a:off x="4667250" y="2514601"/>
            <a:ext cx="2857500" cy="4343399"/>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Montserrat"/>
                <a:ea typeface="Montserrat"/>
                <a:cs typeface="Montserrat"/>
                <a:sym typeface="Montserrat"/>
              </a:defRPr>
            </a:lvl1pPr>
            <a:lvl2pPr marR="0" lvl="1" algn="ctr"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2pPr>
            <a:lvl3pPr marR="0" lvl="2" algn="ctr" rtl="0">
              <a:lnSpc>
                <a:spcPct val="90000"/>
              </a:lnSpc>
              <a:spcBef>
                <a:spcPts val="500"/>
              </a:spcBef>
              <a:spcAft>
                <a:spcPts val="0"/>
              </a:spcAft>
              <a:buClr>
                <a:schemeClr val="dk1"/>
              </a:buClr>
              <a:buSzPts val="1500"/>
              <a:buFont typeface="Arial"/>
              <a:buChar char="•"/>
              <a:defRPr sz="1500" b="0" i="0" u="none" strike="noStrike" cap="none">
                <a:solidFill>
                  <a:schemeClr val="dk1"/>
                </a:solidFill>
                <a:latin typeface="Montserrat"/>
                <a:ea typeface="Montserrat"/>
                <a:cs typeface="Montserrat"/>
                <a:sym typeface="Montserrat"/>
              </a:defRPr>
            </a:lvl3pPr>
            <a:lvl4pPr marR="0" lvl="3" algn="ctr"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Montserrat"/>
                <a:ea typeface="Montserrat"/>
                <a:cs typeface="Montserrat"/>
                <a:sym typeface="Montserrat"/>
              </a:defRPr>
            </a:lvl4pPr>
            <a:lvl5pPr marR="0" lvl="4" algn="ctr" rtl="0">
              <a:lnSpc>
                <a:spcPct val="90000"/>
              </a:lnSpc>
              <a:spcBef>
                <a:spcPts val="500"/>
              </a:spcBef>
              <a:spcAft>
                <a:spcPts val="0"/>
              </a:spcAft>
              <a:buClr>
                <a:schemeClr val="dk1"/>
              </a:buClr>
              <a:buSzPts val="900"/>
              <a:buFont typeface="Arial"/>
              <a:buChar char="•"/>
              <a:defRPr sz="9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18" name="Google Shape;18;p139"/>
          <p:cNvSpPr>
            <a:spLocks noGrp="1"/>
          </p:cNvSpPr>
          <p:nvPr>
            <p:ph type="pic" idx="3"/>
          </p:nvPr>
        </p:nvSpPr>
        <p:spPr>
          <a:xfrm>
            <a:off x="7524750" y="1"/>
            <a:ext cx="2286000" cy="25146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Montserrat"/>
                <a:ea typeface="Montserrat"/>
                <a:cs typeface="Montserrat"/>
                <a:sym typeface="Montserrat"/>
              </a:defRPr>
            </a:lvl1pPr>
            <a:lvl2pPr marR="0" lvl="1" algn="ctr"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2pPr>
            <a:lvl3pPr marR="0" lvl="2" algn="ctr" rtl="0">
              <a:lnSpc>
                <a:spcPct val="90000"/>
              </a:lnSpc>
              <a:spcBef>
                <a:spcPts val="500"/>
              </a:spcBef>
              <a:spcAft>
                <a:spcPts val="0"/>
              </a:spcAft>
              <a:buClr>
                <a:schemeClr val="dk1"/>
              </a:buClr>
              <a:buSzPts val="1500"/>
              <a:buFont typeface="Arial"/>
              <a:buChar char="•"/>
              <a:defRPr sz="1500" b="0" i="0" u="none" strike="noStrike" cap="none">
                <a:solidFill>
                  <a:schemeClr val="dk1"/>
                </a:solidFill>
                <a:latin typeface="Montserrat"/>
                <a:ea typeface="Montserrat"/>
                <a:cs typeface="Montserrat"/>
                <a:sym typeface="Montserrat"/>
              </a:defRPr>
            </a:lvl3pPr>
            <a:lvl4pPr marR="0" lvl="3" algn="ctr"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Montserrat"/>
                <a:ea typeface="Montserrat"/>
                <a:cs typeface="Montserrat"/>
                <a:sym typeface="Montserrat"/>
              </a:defRPr>
            </a:lvl4pPr>
            <a:lvl5pPr marR="0" lvl="4" algn="ctr" rtl="0">
              <a:lnSpc>
                <a:spcPct val="90000"/>
              </a:lnSpc>
              <a:spcBef>
                <a:spcPts val="500"/>
              </a:spcBef>
              <a:spcAft>
                <a:spcPts val="0"/>
              </a:spcAft>
              <a:buClr>
                <a:schemeClr val="dk1"/>
              </a:buClr>
              <a:buSzPts val="900"/>
              <a:buFont typeface="Arial"/>
              <a:buChar char="•"/>
              <a:defRPr sz="9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60_Full Image without Header &amp; Footer">
  <p:cSld name="60_Full Image without Header &amp; Footer">
    <p:spTree>
      <p:nvGrpSpPr>
        <p:cNvPr id="1" name="Shape 19"/>
        <p:cNvGrpSpPr/>
        <p:nvPr/>
      </p:nvGrpSpPr>
      <p:grpSpPr>
        <a:xfrm>
          <a:off x="0" y="0"/>
          <a:ext cx="0" cy="0"/>
          <a:chOff x="0" y="0"/>
          <a:chExt cx="0" cy="0"/>
        </a:xfrm>
      </p:grpSpPr>
      <p:sp>
        <p:nvSpPr>
          <p:cNvPr id="20" name="Google Shape;20;p99"/>
          <p:cNvSpPr>
            <a:spLocks noGrp="1"/>
          </p:cNvSpPr>
          <p:nvPr>
            <p:ph type="pic" idx="2"/>
          </p:nvPr>
        </p:nvSpPr>
        <p:spPr>
          <a:xfrm>
            <a:off x="890588" y="890586"/>
            <a:ext cx="2174207" cy="2174207"/>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Montserrat"/>
                <a:ea typeface="Montserrat"/>
                <a:cs typeface="Montserrat"/>
                <a:sym typeface="Montserrat"/>
              </a:defRPr>
            </a:lvl1pPr>
            <a:lvl2pPr marR="0" lvl="1" algn="ctr"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2pPr>
            <a:lvl3pPr marR="0" lvl="2" algn="ctr" rtl="0">
              <a:lnSpc>
                <a:spcPct val="90000"/>
              </a:lnSpc>
              <a:spcBef>
                <a:spcPts val="500"/>
              </a:spcBef>
              <a:spcAft>
                <a:spcPts val="0"/>
              </a:spcAft>
              <a:buClr>
                <a:schemeClr val="dk1"/>
              </a:buClr>
              <a:buSzPts val="1500"/>
              <a:buFont typeface="Arial"/>
              <a:buChar char="•"/>
              <a:defRPr sz="1500" b="0" i="0" u="none" strike="noStrike" cap="none">
                <a:solidFill>
                  <a:schemeClr val="dk1"/>
                </a:solidFill>
                <a:latin typeface="Montserrat"/>
                <a:ea typeface="Montserrat"/>
                <a:cs typeface="Montserrat"/>
                <a:sym typeface="Montserrat"/>
              </a:defRPr>
            </a:lvl3pPr>
            <a:lvl4pPr marR="0" lvl="3" algn="ctr"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Montserrat"/>
                <a:ea typeface="Montserrat"/>
                <a:cs typeface="Montserrat"/>
                <a:sym typeface="Montserrat"/>
              </a:defRPr>
            </a:lvl4pPr>
            <a:lvl5pPr marR="0" lvl="4" algn="ctr" rtl="0">
              <a:lnSpc>
                <a:spcPct val="90000"/>
              </a:lnSpc>
              <a:spcBef>
                <a:spcPts val="500"/>
              </a:spcBef>
              <a:spcAft>
                <a:spcPts val="0"/>
              </a:spcAft>
              <a:buClr>
                <a:schemeClr val="dk1"/>
              </a:buClr>
              <a:buSzPts val="900"/>
              <a:buFont typeface="Arial"/>
              <a:buChar char="•"/>
              <a:defRPr sz="9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21" name="Google Shape;21;p99"/>
          <p:cNvSpPr>
            <a:spLocks noGrp="1"/>
          </p:cNvSpPr>
          <p:nvPr>
            <p:ph type="pic" idx="3"/>
          </p:nvPr>
        </p:nvSpPr>
        <p:spPr>
          <a:xfrm>
            <a:off x="3188369" y="890586"/>
            <a:ext cx="2174207" cy="2174207"/>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Montserrat"/>
                <a:ea typeface="Montserrat"/>
                <a:cs typeface="Montserrat"/>
                <a:sym typeface="Montserrat"/>
              </a:defRPr>
            </a:lvl1pPr>
            <a:lvl2pPr marR="0" lvl="1" algn="ctr"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2pPr>
            <a:lvl3pPr marR="0" lvl="2" algn="ctr" rtl="0">
              <a:lnSpc>
                <a:spcPct val="90000"/>
              </a:lnSpc>
              <a:spcBef>
                <a:spcPts val="500"/>
              </a:spcBef>
              <a:spcAft>
                <a:spcPts val="0"/>
              </a:spcAft>
              <a:buClr>
                <a:schemeClr val="dk1"/>
              </a:buClr>
              <a:buSzPts val="1500"/>
              <a:buFont typeface="Arial"/>
              <a:buChar char="•"/>
              <a:defRPr sz="1500" b="0" i="0" u="none" strike="noStrike" cap="none">
                <a:solidFill>
                  <a:schemeClr val="dk1"/>
                </a:solidFill>
                <a:latin typeface="Montserrat"/>
                <a:ea typeface="Montserrat"/>
                <a:cs typeface="Montserrat"/>
                <a:sym typeface="Montserrat"/>
              </a:defRPr>
            </a:lvl3pPr>
            <a:lvl4pPr marR="0" lvl="3" algn="ctr"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Montserrat"/>
                <a:ea typeface="Montserrat"/>
                <a:cs typeface="Montserrat"/>
                <a:sym typeface="Montserrat"/>
              </a:defRPr>
            </a:lvl4pPr>
            <a:lvl5pPr marR="0" lvl="4" algn="ctr" rtl="0">
              <a:lnSpc>
                <a:spcPct val="90000"/>
              </a:lnSpc>
              <a:spcBef>
                <a:spcPts val="500"/>
              </a:spcBef>
              <a:spcAft>
                <a:spcPts val="0"/>
              </a:spcAft>
              <a:buClr>
                <a:schemeClr val="dk1"/>
              </a:buClr>
              <a:buSzPts val="900"/>
              <a:buFont typeface="Arial"/>
              <a:buChar char="•"/>
              <a:defRPr sz="9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22" name="Google Shape;22;p99"/>
          <p:cNvSpPr>
            <a:spLocks noGrp="1"/>
          </p:cNvSpPr>
          <p:nvPr>
            <p:ph type="pic" idx="4"/>
          </p:nvPr>
        </p:nvSpPr>
        <p:spPr>
          <a:xfrm>
            <a:off x="7248725" y="3657600"/>
            <a:ext cx="4052688" cy="2309812"/>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Montserrat"/>
                <a:ea typeface="Montserrat"/>
                <a:cs typeface="Montserrat"/>
                <a:sym typeface="Montserrat"/>
              </a:defRPr>
            </a:lvl1pPr>
            <a:lvl2pPr marR="0" lvl="1" algn="ctr"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2pPr>
            <a:lvl3pPr marR="0" lvl="2" algn="ctr" rtl="0">
              <a:lnSpc>
                <a:spcPct val="90000"/>
              </a:lnSpc>
              <a:spcBef>
                <a:spcPts val="500"/>
              </a:spcBef>
              <a:spcAft>
                <a:spcPts val="0"/>
              </a:spcAft>
              <a:buClr>
                <a:schemeClr val="dk1"/>
              </a:buClr>
              <a:buSzPts val="1500"/>
              <a:buFont typeface="Arial"/>
              <a:buChar char="•"/>
              <a:defRPr sz="1500" b="0" i="0" u="none" strike="noStrike" cap="none">
                <a:solidFill>
                  <a:schemeClr val="dk1"/>
                </a:solidFill>
                <a:latin typeface="Montserrat"/>
                <a:ea typeface="Montserrat"/>
                <a:cs typeface="Montserrat"/>
                <a:sym typeface="Montserrat"/>
              </a:defRPr>
            </a:lvl3pPr>
            <a:lvl4pPr marR="0" lvl="3" algn="ctr"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Montserrat"/>
                <a:ea typeface="Montserrat"/>
                <a:cs typeface="Montserrat"/>
                <a:sym typeface="Montserrat"/>
              </a:defRPr>
            </a:lvl4pPr>
            <a:lvl5pPr marR="0" lvl="4" algn="ctr" rtl="0">
              <a:lnSpc>
                <a:spcPct val="90000"/>
              </a:lnSpc>
              <a:spcBef>
                <a:spcPts val="500"/>
              </a:spcBef>
              <a:spcAft>
                <a:spcPts val="0"/>
              </a:spcAft>
              <a:buClr>
                <a:schemeClr val="dk1"/>
              </a:buClr>
              <a:buSzPts val="900"/>
              <a:buFont typeface="Arial"/>
              <a:buChar char="•"/>
              <a:defRPr sz="9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67_Full Image without Header &amp; Footer">
  <p:cSld name="67_Full Image without Header &amp; Footer">
    <p:spTree>
      <p:nvGrpSpPr>
        <p:cNvPr id="1" name="Shape 23"/>
        <p:cNvGrpSpPr/>
        <p:nvPr/>
      </p:nvGrpSpPr>
      <p:grpSpPr>
        <a:xfrm>
          <a:off x="0" y="0"/>
          <a:ext cx="0" cy="0"/>
          <a:chOff x="0" y="0"/>
          <a:chExt cx="0" cy="0"/>
        </a:xfrm>
      </p:grpSpPr>
      <p:sp>
        <p:nvSpPr>
          <p:cNvPr id="24" name="Google Shape;24;p98"/>
          <p:cNvSpPr>
            <a:spLocks noGrp="1"/>
          </p:cNvSpPr>
          <p:nvPr>
            <p:ph type="pic" idx="2"/>
          </p:nvPr>
        </p:nvSpPr>
        <p:spPr>
          <a:xfrm>
            <a:off x="847725" y="1733550"/>
            <a:ext cx="5105400" cy="4273841"/>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Montserrat"/>
                <a:ea typeface="Montserrat"/>
                <a:cs typeface="Montserrat"/>
                <a:sym typeface="Montserrat"/>
              </a:defRPr>
            </a:lvl1pPr>
            <a:lvl2pPr marR="0" lvl="1" algn="ctr"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2pPr>
            <a:lvl3pPr marR="0" lvl="2" algn="ctr" rtl="0">
              <a:lnSpc>
                <a:spcPct val="90000"/>
              </a:lnSpc>
              <a:spcBef>
                <a:spcPts val="500"/>
              </a:spcBef>
              <a:spcAft>
                <a:spcPts val="0"/>
              </a:spcAft>
              <a:buClr>
                <a:schemeClr val="dk1"/>
              </a:buClr>
              <a:buSzPts val="1500"/>
              <a:buFont typeface="Arial"/>
              <a:buChar char="•"/>
              <a:defRPr sz="1500" b="0" i="0" u="none" strike="noStrike" cap="none">
                <a:solidFill>
                  <a:schemeClr val="dk1"/>
                </a:solidFill>
                <a:latin typeface="Montserrat"/>
                <a:ea typeface="Montserrat"/>
                <a:cs typeface="Montserrat"/>
                <a:sym typeface="Montserrat"/>
              </a:defRPr>
            </a:lvl3pPr>
            <a:lvl4pPr marR="0" lvl="3" algn="ctr"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Montserrat"/>
                <a:ea typeface="Montserrat"/>
                <a:cs typeface="Montserrat"/>
                <a:sym typeface="Montserrat"/>
              </a:defRPr>
            </a:lvl4pPr>
            <a:lvl5pPr marR="0" lvl="4" algn="ctr" rtl="0">
              <a:lnSpc>
                <a:spcPct val="90000"/>
              </a:lnSpc>
              <a:spcBef>
                <a:spcPts val="500"/>
              </a:spcBef>
              <a:spcAft>
                <a:spcPts val="0"/>
              </a:spcAft>
              <a:buClr>
                <a:schemeClr val="dk1"/>
              </a:buClr>
              <a:buSzPts val="900"/>
              <a:buFont typeface="Arial"/>
              <a:buChar char="•"/>
              <a:defRPr sz="9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71_Full Image without Header &amp; Footer">
  <p:cSld name="71_Full Image without Header &amp; Footer">
    <p:spTree>
      <p:nvGrpSpPr>
        <p:cNvPr id="1" name="Shape 25"/>
        <p:cNvGrpSpPr/>
        <p:nvPr/>
      </p:nvGrpSpPr>
      <p:grpSpPr>
        <a:xfrm>
          <a:off x="0" y="0"/>
          <a:ext cx="0" cy="0"/>
          <a:chOff x="0" y="0"/>
          <a:chExt cx="0" cy="0"/>
        </a:xfrm>
      </p:grpSpPr>
      <p:sp>
        <p:nvSpPr>
          <p:cNvPr id="26" name="Google Shape;26;p100"/>
          <p:cNvSpPr>
            <a:spLocks noGrp="1"/>
          </p:cNvSpPr>
          <p:nvPr>
            <p:ph type="pic" idx="2"/>
          </p:nvPr>
        </p:nvSpPr>
        <p:spPr>
          <a:xfrm>
            <a:off x="6096000" y="0"/>
            <a:ext cx="6096000" cy="68580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Montserrat"/>
                <a:ea typeface="Montserrat"/>
                <a:cs typeface="Montserrat"/>
                <a:sym typeface="Montserrat"/>
              </a:defRPr>
            </a:lvl1pPr>
            <a:lvl2pPr marR="0" lvl="1" algn="ctr"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2pPr>
            <a:lvl3pPr marR="0" lvl="2" algn="ctr" rtl="0">
              <a:lnSpc>
                <a:spcPct val="90000"/>
              </a:lnSpc>
              <a:spcBef>
                <a:spcPts val="500"/>
              </a:spcBef>
              <a:spcAft>
                <a:spcPts val="0"/>
              </a:spcAft>
              <a:buClr>
                <a:schemeClr val="dk1"/>
              </a:buClr>
              <a:buSzPts val="1500"/>
              <a:buFont typeface="Arial"/>
              <a:buChar char="•"/>
              <a:defRPr sz="1500" b="0" i="0" u="none" strike="noStrike" cap="none">
                <a:solidFill>
                  <a:schemeClr val="dk1"/>
                </a:solidFill>
                <a:latin typeface="Montserrat"/>
                <a:ea typeface="Montserrat"/>
                <a:cs typeface="Montserrat"/>
                <a:sym typeface="Montserrat"/>
              </a:defRPr>
            </a:lvl3pPr>
            <a:lvl4pPr marR="0" lvl="3" algn="ctr"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Montserrat"/>
                <a:ea typeface="Montserrat"/>
                <a:cs typeface="Montserrat"/>
                <a:sym typeface="Montserrat"/>
              </a:defRPr>
            </a:lvl4pPr>
            <a:lvl5pPr marR="0" lvl="4" algn="ctr" rtl="0">
              <a:lnSpc>
                <a:spcPct val="90000"/>
              </a:lnSpc>
              <a:spcBef>
                <a:spcPts val="500"/>
              </a:spcBef>
              <a:spcAft>
                <a:spcPts val="0"/>
              </a:spcAft>
              <a:buClr>
                <a:schemeClr val="dk1"/>
              </a:buClr>
              <a:buSzPts val="900"/>
              <a:buFont typeface="Arial"/>
              <a:buChar char="•"/>
              <a:defRPr sz="9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52_Full Image without Header &amp; Footer">
  <p:cSld name="52_Full Image without Header &amp; Footer">
    <p:spTree>
      <p:nvGrpSpPr>
        <p:cNvPr id="1" name="Shape 27"/>
        <p:cNvGrpSpPr/>
        <p:nvPr/>
      </p:nvGrpSpPr>
      <p:grpSpPr>
        <a:xfrm>
          <a:off x="0" y="0"/>
          <a:ext cx="0" cy="0"/>
          <a:chOff x="0" y="0"/>
          <a:chExt cx="0" cy="0"/>
        </a:xfrm>
      </p:grpSpPr>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92_Full Image without Header &amp; Footer">
  <p:cSld name="92_Full Image without Header &amp; Footer">
    <p:spTree>
      <p:nvGrpSpPr>
        <p:cNvPr id="1" name="Shape 28"/>
        <p:cNvGrpSpPr/>
        <p:nvPr/>
      </p:nvGrpSpPr>
      <p:grpSpPr>
        <a:xfrm>
          <a:off x="0" y="0"/>
          <a:ext cx="0" cy="0"/>
          <a:chOff x="0" y="0"/>
          <a:chExt cx="0" cy="0"/>
        </a:xfrm>
      </p:grpSpPr>
      <p:sp>
        <p:nvSpPr>
          <p:cNvPr id="29" name="Google Shape;29;p142"/>
          <p:cNvSpPr>
            <a:spLocks noGrp="1"/>
          </p:cNvSpPr>
          <p:nvPr>
            <p:ph type="pic" idx="2"/>
          </p:nvPr>
        </p:nvSpPr>
        <p:spPr>
          <a:xfrm>
            <a:off x="9869364" y="2537763"/>
            <a:ext cx="2322586" cy="3398314"/>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1pPr>
            <a:lvl2pPr marR="0" lvl="1" algn="ctr"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2pPr>
            <a:lvl3pPr marR="0" lvl="2" algn="ctr" rtl="0">
              <a:lnSpc>
                <a:spcPct val="90000"/>
              </a:lnSpc>
              <a:spcBef>
                <a:spcPts val="500"/>
              </a:spcBef>
              <a:spcAft>
                <a:spcPts val="0"/>
              </a:spcAft>
              <a:buClr>
                <a:schemeClr val="dk1"/>
              </a:buClr>
              <a:buSzPts val="1500"/>
              <a:buFont typeface="Arial"/>
              <a:buChar char="•"/>
              <a:defRPr sz="1500" b="0" i="0" u="none" strike="noStrike" cap="none">
                <a:solidFill>
                  <a:schemeClr val="dk1"/>
                </a:solidFill>
                <a:latin typeface="Montserrat"/>
                <a:ea typeface="Montserrat"/>
                <a:cs typeface="Montserrat"/>
                <a:sym typeface="Montserrat"/>
              </a:defRPr>
            </a:lvl3pPr>
            <a:lvl4pPr marR="0" lvl="3" algn="ctr"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Montserrat"/>
                <a:ea typeface="Montserrat"/>
                <a:cs typeface="Montserrat"/>
                <a:sym typeface="Montserrat"/>
              </a:defRPr>
            </a:lvl4pPr>
            <a:lvl5pPr marR="0" lvl="4" algn="ctr" rtl="0">
              <a:lnSpc>
                <a:spcPct val="90000"/>
              </a:lnSpc>
              <a:spcBef>
                <a:spcPts val="500"/>
              </a:spcBef>
              <a:spcAft>
                <a:spcPts val="0"/>
              </a:spcAft>
              <a:buClr>
                <a:schemeClr val="dk1"/>
              </a:buClr>
              <a:buSzPts val="900"/>
              <a:buFont typeface="Arial"/>
              <a:buChar char="•"/>
              <a:defRPr sz="9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pic>
        <p:nvPicPr>
          <p:cNvPr id="34" name="Google Shape;34;p1"/>
          <p:cNvPicPr preferRelativeResize="0"/>
          <p:nvPr/>
        </p:nvPicPr>
        <p:blipFill rotWithShape="1">
          <a:blip r:embed="rId3">
            <a:alphaModFix/>
          </a:blip>
          <a:srcRect/>
          <a:stretch/>
        </p:blipFill>
        <p:spPr>
          <a:xfrm>
            <a:off x="4675974" y="82887"/>
            <a:ext cx="2837776" cy="2837776"/>
          </a:xfrm>
          <a:prstGeom prst="rect">
            <a:avLst/>
          </a:prstGeom>
          <a:noFill/>
          <a:ln>
            <a:noFill/>
          </a:ln>
        </p:spPr>
      </p:pic>
      <p:sp>
        <p:nvSpPr>
          <p:cNvPr id="35" name="Google Shape;35;p1"/>
          <p:cNvSpPr txBox="1"/>
          <p:nvPr/>
        </p:nvSpPr>
        <p:spPr>
          <a:xfrm>
            <a:off x="1140051" y="2584450"/>
            <a:ext cx="9909600" cy="1200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accent1"/>
                </a:solidFill>
                <a:latin typeface="Montserrat"/>
                <a:ea typeface="Montserrat"/>
                <a:cs typeface="Montserrat"/>
                <a:sym typeface="Montserrat"/>
              </a:rPr>
              <a:t>Programme d’Innovation Entrepreneuriale</a:t>
            </a:r>
            <a:endParaRPr sz="2400" b="1" i="0" u="none" strike="noStrike" cap="none">
              <a:solidFill>
                <a:schemeClr val="accent1"/>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2400"/>
              <a:buFont typeface="Arial"/>
              <a:buNone/>
            </a:pPr>
            <a:endParaRPr sz="2400" b="1" i="0" u="none" strike="noStrike" cap="none">
              <a:solidFill>
                <a:schemeClr val="accent1"/>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Montserrat"/>
                <a:ea typeface="Montserrat"/>
                <a:cs typeface="Montserrat"/>
                <a:sym typeface="Montserrat"/>
              </a:rPr>
              <a:t>SEANCE 2 : Découvrons les entrepreneurs</a:t>
            </a:r>
            <a:endParaRPr sz="2400" b="1" i="0" u="none" strike="noStrike" cap="none">
              <a:solidFill>
                <a:schemeClr val="dk1"/>
              </a:solidFill>
              <a:latin typeface="Montserrat"/>
              <a:ea typeface="Montserrat"/>
              <a:cs typeface="Montserrat"/>
              <a:sym typeface="Montserrat"/>
            </a:endParaRPr>
          </a:p>
        </p:txBody>
      </p:sp>
      <p:sp>
        <p:nvSpPr>
          <p:cNvPr id="36" name="Google Shape;36;p1"/>
          <p:cNvSpPr txBox="1"/>
          <p:nvPr/>
        </p:nvSpPr>
        <p:spPr>
          <a:xfrm>
            <a:off x="2885412" y="4623136"/>
            <a:ext cx="6421200" cy="400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FFFFFF"/>
                </a:solidFill>
                <a:latin typeface="Montserrat"/>
                <a:ea typeface="Montserrat"/>
                <a:cs typeface="Montserrat"/>
                <a:sym typeface="Montserrat"/>
              </a:rPr>
              <a:t>PRESENTATION</a:t>
            </a:r>
            <a:endParaRPr sz="1400" b="0" i="0" u="none" strike="noStrike" cap="none">
              <a:solidFill>
                <a:srgbClr val="000000"/>
              </a:solidFill>
              <a:latin typeface="Arial"/>
              <a:ea typeface="Arial"/>
              <a:cs typeface="Arial"/>
              <a:sym typeface="Arial"/>
            </a:endParaRPr>
          </a:p>
        </p:txBody>
      </p:sp>
      <p:pic>
        <p:nvPicPr>
          <p:cNvPr id="37" name="Google Shape;37;p1"/>
          <p:cNvPicPr preferRelativeResize="0"/>
          <p:nvPr/>
        </p:nvPicPr>
        <p:blipFill rotWithShape="1">
          <a:blip r:embed="rId4">
            <a:alphaModFix/>
          </a:blip>
          <a:srcRect/>
          <a:stretch/>
        </p:blipFill>
        <p:spPr>
          <a:xfrm>
            <a:off x="3507500" y="4304525"/>
            <a:ext cx="2334050" cy="2334050"/>
          </a:xfrm>
          <a:prstGeom prst="rect">
            <a:avLst/>
          </a:prstGeom>
          <a:noFill/>
          <a:ln>
            <a:noFill/>
          </a:ln>
        </p:spPr>
      </p:pic>
      <p:pic>
        <p:nvPicPr>
          <p:cNvPr id="38" name="Google Shape;38;p1"/>
          <p:cNvPicPr preferRelativeResize="0"/>
          <p:nvPr/>
        </p:nvPicPr>
        <p:blipFill rotWithShape="1">
          <a:blip r:embed="rId5">
            <a:alphaModFix/>
          </a:blip>
          <a:srcRect/>
          <a:stretch/>
        </p:blipFill>
        <p:spPr>
          <a:xfrm>
            <a:off x="6184589" y="4371550"/>
            <a:ext cx="2334050" cy="2334050"/>
          </a:xfrm>
          <a:prstGeom prst="rect">
            <a:avLst/>
          </a:prstGeom>
          <a:noFill/>
          <a:ln>
            <a:noFill/>
          </a:ln>
        </p:spPr>
      </p:pic>
      <p:sp>
        <p:nvSpPr>
          <p:cNvPr id="39" name="Google Shape;39;p1"/>
          <p:cNvSpPr/>
          <p:nvPr/>
        </p:nvSpPr>
        <p:spPr>
          <a:xfrm>
            <a:off x="10757100" y="6325425"/>
            <a:ext cx="1434900" cy="531000"/>
          </a:xfrm>
          <a:prstGeom prst="rect">
            <a:avLst/>
          </a:prstGeom>
          <a:solidFill>
            <a:srgbClr val="3155A6"/>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a:solidFill>
                  <a:srgbClr val="FFFFFF"/>
                </a:solidFill>
              </a:rPr>
              <a:t>VERSION PROVISOIRE</a:t>
            </a:r>
            <a:endParaRPr b="1">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e0a20646ed_0_83"/>
          <p:cNvSpPr txBox="1"/>
          <p:nvPr/>
        </p:nvSpPr>
        <p:spPr>
          <a:xfrm>
            <a:off x="1039150" y="2280950"/>
            <a:ext cx="10238100" cy="3128700"/>
          </a:xfrm>
          <a:prstGeom prst="rect">
            <a:avLst/>
          </a:prstGeom>
          <a:noFill/>
          <a:ln>
            <a:noFill/>
          </a:ln>
        </p:spPr>
        <p:txBody>
          <a:bodyPr spcFirstLastPara="1" wrap="square" lIns="91425" tIns="45700" rIns="91425" bIns="45700" anchor="t" anchorCtr="0">
            <a:noAutofit/>
          </a:bodyPr>
          <a:lstStyle/>
          <a:p>
            <a:pPr marL="0" marR="0" lvl="0" indent="0" algn="just" rtl="0">
              <a:lnSpc>
                <a:spcPct val="107916"/>
              </a:lnSpc>
              <a:spcBef>
                <a:spcPts val="0"/>
              </a:spcBef>
              <a:spcAft>
                <a:spcPts val="0"/>
              </a:spcAft>
              <a:buClr>
                <a:schemeClr val="dk1"/>
              </a:buClr>
              <a:buSzPts val="1100"/>
              <a:buFont typeface="Arial"/>
              <a:buNone/>
            </a:pPr>
            <a:r>
              <a:rPr lang="en-US" sz="2000" b="0" i="0" u="none" strike="noStrike" cap="none">
                <a:solidFill>
                  <a:schemeClr val="dk1"/>
                </a:solidFill>
                <a:latin typeface="Calibri"/>
                <a:ea typeface="Calibri"/>
                <a:cs typeface="Calibri"/>
                <a:sym typeface="Calibri"/>
              </a:rPr>
              <a:t>Durant la précédente séance, nous avons demandé d’effectuer des </a:t>
            </a:r>
            <a:r>
              <a:rPr lang="en-US" sz="2000" b="1" i="0" u="none" strike="noStrike" cap="none">
                <a:solidFill>
                  <a:schemeClr val="dk1"/>
                </a:solidFill>
                <a:latin typeface="Calibri"/>
                <a:ea typeface="Calibri"/>
                <a:cs typeface="Calibri"/>
                <a:sym typeface="Calibri"/>
              </a:rPr>
              <a:t>recherches sur la vie de 3 entrepreneurs (marocains et étrangers), idéalement des entrepreneurs partis de rien</a:t>
            </a:r>
            <a:r>
              <a:rPr lang="en-US" sz="2000" b="0" i="0" u="none" strike="noStrike" cap="none">
                <a:solidFill>
                  <a:schemeClr val="dk1"/>
                </a:solidFill>
                <a:latin typeface="Calibri"/>
                <a:ea typeface="Calibri"/>
                <a:cs typeface="Calibri"/>
                <a:sym typeface="Calibri"/>
              </a:rPr>
              <a:t>.</a:t>
            </a:r>
            <a:endParaRPr sz="2000" b="0" i="0" u="none" strike="noStrike" cap="none">
              <a:solidFill>
                <a:schemeClr val="dk1"/>
              </a:solidFill>
              <a:latin typeface="Calibri"/>
              <a:ea typeface="Calibri"/>
              <a:cs typeface="Calibri"/>
              <a:sym typeface="Calibri"/>
            </a:endParaRPr>
          </a:p>
          <a:p>
            <a:pPr marL="0" marR="0" lvl="0" indent="0" algn="just" rtl="0">
              <a:lnSpc>
                <a:spcPct val="107916"/>
              </a:lnSpc>
              <a:spcBef>
                <a:spcPts val="800"/>
              </a:spcBef>
              <a:spcAft>
                <a:spcPts val="0"/>
              </a:spcAft>
              <a:buClr>
                <a:schemeClr val="dk1"/>
              </a:buClr>
              <a:buSzPts val="1100"/>
              <a:buFont typeface="Arial"/>
              <a:buNone/>
            </a:pPr>
            <a:r>
              <a:rPr lang="en-US" sz="2000" b="0" i="0" u="none" strike="noStrike" cap="none">
                <a:solidFill>
                  <a:schemeClr val="dk1"/>
                </a:solidFill>
                <a:latin typeface="Calibri"/>
                <a:ea typeface="Calibri"/>
                <a:cs typeface="Calibri"/>
                <a:sym typeface="Calibri"/>
              </a:rPr>
              <a:t>Nous vous avons demandé de faire des </a:t>
            </a:r>
            <a:r>
              <a:rPr lang="en-US" sz="2000" b="1" i="0" u="none" strike="noStrike" cap="none">
                <a:solidFill>
                  <a:schemeClr val="dk1"/>
                </a:solidFill>
                <a:latin typeface="Calibri"/>
                <a:ea typeface="Calibri"/>
                <a:cs typeface="Calibri"/>
                <a:sym typeface="Calibri"/>
              </a:rPr>
              <a:t>recherches sur les techniques de présentation orale</a:t>
            </a:r>
            <a:r>
              <a:rPr lang="en-US" sz="2000" b="0" i="0" u="none" strike="noStrike" cap="none">
                <a:solidFill>
                  <a:schemeClr val="dk1"/>
                </a:solidFill>
                <a:latin typeface="Calibri"/>
                <a:ea typeface="Calibri"/>
                <a:cs typeface="Calibri"/>
                <a:sym typeface="Calibri"/>
              </a:rPr>
              <a:t> et de v</a:t>
            </a:r>
            <a:r>
              <a:rPr lang="en-US" sz="2000" b="1" i="0" u="none" strike="noStrike" cap="none">
                <a:solidFill>
                  <a:schemeClr val="dk1"/>
                </a:solidFill>
                <a:latin typeface="Calibri"/>
                <a:ea typeface="Calibri"/>
                <a:cs typeface="Calibri"/>
                <a:sym typeface="Calibri"/>
              </a:rPr>
              <a:t>ous entraîner à présenter chaque entrepreneur en 3 minutes</a:t>
            </a:r>
            <a:r>
              <a:rPr lang="en-US" sz="2000" b="0" i="0" u="none" strike="noStrike" cap="none">
                <a:solidFill>
                  <a:schemeClr val="dk1"/>
                </a:solidFill>
                <a:latin typeface="Calibri"/>
                <a:ea typeface="Calibri"/>
                <a:cs typeface="Calibri"/>
                <a:sym typeface="Calibri"/>
              </a:rPr>
              <a:t>.</a:t>
            </a:r>
            <a:endParaRPr sz="2000" b="0" i="0" u="none" strike="noStrike" cap="none">
              <a:solidFill>
                <a:schemeClr val="dk1"/>
              </a:solidFill>
              <a:latin typeface="Calibri"/>
              <a:ea typeface="Calibri"/>
              <a:cs typeface="Calibri"/>
              <a:sym typeface="Calibri"/>
            </a:endParaRPr>
          </a:p>
          <a:p>
            <a:pPr marL="0" marR="0" lvl="0" indent="0" algn="just" rtl="0">
              <a:lnSpc>
                <a:spcPct val="107916"/>
              </a:lnSpc>
              <a:spcBef>
                <a:spcPts val="800"/>
              </a:spcBef>
              <a:spcAft>
                <a:spcPts val="0"/>
              </a:spcAft>
              <a:buClr>
                <a:schemeClr val="dk1"/>
              </a:buClr>
              <a:buSzPts val="1100"/>
              <a:buFont typeface="Arial"/>
              <a:buNone/>
            </a:pPr>
            <a:r>
              <a:rPr lang="en-US" sz="2000" b="0" i="0" u="none" strike="noStrike" cap="none">
                <a:solidFill>
                  <a:schemeClr val="dk1"/>
                </a:solidFill>
                <a:latin typeface="Calibri"/>
                <a:ea typeface="Calibri"/>
                <a:cs typeface="Calibri"/>
                <a:sym typeface="Calibri"/>
              </a:rPr>
              <a:t>Cette séance s’appuie entièrement sur vos travaux et vos recherches. </a:t>
            </a:r>
            <a:endParaRPr sz="2000" b="0" i="0" u="none" strike="noStrike" cap="none">
              <a:solidFill>
                <a:schemeClr val="dk1"/>
              </a:solidFill>
              <a:latin typeface="Calibri"/>
              <a:ea typeface="Calibri"/>
              <a:cs typeface="Calibri"/>
              <a:sym typeface="Calibri"/>
            </a:endParaRPr>
          </a:p>
          <a:p>
            <a:pPr marL="0" marR="0" lvl="0" indent="0" algn="just" rtl="0">
              <a:lnSpc>
                <a:spcPct val="107916"/>
              </a:lnSpc>
              <a:spcBef>
                <a:spcPts val="800"/>
              </a:spcBef>
              <a:spcAft>
                <a:spcPts val="0"/>
              </a:spcAft>
              <a:buClr>
                <a:schemeClr val="dk1"/>
              </a:buClr>
              <a:buSzPts val="1100"/>
              <a:buFont typeface="Arial"/>
              <a:buNone/>
            </a:pPr>
            <a:endParaRPr sz="2000" b="1" i="0" u="none" strike="noStrike" cap="none">
              <a:solidFill>
                <a:srgbClr val="4A86E8"/>
              </a:solidFill>
              <a:latin typeface="Calibri"/>
              <a:ea typeface="Calibri"/>
              <a:cs typeface="Calibri"/>
              <a:sym typeface="Calibri"/>
            </a:endParaRPr>
          </a:p>
          <a:p>
            <a:pPr marL="0" marR="0" lvl="0" indent="0" algn="just" rtl="0">
              <a:lnSpc>
                <a:spcPct val="107916"/>
              </a:lnSpc>
              <a:spcBef>
                <a:spcPts val="800"/>
              </a:spcBef>
              <a:spcAft>
                <a:spcPts val="800"/>
              </a:spcAft>
              <a:buClr>
                <a:schemeClr val="dk1"/>
              </a:buClr>
              <a:buSzPts val="1100"/>
              <a:buFont typeface="Arial"/>
              <a:buNone/>
            </a:pPr>
            <a:r>
              <a:rPr lang="en-US" sz="2000" b="1" i="0" u="none" strike="noStrike" cap="none">
                <a:solidFill>
                  <a:srgbClr val="4A86E8"/>
                </a:solidFill>
                <a:latin typeface="Calibri"/>
                <a:ea typeface="Calibri"/>
                <a:cs typeface="Calibri"/>
                <a:sym typeface="Calibri"/>
              </a:rPr>
              <a:t>Un grand merci et bravo pour le travail que vous avez réalisé et que l’on va réaliser aujourd’hui ensemble.</a:t>
            </a:r>
            <a:endParaRPr sz="3100" b="1" i="0" u="none" strike="noStrike" cap="none">
              <a:solidFill>
                <a:srgbClr val="4A86E8"/>
              </a:solidFill>
              <a:latin typeface="Calibri"/>
              <a:ea typeface="Calibri"/>
              <a:cs typeface="Calibri"/>
              <a:sym typeface="Calibri"/>
            </a:endParaRPr>
          </a:p>
        </p:txBody>
      </p:sp>
      <p:sp>
        <p:nvSpPr>
          <p:cNvPr id="108" name="Google Shape;108;ge0a20646ed_0_83"/>
          <p:cNvSpPr txBox="1"/>
          <p:nvPr/>
        </p:nvSpPr>
        <p:spPr>
          <a:xfrm>
            <a:off x="901700" y="1119243"/>
            <a:ext cx="1129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accent1"/>
                </a:solidFill>
                <a:latin typeface="Montserrat"/>
                <a:ea typeface="Montserrat"/>
                <a:cs typeface="Montserrat"/>
                <a:sym typeface="Montserrat"/>
              </a:rPr>
              <a:t>Rappel : les recherches que vous avez effectué </a:t>
            </a:r>
            <a:endParaRPr sz="2800" b="0" i="0" u="none" strike="noStrike" cap="none">
              <a:solidFill>
                <a:schemeClr val="accent2"/>
              </a:solidFill>
              <a:latin typeface="Montserrat Light"/>
              <a:ea typeface="Montserrat Light"/>
              <a:cs typeface="Montserrat Light"/>
              <a:sym typeface="Montserrat Light"/>
            </a:endParaRPr>
          </a:p>
        </p:txBody>
      </p:sp>
      <p:sp>
        <p:nvSpPr>
          <p:cNvPr id="109" name="Google Shape;109;ge0a20646ed_0_83"/>
          <p:cNvSpPr txBox="1"/>
          <p:nvPr/>
        </p:nvSpPr>
        <p:spPr>
          <a:xfrm>
            <a:off x="901700" y="757689"/>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INTRODUCTION</a:t>
            </a:r>
            <a:endParaRPr sz="1600" b="0" i="0" u="none" strike="noStrike" cap="none">
              <a:solidFill>
                <a:schemeClr val="dk2"/>
              </a:solidFill>
              <a:latin typeface="Lato"/>
              <a:ea typeface="Lato"/>
              <a:cs typeface="Lato"/>
              <a:sym typeface="Lato"/>
            </a:endParaRPr>
          </a:p>
        </p:txBody>
      </p:sp>
      <p:pic>
        <p:nvPicPr>
          <p:cNvPr id="110" name="Google Shape;110;ge0a20646ed_0_83"/>
          <p:cNvPicPr preferRelativeResize="0"/>
          <p:nvPr/>
        </p:nvPicPr>
        <p:blipFill rotWithShape="1">
          <a:blip r:embed="rId3">
            <a:alphaModFix/>
          </a:blip>
          <a:srcRect/>
          <a:stretch/>
        </p:blipFill>
        <p:spPr>
          <a:xfrm>
            <a:off x="9005725" y="5409650"/>
            <a:ext cx="2850822" cy="1143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b6d4fcba79_0_0"/>
          <p:cNvSpPr/>
          <p:nvPr/>
        </p:nvSpPr>
        <p:spPr>
          <a:xfrm flipH="1">
            <a:off x="6096150" y="2283722"/>
            <a:ext cx="476100" cy="4574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116" name="Google Shape;116;gb6d4fcba79_0_0"/>
          <p:cNvSpPr txBox="1"/>
          <p:nvPr/>
        </p:nvSpPr>
        <p:spPr>
          <a:xfrm>
            <a:off x="6692799" y="839002"/>
            <a:ext cx="4761300" cy="523200"/>
          </a:xfrm>
          <a:prstGeom prst="rect">
            <a:avLst/>
          </a:prstGeom>
          <a:noFill/>
          <a:ln>
            <a:noFill/>
          </a:ln>
        </p:spPr>
        <p:txBody>
          <a:bodyPr spcFirstLastPara="1" wrap="square" lIns="0" tIns="45700" rIns="0" bIns="45700" anchor="t" anchorCtr="0">
            <a:spAutoFit/>
          </a:bodyPr>
          <a:lstStyle/>
          <a:p>
            <a:pPr marL="0" marR="0" lvl="0" indent="0" algn="just" rtl="0">
              <a:lnSpc>
                <a:spcPct val="101851"/>
              </a:lnSpc>
              <a:spcBef>
                <a:spcPts val="0"/>
              </a:spcBef>
              <a:spcAft>
                <a:spcPts val="0"/>
              </a:spcAft>
              <a:buClr>
                <a:srgbClr val="000000"/>
              </a:buClr>
              <a:buSzPts val="2800"/>
              <a:buFont typeface="Arial"/>
              <a:buNone/>
            </a:pPr>
            <a:endParaRPr sz="2800" b="0" i="0" u="none" strike="noStrike" cap="none">
              <a:solidFill>
                <a:srgbClr val="3155A6"/>
              </a:solidFill>
              <a:latin typeface="Calibri"/>
              <a:ea typeface="Calibri"/>
              <a:cs typeface="Calibri"/>
              <a:sym typeface="Calibri"/>
            </a:endParaRPr>
          </a:p>
        </p:txBody>
      </p:sp>
      <p:sp>
        <p:nvSpPr>
          <p:cNvPr id="117" name="Google Shape;117;gb6d4fcba79_0_0"/>
          <p:cNvSpPr txBox="1"/>
          <p:nvPr/>
        </p:nvSpPr>
        <p:spPr>
          <a:xfrm>
            <a:off x="6956548" y="2449363"/>
            <a:ext cx="4892700" cy="3411000"/>
          </a:xfrm>
          <a:prstGeom prst="rect">
            <a:avLst/>
          </a:prstGeom>
          <a:noFill/>
          <a:ln>
            <a:noFill/>
          </a:ln>
        </p:spPr>
        <p:txBody>
          <a:bodyPr spcFirstLastPara="1" wrap="square" lIns="91425" tIns="45700" rIns="91425" bIns="45700" anchor="ctr" anchorCtr="0">
            <a:spAutoFit/>
          </a:bodyPr>
          <a:lstStyle/>
          <a:p>
            <a:pPr marL="342900" marR="0" lvl="0" indent="-330200" algn="l" rtl="0">
              <a:lnSpc>
                <a:spcPct val="110000"/>
              </a:lnSpc>
              <a:spcBef>
                <a:spcPts val="0"/>
              </a:spcBef>
              <a:spcAft>
                <a:spcPts val="0"/>
              </a:spcAft>
              <a:buClr>
                <a:srgbClr val="000000"/>
              </a:buClr>
              <a:buSzPts val="2200"/>
              <a:buFont typeface="Arial"/>
              <a:buChar char="•"/>
            </a:pPr>
            <a:r>
              <a:rPr lang="en-US" sz="2200" b="0" i="0" u="none" strike="noStrike" cap="none">
                <a:solidFill>
                  <a:schemeClr val="dk1"/>
                </a:solidFill>
                <a:latin typeface="Calibri"/>
                <a:ea typeface="Calibri"/>
                <a:cs typeface="Calibri"/>
                <a:sym typeface="Calibri"/>
              </a:rPr>
              <a:t>Durant cette séance, vous allez être amenés à faire des présentations. </a:t>
            </a:r>
            <a:endParaRPr sz="2200" b="0" i="0" u="none" strike="noStrike" cap="none">
              <a:solidFill>
                <a:schemeClr val="dk1"/>
              </a:solidFill>
              <a:latin typeface="Calibri"/>
              <a:ea typeface="Calibri"/>
              <a:cs typeface="Calibri"/>
              <a:sym typeface="Calibri"/>
            </a:endParaRPr>
          </a:p>
          <a:p>
            <a:pPr marL="342900" marR="0" lvl="0" indent="-330200" algn="l" rtl="0">
              <a:lnSpc>
                <a:spcPct val="110000"/>
              </a:lnSpc>
              <a:spcBef>
                <a:spcPts val="0"/>
              </a:spcBef>
              <a:spcAft>
                <a:spcPts val="0"/>
              </a:spcAft>
              <a:buClr>
                <a:schemeClr val="dk1"/>
              </a:buClr>
              <a:buSzPts val="2200"/>
              <a:buFont typeface="Calibri"/>
              <a:buChar char="•"/>
            </a:pPr>
            <a:r>
              <a:rPr lang="en-US" sz="2200" b="0" i="0" u="none" strike="noStrike" cap="none">
                <a:solidFill>
                  <a:schemeClr val="dk1"/>
                </a:solidFill>
                <a:latin typeface="Calibri"/>
                <a:ea typeface="Calibri"/>
                <a:cs typeface="Calibri"/>
                <a:sym typeface="Calibri"/>
              </a:rPr>
              <a:t>Nous vous demandons de</a:t>
            </a:r>
            <a:endParaRPr sz="2200" b="0" i="0" u="none" strike="noStrike" cap="none">
              <a:solidFill>
                <a:schemeClr val="dk1"/>
              </a:solidFill>
              <a:latin typeface="Calibri"/>
              <a:ea typeface="Calibri"/>
              <a:cs typeface="Calibri"/>
              <a:sym typeface="Calibri"/>
            </a:endParaRPr>
          </a:p>
          <a:p>
            <a:pPr marL="914400" marR="0" lvl="1" indent="-368300" algn="l" rtl="0">
              <a:lnSpc>
                <a:spcPct val="110000"/>
              </a:lnSpc>
              <a:spcBef>
                <a:spcPts val="0"/>
              </a:spcBef>
              <a:spcAft>
                <a:spcPts val="0"/>
              </a:spcAft>
              <a:buClr>
                <a:schemeClr val="dk1"/>
              </a:buClr>
              <a:buSzPts val="2200"/>
              <a:buFont typeface="Calibri"/>
              <a:buChar char="○"/>
            </a:pPr>
            <a:r>
              <a:rPr lang="en-US" sz="2200" b="0" i="0" u="none" strike="noStrike" cap="none">
                <a:solidFill>
                  <a:schemeClr val="dk1"/>
                </a:solidFill>
                <a:latin typeface="Calibri"/>
                <a:ea typeface="Calibri"/>
                <a:cs typeface="Calibri"/>
                <a:sym typeface="Calibri"/>
              </a:rPr>
              <a:t>parler à voix haute pour que tout le monde puisse vous entendre</a:t>
            </a:r>
            <a:endParaRPr sz="2200" b="0" i="0" u="none" strike="noStrike" cap="none">
              <a:solidFill>
                <a:schemeClr val="dk1"/>
              </a:solidFill>
              <a:latin typeface="Calibri"/>
              <a:ea typeface="Calibri"/>
              <a:cs typeface="Calibri"/>
              <a:sym typeface="Calibri"/>
            </a:endParaRPr>
          </a:p>
          <a:p>
            <a:pPr marL="914400" marR="0" lvl="1" indent="-368300" algn="l" rtl="0">
              <a:lnSpc>
                <a:spcPct val="110000"/>
              </a:lnSpc>
              <a:spcBef>
                <a:spcPts val="0"/>
              </a:spcBef>
              <a:spcAft>
                <a:spcPts val="0"/>
              </a:spcAft>
              <a:buClr>
                <a:schemeClr val="dk1"/>
              </a:buClr>
              <a:buSzPts val="2200"/>
              <a:buFont typeface="Calibri"/>
              <a:buChar char="○"/>
            </a:pPr>
            <a:r>
              <a:rPr lang="en-US" sz="2200" b="0" i="0" u="none" strike="noStrike" cap="none">
                <a:solidFill>
                  <a:schemeClr val="dk1"/>
                </a:solidFill>
                <a:latin typeface="Calibri"/>
                <a:ea typeface="Calibri"/>
                <a:cs typeface="Calibri"/>
                <a:sym typeface="Calibri"/>
              </a:rPr>
              <a:t>d’articuler quand vous parlez</a:t>
            </a:r>
            <a:endParaRPr sz="2200" b="0" i="0" u="none" strike="noStrike" cap="none">
              <a:solidFill>
                <a:schemeClr val="dk1"/>
              </a:solidFill>
              <a:latin typeface="Calibri"/>
              <a:ea typeface="Calibri"/>
              <a:cs typeface="Calibri"/>
              <a:sym typeface="Calibri"/>
            </a:endParaRPr>
          </a:p>
          <a:p>
            <a:pPr marL="457200" marR="0" lvl="0" indent="-368300" algn="l" rtl="0">
              <a:lnSpc>
                <a:spcPct val="110000"/>
              </a:lnSpc>
              <a:spcBef>
                <a:spcPts val="0"/>
              </a:spcBef>
              <a:spcAft>
                <a:spcPts val="0"/>
              </a:spcAft>
              <a:buClr>
                <a:schemeClr val="dk1"/>
              </a:buClr>
              <a:buSzPts val="2200"/>
              <a:buFont typeface="Calibri"/>
              <a:buChar char="•"/>
            </a:pPr>
            <a:r>
              <a:rPr lang="en-US" sz="2200" b="0" i="0" u="none" strike="noStrike" cap="none">
                <a:solidFill>
                  <a:schemeClr val="dk1"/>
                </a:solidFill>
                <a:latin typeface="Calibri"/>
                <a:ea typeface="Calibri"/>
                <a:cs typeface="Calibri"/>
                <a:sym typeface="Calibri"/>
              </a:rPr>
              <a:t>Soyez généreux : si quelqu’un parle à voix basse, demandez lui de parler plus fort pour l’aider à s’améliorer</a:t>
            </a:r>
            <a:endParaRPr sz="2200" b="0" i="0" u="none" strike="noStrike" cap="none">
              <a:solidFill>
                <a:schemeClr val="dk1"/>
              </a:solidFill>
              <a:latin typeface="Calibri"/>
              <a:ea typeface="Calibri"/>
              <a:cs typeface="Calibri"/>
              <a:sym typeface="Calibri"/>
            </a:endParaRPr>
          </a:p>
        </p:txBody>
      </p:sp>
      <p:pic>
        <p:nvPicPr>
          <p:cNvPr id="118" name="Google Shape;118;gb6d4fcba79_0_0"/>
          <p:cNvPicPr preferRelativeResize="0"/>
          <p:nvPr/>
        </p:nvPicPr>
        <p:blipFill rotWithShape="1">
          <a:blip r:embed="rId3">
            <a:alphaModFix/>
          </a:blip>
          <a:srcRect/>
          <a:stretch/>
        </p:blipFill>
        <p:spPr>
          <a:xfrm>
            <a:off x="226300" y="3108425"/>
            <a:ext cx="5791348" cy="3257633"/>
          </a:xfrm>
          <a:prstGeom prst="rect">
            <a:avLst/>
          </a:prstGeom>
          <a:noFill/>
          <a:ln>
            <a:noFill/>
          </a:ln>
        </p:spPr>
      </p:pic>
      <p:sp>
        <p:nvSpPr>
          <p:cNvPr id="119" name="Google Shape;119;gb6d4fcba79_0_0"/>
          <p:cNvSpPr txBox="1"/>
          <p:nvPr/>
        </p:nvSpPr>
        <p:spPr>
          <a:xfrm>
            <a:off x="901700" y="1119243"/>
            <a:ext cx="11290200" cy="523200"/>
          </a:xfrm>
          <a:prstGeom prst="rect">
            <a:avLst/>
          </a:prstGeom>
          <a:noFill/>
          <a:ln>
            <a:noFill/>
          </a:ln>
        </p:spPr>
        <p:txBody>
          <a:bodyPr spcFirstLastPara="1" wrap="square" lIns="91425" tIns="45700" rIns="91425" bIns="45700" anchor="t" anchorCtr="0">
            <a:spAutoFit/>
          </a:bodyPr>
          <a:lstStyle/>
          <a:p>
            <a:pPr marL="0" marR="0" lvl="0" indent="0" algn="just" rtl="0">
              <a:lnSpc>
                <a:spcPct val="101851"/>
              </a:lnSpc>
              <a:spcBef>
                <a:spcPts val="0"/>
              </a:spcBef>
              <a:spcAft>
                <a:spcPts val="0"/>
              </a:spcAft>
              <a:buClr>
                <a:schemeClr val="dk1"/>
              </a:buClr>
              <a:buSzPts val="2800"/>
              <a:buFont typeface="Arial"/>
              <a:buNone/>
            </a:pPr>
            <a:r>
              <a:rPr lang="en-US" sz="2800" b="1" i="0" u="none" strike="noStrike" cap="none">
                <a:solidFill>
                  <a:schemeClr val="accent1"/>
                </a:solidFill>
                <a:latin typeface="Calibri"/>
                <a:ea typeface="Calibri"/>
                <a:cs typeface="Calibri"/>
                <a:sym typeface="Calibri"/>
              </a:rPr>
              <a:t>Une séance pour améliorer la prise de parole en public</a:t>
            </a:r>
            <a:endParaRPr sz="2800" b="0" i="0" u="none" strike="noStrike" cap="none">
              <a:solidFill>
                <a:schemeClr val="dk1"/>
              </a:solidFill>
              <a:latin typeface="Montserrat Light"/>
              <a:ea typeface="Montserrat Light"/>
              <a:cs typeface="Montserrat Light"/>
              <a:sym typeface="Montserrat Light"/>
            </a:endParaRPr>
          </a:p>
        </p:txBody>
      </p:sp>
      <p:sp>
        <p:nvSpPr>
          <p:cNvPr id="120" name="Google Shape;120;gb6d4fcba79_0_0"/>
          <p:cNvSpPr txBox="1"/>
          <p:nvPr/>
        </p:nvSpPr>
        <p:spPr>
          <a:xfrm>
            <a:off x="901700" y="757689"/>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OBJECTIFS</a:t>
            </a:r>
            <a:endParaRPr sz="1600" b="0" i="0" u="none" strike="noStrike" cap="none">
              <a:solidFill>
                <a:schemeClr val="dk2"/>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45"/>
          <p:cNvSpPr/>
          <p:nvPr/>
        </p:nvSpPr>
        <p:spPr>
          <a:xfrm flipH="1">
            <a:off x="6096000" y="2283722"/>
            <a:ext cx="476250" cy="457427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126" name="Google Shape;126;p145"/>
          <p:cNvSpPr txBox="1"/>
          <p:nvPr/>
        </p:nvSpPr>
        <p:spPr>
          <a:xfrm>
            <a:off x="6956548" y="2212888"/>
            <a:ext cx="4892700" cy="4119000"/>
          </a:xfrm>
          <a:prstGeom prst="rect">
            <a:avLst/>
          </a:prstGeom>
          <a:noFill/>
          <a:ln>
            <a:noFill/>
          </a:ln>
        </p:spPr>
        <p:txBody>
          <a:bodyPr spcFirstLastPara="1" wrap="square" lIns="91425" tIns="45700" rIns="91425" bIns="45700" anchor="ctr" anchorCtr="0">
            <a:spAutoFit/>
          </a:bodyPr>
          <a:lstStyle/>
          <a:p>
            <a:pPr marL="342900" marR="0" lvl="0" indent="-342900" algn="l" rtl="0">
              <a:lnSpc>
                <a:spcPct val="110000"/>
              </a:lnSpc>
              <a:spcBef>
                <a:spcPts val="0"/>
              </a:spcBef>
              <a:spcAft>
                <a:spcPts val="0"/>
              </a:spcAft>
              <a:buClr>
                <a:srgbClr val="000000"/>
              </a:buClr>
              <a:buSzPts val="2400"/>
              <a:buFont typeface="Arial"/>
              <a:buChar char="•"/>
            </a:pPr>
            <a:r>
              <a:rPr lang="en-US" sz="2400" b="0" i="0" u="none" strike="noStrike" cap="none">
                <a:solidFill>
                  <a:schemeClr val="dk1"/>
                </a:solidFill>
                <a:latin typeface="Calibri"/>
                <a:ea typeface="Calibri"/>
                <a:cs typeface="Calibri"/>
                <a:sym typeface="Calibri"/>
              </a:rPr>
              <a:t>Écouter avec attention</a:t>
            </a:r>
            <a:endParaRPr sz="1400" b="0" i="0" u="none" strike="noStrike" cap="none">
              <a:solidFill>
                <a:srgbClr val="000000"/>
              </a:solidFill>
              <a:latin typeface="Arial"/>
              <a:ea typeface="Arial"/>
              <a:cs typeface="Arial"/>
              <a:sym typeface="Arial"/>
            </a:endParaRPr>
          </a:p>
          <a:p>
            <a:pPr marL="342900" marR="0" lvl="0" indent="-342900" algn="l" rtl="0">
              <a:lnSpc>
                <a:spcPct val="110000"/>
              </a:lnSpc>
              <a:spcBef>
                <a:spcPts val="0"/>
              </a:spcBef>
              <a:spcAft>
                <a:spcPts val="0"/>
              </a:spcAft>
              <a:buClr>
                <a:srgbClr val="000000"/>
              </a:buClr>
              <a:buSzPts val="2400"/>
              <a:buFont typeface="Arial"/>
              <a:buChar char="•"/>
            </a:pPr>
            <a:r>
              <a:rPr lang="en-US" sz="2400" b="0" i="0" u="none" strike="noStrike" cap="none">
                <a:solidFill>
                  <a:schemeClr val="dk1"/>
                </a:solidFill>
                <a:latin typeface="Calibri"/>
                <a:ea typeface="Calibri"/>
                <a:cs typeface="Calibri"/>
                <a:sym typeface="Calibri"/>
              </a:rPr>
              <a:t>Poser des questions avec curiosité</a:t>
            </a:r>
            <a:endParaRPr sz="1400" b="0" i="0" u="none" strike="noStrike" cap="none">
              <a:solidFill>
                <a:srgbClr val="000000"/>
              </a:solidFill>
              <a:latin typeface="Arial"/>
              <a:ea typeface="Arial"/>
              <a:cs typeface="Arial"/>
              <a:sym typeface="Arial"/>
            </a:endParaRPr>
          </a:p>
          <a:p>
            <a:pPr marL="342900" marR="0" lvl="0" indent="-342900" algn="l" rtl="0">
              <a:lnSpc>
                <a:spcPct val="110000"/>
              </a:lnSpc>
              <a:spcBef>
                <a:spcPts val="0"/>
              </a:spcBef>
              <a:spcAft>
                <a:spcPts val="0"/>
              </a:spcAft>
              <a:buClr>
                <a:srgbClr val="000000"/>
              </a:buClr>
              <a:buSzPts val="2400"/>
              <a:buFont typeface="Arial"/>
              <a:buChar char="•"/>
            </a:pPr>
            <a:r>
              <a:rPr lang="en-US" sz="2400" b="0" i="0" u="none" strike="noStrike" cap="none">
                <a:solidFill>
                  <a:schemeClr val="dk1"/>
                </a:solidFill>
                <a:latin typeface="Calibri"/>
                <a:ea typeface="Calibri"/>
                <a:cs typeface="Calibri"/>
                <a:sym typeface="Calibri"/>
              </a:rPr>
              <a:t>Ne pas Juger</a:t>
            </a:r>
            <a:endParaRPr sz="1400" b="0" i="0" u="none" strike="noStrike" cap="none">
              <a:solidFill>
                <a:srgbClr val="000000"/>
              </a:solidFill>
              <a:latin typeface="Arial"/>
              <a:ea typeface="Arial"/>
              <a:cs typeface="Arial"/>
              <a:sym typeface="Arial"/>
            </a:endParaRPr>
          </a:p>
          <a:p>
            <a:pPr marL="342900" marR="0" lvl="0" indent="-342900" algn="l" rtl="0">
              <a:lnSpc>
                <a:spcPct val="110000"/>
              </a:lnSpc>
              <a:spcBef>
                <a:spcPts val="0"/>
              </a:spcBef>
              <a:spcAft>
                <a:spcPts val="0"/>
              </a:spcAft>
              <a:buClr>
                <a:srgbClr val="000000"/>
              </a:buClr>
              <a:buSzPts val="2400"/>
              <a:buFont typeface="Arial"/>
              <a:buChar char="•"/>
            </a:pPr>
            <a:r>
              <a:rPr lang="en-US" sz="2400" b="0" i="0" u="none" strike="noStrike" cap="none">
                <a:solidFill>
                  <a:schemeClr val="dk1"/>
                </a:solidFill>
                <a:latin typeface="Calibri"/>
                <a:ea typeface="Calibri"/>
                <a:cs typeface="Calibri"/>
                <a:sym typeface="Calibri"/>
              </a:rPr>
              <a:t>Se faire confiance</a:t>
            </a:r>
            <a:endParaRPr sz="1400" b="0" i="0" u="none" strike="noStrike" cap="none">
              <a:solidFill>
                <a:srgbClr val="000000"/>
              </a:solidFill>
              <a:latin typeface="Arial"/>
              <a:ea typeface="Arial"/>
              <a:cs typeface="Arial"/>
              <a:sym typeface="Arial"/>
            </a:endParaRPr>
          </a:p>
          <a:p>
            <a:pPr marL="342900" marR="0" lvl="0" indent="-342900" algn="l" rtl="0">
              <a:lnSpc>
                <a:spcPct val="110000"/>
              </a:lnSpc>
              <a:spcBef>
                <a:spcPts val="0"/>
              </a:spcBef>
              <a:spcAft>
                <a:spcPts val="0"/>
              </a:spcAft>
              <a:buClr>
                <a:srgbClr val="000000"/>
              </a:buClr>
              <a:buSzPts val="2400"/>
              <a:buFont typeface="Arial"/>
              <a:buChar char="•"/>
            </a:pPr>
            <a:r>
              <a:rPr lang="en-US" sz="2400" b="0" i="0" u="none" strike="noStrike" cap="none">
                <a:solidFill>
                  <a:schemeClr val="dk1"/>
                </a:solidFill>
                <a:latin typeface="Calibri"/>
                <a:ea typeface="Calibri"/>
                <a:cs typeface="Calibri"/>
                <a:sym typeface="Calibri"/>
              </a:rPr>
              <a:t>Respecter le cadre</a:t>
            </a:r>
            <a:endParaRPr sz="1400" b="0" i="0" u="none" strike="noStrike" cap="none">
              <a:solidFill>
                <a:srgbClr val="000000"/>
              </a:solidFill>
              <a:latin typeface="Arial"/>
              <a:ea typeface="Arial"/>
              <a:cs typeface="Arial"/>
              <a:sym typeface="Arial"/>
            </a:endParaRPr>
          </a:p>
          <a:p>
            <a:pPr marL="342900" marR="0" lvl="0" indent="-342900" algn="l" rtl="0">
              <a:lnSpc>
                <a:spcPct val="110000"/>
              </a:lnSpc>
              <a:spcBef>
                <a:spcPts val="0"/>
              </a:spcBef>
              <a:spcAft>
                <a:spcPts val="0"/>
              </a:spcAft>
              <a:buClr>
                <a:srgbClr val="000000"/>
              </a:buClr>
              <a:buSzPts val="2400"/>
              <a:buFont typeface="Arial"/>
              <a:buChar char="•"/>
            </a:pPr>
            <a:r>
              <a:rPr lang="en-US" sz="2400" b="0" i="0" u="none" strike="noStrike" cap="none">
                <a:solidFill>
                  <a:schemeClr val="dk1"/>
                </a:solidFill>
                <a:latin typeface="Calibri"/>
                <a:ea typeface="Calibri"/>
                <a:cs typeface="Calibri"/>
                <a:sym typeface="Calibri"/>
              </a:rPr>
              <a:t>Etre positif</a:t>
            </a:r>
            <a:endParaRPr sz="2400" b="0" i="0" u="none" strike="noStrike" cap="none">
              <a:solidFill>
                <a:schemeClr val="dk1"/>
              </a:solidFill>
              <a:latin typeface="Calibri"/>
              <a:ea typeface="Calibri"/>
              <a:cs typeface="Calibri"/>
              <a:sym typeface="Calibri"/>
            </a:endParaRPr>
          </a:p>
          <a:p>
            <a:pPr marL="342900" marR="0" lvl="0" indent="-342900" algn="l" rtl="0">
              <a:lnSpc>
                <a:spcPct val="11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Remercier chacun après sa présentation</a:t>
            </a:r>
            <a:endParaRPr sz="2400" b="0" i="0" u="none" strike="noStrike" cap="none">
              <a:solidFill>
                <a:schemeClr val="dk1"/>
              </a:solidFill>
              <a:latin typeface="Calibri"/>
              <a:ea typeface="Calibri"/>
              <a:cs typeface="Calibri"/>
              <a:sym typeface="Calibri"/>
            </a:endParaRPr>
          </a:p>
          <a:p>
            <a:pPr marL="342900" marR="0" lvl="0" indent="-342900" algn="l" rtl="0">
              <a:lnSpc>
                <a:spcPct val="11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Féliciter chacun après sa présentation</a:t>
            </a:r>
            <a:endParaRPr sz="2400" b="0" i="0" u="none" strike="noStrike" cap="none">
              <a:solidFill>
                <a:schemeClr val="dk1"/>
              </a:solidFill>
              <a:latin typeface="Calibri"/>
              <a:ea typeface="Calibri"/>
              <a:cs typeface="Calibri"/>
              <a:sym typeface="Calibri"/>
            </a:endParaRPr>
          </a:p>
        </p:txBody>
      </p:sp>
      <p:pic>
        <p:nvPicPr>
          <p:cNvPr id="127" name="Google Shape;127;p145"/>
          <p:cNvPicPr preferRelativeResize="0"/>
          <p:nvPr/>
        </p:nvPicPr>
        <p:blipFill rotWithShape="1">
          <a:blip r:embed="rId3">
            <a:alphaModFix/>
          </a:blip>
          <a:srcRect/>
          <a:stretch/>
        </p:blipFill>
        <p:spPr>
          <a:xfrm>
            <a:off x="312750" y="2522225"/>
            <a:ext cx="5791200" cy="4097274"/>
          </a:xfrm>
          <a:prstGeom prst="rect">
            <a:avLst/>
          </a:prstGeom>
          <a:noFill/>
          <a:ln>
            <a:noFill/>
          </a:ln>
        </p:spPr>
      </p:pic>
      <p:sp>
        <p:nvSpPr>
          <p:cNvPr id="128" name="Google Shape;128;p145"/>
          <p:cNvSpPr txBox="1"/>
          <p:nvPr/>
        </p:nvSpPr>
        <p:spPr>
          <a:xfrm>
            <a:off x="901700" y="1119243"/>
            <a:ext cx="1129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accent1"/>
                </a:solidFill>
                <a:latin typeface="Montserrat"/>
                <a:ea typeface="Montserrat"/>
                <a:cs typeface="Montserrat"/>
                <a:sym typeface="Montserrat"/>
              </a:rPr>
              <a:t>Notre vie en communauté : </a:t>
            </a:r>
            <a:r>
              <a:rPr lang="en-US" sz="2800" b="1" i="0" u="none" strike="noStrike" cap="none">
                <a:solidFill>
                  <a:schemeClr val="dk1"/>
                </a:solidFill>
                <a:latin typeface="Montserrat"/>
                <a:ea typeface="Montserrat"/>
                <a:cs typeface="Montserrat"/>
                <a:sym typeface="Montserrat"/>
              </a:rPr>
              <a:t>nos règles de vie</a:t>
            </a:r>
            <a:endParaRPr sz="2800" b="0" i="0" u="none" strike="noStrike" cap="none">
              <a:solidFill>
                <a:schemeClr val="dk1"/>
              </a:solidFill>
              <a:latin typeface="Montserrat Light"/>
              <a:ea typeface="Montserrat Light"/>
              <a:cs typeface="Montserrat Light"/>
              <a:sym typeface="Montserrat Light"/>
            </a:endParaRPr>
          </a:p>
        </p:txBody>
      </p:sp>
      <p:sp>
        <p:nvSpPr>
          <p:cNvPr id="129" name="Google Shape;129;p145"/>
          <p:cNvSpPr txBox="1"/>
          <p:nvPr/>
        </p:nvSpPr>
        <p:spPr>
          <a:xfrm>
            <a:off x="901700" y="757689"/>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OBJECTIFS</a:t>
            </a:r>
            <a:endParaRPr sz="1600" b="0" i="0" u="none" strike="noStrike" cap="none">
              <a:solidFill>
                <a:schemeClr val="dk2"/>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8"/>
          <p:cNvSpPr/>
          <p:nvPr/>
        </p:nvSpPr>
        <p:spPr>
          <a:xfrm>
            <a:off x="0" y="1"/>
            <a:ext cx="7524750" cy="6857999"/>
          </a:xfrm>
          <a:prstGeom prst="rect">
            <a:avLst/>
          </a:prstGeom>
          <a:solidFill>
            <a:srgbClr val="3D66E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135" name="Google Shape;135;p148"/>
          <p:cNvSpPr txBox="1"/>
          <p:nvPr/>
        </p:nvSpPr>
        <p:spPr>
          <a:xfrm>
            <a:off x="803378" y="661559"/>
            <a:ext cx="3063771"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Calibri"/>
                <a:ea typeface="Calibri"/>
                <a:cs typeface="Calibri"/>
                <a:sym typeface="Calibri"/>
              </a:rPr>
              <a:t>SOMMAIRE</a:t>
            </a:r>
            <a:endParaRPr sz="1400" b="0" i="0" u="none" strike="noStrike" cap="none">
              <a:solidFill>
                <a:srgbClr val="000000"/>
              </a:solidFill>
              <a:latin typeface="Calibri"/>
              <a:ea typeface="Calibri"/>
              <a:cs typeface="Calibri"/>
              <a:sym typeface="Calibri"/>
            </a:endParaRPr>
          </a:p>
        </p:txBody>
      </p:sp>
      <p:sp>
        <p:nvSpPr>
          <p:cNvPr id="136" name="Google Shape;136;p148"/>
          <p:cNvSpPr txBox="1"/>
          <p:nvPr/>
        </p:nvSpPr>
        <p:spPr>
          <a:xfrm>
            <a:off x="-640682" y="1708935"/>
            <a:ext cx="4009800" cy="37866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4000"/>
              <a:buFont typeface="Arial"/>
              <a:buNone/>
            </a:pPr>
            <a:r>
              <a:rPr lang="en-US" sz="24000" b="0" i="0" u="none" strike="noStrike" cap="none">
                <a:solidFill>
                  <a:schemeClr val="dk2"/>
                </a:solidFill>
                <a:latin typeface="Montserrat Thin"/>
                <a:ea typeface="Montserrat Thin"/>
                <a:cs typeface="Montserrat Thin"/>
                <a:sym typeface="Montserrat Thin"/>
              </a:rPr>
              <a:t>03</a:t>
            </a:r>
            <a:endParaRPr sz="1400" b="0" i="0" u="none" strike="noStrike" cap="none">
              <a:solidFill>
                <a:srgbClr val="000000"/>
              </a:solidFill>
              <a:latin typeface="Arial"/>
              <a:ea typeface="Arial"/>
              <a:cs typeface="Arial"/>
              <a:sym typeface="Arial"/>
            </a:endParaRPr>
          </a:p>
        </p:txBody>
      </p:sp>
      <p:sp>
        <p:nvSpPr>
          <p:cNvPr id="137" name="Google Shape;137;p148"/>
          <p:cNvSpPr txBox="1"/>
          <p:nvPr/>
        </p:nvSpPr>
        <p:spPr>
          <a:xfrm>
            <a:off x="7828176" y="3551050"/>
            <a:ext cx="4009800" cy="954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0000"/>
                </a:solidFill>
                <a:latin typeface="Calibri"/>
                <a:ea typeface="Calibri"/>
                <a:cs typeface="Calibri"/>
                <a:sym typeface="Calibri"/>
              </a:rPr>
              <a:t>Découvrons les entrepreneurs</a:t>
            </a:r>
            <a:endParaRPr sz="2800" b="0" i="0" u="none" strike="noStrike" cap="none">
              <a:solidFill>
                <a:srgbClr val="000000"/>
              </a:solidFill>
              <a:latin typeface="Calibri"/>
              <a:ea typeface="Calibri"/>
              <a:cs typeface="Calibri"/>
              <a:sym typeface="Calibri"/>
            </a:endParaRPr>
          </a:p>
        </p:txBody>
      </p:sp>
      <p:pic>
        <p:nvPicPr>
          <p:cNvPr id="138" name="Google Shape;138;p148" descr="PIE-Logo.jpeg"/>
          <p:cNvPicPr preferRelativeResize="0">
            <a:picLocks noGrp="1"/>
          </p:cNvPicPr>
          <p:nvPr>
            <p:ph type="pic" idx="3"/>
          </p:nvPr>
        </p:nvPicPr>
        <p:blipFill rotWithShape="1">
          <a:blip r:embed="rId3">
            <a:alphaModFix/>
          </a:blip>
          <a:srcRect l="17862" r="14390"/>
          <a:stretch/>
        </p:blipFill>
        <p:spPr>
          <a:xfrm>
            <a:off x="7524749" y="1"/>
            <a:ext cx="2534824" cy="2514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47"/>
          <p:cNvSpPr/>
          <p:nvPr/>
        </p:nvSpPr>
        <p:spPr>
          <a:xfrm>
            <a:off x="1" y="2543611"/>
            <a:ext cx="5105400" cy="2653719"/>
          </a:xfrm>
          <a:prstGeom prst="rect">
            <a:avLst/>
          </a:prstGeom>
          <a:solidFill>
            <a:srgbClr val="3D66E3">
              <a:alpha val="8745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144" name="Google Shape;144;p147"/>
          <p:cNvSpPr txBox="1"/>
          <p:nvPr/>
        </p:nvSpPr>
        <p:spPr>
          <a:xfrm>
            <a:off x="1238207" y="3022202"/>
            <a:ext cx="3461836" cy="7834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Montserrat"/>
                <a:ea typeface="Montserrat"/>
                <a:cs typeface="Montserrat"/>
                <a:sym typeface="Montserrat"/>
              </a:rPr>
              <a:t>Simple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Montserrat"/>
                <a:ea typeface="Montserrat"/>
                <a:cs typeface="Montserrat"/>
                <a:sym typeface="Montserrat"/>
              </a:rPr>
              <a:t>&amp; Valuable</a:t>
            </a:r>
            <a:endParaRPr sz="1400" b="0" i="0" u="none" strike="noStrike" cap="none">
              <a:solidFill>
                <a:srgbClr val="000000"/>
              </a:solidFill>
              <a:latin typeface="Arial"/>
              <a:ea typeface="Arial"/>
              <a:cs typeface="Arial"/>
              <a:sym typeface="Arial"/>
            </a:endParaRPr>
          </a:p>
        </p:txBody>
      </p:sp>
      <p:sp>
        <p:nvSpPr>
          <p:cNvPr id="145" name="Google Shape;145;p147"/>
          <p:cNvSpPr/>
          <p:nvPr/>
        </p:nvSpPr>
        <p:spPr>
          <a:xfrm>
            <a:off x="6328550" y="2519099"/>
            <a:ext cx="5477400" cy="2507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Calibri"/>
                <a:ea typeface="Calibri"/>
                <a:cs typeface="Calibri"/>
                <a:sym typeface="Calibri"/>
              </a:rPr>
              <a:t>Vous avez fait des recherches sur 3 entrepreneurs.</a:t>
            </a:r>
            <a:endParaRPr sz="18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Pourriez vous nous présenter en 3 minutes un entrepreneur qui vous a marqué</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Mais avant de commencer les consignes.. </a:t>
            </a:r>
            <a:endParaRPr sz="1800" b="0" i="0" u="none" strike="noStrike" cap="none">
              <a:solidFill>
                <a:srgbClr val="000000"/>
              </a:solidFill>
              <a:latin typeface="Calibri"/>
              <a:ea typeface="Calibri"/>
              <a:cs typeface="Calibri"/>
              <a:sym typeface="Calibri"/>
            </a:endParaRPr>
          </a:p>
        </p:txBody>
      </p:sp>
      <p:pic>
        <p:nvPicPr>
          <p:cNvPr id="146" name="Google Shape;146;p147"/>
          <p:cNvPicPr preferRelativeResize="0"/>
          <p:nvPr/>
        </p:nvPicPr>
        <p:blipFill rotWithShape="1">
          <a:blip r:embed="rId3">
            <a:alphaModFix/>
          </a:blip>
          <a:srcRect/>
          <a:stretch/>
        </p:blipFill>
        <p:spPr>
          <a:xfrm>
            <a:off x="843389" y="1712075"/>
            <a:ext cx="5146169" cy="4290929"/>
          </a:xfrm>
          <a:prstGeom prst="rect">
            <a:avLst/>
          </a:prstGeom>
          <a:noFill/>
          <a:ln>
            <a:noFill/>
          </a:ln>
        </p:spPr>
      </p:pic>
      <p:sp>
        <p:nvSpPr>
          <p:cNvPr id="147" name="Google Shape;147;p147"/>
          <p:cNvSpPr txBox="1"/>
          <p:nvPr/>
        </p:nvSpPr>
        <p:spPr>
          <a:xfrm>
            <a:off x="901700" y="1119243"/>
            <a:ext cx="11290300"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accent1"/>
                </a:solidFill>
                <a:latin typeface="Montserrat"/>
                <a:ea typeface="Montserrat"/>
                <a:cs typeface="Montserrat"/>
                <a:sym typeface="Montserrat"/>
              </a:rPr>
              <a:t>Travail en Groupe puis restitution : 45 min</a:t>
            </a:r>
            <a:endParaRPr sz="2800" b="0" i="0" u="none" strike="noStrike" cap="none">
              <a:solidFill>
                <a:srgbClr val="3D66E3"/>
              </a:solidFill>
              <a:latin typeface="Montserrat Light"/>
              <a:ea typeface="Montserrat Light"/>
              <a:cs typeface="Montserrat Light"/>
              <a:sym typeface="Montserrat Light"/>
            </a:endParaRPr>
          </a:p>
        </p:txBody>
      </p:sp>
      <p:sp>
        <p:nvSpPr>
          <p:cNvPr id="148" name="Google Shape;148;p147"/>
          <p:cNvSpPr txBox="1"/>
          <p:nvPr/>
        </p:nvSpPr>
        <p:spPr>
          <a:xfrm>
            <a:off x="901700" y="757689"/>
            <a:ext cx="2921428" cy="2841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EXERCICE</a:t>
            </a:r>
            <a:endParaRPr sz="1600" b="0" i="0" u="none" strike="noStrike" cap="none">
              <a:solidFill>
                <a:schemeClr val="dk2"/>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e05c10bbca_1_0"/>
          <p:cNvSpPr/>
          <p:nvPr/>
        </p:nvSpPr>
        <p:spPr>
          <a:xfrm>
            <a:off x="1" y="2543611"/>
            <a:ext cx="5105400" cy="2653800"/>
          </a:xfrm>
          <a:prstGeom prst="rect">
            <a:avLst/>
          </a:prstGeom>
          <a:solidFill>
            <a:srgbClr val="3D66E3">
              <a:alpha val="8784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154" name="Google Shape;154;ge05c10bbca_1_0"/>
          <p:cNvSpPr txBox="1"/>
          <p:nvPr/>
        </p:nvSpPr>
        <p:spPr>
          <a:xfrm>
            <a:off x="1238207" y="3022202"/>
            <a:ext cx="3461700" cy="783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Montserrat"/>
                <a:ea typeface="Montserrat"/>
                <a:cs typeface="Montserrat"/>
                <a:sym typeface="Montserrat"/>
              </a:rPr>
              <a:t>Simple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Montserrat"/>
                <a:ea typeface="Montserrat"/>
                <a:cs typeface="Montserrat"/>
                <a:sym typeface="Montserrat"/>
              </a:rPr>
              <a:t>&amp; Valuable</a:t>
            </a:r>
            <a:endParaRPr sz="1400" b="0" i="0" u="none" strike="noStrike" cap="none">
              <a:solidFill>
                <a:srgbClr val="000000"/>
              </a:solidFill>
              <a:latin typeface="Arial"/>
              <a:ea typeface="Arial"/>
              <a:cs typeface="Arial"/>
              <a:sym typeface="Arial"/>
            </a:endParaRPr>
          </a:p>
        </p:txBody>
      </p:sp>
      <p:sp>
        <p:nvSpPr>
          <p:cNvPr id="155" name="Google Shape;155;ge05c10bbca_1_0"/>
          <p:cNvSpPr/>
          <p:nvPr/>
        </p:nvSpPr>
        <p:spPr>
          <a:xfrm>
            <a:off x="6315400" y="1712075"/>
            <a:ext cx="5477400" cy="2219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Nous voulons que vous vous sentiez à l’aise,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Calibri"/>
                <a:ea typeface="Calibri"/>
                <a:cs typeface="Calibri"/>
                <a:sym typeface="Calibri"/>
              </a:rPr>
              <a:t>Salle :</a:t>
            </a:r>
            <a:r>
              <a:rPr lang="en-US" sz="1800" b="0" i="0" u="none" strike="noStrike" cap="none">
                <a:solidFill>
                  <a:srgbClr val="000000"/>
                </a:solidFill>
                <a:latin typeface="Calibri"/>
                <a:ea typeface="Calibri"/>
                <a:cs typeface="Calibri"/>
                <a:sym typeface="Calibri"/>
              </a:rPr>
              <a:t> Chacun tournera sa chaise contre le mur et ne regarde pas le speaker pendant qu’il parle.</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Le Speaker est donc à l’aise pour occuper l’espace et parler sans être vu.</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Calibri"/>
                <a:ea typeface="Calibri"/>
                <a:cs typeface="Calibri"/>
                <a:sym typeface="Calibri"/>
              </a:rPr>
              <a:t>Speaker</a:t>
            </a:r>
            <a:r>
              <a:rPr lang="en-US" sz="1800" b="0" i="0" u="none" strike="noStrike" cap="none">
                <a:solidFill>
                  <a:srgbClr val="000000"/>
                </a:solidFill>
                <a:latin typeface="Calibri"/>
                <a:ea typeface="Calibri"/>
                <a:cs typeface="Calibri"/>
                <a:sym typeface="Calibri"/>
              </a:rPr>
              <a:t> : Imaginez que vous êtes votre Youtuber/ présentateur préféré et prenez la parole de manière assurée. Attention, vous serez uniquement entendu : Pensez à parler clairement</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Calibri"/>
                <a:ea typeface="Calibri"/>
                <a:cs typeface="Calibri"/>
                <a:sym typeface="Calibri"/>
              </a:rPr>
              <a:t>Public </a:t>
            </a:r>
            <a:r>
              <a:rPr lang="en-US" sz="1800" b="0" i="0" u="none" strike="noStrike" cap="none">
                <a:solidFill>
                  <a:srgbClr val="000000"/>
                </a:solidFill>
                <a:latin typeface="Calibri"/>
                <a:ea typeface="Calibri"/>
                <a:cs typeface="Calibri"/>
                <a:sym typeface="Calibri"/>
              </a:rPr>
              <a:t>: prenez le temps d’écouter attentivement l’histoire de chaque entrepreneur. A la fin de chaque présentation, vous direz au speaker ce que vous avez apprécié et uniquement ce que vous avez apprécié</a:t>
            </a:r>
            <a:endParaRPr sz="1800" b="0" i="0" u="none" strike="noStrike" cap="none">
              <a:solidFill>
                <a:srgbClr val="000000"/>
              </a:solidFill>
              <a:latin typeface="Calibri"/>
              <a:ea typeface="Calibri"/>
              <a:cs typeface="Calibri"/>
              <a:sym typeface="Calibri"/>
            </a:endParaRPr>
          </a:p>
        </p:txBody>
      </p:sp>
      <p:pic>
        <p:nvPicPr>
          <p:cNvPr id="156" name="Google Shape;156;ge05c10bbca_1_0"/>
          <p:cNvPicPr preferRelativeResize="0"/>
          <p:nvPr/>
        </p:nvPicPr>
        <p:blipFill rotWithShape="1">
          <a:blip r:embed="rId3">
            <a:alphaModFix/>
          </a:blip>
          <a:srcRect/>
          <a:stretch/>
        </p:blipFill>
        <p:spPr>
          <a:xfrm>
            <a:off x="843389" y="1712075"/>
            <a:ext cx="5146169" cy="4290928"/>
          </a:xfrm>
          <a:prstGeom prst="rect">
            <a:avLst/>
          </a:prstGeom>
          <a:noFill/>
          <a:ln>
            <a:noFill/>
          </a:ln>
        </p:spPr>
      </p:pic>
      <p:sp>
        <p:nvSpPr>
          <p:cNvPr id="157" name="Google Shape;157;ge05c10bbca_1_0"/>
          <p:cNvSpPr txBox="1"/>
          <p:nvPr/>
        </p:nvSpPr>
        <p:spPr>
          <a:xfrm>
            <a:off x="901700" y="1119243"/>
            <a:ext cx="1129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accent1"/>
                </a:solidFill>
                <a:latin typeface="Montserrat"/>
                <a:ea typeface="Montserrat"/>
                <a:cs typeface="Montserrat"/>
                <a:sym typeface="Montserrat"/>
              </a:rPr>
              <a:t>CONSIGNES</a:t>
            </a:r>
            <a:endParaRPr sz="2800" b="0" i="0" u="none" strike="noStrike" cap="none">
              <a:solidFill>
                <a:schemeClr val="accent2"/>
              </a:solidFill>
              <a:latin typeface="Montserrat Light"/>
              <a:ea typeface="Montserrat Light"/>
              <a:cs typeface="Montserrat Light"/>
              <a:sym typeface="Montserrat Light"/>
            </a:endParaRPr>
          </a:p>
        </p:txBody>
      </p:sp>
      <p:sp>
        <p:nvSpPr>
          <p:cNvPr id="158" name="Google Shape;158;ge05c10bbca_1_0"/>
          <p:cNvSpPr txBox="1"/>
          <p:nvPr/>
        </p:nvSpPr>
        <p:spPr>
          <a:xfrm>
            <a:off x="901700" y="757689"/>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EXERCICE</a:t>
            </a:r>
            <a:endParaRPr sz="1600" b="0" i="0" u="none" strike="noStrike" cap="none">
              <a:solidFill>
                <a:schemeClr val="dk2"/>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b6d4fcb8bf_1_0"/>
          <p:cNvSpPr/>
          <p:nvPr/>
        </p:nvSpPr>
        <p:spPr>
          <a:xfrm>
            <a:off x="1" y="2543611"/>
            <a:ext cx="5105400" cy="2653800"/>
          </a:xfrm>
          <a:prstGeom prst="rect">
            <a:avLst/>
          </a:prstGeom>
          <a:solidFill>
            <a:srgbClr val="3D66E3">
              <a:alpha val="8784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164" name="Google Shape;164;gb6d4fcb8bf_1_0"/>
          <p:cNvSpPr txBox="1"/>
          <p:nvPr/>
        </p:nvSpPr>
        <p:spPr>
          <a:xfrm>
            <a:off x="1238207" y="3022202"/>
            <a:ext cx="3461700" cy="783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Montserrat"/>
                <a:ea typeface="Montserrat"/>
                <a:cs typeface="Montserrat"/>
                <a:sym typeface="Montserrat"/>
              </a:rPr>
              <a:t>Simple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Montserrat"/>
                <a:ea typeface="Montserrat"/>
                <a:cs typeface="Montserrat"/>
                <a:sym typeface="Montserrat"/>
              </a:rPr>
              <a:t>&amp; Valuable</a:t>
            </a:r>
            <a:endParaRPr sz="1400" b="0" i="0" u="none" strike="noStrike" cap="none">
              <a:solidFill>
                <a:srgbClr val="000000"/>
              </a:solidFill>
              <a:latin typeface="Arial"/>
              <a:ea typeface="Arial"/>
              <a:cs typeface="Arial"/>
              <a:sym typeface="Arial"/>
            </a:endParaRPr>
          </a:p>
        </p:txBody>
      </p:sp>
      <p:sp>
        <p:nvSpPr>
          <p:cNvPr id="165" name="Google Shape;165;gb6d4fcb8bf_1_0"/>
          <p:cNvSpPr/>
          <p:nvPr/>
        </p:nvSpPr>
        <p:spPr>
          <a:xfrm>
            <a:off x="6315400" y="1712075"/>
            <a:ext cx="5665500" cy="4088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Calibri"/>
                <a:ea typeface="Calibri"/>
                <a:cs typeface="Calibri"/>
                <a:sym typeface="Calibri"/>
              </a:rPr>
              <a:t>10 Min </a:t>
            </a:r>
            <a:endParaRPr sz="18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Calibri"/>
                <a:ea typeface="Calibri"/>
                <a:cs typeface="Calibri"/>
                <a:sym typeface="Calibri"/>
              </a:rPr>
              <a:t>Question aux personnes qui ont présenté (5 min)</a:t>
            </a:r>
            <a:endParaRPr sz="1800" b="1" i="0" u="none" strike="noStrike" cap="none">
              <a:solidFill>
                <a:srgbClr val="000000"/>
              </a:solidFill>
              <a:latin typeface="Calibri"/>
              <a:ea typeface="Calibri"/>
              <a:cs typeface="Calibri"/>
              <a:sym typeface="Calibri"/>
            </a:endParaRPr>
          </a:p>
          <a:p>
            <a:pPr marL="457200" marR="0" lvl="0" indent="-342900" algn="l" rtl="0">
              <a:lnSpc>
                <a:spcPct val="100000"/>
              </a:lnSpc>
              <a:spcBef>
                <a:spcPts val="0"/>
              </a:spcBef>
              <a:spcAft>
                <a:spcPts val="0"/>
              </a:spcAft>
              <a:buClr>
                <a:srgbClr val="000000"/>
              </a:buClr>
              <a:buSzPts val="1800"/>
              <a:buFont typeface="Calibri"/>
              <a:buChar char="●"/>
            </a:pPr>
            <a:r>
              <a:rPr lang="en-US" sz="1800" b="0" i="0" u="none" strike="noStrike" cap="none">
                <a:solidFill>
                  <a:srgbClr val="000000"/>
                </a:solidFill>
                <a:latin typeface="Calibri"/>
                <a:ea typeface="Calibri"/>
                <a:cs typeface="Calibri"/>
                <a:sym typeface="Calibri"/>
              </a:rPr>
              <a:t>Comment vous êtes vous senti pendant l’exercice ?</a:t>
            </a:r>
            <a:endParaRPr sz="1800" b="0" i="0" u="none" strike="noStrike" cap="none">
              <a:solidFill>
                <a:srgbClr val="000000"/>
              </a:solidFill>
              <a:latin typeface="Calibri"/>
              <a:ea typeface="Calibri"/>
              <a:cs typeface="Calibri"/>
              <a:sym typeface="Calibri"/>
            </a:endParaRPr>
          </a:p>
          <a:p>
            <a:pPr marL="457200" marR="0" lvl="0" indent="-342900" algn="l" rtl="0">
              <a:lnSpc>
                <a:spcPct val="100000"/>
              </a:lnSpc>
              <a:spcBef>
                <a:spcPts val="0"/>
              </a:spcBef>
              <a:spcAft>
                <a:spcPts val="0"/>
              </a:spcAft>
              <a:buClr>
                <a:srgbClr val="000000"/>
              </a:buClr>
              <a:buSzPts val="1800"/>
              <a:buFont typeface="Calibri"/>
              <a:buChar char="●"/>
            </a:pPr>
            <a:r>
              <a:rPr lang="en-US" sz="1800" b="0" i="0" u="none" strike="noStrike" cap="none">
                <a:solidFill>
                  <a:srgbClr val="000000"/>
                </a:solidFill>
                <a:latin typeface="Calibri"/>
                <a:ea typeface="Calibri"/>
                <a:cs typeface="Calibri"/>
                <a:sym typeface="Calibri"/>
              </a:rPr>
              <a:t>Qu’avez vous appris pour vos prochaines présentations ?</a:t>
            </a:r>
            <a:endParaRPr sz="1800" b="0" i="0" u="none" strike="noStrike" cap="none">
              <a:solidFill>
                <a:srgbClr val="000000"/>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Q</a:t>
            </a:r>
            <a:r>
              <a:rPr lang="en-US" sz="1800" b="1" i="0" u="none" strike="noStrike" cap="none">
                <a:solidFill>
                  <a:srgbClr val="000000"/>
                </a:solidFill>
                <a:latin typeface="Calibri"/>
                <a:ea typeface="Calibri"/>
                <a:cs typeface="Calibri"/>
                <a:sym typeface="Calibri"/>
              </a:rPr>
              <a:t>uestion aux personnes qui n’ont pas présenté (5 min)</a:t>
            </a:r>
            <a:endParaRPr sz="1800" b="1" i="0" u="none" strike="noStrike" cap="none">
              <a:solidFill>
                <a:srgbClr val="000000"/>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457200" marR="0" lvl="0" indent="-342900" algn="l" rtl="0">
              <a:lnSpc>
                <a:spcPct val="100000"/>
              </a:lnSpc>
              <a:spcBef>
                <a:spcPts val="0"/>
              </a:spcBef>
              <a:spcAft>
                <a:spcPts val="0"/>
              </a:spcAft>
              <a:buClr>
                <a:srgbClr val="000000"/>
              </a:buClr>
              <a:buSzPts val="1800"/>
              <a:buFont typeface="Calibri"/>
              <a:buChar char="●"/>
            </a:pPr>
            <a:r>
              <a:rPr lang="en-US" sz="1800" b="0" i="0" u="none" strike="noStrike" cap="none">
                <a:solidFill>
                  <a:srgbClr val="000000"/>
                </a:solidFill>
                <a:latin typeface="Calibri"/>
                <a:ea typeface="Calibri"/>
                <a:cs typeface="Calibri"/>
                <a:sym typeface="Calibri"/>
              </a:rPr>
              <a:t>Quelles sont les présentations qui vous ont marqué ?</a:t>
            </a:r>
            <a:endParaRPr sz="1800" b="0" i="0" u="none" strike="noStrike" cap="none">
              <a:solidFill>
                <a:srgbClr val="000000"/>
              </a:solidFill>
              <a:latin typeface="Calibri"/>
              <a:ea typeface="Calibri"/>
              <a:cs typeface="Calibri"/>
              <a:sym typeface="Calibri"/>
            </a:endParaRPr>
          </a:p>
          <a:p>
            <a:pPr marL="457200" marR="0" lvl="0" indent="-342900" algn="l" rtl="0">
              <a:lnSpc>
                <a:spcPct val="100000"/>
              </a:lnSpc>
              <a:spcBef>
                <a:spcPts val="0"/>
              </a:spcBef>
              <a:spcAft>
                <a:spcPts val="0"/>
              </a:spcAft>
              <a:buClr>
                <a:srgbClr val="000000"/>
              </a:buClr>
              <a:buSzPts val="1800"/>
              <a:buFont typeface="Calibri"/>
              <a:buChar char="●"/>
            </a:pPr>
            <a:r>
              <a:rPr lang="en-US" sz="1800" b="0" i="0" u="none" strike="noStrike" cap="none">
                <a:solidFill>
                  <a:srgbClr val="000000"/>
                </a:solidFill>
                <a:latin typeface="Calibri"/>
                <a:ea typeface="Calibri"/>
                <a:cs typeface="Calibri"/>
                <a:sym typeface="Calibri"/>
              </a:rPr>
              <a:t>Pourquoi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166" name="Google Shape;166;gb6d4fcb8bf_1_0"/>
          <p:cNvPicPr preferRelativeResize="0"/>
          <p:nvPr/>
        </p:nvPicPr>
        <p:blipFill rotWithShape="1">
          <a:blip r:embed="rId3">
            <a:alphaModFix/>
          </a:blip>
          <a:srcRect/>
          <a:stretch/>
        </p:blipFill>
        <p:spPr>
          <a:xfrm>
            <a:off x="843389" y="1712075"/>
            <a:ext cx="5146169" cy="4290928"/>
          </a:xfrm>
          <a:prstGeom prst="rect">
            <a:avLst/>
          </a:prstGeom>
          <a:noFill/>
          <a:ln>
            <a:noFill/>
          </a:ln>
        </p:spPr>
      </p:pic>
      <p:sp>
        <p:nvSpPr>
          <p:cNvPr id="167" name="Google Shape;167;gb6d4fcb8bf_1_0"/>
          <p:cNvSpPr txBox="1"/>
          <p:nvPr/>
        </p:nvSpPr>
        <p:spPr>
          <a:xfrm>
            <a:off x="901700" y="1119243"/>
            <a:ext cx="1129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accent1"/>
                </a:solidFill>
                <a:latin typeface="Montserrat"/>
                <a:ea typeface="Montserrat"/>
                <a:cs typeface="Montserrat"/>
                <a:sym typeface="Montserrat"/>
              </a:rPr>
              <a:t>DEBRIEF</a:t>
            </a:r>
            <a:endParaRPr sz="2800" b="0" i="0" u="none" strike="noStrike" cap="none">
              <a:solidFill>
                <a:schemeClr val="accent2"/>
              </a:solidFill>
              <a:latin typeface="Montserrat Light"/>
              <a:ea typeface="Montserrat Light"/>
              <a:cs typeface="Montserrat Light"/>
              <a:sym typeface="Montserrat Light"/>
            </a:endParaRPr>
          </a:p>
        </p:txBody>
      </p:sp>
      <p:sp>
        <p:nvSpPr>
          <p:cNvPr id="168" name="Google Shape;168;gb6d4fcb8bf_1_0"/>
          <p:cNvSpPr txBox="1"/>
          <p:nvPr/>
        </p:nvSpPr>
        <p:spPr>
          <a:xfrm>
            <a:off x="901700" y="757689"/>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EXERCICE</a:t>
            </a:r>
            <a:endParaRPr sz="1600" b="0" i="0" u="none" strike="noStrike" cap="none">
              <a:solidFill>
                <a:schemeClr val="dk2"/>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e05c10bbca_1_18"/>
          <p:cNvSpPr/>
          <p:nvPr/>
        </p:nvSpPr>
        <p:spPr>
          <a:xfrm>
            <a:off x="0" y="1"/>
            <a:ext cx="7524600" cy="6858000"/>
          </a:xfrm>
          <a:prstGeom prst="rect">
            <a:avLst/>
          </a:prstGeom>
          <a:solidFill>
            <a:srgbClr val="3D66E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174" name="Google Shape;174;ge05c10bbca_1_18"/>
          <p:cNvSpPr txBox="1"/>
          <p:nvPr/>
        </p:nvSpPr>
        <p:spPr>
          <a:xfrm>
            <a:off x="803378" y="661559"/>
            <a:ext cx="30639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Calibri"/>
                <a:ea typeface="Calibri"/>
                <a:cs typeface="Calibri"/>
                <a:sym typeface="Calibri"/>
              </a:rPr>
              <a:t>SOMMAIRE</a:t>
            </a:r>
            <a:endParaRPr sz="1400" b="0" i="0" u="none" strike="noStrike" cap="none">
              <a:solidFill>
                <a:srgbClr val="000000"/>
              </a:solidFill>
              <a:latin typeface="Calibri"/>
              <a:ea typeface="Calibri"/>
              <a:cs typeface="Calibri"/>
              <a:sym typeface="Calibri"/>
            </a:endParaRPr>
          </a:p>
        </p:txBody>
      </p:sp>
      <p:sp>
        <p:nvSpPr>
          <p:cNvPr id="175" name="Google Shape;175;ge05c10bbca_1_18"/>
          <p:cNvSpPr txBox="1"/>
          <p:nvPr/>
        </p:nvSpPr>
        <p:spPr>
          <a:xfrm>
            <a:off x="-640674" y="1708925"/>
            <a:ext cx="4631400" cy="37866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4000"/>
              <a:buFont typeface="Arial"/>
              <a:buNone/>
            </a:pPr>
            <a:r>
              <a:rPr lang="en-US" sz="24000" b="0" i="0" u="none" strike="noStrike" cap="none">
                <a:solidFill>
                  <a:schemeClr val="dk2"/>
                </a:solidFill>
                <a:latin typeface="Montserrat Thin"/>
                <a:ea typeface="Montserrat Thin"/>
                <a:cs typeface="Montserrat Thin"/>
                <a:sym typeface="Montserrat Thin"/>
              </a:rPr>
              <a:t>04</a:t>
            </a:r>
            <a:endParaRPr sz="1400" b="0" i="0" u="none" strike="noStrike" cap="none">
              <a:solidFill>
                <a:srgbClr val="000000"/>
              </a:solidFill>
              <a:latin typeface="Arial"/>
              <a:ea typeface="Arial"/>
              <a:cs typeface="Arial"/>
              <a:sym typeface="Arial"/>
            </a:endParaRPr>
          </a:p>
        </p:txBody>
      </p:sp>
      <p:sp>
        <p:nvSpPr>
          <p:cNvPr id="176" name="Google Shape;176;ge05c10bbca_1_18"/>
          <p:cNvSpPr txBox="1"/>
          <p:nvPr/>
        </p:nvSpPr>
        <p:spPr>
          <a:xfrm>
            <a:off x="7828176" y="3551050"/>
            <a:ext cx="4009800" cy="138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0000"/>
                </a:solidFill>
                <a:latin typeface="Calibri"/>
                <a:ea typeface="Calibri"/>
                <a:cs typeface="Calibri"/>
                <a:sym typeface="Calibri"/>
              </a:rPr>
              <a:t>Analyses de vos recherches et apprentissages</a:t>
            </a:r>
            <a:endParaRPr sz="2800" b="0" i="0" u="none" strike="noStrike" cap="none">
              <a:solidFill>
                <a:srgbClr val="000000"/>
              </a:solidFill>
              <a:latin typeface="Calibri"/>
              <a:ea typeface="Calibri"/>
              <a:cs typeface="Calibri"/>
              <a:sym typeface="Calibri"/>
            </a:endParaRPr>
          </a:p>
        </p:txBody>
      </p:sp>
      <p:pic>
        <p:nvPicPr>
          <p:cNvPr id="177" name="Google Shape;177;ge05c10bbca_1_18" descr="PIE-Logo.jpeg"/>
          <p:cNvPicPr preferRelativeResize="0">
            <a:picLocks noGrp="1"/>
          </p:cNvPicPr>
          <p:nvPr>
            <p:ph type="pic" idx="3"/>
          </p:nvPr>
        </p:nvPicPr>
        <p:blipFill rotWithShape="1">
          <a:blip r:embed="rId3">
            <a:alphaModFix/>
          </a:blip>
          <a:srcRect l="17864" r="14388"/>
          <a:stretch/>
        </p:blipFill>
        <p:spPr>
          <a:xfrm>
            <a:off x="7524749" y="1"/>
            <a:ext cx="2534700" cy="2514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e05c10bbca_1_70"/>
          <p:cNvSpPr txBox="1"/>
          <p:nvPr/>
        </p:nvSpPr>
        <p:spPr>
          <a:xfrm>
            <a:off x="1039151" y="2280943"/>
            <a:ext cx="9034800" cy="1347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2200" b="0" i="0" u="none" strike="noStrike" cap="none">
                <a:solidFill>
                  <a:srgbClr val="000000"/>
                </a:solidFill>
                <a:latin typeface="Calibri"/>
                <a:ea typeface="Calibri"/>
                <a:cs typeface="Calibri"/>
                <a:sym typeface="Calibri"/>
              </a:rPr>
              <a:t>Nous allons ensemble maintenant passer en revue les principaux apprentissages dans vos recherches</a:t>
            </a:r>
            <a:endParaRPr sz="2200" b="0" i="0" u="none" strike="noStrike" cap="none">
              <a:solidFill>
                <a:srgbClr val="000000"/>
              </a:solidFill>
              <a:latin typeface="Calibri"/>
              <a:ea typeface="Calibri"/>
              <a:cs typeface="Calibri"/>
              <a:sym typeface="Calibri"/>
            </a:endParaRPr>
          </a:p>
        </p:txBody>
      </p:sp>
      <p:sp>
        <p:nvSpPr>
          <p:cNvPr id="183" name="Google Shape;183;ge05c10bbca_1_70"/>
          <p:cNvSpPr txBox="1"/>
          <p:nvPr/>
        </p:nvSpPr>
        <p:spPr>
          <a:xfrm>
            <a:off x="901700" y="1119243"/>
            <a:ext cx="1129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accent1"/>
                </a:solidFill>
                <a:latin typeface="Montserrat"/>
                <a:ea typeface="Montserrat"/>
                <a:cs typeface="Montserrat"/>
                <a:sym typeface="Montserrat"/>
              </a:rPr>
              <a:t>Ce que vous avez appris dans vos recherches</a:t>
            </a:r>
            <a:endParaRPr sz="2800" b="0" i="0" u="none" strike="noStrike" cap="none">
              <a:solidFill>
                <a:schemeClr val="accent2"/>
              </a:solidFill>
              <a:latin typeface="Montserrat Light"/>
              <a:ea typeface="Montserrat Light"/>
              <a:cs typeface="Montserrat Light"/>
              <a:sym typeface="Montserrat Light"/>
            </a:endParaRPr>
          </a:p>
        </p:txBody>
      </p:sp>
      <p:sp>
        <p:nvSpPr>
          <p:cNvPr id="184" name="Google Shape;184;ge05c10bbca_1_70"/>
          <p:cNvSpPr txBox="1"/>
          <p:nvPr/>
        </p:nvSpPr>
        <p:spPr>
          <a:xfrm>
            <a:off x="901700" y="757689"/>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APPRENTISSAGES</a:t>
            </a:r>
            <a:endParaRPr sz="1600" b="0" i="0" u="none" strike="noStrike" cap="none">
              <a:solidFill>
                <a:schemeClr val="dk2"/>
              </a:solidFill>
              <a:latin typeface="Lato"/>
              <a:ea typeface="Lato"/>
              <a:cs typeface="Lato"/>
              <a:sym typeface="Lato"/>
            </a:endParaRPr>
          </a:p>
        </p:txBody>
      </p:sp>
      <p:pic>
        <p:nvPicPr>
          <p:cNvPr id="185" name="Google Shape;185;ge05c10bbca_1_70"/>
          <p:cNvPicPr preferRelativeResize="0"/>
          <p:nvPr/>
        </p:nvPicPr>
        <p:blipFill rotWithShape="1">
          <a:blip r:embed="rId3">
            <a:alphaModFix/>
          </a:blip>
          <a:srcRect/>
          <a:stretch/>
        </p:blipFill>
        <p:spPr>
          <a:xfrm>
            <a:off x="8828375" y="3159893"/>
            <a:ext cx="2936037" cy="292495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b6d4fcb8bf_1_9"/>
          <p:cNvSpPr/>
          <p:nvPr/>
        </p:nvSpPr>
        <p:spPr>
          <a:xfrm>
            <a:off x="1" y="2543611"/>
            <a:ext cx="5105400" cy="2653800"/>
          </a:xfrm>
          <a:prstGeom prst="rect">
            <a:avLst/>
          </a:prstGeom>
          <a:solidFill>
            <a:srgbClr val="3D66E3">
              <a:alpha val="8784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191" name="Google Shape;191;gb6d4fcb8bf_1_9"/>
          <p:cNvSpPr txBox="1"/>
          <p:nvPr/>
        </p:nvSpPr>
        <p:spPr>
          <a:xfrm>
            <a:off x="1238207" y="3022202"/>
            <a:ext cx="34617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Montserrat"/>
                <a:ea typeface="Montserrat"/>
                <a:cs typeface="Montserrat"/>
                <a:sym typeface="Montserrat"/>
              </a:rPr>
              <a:t>Simple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Montserrat"/>
                <a:ea typeface="Montserrat"/>
                <a:cs typeface="Montserrat"/>
                <a:sym typeface="Montserrat"/>
              </a:rPr>
              <a:t>&amp; Valuable</a:t>
            </a:r>
            <a:endParaRPr sz="1400" b="0" i="0" u="none" strike="noStrike" cap="none">
              <a:solidFill>
                <a:srgbClr val="000000"/>
              </a:solidFill>
              <a:latin typeface="Arial"/>
              <a:ea typeface="Arial"/>
              <a:cs typeface="Arial"/>
              <a:sym typeface="Arial"/>
            </a:endParaRPr>
          </a:p>
        </p:txBody>
      </p:sp>
      <p:sp>
        <p:nvSpPr>
          <p:cNvPr id="192" name="Google Shape;192;gb6d4fcb8bf_1_9"/>
          <p:cNvSpPr/>
          <p:nvPr/>
        </p:nvSpPr>
        <p:spPr>
          <a:xfrm>
            <a:off x="6328550" y="2519099"/>
            <a:ext cx="5477400" cy="2507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r>
              <a:rPr lang="en-US" sz="1800" b="0" i="0" u="none" strike="noStrike" cap="none">
                <a:solidFill>
                  <a:schemeClr val="dk1"/>
                </a:solidFill>
                <a:latin typeface="Calibri"/>
                <a:ea typeface="Calibri"/>
                <a:cs typeface="Calibri"/>
                <a:sym typeface="Calibri"/>
              </a:rPr>
              <a:t>Qu’avez vous appris sur les entrepreneurs à travers vos recherches ? Qu’est-ce-qui vous a étonné ou surpris ?</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r>
              <a:rPr lang="en-US" sz="1800" b="0" i="0" u="none" strike="noStrike" cap="none">
                <a:solidFill>
                  <a:schemeClr val="dk1"/>
                </a:solidFill>
                <a:latin typeface="Calibri"/>
                <a:ea typeface="Calibri"/>
                <a:cs typeface="Calibri"/>
                <a:sym typeface="Calibri"/>
              </a:rPr>
              <a:t>Quelles sont les qualités que vous avez apprécié chez ces entrepreneurs ?</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r>
              <a:rPr lang="en-US" sz="1800" b="0" i="0" u="none" strike="noStrike" cap="none">
                <a:solidFill>
                  <a:schemeClr val="dk1"/>
                </a:solidFill>
                <a:latin typeface="Calibri"/>
                <a:ea typeface="Calibri"/>
                <a:cs typeface="Calibri"/>
                <a:sym typeface="Calibri"/>
              </a:rPr>
              <a:t>Quelles sont les difficultés qu’ils ont rencontré ? Comment les ont-ils affronté ?</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193" name="Google Shape;193;gb6d4fcb8bf_1_9"/>
          <p:cNvPicPr preferRelativeResize="0"/>
          <p:nvPr/>
        </p:nvPicPr>
        <p:blipFill rotWithShape="1">
          <a:blip r:embed="rId3">
            <a:alphaModFix/>
          </a:blip>
          <a:srcRect/>
          <a:stretch/>
        </p:blipFill>
        <p:spPr>
          <a:xfrm>
            <a:off x="843389" y="1712075"/>
            <a:ext cx="5146169" cy="4290928"/>
          </a:xfrm>
          <a:prstGeom prst="rect">
            <a:avLst/>
          </a:prstGeom>
          <a:noFill/>
          <a:ln>
            <a:noFill/>
          </a:ln>
        </p:spPr>
      </p:pic>
      <p:sp>
        <p:nvSpPr>
          <p:cNvPr id="194" name="Google Shape;194;gb6d4fcb8bf_1_9"/>
          <p:cNvSpPr txBox="1"/>
          <p:nvPr/>
        </p:nvSpPr>
        <p:spPr>
          <a:xfrm>
            <a:off x="901700" y="1119243"/>
            <a:ext cx="1129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accent1"/>
                </a:solidFill>
                <a:latin typeface="Montserrat"/>
                <a:ea typeface="Montserrat"/>
                <a:cs typeface="Montserrat"/>
                <a:sym typeface="Montserrat"/>
              </a:rPr>
              <a:t>Echange en groupe : 20 min</a:t>
            </a:r>
            <a:endParaRPr sz="2800" b="0" i="0" u="none" strike="noStrike" cap="none">
              <a:solidFill>
                <a:schemeClr val="accent2"/>
              </a:solidFill>
              <a:latin typeface="Montserrat Light"/>
              <a:ea typeface="Montserrat Light"/>
              <a:cs typeface="Montserrat Light"/>
              <a:sym typeface="Montserrat Light"/>
            </a:endParaRPr>
          </a:p>
        </p:txBody>
      </p:sp>
      <p:sp>
        <p:nvSpPr>
          <p:cNvPr id="195" name="Google Shape;195;gb6d4fcb8bf_1_9"/>
          <p:cNvSpPr txBox="1"/>
          <p:nvPr/>
        </p:nvSpPr>
        <p:spPr>
          <a:xfrm>
            <a:off x="901700" y="757689"/>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DISCUSSION</a:t>
            </a:r>
            <a:endParaRPr sz="1600" b="0" i="0" u="none" strike="noStrike" cap="none">
              <a:solidFill>
                <a:schemeClr val="dk2"/>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4"/>
          <p:cNvSpPr/>
          <p:nvPr/>
        </p:nvSpPr>
        <p:spPr>
          <a:xfrm>
            <a:off x="-714830" y="-791030"/>
            <a:ext cx="5863774" cy="5863774"/>
          </a:xfrm>
          <a:prstGeom prst="ellipse">
            <a:avLst/>
          </a:prstGeom>
          <a:solidFill>
            <a:srgbClr val="2A84A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45" name="Google Shape;45;p4"/>
          <p:cNvSpPr/>
          <p:nvPr/>
        </p:nvSpPr>
        <p:spPr>
          <a:xfrm>
            <a:off x="-477611" y="-1057730"/>
            <a:ext cx="5863774" cy="5863774"/>
          </a:xfrm>
          <a:prstGeom prst="ellipse">
            <a:avLst/>
          </a:prstGeom>
          <a:noFill/>
          <a:ln w="63500" cap="flat" cmpd="sng">
            <a:solidFill>
              <a:schemeClr val="accent2">
                <a:alpha val="20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46" name="Google Shape;46;p4"/>
          <p:cNvSpPr/>
          <p:nvPr/>
        </p:nvSpPr>
        <p:spPr>
          <a:xfrm>
            <a:off x="6140057" y="4031272"/>
            <a:ext cx="6051943" cy="107717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000000"/>
                </a:solidFill>
                <a:latin typeface="Calibri"/>
                <a:ea typeface="Calibri"/>
                <a:cs typeface="Calibri"/>
                <a:sym typeface="Calibri"/>
              </a:rPr>
              <a:t>Découvrons les entrepreneurs</a:t>
            </a:r>
            <a:endParaRPr sz="3200" b="1" i="0" u="none" strike="noStrike" cap="none">
              <a:solidFill>
                <a:srgbClr val="000000"/>
              </a:solidFill>
              <a:latin typeface="Calibri"/>
              <a:ea typeface="Calibri"/>
              <a:cs typeface="Calibri"/>
              <a:sym typeface="Calibri"/>
            </a:endParaRPr>
          </a:p>
        </p:txBody>
      </p:sp>
      <p:sp>
        <p:nvSpPr>
          <p:cNvPr id="47" name="Google Shape;47;p4"/>
          <p:cNvSpPr/>
          <p:nvPr/>
        </p:nvSpPr>
        <p:spPr>
          <a:xfrm>
            <a:off x="6087792" y="5605106"/>
            <a:ext cx="6104208"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libri"/>
                <a:ea typeface="Calibri"/>
                <a:cs typeface="Calibri"/>
                <a:sym typeface="Calibri"/>
              </a:rPr>
              <a:t>Découvrons ensemble cet univers</a:t>
            </a:r>
            <a:endParaRPr sz="2400" b="0" i="0" u="none" strike="noStrike" cap="none">
              <a:solidFill>
                <a:srgbClr val="000000"/>
              </a:solidFill>
              <a:latin typeface="Calibri"/>
              <a:ea typeface="Calibri"/>
              <a:cs typeface="Calibri"/>
              <a:sym typeface="Calibri"/>
            </a:endParaRPr>
          </a:p>
        </p:txBody>
      </p:sp>
      <p:sp>
        <p:nvSpPr>
          <p:cNvPr id="48" name="Google Shape;48;p4"/>
          <p:cNvSpPr txBox="1"/>
          <p:nvPr/>
        </p:nvSpPr>
        <p:spPr>
          <a:xfrm>
            <a:off x="6087792" y="3272519"/>
            <a:ext cx="31059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séance 2 : </a:t>
            </a:r>
            <a:endParaRPr sz="3200" b="1" i="0" u="none" strike="noStrike" cap="none">
              <a:solidFill>
                <a:schemeClr val="accent2"/>
              </a:solidFill>
              <a:latin typeface="Montserrat"/>
              <a:ea typeface="Montserrat"/>
              <a:cs typeface="Montserrat"/>
              <a:sym typeface="Montserrat"/>
            </a:endParaRPr>
          </a:p>
        </p:txBody>
      </p:sp>
      <p:pic>
        <p:nvPicPr>
          <p:cNvPr id="49" name="Google Shape;49;p4"/>
          <p:cNvPicPr preferRelativeResize="0"/>
          <p:nvPr/>
        </p:nvPicPr>
        <p:blipFill rotWithShape="1">
          <a:blip r:embed="rId3">
            <a:alphaModFix/>
          </a:blip>
          <a:srcRect/>
          <a:stretch/>
        </p:blipFill>
        <p:spPr>
          <a:xfrm>
            <a:off x="1787076" y="1992375"/>
            <a:ext cx="3978423" cy="29832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ge05c10bbca_1_35"/>
          <p:cNvSpPr/>
          <p:nvPr/>
        </p:nvSpPr>
        <p:spPr>
          <a:xfrm>
            <a:off x="0" y="1"/>
            <a:ext cx="7524600" cy="6858000"/>
          </a:xfrm>
          <a:prstGeom prst="rect">
            <a:avLst/>
          </a:prstGeom>
          <a:solidFill>
            <a:srgbClr val="3D66E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201" name="Google Shape;201;ge05c10bbca_1_35"/>
          <p:cNvSpPr txBox="1"/>
          <p:nvPr/>
        </p:nvSpPr>
        <p:spPr>
          <a:xfrm>
            <a:off x="803378" y="661559"/>
            <a:ext cx="30639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Calibri"/>
                <a:ea typeface="Calibri"/>
                <a:cs typeface="Calibri"/>
                <a:sym typeface="Calibri"/>
              </a:rPr>
              <a:t>SOMMAIRE</a:t>
            </a:r>
            <a:endParaRPr sz="1400" b="0" i="0" u="none" strike="noStrike" cap="none">
              <a:solidFill>
                <a:srgbClr val="000000"/>
              </a:solidFill>
              <a:latin typeface="Calibri"/>
              <a:ea typeface="Calibri"/>
              <a:cs typeface="Calibri"/>
              <a:sym typeface="Calibri"/>
            </a:endParaRPr>
          </a:p>
        </p:txBody>
      </p:sp>
      <p:sp>
        <p:nvSpPr>
          <p:cNvPr id="202" name="Google Shape;202;ge05c10bbca_1_35"/>
          <p:cNvSpPr txBox="1"/>
          <p:nvPr/>
        </p:nvSpPr>
        <p:spPr>
          <a:xfrm>
            <a:off x="-640682" y="1708935"/>
            <a:ext cx="4009800" cy="37866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4000"/>
              <a:buFont typeface="Arial"/>
              <a:buNone/>
            </a:pPr>
            <a:r>
              <a:rPr lang="en-US" sz="24000" b="0" i="0" u="none" strike="noStrike" cap="none">
                <a:solidFill>
                  <a:schemeClr val="dk2"/>
                </a:solidFill>
                <a:latin typeface="Montserrat Thin"/>
                <a:ea typeface="Montserrat Thin"/>
                <a:cs typeface="Montserrat Thin"/>
                <a:sym typeface="Montserrat Thin"/>
              </a:rPr>
              <a:t>0</a:t>
            </a:r>
            <a:r>
              <a:rPr lang="en-US" sz="22400" b="0" i="0" u="none" strike="noStrike" cap="none">
                <a:solidFill>
                  <a:schemeClr val="dk2"/>
                </a:solidFill>
                <a:latin typeface="Montserrat Thin"/>
                <a:ea typeface="Montserrat Thin"/>
                <a:cs typeface="Montserrat Thin"/>
                <a:sym typeface="Montserrat Thin"/>
              </a:rPr>
              <a:t>4</a:t>
            </a:r>
            <a:endParaRPr sz="300" b="0" i="0" u="none" strike="noStrike" cap="none">
              <a:solidFill>
                <a:srgbClr val="000000"/>
              </a:solidFill>
              <a:latin typeface="Arial"/>
              <a:ea typeface="Arial"/>
              <a:cs typeface="Arial"/>
              <a:sym typeface="Arial"/>
            </a:endParaRPr>
          </a:p>
        </p:txBody>
      </p:sp>
      <p:sp>
        <p:nvSpPr>
          <p:cNvPr id="203" name="Google Shape;203;ge05c10bbca_1_35"/>
          <p:cNvSpPr txBox="1"/>
          <p:nvPr/>
        </p:nvSpPr>
        <p:spPr>
          <a:xfrm>
            <a:off x="7828176" y="3551050"/>
            <a:ext cx="40098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0000"/>
                </a:solidFill>
                <a:latin typeface="Calibri"/>
                <a:ea typeface="Calibri"/>
                <a:cs typeface="Calibri"/>
                <a:sym typeface="Calibri"/>
              </a:rPr>
              <a:t>Jeux de rôles</a:t>
            </a:r>
            <a:endParaRPr sz="2800" b="0" i="0" u="none" strike="noStrike" cap="none">
              <a:solidFill>
                <a:srgbClr val="000000"/>
              </a:solidFill>
              <a:latin typeface="Calibri"/>
              <a:ea typeface="Calibri"/>
              <a:cs typeface="Calibri"/>
              <a:sym typeface="Calibri"/>
            </a:endParaRPr>
          </a:p>
        </p:txBody>
      </p:sp>
      <p:pic>
        <p:nvPicPr>
          <p:cNvPr id="204" name="Google Shape;204;ge05c10bbca_1_35" descr="PIE-Logo.jpeg"/>
          <p:cNvPicPr preferRelativeResize="0">
            <a:picLocks noGrp="1"/>
          </p:cNvPicPr>
          <p:nvPr>
            <p:ph type="pic" idx="3"/>
          </p:nvPr>
        </p:nvPicPr>
        <p:blipFill rotWithShape="1">
          <a:blip r:embed="rId3">
            <a:alphaModFix/>
          </a:blip>
          <a:srcRect l="17864" r="14388"/>
          <a:stretch/>
        </p:blipFill>
        <p:spPr>
          <a:xfrm>
            <a:off x="7524749" y="1"/>
            <a:ext cx="2534700" cy="2514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e05c10bbca_1_43"/>
          <p:cNvSpPr/>
          <p:nvPr/>
        </p:nvSpPr>
        <p:spPr>
          <a:xfrm>
            <a:off x="1" y="2543611"/>
            <a:ext cx="5105400" cy="2653800"/>
          </a:xfrm>
          <a:prstGeom prst="rect">
            <a:avLst/>
          </a:prstGeom>
          <a:solidFill>
            <a:srgbClr val="3D66E3">
              <a:alpha val="8784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210" name="Google Shape;210;ge05c10bbca_1_43"/>
          <p:cNvSpPr txBox="1"/>
          <p:nvPr/>
        </p:nvSpPr>
        <p:spPr>
          <a:xfrm>
            <a:off x="1238207" y="3022202"/>
            <a:ext cx="34617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Montserrat"/>
                <a:ea typeface="Montserrat"/>
                <a:cs typeface="Montserrat"/>
                <a:sym typeface="Montserrat"/>
              </a:rPr>
              <a:t>Simple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Montserrat"/>
                <a:ea typeface="Montserrat"/>
                <a:cs typeface="Montserrat"/>
                <a:sym typeface="Montserrat"/>
              </a:rPr>
              <a:t>&amp; Valuable</a:t>
            </a:r>
            <a:endParaRPr sz="1400" b="0" i="0" u="none" strike="noStrike" cap="none">
              <a:solidFill>
                <a:srgbClr val="000000"/>
              </a:solidFill>
              <a:latin typeface="Arial"/>
              <a:ea typeface="Arial"/>
              <a:cs typeface="Arial"/>
              <a:sym typeface="Arial"/>
            </a:endParaRPr>
          </a:p>
        </p:txBody>
      </p:sp>
      <p:sp>
        <p:nvSpPr>
          <p:cNvPr id="211" name="Google Shape;211;ge05c10bbca_1_43"/>
          <p:cNvSpPr/>
          <p:nvPr/>
        </p:nvSpPr>
        <p:spPr>
          <a:xfrm>
            <a:off x="6421825" y="1817151"/>
            <a:ext cx="5477400" cy="4464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Vous allez de nouveau présenter votre entrepreneur.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Cette fois ci, vous jouez un rôle : </a:t>
            </a:r>
            <a:r>
              <a:rPr lang="en-US" sz="1800" b="1" i="0" u="none" strike="noStrike" cap="none">
                <a:solidFill>
                  <a:srgbClr val="4A86E8"/>
                </a:solidFill>
                <a:latin typeface="Calibri"/>
                <a:ea typeface="Calibri"/>
                <a:cs typeface="Calibri"/>
                <a:sym typeface="Calibri"/>
              </a:rPr>
              <a:t>vous êtes l’entrepreneur, c’est votre entreprise. Imaginez que vous êtes vraiment devenu cet entrepreneur (présentez comme si vous étiez vraiment lui, que vous êtes vraiment fier de ce que vous avez réalisé pendant toutes ces années)</a:t>
            </a:r>
            <a:endParaRPr sz="1800" b="1" i="0" u="none" strike="noStrike" cap="none">
              <a:solidFill>
                <a:srgbClr val="4A86E8"/>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Commencez donc ainsi : Je suis (NOM de l’entrepreneur), et je vais vous raconter mon histoire (3 min)</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A la fin de la présentation, </a:t>
            </a:r>
            <a:endParaRPr sz="1800" b="0" i="0" u="none" strike="noStrike" cap="none">
              <a:solidFill>
                <a:srgbClr val="000000"/>
              </a:solidFill>
              <a:latin typeface="Calibri"/>
              <a:ea typeface="Calibri"/>
              <a:cs typeface="Calibri"/>
              <a:sym typeface="Calibri"/>
            </a:endParaRPr>
          </a:p>
          <a:p>
            <a:pPr marL="914400" marR="0" lvl="1" indent="-342900" algn="l" rtl="0">
              <a:lnSpc>
                <a:spcPct val="100000"/>
              </a:lnSpc>
              <a:spcBef>
                <a:spcPts val="0"/>
              </a:spcBef>
              <a:spcAft>
                <a:spcPts val="0"/>
              </a:spcAft>
              <a:buClr>
                <a:schemeClr val="dk1"/>
              </a:buClr>
              <a:buSzPts val="1800"/>
              <a:buFont typeface="Calibri"/>
              <a:buChar char="○"/>
            </a:pPr>
            <a:r>
              <a:rPr lang="en-US" sz="1800" b="0" i="0" u="none" strike="noStrike" cap="none">
                <a:solidFill>
                  <a:schemeClr val="dk1"/>
                </a:solidFill>
                <a:latin typeface="Calibri"/>
                <a:ea typeface="Calibri"/>
                <a:cs typeface="Calibri"/>
                <a:sym typeface="Calibri"/>
              </a:rPr>
              <a:t>dites nous comment vous vous sentez (1 min)</a:t>
            </a:r>
            <a:endParaRPr sz="1800" b="0" i="0" u="none" strike="noStrike" cap="none">
              <a:solidFill>
                <a:schemeClr val="dk1"/>
              </a:solidFill>
              <a:latin typeface="Calibri"/>
              <a:ea typeface="Calibri"/>
              <a:cs typeface="Calibri"/>
              <a:sym typeface="Calibri"/>
            </a:endParaRPr>
          </a:p>
          <a:p>
            <a:pPr marL="914400" marR="0" lvl="1" indent="-342900" algn="l" rtl="0">
              <a:lnSpc>
                <a:spcPct val="100000"/>
              </a:lnSpc>
              <a:spcBef>
                <a:spcPts val="0"/>
              </a:spcBef>
              <a:spcAft>
                <a:spcPts val="0"/>
              </a:spcAft>
              <a:buClr>
                <a:schemeClr val="dk1"/>
              </a:buClr>
              <a:buSzPts val="1800"/>
              <a:buFont typeface="Calibri"/>
              <a:buChar char="○"/>
            </a:pPr>
            <a:r>
              <a:rPr lang="en-US" sz="1800" b="0" i="0" u="none" strike="noStrike" cap="none">
                <a:solidFill>
                  <a:schemeClr val="dk1"/>
                </a:solidFill>
                <a:latin typeface="Calibri"/>
                <a:ea typeface="Calibri"/>
                <a:cs typeface="Calibri"/>
                <a:sym typeface="Calibri"/>
              </a:rPr>
              <a:t>Vos collègues ont 1 minute pour vous féliciter sur votre prestation</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200" b="0" i="0" u="none" strike="noStrike" cap="none">
              <a:solidFill>
                <a:srgbClr val="000000"/>
              </a:solidFill>
              <a:latin typeface="Calibri"/>
              <a:ea typeface="Calibri"/>
              <a:cs typeface="Calibri"/>
              <a:sym typeface="Calibri"/>
            </a:endParaRPr>
          </a:p>
        </p:txBody>
      </p:sp>
      <p:pic>
        <p:nvPicPr>
          <p:cNvPr id="212" name="Google Shape;212;ge05c10bbca_1_43"/>
          <p:cNvPicPr preferRelativeResize="0"/>
          <p:nvPr/>
        </p:nvPicPr>
        <p:blipFill rotWithShape="1">
          <a:blip r:embed="rId3">
            <a:alphaModFix/>
          </a:blip>
          <a:srcRect/>
          <a:stretch/>
        </p:blipFill>
        <p:spPr>
          <a:xfrm>
            <a:off x="843389" y="1712075"/>
            <a:ext cx="5146169" cy="4290928"/>
          </a:xfrm>
          <a:prstGeom prst="rect">
            <a:avLst/>
          </a:prstGeom>
          <a:noFill/>
          <a:ln>
            <a:noFill/>
          </a:ln>
        </p:spPr>
      </p:pic>
      <p:sp>
        <p:nvSpPr>
          <p:cNvPr id="213" name="Google Shape;213;ge05c10bbca_1_43"/>
          <p:cNvSpPr txBox="1"/>
          <p:nvPr/>
        </p:nvSpPr>
        <p:spPr>
          <a:xfrm>
            <a:off x="901700" y="1119243"/>
            <a:ext cx="1129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accent1"/>
                </a:solidFill>
                <a:latin typeface="Montserrat"/>
                <a:ea typeface="Montserrat"/>
                <a:cs typeface="Montserrat"/>
                <a:sym typeface="Montserrat"/>
              </a:rPr>
              <a:t>Présentation en groupe : jeu de rôle :45 min</a:t>
            </a:r>
            <a:endParaRPr sz="2800" b="0" i="0" u="none" strike="noStrike" cap="none">
              <a:solidFill>
                <a:schemeClr val="accent2"/>
              </a:solidFill>
              <a:latin typeface="Montserrat Light"/>
              <a:ea typeface="Montserrat Light"/>
              <a:cs typeface="Montserrat Light"/>
              <a:sym typeface="Montserrat Light"/>
            </a:endParaRPr>
          </a:p>
        </p:txBody>
      </p:sp>
      <p:sp>
        <p:nvSpPr>
          <p:cNvPr id="214" name="Google Shape;214;ge05c10bbca_1_43"/>
          <p:cNvSpPr txBox="1"/>
          <p:nvPr/>
        </p:nvSpPr>
        <p:spPr>
          <a:xfrm>
            <a:off x="901700" y="757689"/>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EXERCICE</a:t>
            </a:r>
            <a:endParaRPr sz="1600" b="0" i="0" u="none" strike="noStrike" cap="none">
              <a:solidFill>
                <a:schemeClr val="dk2"/>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65"/>
          <p:cNvSpPr/>
          <p:nvPr/>
        </p:nvSpPr>
        <p:spPr>
          <a:xfrm>
            <a:off x="0" y="1"/>
            <a:ext cx="7524750" cy="6857999"/>
          </a:xfrm>
          <a:prstGeom prst="rect">
            <a:avLst/>
          </a:prstGeom>
          <a:solidFill>
            <a:srgbClr val="3D66E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220" name="Google Shape;220;p165"/>
          <p:cNvSpPr txBox="1"/>
          <p:nvPr/>
        </p:nvSpPr>
        <p:spPr>
          <a:xfrm>
            <a:off x="803378" y="661559"/>
            <a:ext cx="3063771"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Calibri"/>
                <a:ea typeface="Calibri"/>
                <a:cs typeface="Calibri"/>
                <a:sym typeface="Calibri"/>
              </a:rPr>
              <a:t>SOMMAIRE</a:t>
            </a:r>
            <a:endParaRPr sz="1400" b="0" i="0" u="none" strike="noStrike" cap="none">
              <a:solidFill>
                <a:srgbClr val="000000"/>
              </a:solidFill>
              <a:latin typeface="Calibri"/>
              <a:ea typeface="Calibri"/>
              <a:cs typeface="Calibri"/>
              <a:sym typeface="Calibri"/>
            </a:endParaRPr>
          </a:p>
        </p:txBody>
      </p:sp>
      <p:sp>
        <p:nvSpPr>
          <p:cNvPr id="221" name="Google Shape;221;p165"/>
          <p:cNvSpPr txBox="1"/>
          <p:nvPr/>
        </p:nvSpPr>
        <p:spPr>
          <a:xfrm>
            <a:off x="-640682" y="1708935"/>
            <a:ext cx="4009800" cy="37866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4000"/>
              <a:buFont typeface="Arial"/>
              <a:buNone/>
            </a:pPr>
            <a:r>
              <a:rPr lang="en-US" sz="24000" b="0" i="0" u="none" strike="noStrike" cap="none">
                <a:solidFill>
                  <a:schemeClr val="dk2"/>
                </a:solidFill>
                <a:latin typeface="Montserrat Thin"/>
                <a:ea typeface="Montserrat Thin"/>
                <a:cs typeface="Montserrat Thin"/>
                <a:sym typeface="Montserrat Thin"/>
              </a:rPr>
              <a:t>05</a:t>
            </a:r>
            <a:endParaRPr sz="1400" b="0" i="0" u="none" strike="noStrike" cap="none">
              <a:solidFill>
                <a:srgbClr val="000000"/>
              </a:solidFill>
              <a:latin typeface="Arial"/>
              <a:ea typeface="Arial"/>
              <a:cs typeface="Arial"/>
              <a:sym typeface="Arial"/>
            </a:endParaRPr>
          </a:p>
        </p:txBody>
      </p:sp>
      <p:sp>
        <p:nvSpPr>
          <p:cNvPr id="222" name="Google Shape;222;p165"/>
          <p:cNvSpPr txBox="1"/>
          <p:nvPr/>
        </p:nvSpPr>
        <p:spPr>
          <a:xfrm>
            <a:off x="7857027" y="3940659"/>
            <a:ext cx="43350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Clr>
                <a:srgbClr val="000000"/>
              </a:buClr>
              <a:buSzPts val="2000"/>
              <a:buFont typeface="Arial"/>
              <a:buNone/>
            </a:pPr>
            <a:r>
              <a:rPr lang="en-US" sz="2000" b="1" i="0" u="none" strike="noStrike" cap="none">
                <a:solidFill>
                  <a:srgbClr val="000000"/>
                </a:solidFill>
                <a:latin typeface="Calibri"/>
                <a:ea typeface="Calibri"/>
                <a:cs typeface="Calibri"/>
                <a:sym typeface="Calibri"/>
              </a:rPr>
              <a:t>Apprentissages de la semaine</a:t>
            </a:r>
            <a:endParaRPr sz="2800" b="1" i="0" u="none" strike="noStrike" cap="none">
              <a:solidFill>
                <a:srgbClr val="000000"/>
              </a:solidFill>
              <a:latin typeface="Calibri"/>
              <a:ea typeface="Calibri"/>
              <a:cs typeface="Calibri"/>
              <a:sym typeface="Calibri"/>
            </a:endParaRPr>
          </a:p>
        </p:txBody>
      </p:sp>
      <p:sp>
        <p:nvSpPr>
          <p:cNvPr id="223" name="Google Shape;223;p165"/>
          <p:cNvSpPr>
            <a:spLocks noGrp="1"/>
          </p:cNvSpPr>
          <p:nvPr>
            <p:ph type="pic" idx="3"/>
          </p:nvPr>
        </p:nvSpPr>
        <p:spPr>
          <a:xfrm>
            <a:off x="7524750" y="1"/>
            <a:ext cx="2286000" cy="25146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1000"/>
              </a:spcBef>
              <a:spcAft>
                <a:spcPts val="0"/>
              </a:spcAft>
              <a:buClr>
                <a:schemeClr val="dk1"/>
              </a:buClr>
              <a:buSzPts val="1200"/>
              <a:buFont typeface="Arial"/>
              <a:buNone/>
            </a:pPr>
            <a:endParaRPr sz="1200" b="0" i="0" u="none" strike="noStrike" cap="none">
              <a:solidFill>
                <a:schemeClr val="dk1"/>
              </a:solidFill>
              <a:latin typeface="Montserrat"/>
              <a:ea typeface="Montserrat"/>
              <a:cs typeface="Montserrat"/>
              <a:sym typeface="Montserrat"/>
            </a:endParaRPr>
          </a:p>
        </p:txBody>
      </p:sp>
      <p:pic>
        <p:nvPicPr>
          <p:cNvPr id="224" name="Google Shape;224;p165" descr="PIE-Logo.jpeg"/>
          <p:cNvPicPr preferRelativeResize="0">
            <a:picLocks noGrp="1"/>
          </p:cNvPicPr>
          <p:nvPr>
            <p:ph type="pic" idx="3"/>
          </p:nvPr>
        </p:nvPicPr>
        <p:blipFill rotWithShape="1">
          <a:blip r:embed="rId3">
            <a:alphaModFix/>
          </a:blip>
          <a:srcRect l="17862" r="14390"/>
          <a:stretch/>
        </p:blipFill>
        <p:spPr>
          <a:xfrm>
            <a:off x="7524749" y="1"/>
            <a:ext cx="2534824" cy="2514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62"/>
          <p:cNvSpPr/>
          <p:nvPr/>
        </p:nvSpPr>
        <p:spPr>
          <a:xfrm>
            <a:off x="1" y="2543611"/>
            <a:ext cx="5105400" cy="2653800"/>
          </a:xfrm>
          <a:prstGeom prst="rect">
            <a:avLst/>
          </a:prstGeom>
          <a:solidFill>
            <a:schemeClr val="accent1">
              <a:alpha val="8784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230" name="Google Shape;230;p162"/>
          <p:cNvSpPr txBox="1"/>
          <p:nvPr/>
        </p:nvSpPr>
        <p:spPr>
          <a:xfrm>
            <a:off x="1238207" y="3022202"/>
            <a:ext cx="3461700" cy="783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Montserrat"/>
                <a:ea typeface="Montserrat"/>
                <a:cs typeface="Montserrat"/>
                <a:sym typeface="Montserrat"/>
              </a:rPr>
              <a:t>Simple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Montserrat"/>
                <a:ea typeface="Montserrat"/>
                <a:cs typeface="Montserrat"/>
                <a:sym typeface="Montserrat"/>
              </a:rPr>
              <a:t>&amp; Valuable</a:t>
            </a:r>
            <a:endParaRPr sz="1400" b="0" i="0" u="none" strike="noStrike" cap="none">
              <a:solidFill>
                <a:srgbClr val="000000"/>
              </a:solidFill>
              <a:latin typeface="Arial"/>
              <a:ea typeface="Arial"/>
              <a:cs typeface="Arial"/>
              <a:sym typeface="Arial"/>
            </a:endParaRPr>
          </a:p>
        </p:txBody>
      </p:sp>
      <p:sp>
        <p:nvSpPr>
          <p:cNvPr id="231" name="Google Shape;231;p162"/>
          <p:cNvSpPr txBox="1"/>
          <p:nvPr/>
        </p:nvSpPr>
        <p:spPr>
          <a:xfrm>
            <a:off x="1238208" y="3850524"/>
            <a:ext cx="3461700" cy="993300"/>
          </a:xfrm>
          <a:prstGeom prst="rect">
            <a:avLst/>
          </a:prstGeom>
          <a:noFill/>
          <a:ln>
            <a:noFill/>
          </a:ln>
        </p:spPr>
        <p:txBody>
          <a:bodyPr spcFirstLastPara="1" wrap="square" lIns="91425" tIns="45700" rIns="91425" bIns="45700" anchor="t" anchorCtr="0">
            <a:spAutoFit/>
          </a:bodyPr>
          <a:lstStyle/>
          <a:p>
            <a:pPr marL="0" marR="0" lvl="0" indent="0" algn="l" rtl="0">
              <a:lnSpc>
                <a:spcPct val="163636"/>
              </a:lnSpc>
              <a:spcBef>
                <a:spcPts val="0"/>
              </a:spcBef>
              <a:spcAft>
                <a:spcPts val="0"/>
              </a:spcAft>
              <a:buClr>
                <a:srgbClr val="000000"/>
              </a:buClr>
              <a:buSzPts val="1100"/>
              <a:buFont typeface="Arial"/>
              <a:buNone/>
            </a:pPr>
            <a:r>
              <a:rPr lang="en-US" sz="1100" b="0" i="0" u="none" strike="noStrike" cap="none">
                <a:solidFill>
                  <a:schemeClr val="lt1"/>
                </a:solidFill>
                <a:latin typeface="Lato"/>
                <a:ea typeface="Lato"/>
                <a:cs typeface="Lato"/>
                <a:sym typeface="Lato"/>
              </a:rPr>
              <a:t>Have them for one. Living grass for can’t this</a:t>
            </a:r>
            <a:endParaRPr sz="1400" b="0" i="0" u="none" strike="noStrike" cap="none">
              <a:solidFill>
                <a:srgbClr val="000000"/>
              </a:solidFill>
              <a:latin typeface="Arial"/>
              <a:ea typeface="Arial"/>
              <a:cs typeface="Arial"/>
              <a:sym typeface="Arial"/>
            </a:endParaRPr>
          </a:p>
          <a:p>
            <a:pPr marL="0" marR="0" lvl="0" indent="0" algn="l" rtl="0">
              <a:lnSpc>
                <a:spcPct val="163636"/>
              </a:lnSpc>
              <a:spcBef>
                <a:spcPts val="0"/>
              </a:spcBef>
              <a:spcAft>
                <a:spcPts val="0"/>
              </a:spcAft>
              <a:buClr>
                <a:srgbClr val="000000"/>
              </a:buClr>
              <a:buSzPts val="1100"/>
              <a:buFont typeface="Arial"/>
              <a:buNone/>
            </a:pPr>
            <a:r>
              <a:rPr lang="en-US" sz="1100" b="0" i="0" u="none" strike="noStrike" cap="none">
                <a:solidFill>
                  <a:schemeClr val="lt1"/>
                </a:solidFill>
                <a:latin typeface="Lato"/>
                <a:ea typeface="Lato"/>
                <a:cs typeface="Lato"/>
                <a:sym typeface="Lato"/>
              </a:rPr>
              <a:t>Waters had winged to be Creepiest subdue which to</a:t>
            </a:r>
            <a:endParaRPr sz="1400" b="0" i="0" u="none" strike="noStrike" cap="none">
              <a:solidFill>
                <a:srgbClr val="000000"/>
              </a:solidFill>
              <a:latin typeface="Arial"/>
              <a:ea typeface="Arial"/>
              <a:cs typeface="Arial"/>
              <a:sym typeface="Arial"/>
            </a:endParaRPr>
          </a:p>
          <a:p>
            <a:pPr marL="0" marR="0" lvl="0" indent="0" algn="l" rtl="0">
              <a:lnSpc>
                <a:spcPct val="163636"/>
              </a:lnSpc>
              <a:spcBef>
                <a:spcPts val="0"/>
              </a:spcBef>
              <a:spcAft>
                <a:spcPts val="0"/>
              </a:spcAft>
              <a:buClr>
                <a:srgbClr val="000000"/>
              </a:buClr>
              <a:buSzPts val="1100"/>
              <a:buFont typeface="Arial"/>
              <a:buNone/>
            </a:pPr>
            <a:r>
              <a:rPr lang="en-US" sz="1100" b="0" i="0" u="none" strike="noStrike" cap="none">
                <a:solidFill>
                  <a:schemeClr val="lt1"/>
                </a:solidFill>
                <a:latin typeface="Lato"/>
                <a:ea typeface="Lato"/>
                <a:cs typeface="Lato"/>
                <a:sym typeface="Lato"/>
              </a:rPr>
              <a:t>two set had seasons. Fifth man wherein seas don't subdue which two set had seasons. </a:t>
            </a:r>
            <a:endParaRPr sz="1400" b="0" i="0" u="none" strike="noStrike" cap="none">
              <a:solidFill>
                <a:srgbClr val="000000"/>
              </a:solidFill>
              <a:latin typeface="Arial"/>
              <a:ea typeface="Arial"/>
              <a:cs typeface="Arial"/>
              <a:sym typeface="Arial"/>
            </a:endParaRPr>
          </a:p>
        </p:txBody>
      </p:sp>
      <p:pic>
        <p:nvPicPr>
          <p:cNvPr id="232" name="Google Shape;232;p162" descr="leçons apprises.jpeg"/>
          <p:cNvPicPr preferRelativeResize="0">
            <a:picLocks noGrp="1"/>
          </p:cNvPicPr>
          <p:nvPr>
            <p:ph type="pic" idx="2"/>
          </p:nvPr>
        </p:nvPicPr>
        <p:blipFill rotWithShape="1">
          <a:blip r:embed="rId3">
            <a:alphaModFix/>
          </a:blip>
          <a:srcRect l="7827" r="7819"/>
          <a:stretch/>
        </p:blipFill>
        <p:spPr>
          <a:xfrm>
            <a:off x="847725" y="1733550"/>
            <a:ext cx="5105400" cy="4273800"/>
          </a:xfrm>
          <a:prstGeom prst="rect">
            <a:avLst/>
          </a:prstGeom>
          <a:noFill/>
          <a:ln>
            <a:noFill/>
          </a:ln>
        </p:spPr>
      </p:pic>
      <p:sp>
        <p:nvSpPr>
          <p:cNvPr id="233" name="Google Shape;233;p162"/>
          <p:cNvSpPr/>
          <p:nvPr/>
        </p:nvSpPr>
        <p:spPr>
          <a:xfrm>
            <a:off x="1947366" y="3117107"/>
            <a:ext cx="3060900" cy="1033200"/>
          </a:xfrm>
          <a:prstGeom prst="rect">
            <a:avLst/>
          </a:prstGeom>
          <a:noFill/>
          <a:ln>
            <a:noFill/>
          </a:ln>
        </p:spPr>
        <p:txBody>
          <a:bodyPr spcFirstLastPara="1" wrap="square" lIns="91425" tIns="45700" rIns="91425" bIns="45700" anchor="t" anchorCtr="0">
            <a:noAutofit/>
          </a:bodyPr>
          <a:lstStyle/>
          <a:p>
            <a:pPr marL="0" marR="0" lvl="0" indent="0" algn="just" rtl="0">
              <a:lnSpc>
                <a:spcPct val="110000"/>
              </a:lnSpc>
              <a:spcBef>
                <a:spcPts val="0"/>
              </a:spcBef>
              <a:spcAft>
                <a:spcPts val="0"/>
              </a:spcAft>
              <a:buClr>
                <a:srgbClr val="000000"/>
              </a:buClr>
              <a:buSzPts val="2800"/>
              <a:buFont typeface="Arial"/>
              <a:buNone/>
            </a:pPr>
            <a:r>
              <a:rPr lang="en-US" sz="2800" b="1" i="0" u="none" strike="noStrike" cap="none">
                <a:solidFill>
                  <a:srgbClr val="000000"/>
                </a:solidFill>
                <a:latin typeface="Calibri"/>
                <a:ea typeface="Calibri"/>
                <a:cs typeface="Calibri"/>
                <a:sym typeface="Calibri"/>
              </a:rPr>
              <a:t>Quelles leçons retenez vous ici ?</a:t>
            </a:r>
            <a:endParaRPr sz="900" b="1" i="0" u="none" strike="noStrike" cap="none">
              <a:solidFill>
                <a:srgbClr val="7F7F7F"/>
              </a:solidFill>
              <a:latin typeface="Lato"/>
              <a:ea typeface="Lato"/>
              <a:cs typeface="Lato"/>
              <a:sym typeface="Lato"/>
            </a:endParaRPr>
          </a:p>
        </p:txBody>
      </p:sp>
      <p:sp>
        <p:nvSpPr>
          <p:cNvPr id="234" name="Google Shape;234;p162"/>
          <p:cNvSpPr txBox="1"/>
          <p:nvPr/>
        </p:nvSpPr>
        <p:spPr>
          <a:xfrm>
            <a:off x="901700" y="757689"/>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LECONS APPRISES</a:t>
            </a:r>
            <a:endParaRPr sz="1600" b="0" i="0" u="none" strike="noStrike" cap="none">
              <a:solidFill>
                <a:schemeClr val="dk2"/>
              </a:solidFill>
              <a:latin typeface="Lato"/>
              <a:ea typeface="Lato"/>
              <a:cs typeface="Lato"/>
              <a:sym typeface="Lato"/>
            </a:endParaRPr>
          </a:p>
        </p:txBody>
      </p:sp>
      <p:sp>
        <p:nvSpPr>
          <p:cNvPr id="235" name="Google Shape;235;p162"/>
          <p:cNvSpPr txBox="1"/>
          <p:nvPr/>
        </p:nvSpPr>
        <p:spPr>
          <a:xfrm>
            <a:off x="901700" y="1119243"/>
            <a:ext cx="1129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accent1"/>
                </a:solidFill>
                <a:latin typeface="Montserrat"/>
                <a:ea typeface="Montserrat"/>
                <a:cs typeface="Montserrat"/>
                <a:sym typeface="Montserrat"/>
              </a:rPr>
              <a:t>PARTAGEONS LES LECONS APPRISES</a:t>
            </a:r>
            <a:endParaRPr sz="2800" b="0" i="0" u="none" strike="noStrike" cap="none">
              <a:solidFill>
                <a:schemeClr val="accent2"/>
              </a:solidFill>
              <a:latin typeface="Montserrat Light"/>
              <a:ea typeface="Montserrat Light"/>
              <a:cs typeface="Montserrat Light"/>
              <a:sym typeface="Montserrat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gb6d4fcb8bf_1_35"/>
          <p:cNvSpPr txBox="1"/>
          <p:nvPr/>
        </p:nvSpPr>
        <p:spPr>
          <a:xfrm>
            <a:off x="1039150" y="2280950"/>
            <a:ext cx="9583500" cy="1347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2000" b="0" i="0" u="none" strike="noStrike" cap="none">
                <a:solidFill>
                  <a:srgbClr val="000000"/>
                </a:solidFill>
                <a:latin typeface="Calibri"/>
                <a:ea typeface="Calibri"/>
                <a:cs typeface="Calibri"/>
                <a:sym typeface="Calibri"/>
              </a:rPr>
              <a:t>Comment ces recherches sur les entrepreneurs ont changé votre vision sur l’entrepreneuriat ?</a:t>
            </a:r>
            <a:endParaRPr sz="2000" b="0" i="0" u="none" strike="noStrike" cap="none">
              <a:solidFill>
                <a:srgbClr val="000000"/>
              </a:solidFill>
              <a:latin typeface="Calibri"/>
              <a:ea typeface="Calibri"/>
              <a:cs typeface="Calibri"/>
              <a:sym typeface="Calibri"/>
            </a:endParaRPr>
          </a:p>
        </p:txBody>
      </p:sp>
      <p:sp>
        <p:nvSpPr>
          <p:cNvPr id="241" name="Google Shape;241;gb6d4fcb8bf_1_35"/>
          <p:cNvSpPr txBox="1"/>
          <p:nvPr/>
        </p:nvSpPr>
        <p:spPr>
          <a:xfrm>
            <a:off x="901700" y="1119243"/>
            <a:ext cx="1129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accent1"/>
                </a:solidFill>
                <a:latin typeface="Montserrat"/>
                <a:ea typeface="Montserrat"/>
                <a:cs typeface="Montserrat"/>
                <a:sym typeface="Montserrat"/>
              </a:rPr>
              <a:t>Ce que vous avez appris dans vos recherches</a:t>
            </a:r>
            <a:endParaRPr sz="2800" b="0" i="0" u="none" strike="noStrike" cap="none">
              <a:solidFill>
                <a:schemeClr val="accent2"/>
              </a:solidFill>
              <a:latin typeface="Montserrat Light"/>
              <a:ea typeface="Montserrat Light"/>
              <a:cs typeface="Montserrat Light"/>
              <a:sym typeface="Montserrat Light"/>
            </a:endParaRPr>
          </a:p>
        </p:txBody>
      </p:sp>
      <p:sp>
        <p:nvSpPr>
          <p:cNvPr id="242" name="Google Shape;242;gb6d4fcb8bf_1_35"/>
          <p:cNvSpPr txBox="1"/>
          <p:nvPr/>
        </p:nvSpPr>
        <p:spPr>
          <a:xfrm>
            <a:off x="901700" y="757689"/>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APPRENTISSAGES</a:t>
            </a:r>
            <a:endParaRPr sz="1600" b="0" i="0" u="none" strike="noStrike" cap="none">
              <a:solidFill>
                <a:schemeClr val="dk2"/>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66"/>
          <p:cNvSpPr/>
          <p:nvPr/>
        </p:nvSpPr>
        <p:spPr>
          <a:xfrm>
            <a:off x="0" y="1"/>
            <a:ext cx="7524750" cy="6857999"/>
          </a:xfrm>
          <a:prstGeom prst="rect">
            <a:avLst/>
          </a:prstGeom>
          <a:solidFill>
            <a:srgbClr val="3D66E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248" name="Google Shape;248;p166"/>
          <p:cNvSpPr txBox="1"/>
          <p:nvPr/>
        </p:nvSpPr>
        <p:spPr>
          <a:xfrm>
            <a:off x="803378" y="661559"/>
            <a:ext cx="3063771"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Calibri"/>
                <a:ea typeface="Calibri"/>
                <a:cs typeface="Calibri"/>
                <a:sym typeface="Calibri"/>
              </a:rPr>
              <a:t>SOMMAIRE</a:t>
            </a:r>
            <a:endParaRPr sz="1400" b="0" i="0" u="none" strike="noStrike" cap="none">
              <a:solidFill>
                <a:srgbClr val="000000"/>
              </a:solidFill>
              <a:latin typeface="Calibri"/>
              <a:ea typeface="Calibri"/>
              <a:cs typeface="Calibri"/>
              <a:sym typeface="Calibri"/>
            </a:endParaRPr>
          </a:p>
        </p:txBody>
      </p:sp>
      <p:sp>
        <p:nvSpPr>
          <p:cNvPr id="249" name="Google Shape;249;p166"/>
          <p:cNvSpPr txBox="1"/>
          <p:nvPr/>
        </p:nvSpPr>
        <p:spPr>
          <a:xfrm>
            <a:off x="-640682" y="1708935"/>
            <a:ext cx="4009800" cy="37866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4000"/>
              <a:buFont typeface="Arial"/>
              <a:buNone/>
            </a:pPr>
            <a:r>
              <a:rPr lang="en-US" sz="24000" b="0" i="0" u="none" strike="noStrike" cap="none">
                <a:solidFill>
                  <a:schemeClr val="dk2"/>
                </a:solidFill>
                <a:latin typeface="Montserrat Thin"/>
                <a:ea typeface="Montserrat Thin"/>
                <a:cs typeface="Montserrat Thin"/>
                <a:sym typeface="Montserrat Thin"/>
              </a:rPr>
              <a:t>06</a:t>
            </a:r>
            <a:endParaRPr sz="1400" b="0" i="0" u="none" strike="noStrike" cap="none">
              <a:solidFill>
                <a:srgbClr val="000000"/>
              </a:solidFill>
              <a:latin typeface="Arial"/>
              <a:ea typeface="Arial"/>
              <a:cs typeface="Arial"/>
              <a:sym typeface="Arial"/>
            </a:endParaRPr>
          </a:p>
        </p:txBody>
      </p:sp>
      <p:sp>
        <p:nvSpPr>
          <p:cNvPr id="250" name="Google Shape;250;p166"/>
          <p:cNvSpPr txBox="1"/>
          <p:nvPr/>
        </p:nvSpPr>
        <p:spPr>
          <a:xfrm>
            <a:off x="7857027" y="3940659"/>
            <a:ext cx="4334973" cy="425717"/>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Clr>
                <a:srgbClr val="000000"/>
              </a:buClr>
              <a:buSzPts val="2000"/>
              <a:buFont typeface="Arial"/>
              <a:buNone/>
            </a:pPr>
            <a:r>
              <a:rPr lang="en-US" sz="2000" b="1" i="0" u="none" strike="noStrike" cap="none">
                <a:solidFill>
                  <a:srgbClr val="000000"/>
                </a:solidFill>
                <a:latin typeface="Calibri"/>
                <a:ea typeface="Calibri"/>
                <a:cs typeface="Calibri"/>
                <a:sym typeface="Calibri"/>
              </a:rPr>
              <a:t>Prochaine séance</a:t>
            </a:r>
            <a:endParaRPr sz="2000" b="0" i="0" u="none" strike="noStrike" cap="none">
              <a:solidFill>
                <a:srgbClr val="000000"/>
              </a:solidFill>
              <a:latin typeface="Calibri"/>
              <a:ea typeface="Calibri"/>
              <a:cs typeface="Calibri"/>
              <a:sym typeface="Calibri"/>
            </a:endParaRPr>
          </a:p>
        </p:txBody>
      </p:sp>
      <p:sp>
        <p:nvSpPr>
          <p:cNvPr id="251" name="Google Shape;251;p166"/>
          <p:cNvSpPr>
            <a:spLocks noGrp="1"/>
          </p:cNvSpPr>
          <p:nvPr>
            <p:ph type="pic" idx="3"/>
          </p:nvPr>
        </p:nvSpPr>
        <p:spPr>
          <a:xfrm>
            <a:off x="7524750" y="1"/>
            <a:ext cx="2286000" cy="25146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1000"/>
              </a:spcBef>
              <a:spcAft>
                <a:spcPts val="0"/>
              </a:spcAft>
              <a:buClr>
                <a:schemeClr val="dk1"/>
              </a:buClr>
              <a:buSzPts val="1200"/>
              <a:buFont typeface="Arial"/>
              <a:buNone/>
            </a:pPr>
            <a:endParaRPr sz="1200" b="0" i="0" u="none" strike="noStrike" cap="none">
              <a:solidFill>
                <a:schemeClr val="dk1"/>
              </a:solidFill>
              <a:latin typeface="Montserrat"/>
              <a:ea typeface="Montserrat"/>
              <a:cs typeface="Montserrat"/>
              <a:sym typeface="Montserrat"/>
            </a:endParaRPr>
          </a:p>
        </p:txBody>
      </p:sp>
      <p:pic>
        <p:nvPicPr>
          <p:cNvPr id="252" name="Google Shape;252;p166" descr="PIE-Logo.jpeg"/>
          <p:cNvPicPr preferRelativeResize="0">
            <a:picLocks noGrp="1"/>
          </p:cNvPicPr>
          <p:nvPr>
            <p:ph type="pic" idx="3"/>
          </p:nvPr>
        </p:nvPicPr>
        <p:blipFill rotWithShape="1">
          <a:blip r:embed="rId3">
            <a:alphaModFix/>
          </a:blip>
          <a:srcRect l="17862" r="14390"/>
          <a:stretch/>
        </p:blipFill>
        <p:spPr>
          <a:xfrm>
            <a:off x="7524749" y="1"/>
            <a:ext cx="2534824" cy="2514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67"/>
          <p:cNvSpPr txBox="1"/>
          <p:nvPr/>
        </p:nvSpPr>
        <p:spPr>
          <a:xfrm>
            <a:off x="1223235" y="1190838"/>
            <a:ext cx="87975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THEMATIQUE</a:t>
            </a:r>
            <a:endParaRPr sz="3200" b="1" i="0" u="none" strike="noStrike" cap="none">
              <a:solidFill>
                <a:srgbClr val="3155A6"/>
              </a:solidFill>
              <a:latin typeface="Montserrat"/>
              <a:ea typeface="Montserrat"/>
              <a:cs typeface="Montserrat"/>
              <a:sym typeface="Montserrat"/>
            </a:endParaRPr>
          </a:p>
        </p:txBody>
      </p:sp>
      <p:sp>
        <p:nvSpPr>
          <p:cNvPr id="258" name="Google Shape;258;p167"/>
          <p:cNvSpPr txBox="1"/>
          <p:nvPr/>
        </p:nvSpPr>
        <p:spPr>
          <a:xfrm>
            <a:off x="1223236" y="829283"/>
            <a:ext cx="2921428" cy="2841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PROCHAINE SEANCE</a:t>
            </a:r>
            <a:endParaRPr sz="1600" b="0" i="0" u="none" strike="noStrike" cap="none">
              <a:solidFill>
                <a:schemeClr val="dk2"/>
              </a:solidFill>
              <a:latin typeface="Lato"/>
              <a:ea typeface="Lato"/>
              <a:cs typeface="Lato"/>
              <a:sym typeface="Lato"/>
            </a:endParaRPr>
          </a:p>
        </p:txBody>
      </p:sp>
      <p:sp>
        <p:nvSpPr>
          <p:cNvPr id="259" name="Google Shape;259;p167"/>
          <p:cNvSpPr txBox="1"/>
          <p:nvPr/>
        </p:nvSpPr>
        <p:spPr>
          <a:xfrm>
            <a:off x="1342239" y="2584450"/>
            <a:ext cx="9511200"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100" b="1" i="0" u="none" strike="noStrike" cap="none">
                <a:solidFill>
                  <a:srgbClr val="000000"/>
                </a:solidFill>
                <a:latin typeface="Calibri"/>
                <a:ea typeface="Calibri"/>
                <a:cs typeface="Calibri"/>
                <a:sym typeface="Calibri"/>
              </a:rPr>
              <a:t>Prochaine séance est consacrée à “</a:t>
            </a:r>
            <a:r>
              <a:rPr lang="en-US" sz="2100" b="1" i="0" u="none" strike="noStrike" cap="none">
                <a:solidFill>
                  <a:srgbClr val="4A86E8"/>
                </a:solidFill>
                <a:latin typeface="Calibri"/>
                <a:ea typeface="Calibri"/>
                <a:cs typeface="Calibri"/>
                <a:sym typeface="Calibri"/>
              </a:rPr>
              <a:t>Quelle est la mission de l’entrepreneur ?</a:t>
            </a:r>
            <a:r>
              <a:rPr lang="en-US" sz="2100" b="1" i="0" u="none" strike="noStrike" cap="none">
                <a:solidFill>
                  <a:srgbClr val="000000"/>
                </a:solidFill>
                <a:latin typeface="Calibri"/>
                <a:ea typeface="Calibri"/>
                <a:cs typeface="Calibri"/>
                <a:sym typeface="Calibri"/>
              </a:rPr>
              <a:t>”</a:t>
            </a:r>
            <a:endParaRPr sz="21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100" b="1" i="0" u="none" strike="noStrike" cap="none">
              <a:solidFill>
                <a:srgbClr val="000000"/>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68"/>
          <p:cNvSpPr txBox="1"/>
          <p:nvPr/>
        </p:nvSpPr>
        <p:spPr>
          <a:xfrm>
            <a:off x="1039150" y="2280950"/>
            <a:ext cx="9942600" cy="3099000"/>
          </a:xfrm>
          <a:prstGeom prst="rect">
            <a:avLst/>
          </a:prstGeom>
          <a:noFill/>
          <a:ln>
            <a:noFill/>
          </a:ln>
        </p:spPr>
        <p:txBody>
          <a:bodyPr spcFirstLastPara="1" wrap="square" lIns="91425" tIns="45700" rIns="91425" bIns="45700" anchor="t" anchorCtr="0">
            <a:noAutofit/>
          </a:bodyPr>
          <a:lstStyle/>
          <a:p>
            <a:pPr marL="0" marR="0" lvl="0" indent="0" algn="l" rtl="0">
              <a:lnSpc>
                <a:spcPct val="107916"/>
              </a:lnSpc>
              <a:spcBef>
                <a:spcPts val="800"/>
              </a:spcBef>
              <a:spcAft>
                <a:spcPts val="0"/>
              </a:spcAft>
              <a:buClr>
                <a:schemeClr val="dk1"/>
              </a:buClr>
              <a:buSzPts val="1100"/>
              <a:buFont typeface="Arial"/>
              <a:buNone/>
            </a:pPr>
            <a:r>
              <a:rPr lang="en-US" sz="1700" b="0" i="0" u="none" strike="noStrike" cap="none">
                <a:solidFill>
                  <a:schemeClr val="dk1"/>
                </a:solidFill>
                <a:highlight>
                  <a:srgbClr val="FFFFFF"/>
                </a:highlight>
                <a:latin typeface="Calibri"/>
                <a:ea typeface="Calibri"/>
                <a:cs typeface="Calibri"/>
                <a:sym typeface="Calibri"/>
              </a:rPr>
              <a:t>Recherchez sur internet des entrepreneurs qui ont créé des entrepr</a:t>
            </a:r>
            <a:r>
              <a:rPr lang="en-US" sz="1700">
                <a:solidFill>
                  <a:schemeClr val="dk1"/>
                </a:solidFill>
                <a:highlight>
                  <a:srgbClr val="FFFFFF"/>
                </a:highlight>
                <a:latin typeface="Calibri"/>
                <a:ea typeface="Calibri"/>
                <a:cs typeface="Calibri"/>
                <a:sym typeface="Calibri"/>
              </a:rPr>
              <a:t>ises</a:t>
            </a:r>
            <a:r>
              <a:rPr lang="en-US" sz="1700" b="0" i="0" u="none" strike="noStrike" cap="none">
                <a:solidFill>
                  <a:schemeClr val="dk1"/>
                </a:solidFill>
                <a:highlight>
                  <a:srgbClr val="FFFFFF"/>
                </a:highlight>
                <a:latin typeface="Calibri"/>
                <a:ea typeface="Calibri"/>
                <a:cs typeface="Calibri"/>
                <a:sym typeface="Calibri"/>
              </a:rPr>
              <a:t> dans votre domaine d'activité (filière) ou dans votre domaine de passion</a:t>
            </a:r>
            <a:endParaRPr sz="1700" b="0" i="0" u="none" strike="noStrike" cap="none">
              <a:solidFill>
                <a:schemeClr val="dk1"/>
              </a:solidFill>
              <a:highlight>
                <a:srgbClr val="FFFFFF"/>
              </a:highlight>
              <a:latin typeface="Calibri"/>
              <a:ea typeface="Calibri"/>
              <a:cs typeface="Calibri"/>
              <a:sym typeface="Calibri"/>
            </a:endParaRPr>
          </a:p>
          <a:p>
            <a:pPr marL="0" marR="0" lvl="0" indent="0" algn="l" rtl="0">
              <a:lnSpc>
                <a:spcPct val="107916"/>
              </a:lnSpc>
              <a:spcBef>
                <a:spcPts val="800"/>
              </a:spcBef>
              <a:spcAft>
                <a:spcPts val="0"/>
              </a:spcAft>
              <a:buClr>
                <a:schemeClr val="dk1"/>
              </a:buClr>
              <a:buSzPts val="1100"/>
              <a:buFont typeface="Arial"/>
              <a:buNone/>
            </a:pPr>
            <a:r>
              <a:rPr lang="en-US" sz="1700" b="0" i="0" u="none" strike="noStrike" cap="none">
                <a:solidFill>
                  <a:schemeClr val="dk1"/>
                </a:solidFill>
                <a:highlight>
                  <a:srgbClr val="FFFFFF"/>
                </a:highlight>
                <a:latin typeface="Calibri"/>
                <a:ea typeface="Calibri"/>
                <a:cs typeface="Calibri"/>
                <a:sym typeface="Calibri"/>
              </a:rPr>
              <a:t>Exemple : Je suis passionné de foot/automobile, cuisine, bois/ menuiserie, .. quelles sont les entreprises qui existent aujourd’hui dans le domaine de la promotion du foot (club de foot, site de cuisine, entrepreneurs dans l’univers de la menuiserie (IKEA, KITEA), applications mobiles, ….)</a:t>
            </a:r>
            <a:endParaRPr sz="1700" b="0" i="0" u="none" strike="noStrike" cap="none">
              <a:solidFill>
                <a:schemeClr val="dk1"/>
              </a:solidFill>
              <a:highlight>
                <a:srgbClr val="FFFFFF"/>
              </a:highlight>
              <a:latin typeface="Calibri"/>
              <a:ea typeface="Calibri"/>
              <a:cs typeface="Calibri"/>
              <a:sym typeface="Calibri"/>
            </a:endParaRPr>
          </a:p>
          <a:p>
            <a:pPr marL="0" marR="0" lvl="0" indent="0" algn="l" rtl="0">
              <a:lnSpc>
                <a:spcPct val="107916"/>
              </a:lnSpc>
              <a:spcBef>
                <a:spcPts val="800"/>
              </a:spcBef>
              <a:spcAft>
                <a:spcPts val="0"/>
              </a:spcAft>
              <a:buClr>
                <a:schemeClr val="dk1"/>
              </a:buClr>
              <a:buSzPts val="1100"/>
              <a:buFont typeface="Arial"/>
              <a:buNone/>
            </a:pPr>
            <a:r>
              <a:rPr lang="en-US" sz="1700" b="0" i="0" u="none" strike="noStrike" cap="none">
                <a:solidFill>
                  <a:schemeClr val="dk1"/>
                </a:solidFill>
                <a:highlight>
                  <a:srgbClr val="FFFFFF"/>
                </a:highlight>
                <a:latin typeface="Calibri"/>
                <a:ea typeface="Calibri"/>
                <a:cs typeface="Calibri"/>
                <a:sym typeface="Calibri"/>
              </a:rPr>
              <a:t>Lisez l’histoire de l’entreprise, Trouvez le(s) nom(s) du(es) fondateur(s), Lisez son histoire.</a:t>
            </a:r>
            <a:endParaRPr sz="1700" b="0" i="0" u="none" strike="noStrike" cap="none">
              <a:solidFill>
                <a:schemeClr val="dk1"/>
              </a:solidFill>
              <a:highlight>
                <a:srgbClr val="FFFFFF"/>
              </a:highlight>
              <a:latin typeface="Calibri"/>
              <a:ea typeface="Calibri"/>
              <a:cs typeface="Calibri"/>
              <a:sym typeface="Calibri"/>
            </a:endParaRPr>
          </a:p>
          <a:p>
            <a:pPr marL="0" marR="0" lvl="0" indent="0" algn="l" rtl="0">
              <a:lnSpc>
                <a:spcPct val="107916"/>
              </a:lnSpc>
              <a:spcBef>
                <a:spcPts val="800"/>
              </a:spcBef>
              <a:spcAft>
                <a:spcPts val="0"/>
              </a:spcAft>
              <a:buClr>
                <a:schemeClr val="dk1"/>
              </a:buClr>
              <a:buSzPts val="1100"/>
              <a:buFont typeface="Arial"/>
              <a:buNone/>
            </a:pPr>
            <a:r>
              <a:rPr lang="en-US" sz="1700" b="0" i="0" u="none" strike="noStrike" cap="none">
                <a:solidFill>
                  <a:schemeClr val="dk1"/>
                </a:solidFill>
                <a:highlight>
                  <a:srgbClr val="FFFFFF"/>
                </a:highlight>
                <a:latin typeface="Calibri"/>
                <a:ea typeface="Calibri"/>
                <a:cs typeface="Calibri"/>
                <a:sym typeface="Calibri"/>
              </a:rPr>
              <a:t>Qu’est ce qui vous a intéressé dans votre lecture ? Prenez des notes !</a:t>
            </a:r>
            <a:endParaRPr sz="1700" b="0" i="0" u="none" strike="noStrike" cap="none">
              <a:solidFill>
                <a:schemeClr val="dk1"/>
              </a:solidFill>
              <a:highlight>
                <a:srgbClr val="FFFFFF"/>
              </a:highlight>
              <a:latin typeface="Calibri"/>
              <a:ea typeface="Calibri"/>
              <a:cs typeface="Calibri"/>
              <a:sym typeface="Calibri"/>
            </a:endParaRPr>
          </a:p>
          <a:p>
            <a:pPr marL="0" marR="0" lvl="0" indent="0" algn="l" rtl="0">
              <a:lnSpc>
                <a:spcPct val="107916"/>
              </a:lnSpc>
              <a:spcBef>
                <a:spcPts val="800"/>
              </a:spcBef>
              <a:spcAft>
                <a:spcPts val="0"/>
              </a:spcAft>
              <a:buClr>
                <a:schemeClr val="dk1"/>
              </a:buClr>
              <a:buSzPts val="1100"/>
              <a:buFont typeface="Arial"/>
              <a:buNone/>
            </a:pPr>
            <a:endParaRPr sz="1700" b="0" i="0" u="none" strike="noStrike" cap="none">
              <a:solidFill>
                <a:schemeClr val="dk1"/>
              </a:solidFill>
              <a:highlight>
                <a:srgbClr val="FFFFFF"/>
              </a:highlight>
              <a:latin typeface="Calibri"/>
              <a:ea typeface="Calibri"/>
              <a:cs typeface="Calibri"/>
              <a:sym typeface="Calibri"/>
            </a:endParaRPr>
          </a:p>
          <a:p>
            <a:pPr marL="0" marR="0" lvl="0" indent="0" algn="l" rtl="0">
              <a:lnSpc>
                <a:spcPct val="107916"/>
              </a:lnSpc>
              <a:spcBef>
                <a:spcPts val="800"/>
              </a:spcBef>
              <a:spcAft>
                <a:spcPts val="0"/>
              </a:spcAft>
              <a:buClr>
                <a:schemeClr val="dk1"/>
              </a:buClr>
              <a:buSzPts val="1100"/>
              <a:buFont typeface="Arial"/>
              <a:buNone/>
            </a:pPr>
            <a:endParaRPr sz="1700" b="0" i="0" u="none" strike="noStrike" cap="none">
              <a:solidFill>
                <a:schemeClr val="dk1"/>
              </a:solidFill>
              <a:highlight>
                <a:srgbClr val="FFFFFF"/>
              </a:highlight>
              <a:latin typeface="Calibri"/>
              <a:ea typeface="Calibri"/>
              <a:cs typeface="Calibri"/>
              <a:sym typeface="Calibri"/>
            </a:endParaRPr>
          </a:p>
          <a:p>
            <a:pPr marL="0" marR="0" lvl="0" indent="0" algn="l" rtl="0">
              <a:lnSpc>
                <a:spcPct val="100000"/>
              </a:lnSpc>
              <a:spcBef>
                <a:spcPts val="80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p:txBody>
      </p:sp>
      <p:sp>
        <p:nvSpPr>
          <p:cNvPr id="265" name="Google Shape;265;p168"/>
          <p:cNvSpPr txBox="1"/>
          <p:nvPr/>
        </p:nvSpPr>
        <p:spPr>
          <a:xfrm>
            <a:off x="901700" y="1119243"/>
            <a:ext cx="11290300"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accent1"/>
                </a:solidFill>
                <a:latin typeface="Montserrat"/>
                <a:ea typeface="Montserrat"/>
                <a:cs typeface="Montserrat"/>
                <a:sym typeface="Montserrat"/>
              </a:rPr>
              <a:t>A FAIRE POUR LA PROCHAINE SÉANCE</a:t>
            </a:r>
            <a:endParaRPr sz="2800" b="0" i="0" u="none" strike="noStrike" cap="none">
              <a:solidFill>
                <a:schemeClr val="accent2"/>
              </a:solidFill>
              <a:latin typeface="Montserrat Light"/>
              <a:ea typeface="Montserrat Light"/>
              <a:cs typeface="Montserrat Light"/>
              <a:sym typeface="Montserrat Light"/>
            </a:endParaRPr>
          </a:p>
        </p:txBody>
      </p:sp>
      <p:sp>
        <p:nvSpPr>
          <p:cNvPr id="266" name="Google Shape;266;p168"/>
          <p:cNvSpPr txBox="1"/>
          <p:nvPr/>
        </p:nvSpPr>
        <p:spPr>
          <a:xfrm>
            <a:off x="901700" y="757689"/>
            <a:ext cx="2921428" cy="2841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TRAVAUX PRATIQUES</a:t>
            </a:r>
            <a:endParaRPr sz="1600" b="0" i="0" u="none" strike="noStrike" cap="none">
              <a:solidFill>
                <a:schemeClr val="dk2"/>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272" name="Google Shape;272;ge0a20646ed_0_127"/>
          <p:cNvPicPr preferRelativeResize="0"/>
          <p:nvPr/>
        </p:nvPicPr>
        <p:blipFill rotWithShape="1">
          <a:blip r:embed="rId3">
            <a:alphaModFix/>
          </a:blip>
          <a:srcRect/>
          <a:stretch/>
        </p:blipFill>
        <p:spPr>
          <a:xfrm>
            <a:off x="3198100" y="1970350"/>
            <a:ext cx="6105075" cy="24489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91"/>
          <p:cNvSpPr/>
          <p:nvPr/>
        </p:nvSpPr>
        <p:spPr>
          <a:xfrm>
            <a:off x="1075944" y="982980"/>
            <a:ext cx="10040112" cy="48920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278" name="Google Shape;278;p91"/>
          <p:cNvSpPr txBox="1"/>
          <p:nvPr/>
        </p:nvSpPr>
        <p:spPr>
          <a:xfrm>
            <a:off x="2597881" y="2128513"/>
            <a:ext cx="6667895" cy="280072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800"/>
              <a:buFont typeface="Arial"/>
              <a:buNone/>
            </a:pPr>
            <a:r>
              <a:rPr lang="en-US" sz="8800" b="1" i="0" u="none" strike="noStrike" cap="none">
                <a:solidFill>
                  <a:schemeClr val="lt1"/>
                </a:solidFill>
                <a:latin typeface="Calibri"/>
                <a:ea typeface="Calibri"/>
                <a:cs typeface="Calibri"/>
                <a:sym typeface="Calibri"/>
              </a:rPr>
              <a:t>BELLE JOURNEE</a:t>
            </a: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5"/>
          <p:cNvSpPr txBox="1"/>
          <p:nvPr/>
        </p:nvSpPr>
        <p:spPr>
          <a:xfrm>
            <a:off x="4070014" y="2583024"/>
            <a:ext cx="3579302" cy="1200329"/>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3600"/>
              <a:buFont typeface="Arial"/>
              <a:buNone/>
            </a:pPr>
            <a:r>
              <a:rPr lang="en-US" sz="3600" b="1" i="0" u="none" strike="noStrike" cap="none">
                <a:solidFill>
                  <a:srgbClr val="000000"/>
                </a:solidFill>
                <a:latin typeface="Helvetica Neue"/>
                <a:ea typeface="Helvetica Neue"/>
                <a:cs typeface="Helvetica Neue"/>
                <a:sym typeface="Helvetica Neue"/>
              </a:rPr>
              <a:t>باسم الله</a:t>
            </a:r>
            <a:endParaRPr sz="3600" b="1" i="0" u="none" strike="noStrike" cap="none">
              <a:solidFill>
                <a:srgbClr val="000000"/>
              </a:solidFill>
              <a:latin typeface="Helvetica Neue"/>
              <a:ea typeface="Helvetica Neue"/>
              <a:cs typeface="Helvetica Neue"/>
              <a:sym typeface="Helvetica Neue"/>
            </a:endParaRPr>
          </a:p>
          <a:p>
            <a:pPr marL="0" marR="0" lvl="0" indent="0" algn="r" rtl="0">
              <a:lnSpc>
                <a:spcPct val="100000"/>
              </a:lnSpc>
              <a:spcBef>
                <a:spcPts val="0"/>
              </a:spcBef>
              <a:spcAft>
                <a:spcPts val="0"/>
              </a:spcAft>
              <a:buClr>
                <a:srgbClr val="000000"/>
              </a:buClr>
              <a:buSzPts val="3600"/>
              <a:buFont typeface="Arial"/>
              <a:buNone/>
            </a:pPr>
            <a:r>
              <a:rPr lang="en-US" sz="3600" b="1" i="0" u="none" strike="noStrike" cap="none">
                <a:solidFill>
                  <a:srgbClr val="000000"/>
                </a:solidFill>
                <a:latin typeface="Helvetica Neue"/>
                <a:ea typeface="Helvetica Neue"/>
                <a:cs typeface="Helvetica Neue"/>
                <a:sym typeface="Helvetica Neue"/>
              </a:rPr>
              <a:t>على بركة الله</a:t>
            </a:r>
            <a:endParaRPr sz="3600" b="1" i="0" u="none" strike="noStrike" cap="none">
              <a:solidFill>
                <a:srgbClr val="000000"/>
              </a:solidFill>
              <a:latin typeface="Helvetica Neue"/>
              <a:ea typeface="Helvetica Neue"/>
              <a:cs typeface="Helvetica Neue"/>
              <a:sym typeface="Helvetica Neue"/>
            </a:endParaRPr>
          </a:p>
        </p:txBody>
      </p:sp>
      <p:sp>
        <p:nvSpPr>
          <p:cNvPr id="55" name="Google Shape;55;p5"/>
          <p:cNvSpPr txBox="1"/>
          <p:nvPr/>
        </p:nvSpPr>
        <p:spPr>
          <a:xfrm>
            <a:off x="4026716" y="1500751"/>
            <a:ext cx="362260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accent1"/>
                </a:solidFill>
                <a:latin typeface="Calibri"/>
                <a:ea typeface="Calibri"/>
                <a:cs typeface="Calibri"/>
                <a:sym typeface="Calibri"/>
              </a:rPr>
              <a:t>On démarre ?</a:t>
            </a:r>
            <a:endParaRPr sz="2800" b="1" i="0" u="none" strike="noStrike" cap="none">
              <a:solidFill>
                <a:schemeClr val="accen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ge0a20646ed_0_97"/>
          <p:cNvSpPr/>
          <p:nvPr/>
        </p:nvSpPr>
        <p:spPr>
          <a:xfrm>
            <a:off x="0" y="1"/>
            <a:ext cx="7524600" cy="6858000"/>
          </a:xfrm>
          <a:prstGeom prst="rect">
            <a:avLst/>
          </a:prstGeom>
          <a:solidFill>
            <a:srgbClr val="3D66E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61" name="Google Shape;61;ge0a20646ed_0_97"/>
          <p:cNvSpPr txBox="1"/>
          <p:nvPr/>
        </p:nvSpPr>
        <p:spPr>
          <a:xfrm>
            <a:off x="803378" y="661559"/>
            <a:ext cx="30639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Calibri"/>
                <a:ea typeface="Calibri"/>
                <a:cs typeface="Calibri"/>
                <a:sym typeface="Calibri"/>
              </a:rPr>
              <a:t>SOMMAIRE</a:t>
            </a:r>
            <a:endParaRPr sz="1400" b="0" i="0" u="none" strike="noStrike" cap="none">
              <a:solidFill>
                <a:srgbClr val="000000"/>
              </a:solidFill>
              <a:latin typeface="Calibri"/>
              <a:ea typeface="Calibri"/>
              <a:cs typeface="Calibri"/>
              <a:sym typeface="Calibri"/>
            </a:endParaRPr>
          </a:p>
        </p:txBody>
      </p:sp>
      <p:sp>
        <p:nvSpPr>
          <p:cNvPr id="62" name="Google Shape;62;ge0a20646ed_0_97"/>
          <p:cNvSpPr txBox="1"/>
          <p:nvPr/>
        </p:nvSpPr>
        <p:spPr>
          <a:xfrm>
            <a:off x="-640682" y="1708935"/>
            <a:ext cx="4009800" cy="37866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4000"/>
              <a:buFont typeface="Arial"/>
              <a:buNone/>
            </a:pPr>
            <a:r>
              <a:rPr lang="en-US" sz="24000" b="0" i="0" u="none" strike="noStrike" cap="none">
                <a:solidFill>
                  <a:schemeClr val="dk2"/>
                </a:solidFill>
                <a:latin typeface="Montserrat Thin"/>
                <a:ea typeface="Montserrat Thin"/>
                <a:cs typeface="Montserrat Thin"/>
                <a:sym typeface="Montserrat Thin"/>
              </a:rPr>
              <a:t>01</a:t>
            </a:r>
            <a:endParaRPr sz="1400" b="0" i="0" u="none" strike="noStrike" cap="none">
              <a:solidFill>
                <a:srgbClr val="000000"/>
              </a:solidFill>
              <a:latin typeface="Arial"/>
              <a:ea typeface="Arial"/>
              <a:cs typeface="Arial"/>
              <a:sym typeface="Arial"/>
            </a:endParaRPr>
          </a:p>
        </p:txBody>
      </p:sp>
      <p:sp>
        <p:nvSpPr>
          <p:cNvPr id="63" name="Google Shape;63;ge0a20646ed_0_97"/>
          <p:cNvSpPr txBox="1"/>
          <p:nvPr/>
        </p:nvSpPr>
        <p:spPr>
          <a:xfrm>
            <a:off x="7828163" y="3551041"/>
            <a:ext cx="3687600" cy="954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0000"/>
                </a:solidFill>
                <a:latin typeface="Calibri"/>
                <a:ea typeface="Calibri"/>
                <a:cs typeface="Calibri"/>
                <a:sym typeface="Calibri"/>
              </a:rPr>
              <a:t>Echanges : questions - réponses</a:t>
            </a:r>
            <a:endParaRPr sz="3600" b="1" i="0" u="none" strike="noStrike" cap="none">
              <a:solidFill>
                <a:srgbClr val="000000"/>
              </a:solidFill>
              <a:latin typeface="Calibri"/>
              <a:ea typeface="Calibri"/>
              <a:cs typeface="Calibri"/>
              <a:sym typeface="Calibri"/>
            </a:endParaRPr>
          </a:p>
        </p:txBody>
      </p:sp>
      <p:pic>
        <p:nvPicPr>
          <p:cNvPr id="64" name="Google Shape;64;ge0a20646ed_0_97" descr="PIE-Logo.jpeg"/>
          <p:cNvPicPr preferRelativeResize="0">
            <a:picLocks noGrp="1"/>
          </p:cNvPicPr>
          <p:nvPr>
            <p:ph type="pic" idx="3"/>
          </p:nvPr>
        </p:nvPicPr>
        <p:blipFill rotWithShape="1">
          <a:blip r:embed="rId3">
            <a:alphaModFix/>
          </a:blip>
          <a:srcRect l="17864" r="14388"/>
          <a:stretch/>
        </p:blipFill>
        <p:spPr>
          <a:xfrm>
            <a:off x="7524749" y="1"/>
            <a:ext cx="2534700" cy="2514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ge0a20646ed_0_91"/>
          <p:cNvSpPr/>
          <p:nvPr/>
        </p:nvSpPr>
        <p:spPr>
          <a:xfrm flipH="1">
            <a:off x="6096150" y="2283722"/>
            <a:ext cx="476100" cy="4574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70" name="Google Shape;70;ge0a20646ed_0_91"/>
          <p:cNvSpPr txBox="1"/>
          <p:nvPr/>
        </p:nvSpPr>
        <p:spPr>
          <a:xfrm>
            <a:off x="6938154" y="2585068"/>
            <a:ext cx="4761300" cy="3157200"/>
          </a:xfrm>
          <a:prstGeom prst="rect">
            <a:avLst/>
          </a:prstGeom>
          <a:noFill/>
          <a:ln>
            <a:noFill/>
          </a:ln>
        </p:spPr>
        <p:txBody>
          <a:bodyPr spcFirstLastPara="1" wrap="square" lIns="0" tIns="45700" rIns="0" bIns="45700" anchor="t" anchorCtr="0">
            <a:spAutoFit/>
          </a:bodyPr>
          <a:lstStyle/>
          <a:p>
            <a:pPr marL="0" marR="0" lvl="0" indent="0" algn="just" rtl="0">
              <a:lnSpc>
                <a:spcPct val="101851"/>
              </a:lnSpc>
              <a:spcBef>
                <a:spcPts val="0"/>
              </a:spcBef>
              <a:spcAft>
                <a:spcPts val="0"/>
              </a:spcAft>
              <a:buClr>
                <a:srgbClr val="000000"/>
              </a:buClr>
              <a:buSzPts val="2800"/>
              <a:buFont typeface="Arial"/>
              <a:buNone/>
            </a:pPr>
            <a:r>
              <a:rPr lang="en-US" sz="2800" b="1" i="0" u="none" strike="noStrike" cap="none">
                <a:solidFill>
                  <a:srgbClr val="3155A6"/>
                </a:solidFill>
                <a:latin typeface="Calibri"/>
                <a:ea typeface="Calibri"/>
                <a:cs typeface="Calibri"/>
                <a:sym typeface="Calibri"/>
              </a:rPr>
              <a:t>Question 1 </a:t>
            </a:r>
            <a:r>
              <a:rPr lang="en-US" sz="2800" b="0" i="0" u="none" strike="noStrike" cap="none">
                <a:solidFill>
                  <a:srgbClr val="3155A6"/>
                </a:solidFill>
                <a:latin typeface="Calibri"/>
                <a:ea typeface="Calibri"/>
                <a:cs typeface="Calibri"/>
                <a:sym typeface="Calibri"/>
              </a:rPr>
              <a:t>: Qu’avez vous retenu de la précédente séance ?</a:t>
            </a:r>
            <a:endParaRPr sz="1400" b="0" i="0" u="none" strike="noStrike" cap="none">
              <a:solidFill>
                <a:srgbClr val="000000"/>
              </a:solidFill>
              <a:latin typeface="Arial"/>
              <a:ea typeface="Arial"/>
              <a:cs typeface="Arial"/>
              <a:sym typeface="Arial"/>
            </a:endParaRPr>
          </a:p>
          <a:p>
            <a:pPr marL="0" marR="0" lvl="0" indent="0" algn="just" rtl="0">
              <a:lnSpc>
                <a:spcPct val="101851"/>
              </a:lnSpc>
              <a:spcBef>
                <a:spcPts val="0"/>
              </a:spcBef>
              <a:spcAft>
                <a:spcPts val="0"/>
              </a:spcAft>
              <a:buClr>
                <a:srgbClr val="000000"/>
              </a:buClr>
              <a:buSzPts val="2800"/>
              <a:buFont typeface="Arial"/>
              <a:buNone/>
            </a:pPr>
            <a:endParaRPr sz="2800" b="0" i="0" u="none" strike="noStrike" cap="none">
              <a:solidFill>
                <a:srgbClr val="3155A6"/>
              </a:solidFill>
              <a:latin typeface="Calibri"/>
              <a:ea typeface="Calibri"/>
              <a:cs typeface="Calibri"/>
              <a:sym typeface="Calibri"/>
            </a:endParaRPr>
          </a:p>
          <a:p>
            <a:pPr marL="0" marR="0" lvl="0" indent="0" algn="just" rtl="0">
              <a:lnSpc>
                <a:spcPct val="101851"/>
              </a:lnSpc>
              <a:spcBef>
                <a:spcPts val="0"/>
              </a:spcBef>
              <a:spcAft>
                <a:spcPts val="0"/>
              </a:spcAft>
              <a:buClr>
                <a:srgbClr val="000000"/>
              </a:buClr>
              <a:buSzPts val="2800"/>
              <a:buFont typeface="Arial"/>
              <a:buNone/>
            </a:pPr>
            <a:r>
              <a:rPr lang="en-US" sz="2800" b="1" i="0" u="none" strike="noStrike" cap="none">
                <a:solidFill>
                  <a:srgbClr val="3155A6"/>
                </a:solidFill>
                <a:latin typeface="Calibri"/>
                <a:ea typeface="Calibri"/>
                <a:cs typeface="Calibri"/>
                <a:sym typeface="Calibri"/>
              </a:rPr>
              <a:t>Question 2 </a:t>
            </a:r>
            <a:r>
              <a:rPr lang="en-US" sz="2800" b="0" i="0" u="none" strike="noStrike" cap="none">
                <a:solidFill>
                  <a:srgbClr val="3155A6"/>
                </a:solidFill>
                <a:latin typeface="Calibri"/>
                <a:ea typeface="Calibri"/>
                <a:cs typeface="Calibri"/>
                <a:sym typeface="Calibri"/>
              </a:rPr>
              <a:t>: Comment allez vous utiliser cet enseignement aujourd’hui ?</a:t>
            </a:r>
            <a:endParaRPr sz="2800" b="0" i="0" u="none" strike="noStrike" cap="none">
              <a:solidFill>
                <a:srgbClr val="3155A6"/>
              </a:solidFill>
              <a:latin typeface="Calibri"/>
              <a:ea typeface="Calibri"/>
              <a:cs typeface="Calibri"/>
              <a:sym typeface="Calibri"/>
            </a:endParaRPr>
          </a:p>
        </p:txBody>
      </p:sp>
      <p:pic>
        <p:nvPicPr>
          <p:cNvPr id="71" name="Google Shape;71;ge0a20646ed_0_91" descr="Recap-2020.jpeg"/>
          <p:cNvPicPr preferRelativeResize="0">
            <a:picLocks noGrp="1"/>
          </p:cNvPicPr>
          <p:nvPr>
            <p:ph type="pic" idx="2"/>
          </p:nvPr>
        </p:nvPicPr>
        <p:blipFill rotWithShape="1">
          <a:blip r:embed="rId3">
            <a:alphaModFix/>
          </a:blip>
          <a:srcRect t="-38683" b="-38683"/>
          <a:stretch/>
        </p:blipFill>
        <p:spPr>
          <a:xfrm>
            <a:off x="0" y="0"/>
            <a:ext cx="6096000" cy="685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ge0a20646ed_0_105"/>
          <p:cNvSpPr/>
          <p:nvPr/>
        </p:nvSpPr>
        <p:spPr>
          <a:xfrm>
            <a:off x="0" y="1"/>
            <a:ext cx="7524600" cy="6858000"/>
          </a:xfrm>
          <a:prstGeom prst="rect">
            <a:avLst/>
          </a:prstGeom>
          <a:solidFill>
            <a:srgbClr val="3D66E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77" name="Google Shape;77;ge0a20646ed_0_105"/>
          <p:cNvSpPr txBox="1"/>
          <p:nvPr/>
        </p:nvSpPr>
        <p:spPr>
          <a:xfrm>
            <a:off x="803378" y="661559"/>
            <a:ext cx="30639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Calibri"/>
                <a:ea typeface="Calibri"/>
                <a:cs typeface="Calibri"/>
                <a:sym typeface="Calibri"/>
              </a:rPr>
              <a:t>SOMMAIRE</a:t>
            </a:r>
            <a:endParaRPr sz="1400" b="0" i="0" u="none" strike="noStrike" cap="none">
              <a:solidFill>
                <a:srgbClr val="000000"/>
              </a:solidFill>
              <a:latin typeface="Calibri"/>
              <a:ea typeface="Calibri"/>
              <a:cs typeface="Calibri"/>
              <a:sym typeface="Calibri"/>
            </a:endParaRPr>
          </a:p>
        </p:txBody>
      </p:sp>
      <p:sp>
        <p:nvSpPr>
          <p:cNvPr id="78" name="Google Shape;78;ge0a20646ed_0_105"/>
          <p:cNvSpPr txBox="1"/>
          <p:nvPr/>
        </p:nvSpPr>
        <p:spPr>
          <a:xfrm>
            <a:off x="-640682" y="1708935"/>
            <a:ext cx="4009800" cy="37866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4000"/>
              <a:buFont typeface="Arial"/>
              <a:buNone/>
            </a:pPr>
            <a:r>
              <a:rPr lang="en-US" sz="24000" b="0" i="0" u="none" strike="noStrike" cap="none">
                <a:solidFill>
                  <a:schemeClr val="dk2"/>
                </a:solidFill>
                <a:latin typeface="Montserrat Thin"/>
                <a:ea typeface="Montserrat Thin"/>
                <a:cs typeface="Montserrat Thin"/>
                <a:sym typeface="Montserrat Thin"/>
              </a:rPr>
              <a:t>02</a:t>
            </a:r>
            <a:endParaRPr sz="1400" b="0" i="0" u="none" strike="noStrike" cap="none">
              <a:solidFill>
                <a:srgbClr val="000000"/>
              </a:solidFill>
              <a:latin typeface="Arial"/>
              <a:ea typeface="Arial"/>
              <a:cs typeface="Arial"/>
              <a:sym typeface="Arial"/>
            </a:endParaRPr>
          </a:p>
        </p:txBody>
      </p:sp>
      <p:sp>
        <p:nvSpPr>
          <p:cNvPr id="79" name="Google Shape;79;ge0a20646ed_0_105"/>
          <p:cNvSpPr txBox="1"/>
          <p:nvPr/>
        </p:nvSpPr>
        <p:spPr>
          <a:xfrm>
            <a:off x="7828163" y="3551041"/>
            <a:ext cx="36876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0000"/>
                </a:solidFill>
                <a:latin typeface="Calibri"/>
                <a:ea typeface="Calibri"/>
                <a:cs typeface="Calibri"/>
                <a:sym typeface="Calibri"/>
              </a:rPr>
              <a:t>Objectifs</a:t>
            </a:r>
            <a:endParaRPr sz="3600" b="1" i="0" u="none" strike="noStrike" cap="none">
              <a:solidFill>
                <a:srgbClr val="000000"/>
              </a:solidFill>
              <a:latin typeface="Calibri"/>
              <a:ea typeface="Calibri"/>
              <a:cs typeface="Calibri"/>
              <a:sym typeface="Calibri"/>
            </a:endParaRPr>
          </a:p>
        </p:txBody>
      </p:sp>
      <p:pic>
        <p:nvPicPr>
          <p:cNvPr id="80" name="Google Shape;80;ge0a20646ed_0_105" descr="PIE-Logo.jpeg"/>
          <p:cNvPicPr preferRelativeResize="0">
            <a:picLocks noGrp="1"/>
          </p:cNvPicPr>
          <p:nvPr>
            <p:ph type="pic" idx="3"/>
          </p:nvPr>
        </p:nvPicPr>
        <p:blipFill rotWithShape="1">
          <a:blip r:embed="rId3">
            <a:alphaModFix/>
          </a:blip>
          <a:srcRect l="17864" r="14388"/>
          <a:stretch/>
        </p:blipFill>
        <p:spPr>
          <a:xfrm>
            <a:off x="7524749" y="1"/>
            <a:ext cx="2534700" cy="2514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ge0a20646ed_0_119"/>
          <p:cNvSpPr txBox="1"/>
          <p:nvPr/>
        </p:nvSpPr>
        <p:spPr>
          <a:xfrm>
            <a:off x="1039150" y="2280950"/>
            <a:ext cx="10238100" cy="3128700"/>
          </a:xfrm>
          <a:prstGeom prst="rect">
            <a:avLst/>
          </a:prstGeom>
          <a:noFill/>
          <a:ln>
            <a:noFill/>
          </a:ln>
        </p:spPr>
        <p:txBody>
          <a:bodyPr spcFirstLastPara="1" wrap="square" lIns="91425" tIns="45700" rIns="91425" bIns="45700" anchor="t" anchorCtr="0">
            <a:noAutofit/>
          </a:bodyPr>
          <a:lstStyle/>
          <a:p>
            <a:pPr marL="0" marR="0" lvl="0" indent="0" algn="just" rtl="0">
              <a:lnSpc>
                <a:spcPct val="107916"/>
              </a:lnSpc>
              <a:spcBef>
                <a:spcPts val="0"/>
              </a:spcBef>
              <a:spcAft>
                <a:spcPts val="0"/>
              </a:spcAft>
              <a:buClr>
                <a:schemeClr val="dk1"/>
              </a:buClr>
              <a:buSzPts val="1100"/>
              <a:buFont typeface="Arial"/>
              <a:buNone/>
            </a:pPr>
            <a:endParaRPr sz="2000" b="0" i="0" u="none" strike="noStrike" cap="none">
              <a:solidFill>
                <a:schemeClr val="dk1"/>
              </a:solidFill>
              <a:latin typeface="Calibri"/>
              <a:ea typeface="Calibri"/>
              <a:cs typeface="Calibri"/>
              <a:sym typeface="Calibri"/>
            </a:endParaRPr>
          </a:p>
          <a:p>
            <a:pPr marL="0" marR="0" lvl="0" indent="0" algn="just" rtl="0">
              <a:lnSpc>
                <a:spcPct val="107916"/>
              </a:lnSpc>
              <a:spcBef>
                <a:spcPts val="800"/>
              </a:spcBef>
              <a:spcAft>
                <a:spcPts val="0"/>
              </a:spcAft>
              <a:buClr>
                <a:schemeClr val="dk1"/>
              </a:buClr>
              <a:buSzPts val="1100"/>
              <a:buFont typeface="Arial"/>
              <a:buNone/>
            </a:pPr>
            <a:endParaRPr sz="2000" b="1" i="0" u="none" strike="noStrike" cap="none">
              <a:solidFill>
                <a:srgbClr val="4A86E8"/>
              </a:solidFill>
              <a:latin typeface="Calibri"/>
              <a:ea typeface="Calibri"/>
              <a:cs typeface="Calibri"/>
              <a:sym typeface="Calibri"/>
            </a:endParaRPr>
          </a:p>
          <a:p>
            <a:pPr marL="0" marR="0" lvl="0" indent="0" algn="just" rtl="0">
              <a:lnSpc>
                <a:spcPct val="107916"/>
              </a:lnSpc>
              <a:spcBef>
                <a:spcPts val="800"/>
              </a:spcBef>
              <a:spcAft>
                <a:spcPts val="800"/>
              </a:spcAft>
              <a:buClr>
                <a:schemeClr val="dk1"/>
              </a:buClr>
              <a:buSzPts val="1100"/>
              <a:buFont typeface="Arial"/>
              <a:buNone/>
            </a:pPr>
            <a:r>
              <a:rPr lang="en-US" sz="2400" b="1" i="0" u="none" strike="noStrike" cap="none">
                <a:solidFill>
                  <a:srgbClr val="4A86E8"/>
                </a:solidFill>
                <a:latin typeface="Calibri"/>
                <a:ea typeface="Calibri"/>
                <a:cs typeface="Calibri"/>
                <a:sym typeface="Calibri"/>
              </a:rPr>
              <a:t>Chacun d’entre nous va partager avec nous l’histoire de l’entrepreneur qui l’a le plus marqué dans ses recherches</a:t>
            </a:r>
            <a:endParaRPr sz="4300" b="1" i="0" u="none" strike="noStrike" cap="none">
              <a:solidFill>
                <a:srgbClr val="4A86E8"/>
              </a:solidFill>
              <a:latin typeface="Calibri"/>
              <a:ea typeface="Calibri"/>
              <a:cs typeface="Calibri"/>
              <a:sym typeface="Calibri"/>
            </a:endParaRPr>
          </a:p>
        </p:txBody>
      </p:sp>
      <p:sp>
        <p:nvSpPr>
          <p:cNvPr id="86" name="Google Shape;86;ge0a20646ed_0_119"/>
          <p:cNvSpPr txBox="1"/>
          <p:nvPr/>
        </p:nvSpPr>
        <p:spPr>
          <a:xfrm>
            <a:off x="901700" y="1119243"/>
            <a:ext cx="1129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accent1"/>
                </a:solidFill>
                <a:latin typeface="Montserrat"/>
                <a:ea typeface="Montserrat"/>
                <a:cs typeface="Montserrat"/>
                <a:sym typeface="Montserrat"/>
              </a:rPr>
              <a:t>Ce que nous allons faire ensemble aujourd’hui</a:t>
            </a:r>
            <a:endParaRPr sz="2800" b="0" i="0" u="none" strike="noStrike" cap="none">
              <a:solidFill>
                <a:schemeClr val="accent2"/>
              </a:solidFill>
              <a:latin typeface="Montserrat Light"/>
              <a:ea typeface="Montserrat Light"/>
              <a:cs typeface="Montserrat Light"/>
              <a:sym typeface="Montserrat Light"/>
            </a:endParaRPr>
          </a:p>
        </p:txBody>
      </p:sp>
      <p:sp>
        <p:nvSpPr>
          <p:cNvPr id="87" name="Google Shape;87;ge0a20646ed_0_119"/>
          <p:cNvSpPr txBox="1"/>
          <p:nvPr/>
        </p:nvSpPr>
        <p:spPr>
          <a:xfrm>
            <a:off x="901700" y="757689"/>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INTRODUCTION</a:t>
            </a:r>
            <a:endParaRPr sz="1600" b="0" i="0" u="none" strike="noStrike" cap="none">
              <a:solidFill>
                <a:schemeClr val="dk2"/>
              </a:solidFill>
              <a:latin typeface="Lato"/>
              <a:ea typeface="Lato"/>
              <a:cs typeface="Lato"/>
              <a:sym typeface="Lato"/>
            </a:endParaRPr>
          </a:p>
        </p:txBody>
      </p:sp>
      <p:pic>
        <p:nvPicPr>
          <p:cNvPr id="88" name="Google Shape;88;ge0a20646ed_0_119"/>
          <p:cNvPicPr preferRelativeResize="0"/>
          <p:nvPr/>
        </p:nvPicPr>
        <p:blipFill rotWithShape="1">
          <a:blip r:embed="rId3">
            <a:alphaModFix/>
          </a:blip>
          <a:srcRect/>
          <a:stretch/>
        </p:blipFill>
        <p:spPr>
          <a:xfrm>
            <a:off x="8641551" y="4419275"/>
            <a:ext cx="3197972" cy="21283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3"/>
          <p:cNvSpPr>
            <a:spLocks noGrp="1"/>
          </p:cNvSpPr>
          <p:nvPr>
            <p:ph type="pic" idx="2"/>
          </p:nvPr>
        </p:nvSpPr>
        <p:spPr>
          <a:xfrm>
            <a:off x="0" y="0"/>
            <a:ext cx="12192000" cy="68580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1000"/>
              </a:spcBef>
              <a:spcAft>
                <a:spcPts val="0"/>
              </a:spcAft>
              <a:buClr>
                <a:schemeClr val="dk1"/>
              </a:buClr>
              <a:buSzPts val="1200"/>
              <a:buFont typeface="Arial"/>
              <a:buNone/>
            </a:pPr>
            <a:endParaRPr sz="1200" b="0" i="0" u="none" strike="noStrike" cap="none">
              <a:solidFill>
                <a:schemeClr val="dk1"/>
              </a:solidFill>
              <a:latin typeface="Montserrat"/>
              <a:ea typeface="Montserrat"/>
              <a:cs typeface="Montserrat"/>
              <a:sym typeface="Montserrat"/>
            </a:endParaRPr>
          </a:p>
        </p:txBody>
      </p:sp>
      <p:sp>
        <p:nvSpPr>
          <p:cNvPr id="94" name="Google Shape;94;p143"/>
          <p:cNvSpPr/>
          <p:nvPr/>
        </p:nvSpPr>
        <p:spPr>
          <a:xfrm>
            <a:off x="0" y="1850"/>
            <a:ext cx="12192000" cy="6858000"/>
          </a:xfrm>
          <a:prstGeom prst="rect">
            <a:avLst/>
          </a:prstGeom>
          <a:solidFill>
            <a:srgbClr val="3D66E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95" name="Google Shape;95;p143"/>
          <p:cNvSpPr txBox="1"/>
          <p:nvPr/>
        </p:nvSpPr>
        <p:spPr>
          <a:xfrm>
            <a:off x="1423886" y="1956339"/>
            <a:ext cx="9312900" cy="3468300"/>
          </a:xfrm>
          <a:prstGeom prst="rect">
            <a:avLst/>
          </a:prstGeom>
          <a:noFill/>
          <a:ln>
            <a:noFill/>
          </a:ln>
        </p:spPr>
        <p:txBody>
          <a:bodyPr spcFirstLastPara="1" wrap="square" lIns="91425" tIns="45700" rIns="91425" bIns="45700" anchor="t" anchorCtr="0">
            <a:spAutoFit/>
          </a:bodyPr>
          <a:lstStyle/>
          <a:p>
            <a:pPr marL="0" marR="0" lvl="0" indent="0" algn="ctr" rtl="0">
              <a:lnSpc>
                <a:spcPct val="101851"/>
              </a:lnSpc>
              <a:spcBef>
                <a:spcPts val="0"/>
              </a:spcBef>
              <a:spcAft>
                <a:spcPts val="0"/>
              </a:spcAft>
              <a:buClr>
                <a:srgbClr val="000000"/>
              </a:buClr>
              <a:buSzPts val="5400"/>
              <a:buFont typeface="Arial"/>
              <a:buNone/>
            </a:pPr>
            <a:r>
              <a:rPr lang="en-US" sz="5400" b="1" i="0" u="none" strike="noStrike" cap="none">
                <a:solidFill>
                  <a:schemeClr val="lt1"/>
                </a:solidFill>
                <a:latin typeface="Montserrat"/>
                <a:ea typeface="Montserrat"/>
                <a:cs typeface="Montserrat"/>
                <a:sym typeface="Montserrat"/>
              </a:rPr>
              <a:t>Objectifs de la séance</a:t>
            </a:r>
            <a:endParaRPr sz="1400" b="1" i="0" u="none" strike="noStrike" cap="none">
              <a:solidFill>
                <a:srgbClr val="000000"/>
              </a:solidFill>
              <a:latin typeface="Arial"/>
              <a:ea typeface="Arial"/>
              <a:cs typeface="Arial"/>
              <a:sym typeface="Arial"/>
            </a:endParaRPr>
          </a:p>
          <a:p>
            <a:pPr marL="0" marR="0" lvl="0" indent="0" algn="ctr" rtl="0">
              <a:lnSpc>
                <a:spcPct val="101851"/>
              </a:lnSpc>
              <a:spcBef>
                <a:spcPts val="0"/>
              </a:spcBef>
              <a:spcAft>
                <a:spcPts val="0"/>
              </a:spcAft>
              <a:buClr>
                <a:srgbClr val="000000"/>
              </a:buClr>
              <a:buSzPts val="5400"/>
              <a:buFont typeface="Arial"/>
              <a:buNone/>
            </a:pPr>
            <a:endParaRPr sz="5400" b="0" i="0" u="none" strike="noStrike" cap="none">
              <a:solidFill>
                <a:schemeClr val="lt1"/>
              </a:solidFill>
              <a:latin typeface="Montserrat Light"/>
              <a:ea typeface="Montserrat Light"/>
              <a:cs typeface="Montserrat Light"/>
              <a:sym typeface="Montserrat Light"/>
            </a:endParaRPr>
          </a:p>
          <a:p>
            <a:pPr marL="0" marR="0" lvl="0" indent="0" algn="ctr" rtl="0">
              <a:lnSpc>
                <a:spcPct val="101851"/>
              </a:lnSpc>
              <a:spcBef>
                <a:spcPts val="0"/>
              </a:spcBef>
              <a:spcAft>
                <a:spcPts val="0"/>
              </a:spcAft>
              <a:buClr>
                <a:srgbClr val="000000"/>
              </a:buClr>
              <a:buSzPts val="3600"/>
              <a:buFont typeface="Arial"/>
              <a:buNone/>
            </a:pPr>
            <a:r>
              <a:rPr lang="en-US" sz="3600" b="0" i="0" u="none" strike="noStrike" cap="none">
                <a:solidFill>
                  <a:schemeClr val="lt1"/>
                </a:solidFill>
                <a:latin typeface="Montserrat Light"/>
                <a:ea typeface="Montserrat Light"/>
                <a:cs typeface="Montserrat Light"/>
                <a:sym typeface="Montserrat Light"/>
              </a:rPr>
              <a:t>Découvrir des histoires d’entrepreneurs</a:t>
            </a:r>
            <a:endParaRPr sz="3600" b="0" i="0" u="none" strike="noStrike" cap="none">
              <a:solidFill>
                <a:schemeClr val="lt1"/>
              </a:solidFill>
              <a:latin typeface="Montserrat Light"/>
              <a:ea typeface="Montserrat Light"/>
              <a:cs typeface="Montserrat Light"/>
              <a:sym typeface="Montserrat Light"/>
            </a:endParaRPr>
          </a:p>
          <a:p>
            <a:pPr marL="0" marR="0" lvl="0" indent="0" algn="ctr" rtl="0">
              <a:lnSpc>
                <a:spcPct val="101851"/>
              </a:lnSpc>
              <a:spcBef>
                <a:spcPts val="0"/>
              </a:spcBef>
              <a:spcAft>
                <a:spcPts val="0"/>
              </a:spcAft>
              <a:buClr>
                <a:srgbClr val="000000"/>
              </a:buClr>
              <a:buSzPts val="3600"/>
              <a:buFont typeface="Arial"/>
              <a:buNone/>
            </a:pPr>
            <a:r>
              <a:rPr lang="en-US" sz="3600" b="0" i="0" u="none" strike="noStrike" cap="none">
                <a:solidFill>
                  <a:schemeClr val="lt1"/>
                </a:solidFill>
                <a:latin typeface="Montserrat Light"/>
                <a:ea typeface="Montserrat Light"/>
                <a:cs typeface="Montserrat Light"/>
                <a:sym typeface="Montserrat Light"/>
              </a:rPr>
              <a:t>Prendre la parole en public</a:t>
            </a:r>
            <a:endParaRPr sz="3600" b="0" i="0" u="none" strike="noStrike" cap="none">
              <a:solidFill>
                <a:schemeClr val="lt1"/>
              </a:solidFill>
              <a:latin typeface="Montserrat Light"/>
              <a:ea typeface="Montserrat Light"/>
              <a:cs typeface="Montserrat Light"/>
              <a:sym typeface="Montserrat Light"/>
            </a:endParaRPr>
          </a:p>
          <a:p>
            <a:pPr marL="0" marR="0" lvl="0" indent="0" algn="ctr" rtl="0">
              <a:lnSpc>
                <a:spcPct val="101851"/>
              </a:lnSpc>
              <a:spcBef>
                <a:spcPts val="0"/>
              </a:spcBef>
              <a:spcAft>
                <a:spcPts val="0"/>
              </a:spcAft>
              <a:buClr>
                <a:srgbClr val="000000"/>
              </a:buClr>
              <a:buSzPts val="3600"/>
              <a:buFont typeface="Arial"/>
              <a:buNone/>
            </a:pPr>
            <a:r>
              <a:rPr lang="en-US" sz="3600" b="0" i="0" u="none" strike="noStrike" cap="none">
                <a:solidFill>
                  <a:schemeClr val="lt1"/>
                </a:solidFill>
                <a:latin typeface="Montserrat Light"/>
                <a:ea typeface="Montserrat Light"/>
                <a:cs typeface="Montserrat Light"/>
                <a:sym typeface="Montserrat Light"/>
              </a:rPr>
              <a:t>Apprendre à mieux nous connaître</a:t>
            </a:r>
            <a:endParaRPr sz="3600" b="0" i="0" u="none" strike="noStrike" cap="none">
              <a:solidFill>
                <a:schemeClr val="lt1"/>
              </a:solidFill>
              <a:latin typeface="Montserrat Light"/>
              <a:ea typeface="Montserrat Light"/>
              <a:cs typeface="Montserrat Light"/>
              <a:sym typeface="Montserrat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ge0a20646ed_0_56"/>
          <p:cNvSpPr txBox="1"/>
          <p:nvPr/>
        </p:nvSpPr>
        <p:spPr>
          <a:xfrm>
            <a:off x="1039150" y="2280959"/>
            <a:ext cx="9034800" cy="312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2300" b="0" i="0" u="none" strike="noStrike" cap="none">
                <a:solidFill>
                  <a:srgbClr val="000000"/>
                </a:solidFill>
                <a:latin typeface="Calibri"/>
                <a:ea typeface="Calibri"/>
                <a:cs typeface="Calibri"/>
                <a:sym typeface="Calibri"/>
              </a:rPr>
              <a:t>Questions Réponses</a:t>
            </a:r>
            <a:endParaRPr sz="2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US" sz="2300" b="0" i="0" u="none" strike="noStrike" cap="none">
                <a:solidFill>
                  <a:srgbClr val="000000"/>
                </a:solidFill>
                <a:latin typeface="Calibri"/>
                <a:ea typeface="Calibri"/>
                <a:cs typeface="Calibri"/>
                <a:sym typeface="Calibri"/>
              </a:rPr>
              <a:t>Objectifs</a:t>
            </a:r>
            <a:endParaRPr sz="2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US" sz="2300" b="1" i="0" u="none" strike="noStrike" cap="none">
                <a:solidFill>
                  <a:srgbClr val="4A86E8"/>
                </a:solidFill>
                <a:latin typeface="Calibri"/>
                <a:ea typeface="Calibri"/>
                <a:cs typeface="Calibri"/>
                <a:sym typeface="Calibri"/>
              </a:rPr>
              <a:t>Découvrons les entrepreneurs : Partie 1</a:t>
            </a:r>
            <a:endParaRPr sz="2300" b="1" i="0" u="none" strike="noStrike" cap="none">
              <a:solidFill>
                <a:srgbClr val="4A86E8"/>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US" sz="2300" b="0" i="0" u="none" strike="noStrike" cap="none">
                <a:solidFill>
                  <a:srgbClr val="4A86E8"/>
                </a:solidFill>
                <a:latin typeface="Calibri"/>
                <a:ea typeface="Calibri"/>
                <a:cs typeface="Calibri"/>
                <a:sym typeface="Calibri"/>
              </a:rPr>
              <a:t>Analyses de vos recherches et apprentissages</a:t>
            </a:r>
            <a:endParaRPr sz="2300" b="0" i="0" u="none" strike="noStrike" cap="none">
              <a:solidFill>
                <a:srgbClr val="4A86E8"/>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r>
              <a:rPr lang="en-US" sz="2300" b="1" i="0" u="none" strike="noStrike" cap="none">
                <a:solidFill>
                  <a:srgbClr val="4A86E8"/>
                </a:solidFill>
                <a:latin typeface="Calibri"/>
                <a:ea typeface="Calibri"/>
                <a:cs typeface="Calibri"/>
                <a:sym typeface="Calibri"/>
              </a:rPr>
              <a:t>Découvrons les entrepreneurs : Partie 2 : Jeux de rôle</a:t>
            </a:r>
            <a:endParaRPr sz="2300" b="1" i="0" u="none" strike="noStrike" cap="none">
              <a:solidFill>
                <a:srgbClr val="4A86E8"/>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US" sz="2300" b="0" i="0" u="none" strike="noStrike" cap="none">
                <a:solidFill>
                  <a:srgbClr val="000000"/>
                </a:solidFill>
                <a:latin typeface="Calibri"/>
                <a:ea typeface="Calibri"/>
                <a:cs typeface="Calibri"/>
                <a:sym typeface="Calibri"/>
              </a:rPr>
              <a:t>Leçons apprises</a:t>
            </a:r>
            <a:endParaRPr sz="2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US" sz="2300" b="0" i="0" u="none" strike="noStrike" cap="none">
                <a:solidFill>
                  <a:srgbClr val="000000"/>
                </a:solidFill>
                <a:latin typeface="Calibri"/>
                <a:ea typeface="Calibri"/>
                <a:cs typeface="Calibri"/>
                <a:sym typeface="Calibri"/>
              </a:rPr>
              <a:t>Préparation de la prochaine séance</a:t>
            </a:r>
            <a:endParaRPr sz="2300" b="0" i="0" u="none" strike="noStrike" cap="none">
              <a:solidFill>
                <a:srgbClr val="000000"/>
              </a:solidFill>
              <a:latin typeface="Calibri"/>
              <a:ea typeface="Calibri"/>
              <a:cs typeface="Calibri"/>
              <a:sym typeface="Calibri"/>
            </a:endParaRPr>
          </a:p>
        </p:txBody>
      </p:sp>
      <p:sp>
        <p:nvSpPr>
          <p:cNvPr id="101" name="Google Shape;101;ge0a20646ed_0_56"/>
          <p:cNvSpPr txBox="1"/>
          <p:nvPr/>
        </p:nvSpPr>
        <p:spPr>
          <a:xfrm>
            <a:off x="901700" y="1119243"/>
            <a:ext cx="1129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accent1"/>
                </a:solidFill>
                <a:latin typeface="Montserrat"/>
                <a:ea typeface="Montserrat"/>
                <a:cs typeface="Montserrat"/>
                <a:sym typeface="Montserrat"/>
              </a:rPr>
              <a:t>Le Plan</a:t>
            </a:r>
            <a:endParaRPr sz="2800" b="0" i="0" u="none" strike="noStrike" cap="none">
              <a:solidFill>
                <a:schemeClr val="accent2"/>
              </a:solidFill>
              <a:latin typeface="Montserrat Light"/>
              <a:ea typeface="Montserrat Light"/>
              <a:cs typeface="Montserrat Light"/>
              <a:sym typeface="Montserrat Light"/>
            </a:endParaRPr>
          </a:p>
        </p:txBody>
      </p:sp>
      <p:sp>
        <p:nvSpPr>
          <p:cNvPr id="102" name="Google Shape;102;ge0a20646ed_0_56"/>
          <p:cNvSpPr txBox="1"/>
          <p:nvPr/>
        </p:nvSpPr>
        <p:spPr>
          <a:xfrm>
            <a:off x="901700" y="757689"/>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PLAN de la séance</a:t>
            </a:r>
            <a:endParaRPr sz="1600" b="0" i="0" u="none" strike="noStrike" cap="none">
              <a:solidFill>
                <a:schemeClr val="dk2"/>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Digit - Multi 1 - Bright">
  <a:themeElements>
    <a:clrScheme name="Custom 6">
      <a:dk1>
        <a:srgbClr val="000000"/>
      </a:dk1>
      <a:lt1>
        <a:srgbClr val="FFFFFF"/>
      </a:lt1>
      <a:dk2>
        <a:srgbClr val="111111"/>
      </a:dk2>
      <a:lt2>
        <a:srgbClr val="F2F2F2"/>
      </a:lt2>
      <a:accent1>
        <a:srgbClr val="3155A6"/>
      </a:accent1>
      <a:accent2>
        <a:srgbClr val="3C3D3F"/>
      </a:accent2>
      <a:accent3>
        <a:srgbClr val="52565A"/>
      </a:accent3>
      <a:accent4>
        <a:srgbClr val="A8ABAA"/>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991</Words>
  <PresentationFormat>Personnalisé</PresentationFormat>
  <Paragraphs>165</Paragraphs>
  <Slides>29</Slides>
  <Notes>29</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29</vt:i4>
      </vt:variant>
    </vt:vector>
  </HeadingPairs>
  <TitlesOfParts>
    <vt:vector size="37" baseType="lpstr">
      <vt:lpstr>Arial</vt:lpstr>
      <vt:lpstr>Montserrat</vt:lpstr>
      <vt:lpstr>Calibri</vt:lpstr>
      <vt:lpstr>Helvetica Neue</vt:lpstr>
      <vt:lpstr>Montserrat Thin</vt:lpstr>
      <vt:lpstr>Montserrat Light</vt:lpstr>
      <vt:lpstr>Lato</vt:lpstr>
      <vt:lpstr>Digit - Multi 1 - Bright</vt:lpstr>
      <vt:lpstr>Diapositive 1</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lpstr>Diapositive 22</vt:lpstr>
      <vt:lpstr>Diapositive 23</vt:lpstr>
      <vt:lpstr>Diapositive 24</vt:lpstr>
      <vt:lpstr>Diapositive 25</vt:lpstr>
      <vt:lpstr>Diapositive 26</vt:lpstr>
      <vt:lpstr>Diapositive 27</vt:lpstr>
      <vt:lpstr>Diapositive 28</vt:lpstr>
      <vt:lpstr>Diapositive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Microsoft Office User</dc:creator>
  <cp:lastModifiedBy>berrada</cp:lastModifiedBy>
  <cp:revision>1</cp:revision>
  <dcterms:created xsi:type="dcterms:W3CDTF">2015-09-24T05:44:04Z</dcterms:created>
  <dcterms:modified xsi:type="dcterms:W3CDTF">2021-09-16T23:10:03Z</dcterms:modified>
</cp:coreProperties>
</file>