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embeddedFontLst>
    <p:embeddedFont>
      <p:font typeface="Montserrat" charset="0"/>
      <p:regular r:id="rId54"/>
      <p:bold r:id="rId55"/>
      <p:italic r:id="rId56"/>
      <p:boldItalic r:id="rId57"/>
    </p:embeddedFont>
    <p:embeddedFont>
      <p:font typeface="Calibri" pitchFamily="34" charset="0"/>
      <p:regular r:id="rId58"/>
      <p:bold r:id="rId59"/>
      <p:italic r:id="rId60"/>
      <p:boldItalic r:id="rId61"/>
    </p:embeddedFont>
    <p:embeddedFont>
      <p:font typeface="Helvetica Neue" charset="0"/>
      <p:regular r:id="rId62"/>
      <p:bold r:id="rId63"/>
      <p:italic r:id="rId64"/>
      <p:boldItalic r:id="rId65"/>
    </p:embeddedFont>
    <p:embeddedFont>
      <p:font typeface="Lato" pitchFamily="34" charset="0"/>
      <p:regular r:id="rId66"/>
    </p:embeddedFont>
    <p:embeddedFont>
      <p:font typeface="Montserrat Thin" charset="0"/>
      <p:regular r:id="rId67"/>
      <p:bold r:id="rId68"/>
      <p:italic r:id="rId69"/>
      <p:boldItalic r:id="rId70"/>
    </p:embeddedFont>
    <p:embeddedFont>
      <p:font typeface="Montserrat Light"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4319">
          <p15:clr>
            <a:srgbClr val="000000"/>
          </p15:clr>
        </p15:guide>
        <p15:guide id="2" pos="7670">
          <p15:clr>
            <a:srgbClr val="000000"/>
          </p15:clr>
        </p15:guide>
        <p15:guide id="3" orient="horz" pos="2646">
          <p15:clr>
            <a:srgbClr val="000000"/>
          </p15:clr>
        </p15:guide>
        <p15:guide id="4" pos="2443">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7" roundtripDataSignature="AMtx7miinRu0zR2ES7H4ysTv/AbGHLNev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4319"/>
        <p:guide orient="horz" pos="2646"/>
        <p:guide pos="7670"/>
        <p:guide pos="2443"/>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font" Target="fonts/font21.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09abc1251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e09abc125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09abc1251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e09abc1251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09abc1251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e09abc1251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3201f27cf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Solution : se documenter et discuter avec son entourage</a:t>
            </a:r>
            <a:endParaRPr/>
          </a:p>
        </p:txBody>
      </p:sp>
      <p:sp>
        <p:nvSpPr>
          <p:cNvPr id="139" name="Google Shape;139;ge3201f27cf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dad85667f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ddad85667f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158" name="Google Shape;158;p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0e2dc5d9b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165" name="Google Shape;165;ge0e2dc5d9b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0e2dc5d9b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172" name="Google Shape;172;ge0e2dc5d9b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0e2dc5d9b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179" name="Google Shape;179;ge0e2dc5d9b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 name="Google Shape;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0e2dc5d9b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186" name="Google Shape;186;ge0e2dc5d9b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0e2dc5d9b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194" name="Google Shape;194;ge0e2dc5d9b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0e2dc5d9b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203" name="Google Shape;203;ge0e2dc5d9b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0e2dc5d9b_0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211" name="Google Shape;211;ge0e2dc5d9b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0e2dc5d9b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e0e2dc5d9b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dad85667f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gddad85667f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ffa6995e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Solution : se documenter et discuter avec son entourage</a:t>
            </a:r>
            <a:endParaRPr/>
          </a:p>
        </p:txBody>
      </p:sp>
      <p:sp>
        <p:nvSpPr>
          <p:cNvPr id="236" name="Google Shape;236;gdffa6995e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0ba784a4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Solution : se documenter et discuter avec son entourage</a:t>
            </a:r>
            <a:endParaRPr/>
          </a:p>
        </p:txBody>
      </p:sp>
      <p:sp>
        <p:nvSpPr>
          <p:cNvPr id="246" name="Google Shape;246;ge0ba784a4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ffa6995e5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dffa6995e5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0e2dc5d9b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ge0e2dc5d9b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 name="Google Shape;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ffa6995e5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gdffa6995e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ffa6995e5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dffa6995e5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ffa6995e5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dffa6995e5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dffa6995e5_0_1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dffa6995e5_0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ffa6995e5_0_1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gdffa6995e5_0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0e2dc5d9b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320" name="Google Shape;320;ge0e2dc5d9b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ffa6995e5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330" name="Google Shape;330;gdffa6995e5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ffa6995e5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340" name="Google Shape;340;gdffa6995e5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0e2dc5d9b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e0e2dc5d9b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ffa6995e5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gdffa6995e5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1a1ef539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ge1a1ef539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dad85667f_1_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gddad85667f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0e2dc5d9b_0_1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380" name="Google Shape;380;ge0e2dc5d9b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dffa6995e5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dffa6995e5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dffa6995e5_0_1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gdffa6995e5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dffa6995e5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dffa6995e5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6" name="Google Shape;436;p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ddad85667f_1_1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gddad85667f_1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dde449d732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gdde449d732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de449d732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 name="Google Shape;64;gdde449d732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09abc1251_0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ge09abc1251_0_1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ge09abc1251_0_1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de449d732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gdde449d732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09abc1251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e09abc1251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09abc1251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ge09abc1251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09abc1251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ge09abc1251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8_Full Image without Header &amp; Footer">
  <p:cSld name="48_Full Image without Header &amp; Footer">
    <p:spTree>
      <p:nvGrpSpPr>
        <p:cNvPr id="1" name="Shape 10"/>
        <p:cNvGrpSpPr/>
        <p:nvPr/>
      </p:nvGrpSpPr>
      <p:grpSpPr>
        <a:xfrm>
          <a:off x="0" y="0"/>
          <a:ext cx="0" cy="0"/>
          <a:chOff x="0" y="0"/>
          <a:chExt cx="0" cy="0"/>
        </a:xfrm>
      </p:grpSpPr>
      <p:sp>
        <p:nvSpPr>
          <p:cNvPr id="11" name="Google Shape;11;p93"/>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3_Full Image without Header &amp; Footer">
  <p:cSld name="53_Full Image without Header &amp; Footer">
    <p:spTree>
      <p:nvGrpSpPr>
        <p:cNvPr id="1" name="Shape 12"/>
        <p:cNvGrpSpPr/>
        <p:nvPr/>
      </p:nvGrpSpPr>
      <p:grpSpPr>
        <a:xfrm>
          <a:off x="0" y="0"/>
          <a:ext cx="0" cy="0"/>
          <a:chOff x="0" y="0"/>
          <a:chExt cx="0" cy="0"/>
        </a:xfrm>
      </p:grpSpPr>
      <p:sp>
        <p:nvSpPr>
          <p:cNvPr id="13" name="Google Shape;13;p95"/>
          <p:cNvSpPr>
            <a:spLocks noGrp="1"/>
          </p:cNvSpPr>
          <p:nvPr>
            <p:ph type="pic" idx="2"/>
          </p:nvPr>
        </p:nvSpPr>
        <p:spPr>
          <a:xfrm>
            <a:off x="1364341" y="1015999"/>
            <a:ext cx="3570516" cy="3570516"/>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56_Full Image without Header &amp; Footer">
  <p:cSld name="56_Full Image without Header &amp; Footer">
    <p:spTree>
      <p:nvGrpSpPr>
        <p:cNvPr id="1" name="Shape 14"/>
        <p:cNvGrpSpPr/>
        <p:nvPr/>
      </p:nvGrpSpPr>
      <p:grpSpPr>
        <a:xfrm>
          <a:off x="0" y="0"/>
          <a:ext cx="0" cy="0"/>
          <a:chOff x="0" y="0"/>
          <a:chExt cx="0" cy="0"/>
        </a:xfrm>
      </p:grpSpPr>
      <p:sp>
        <p:nvSpPr>
          <p:cNvPr id="15" name="Google Shape;15;p94"/>
          <p:cNvSpPr>
            <a:spLocks noGrp="1"/>
          </p:cNvSpPr>
          <p:nvPr>
            <p:ph type="pic" idx="2"/>
          </p:nvPr>
        </p:nvSpPr>
        <p:spPr>
          <a:xfrm>
            <a:off x="0" y="0"/>
            <a:ext cx="6096000" cy="68580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7_Full Image without Header &amp; Footer">
  <p:cSld name="67_Full Image without Header &amp; Footer">
    <p:spTree>
      <p:nvGrpSpPr>
        <p:cNvPr id="1" name="Shape 16"/>
        <p:cNvGrpSpPr/>
        <p:nvPr/>
      </p:nvGrpSpPr>
      <p:grpSpPr>
        <a:xfrm>
          <a:off x="0" y="0"/>
          <a:ext cx="0" cy="0"/>
          <a:chOff x="0" y="0"/>
          <a:chExt cx="0" cy="0"/>
        </a:xfrm>
      </p:grpSpPr>
      <p:sp>
        <p:nvSpPr>
          <p:cNvPr id="17" name="Google Shape;17;p98"/>
          <p:cNvSpPr>
            <a:spLocks noGrp="1"/>
          </p:cNvSpPr>
          <p:nvPr>
            <p:ph type="pic" idx="2"/>
          </p:nvPr>
        </p:nvSpPr>
        <p:spPr>
          <a:xfrm>
            <a:off x="847725" y="1733550"/>
            <a:ext cx="5105400" cy="4273841"/>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71_Full Image without Header &amp; Footer">
  <p:cSld name="71_Full Image without Header &amp; Footer">
    <p:spTree>
      <p:nvGrpSpPr>
        <p:cNvPr id="1" name="Shape 18"/>
        <p:cNvGrpSpPr/>
        <p:nvPr/>
      </p:nvGrpSpPr>
      <p:grpSpPr>
        <a:xfrm>
          <a:off x="0" y="0"/>
          <a:ext cx="0" cy="0"/>
          <a:chOff x="0" y="0"/>
          <a:chExt cx="0" cy="0"/>
        </a:xfrm>
      </p:grpSpPr>
      <p:sp>
        <p:nvSpPr>
          <p:cNvPr id="19" name="Google Shape;19;p100"/>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96_Full Image without Header &amp; Footer">
  <p:cSld name="96_Full Image without Header &amp; Footer">
    <p:spTree>
      <p:nvGrpSpPr>
        <p:cNvPr id="1" name="Shape 20"/>
        <p:cNvGrpSpPr/>
        <p:nvPr/>
      </p:nvGrpSpPr>
      <p:grpSpPr>
        <a:xfrm>
          <a:off x="0" y="0"/>
          <a:ext cx="0" cy="0"/>
          <a:chOff x="0" y="0"/>
          <a:chExt cx="0" cy="0"/>
        </a:xfrm>
      </p:grpSpPr>
      <p:sp>
        <p:nvSpPr>
          <p:cNvPr id="21" name="Google Shape;21;p139"/>
          <p:cNvSpPr>
            <a:spLocks noGrp="1"/>
          </p:cNvSpPr>
          <p:nvPr>
            <p:ph type="pic" idx="2"/>
          </p:nvPr>
        </p:nvSpPr>
        <p:spPr>
          <a:xfrm>
            <a:off x="4667250" y="2514601"/>
            <a:ext cx="2857500" cy="43433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2" name="Google Shape;22;p139"/>
          <p:cNvSpPr>
            <a:spLocks noGrp="1"/>
          </p:cNvSpPr>
          <p:nvPr>
            <p:ph type="pic" idx="3"/>
          </p:nvPr>
        </p:nvSpPr>
        <p:spPr>
          <a:xfrm>
            <a:off x="7524750" y="1"/>
            <a:ext cx="2286000" cy="25146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0_Full Image without Header &amp; Footer">
  <p:cSld name="60_Full Image without Header &amp; Footer">
    <p:spTree>
      <p:nvGrpSpPr>
        <p:cNvPr id="1" name="Shape 23"/>
        <p:cNvGrpSpPr/>
        <p:nvPr/>
      </p:nvGrpSpPr>
      <p:grpSpPr>
        <a:xfrm>
          <a:off x="0" y="0"/>
          <a:ext cx="0" cy="0"/>
          <a:chOff x="0" y="0"/>
          <a:chExt cx="0" cy="0"/>
        </a:xfrm>
      </p:grpSpPr>
      <p:sp>
        <p:nvSpPr>
          <p:cNvPr id="24" name="Google Shape;24;p99"/>
          <p:cNvSpPr>
            <a:spLocks noGrp="1"/>
          </p:cNvSpPr>
          <p:nvPr>
            <p:ph type="pic" idx="2"/>
          </p:nvPr>
        </p:nvSpPr>
        <p:spPr>
          <a:xfrm>
            <a:off x="890588" y="890586"/>
            <a:ext cx="2174207" cy="217420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5" name="Google Shape;25;p99"/>
          <p:cNvSpPr>
            <a:spLocks noGrp="1"/>
          </p:cNvSpPr>
          <p:nvPr>
            <p:ph type="pic" idx="3"/>
          </p:nvPr>
        </p:nvSpPr>
        <p:spPr>
          <a:xfrm>
            <a:off x="3188369" y="890586"/>
            <a:ext cx="2174207" cy="217420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6" name="Google Shape;26;p99"/>
          <p:cNvSpPr>
            <a:spLocks noGrp="1"/>
          </p:cNvSpPr>
          <p:nvPr>
            <p:ph type="pic" idx="4"/>
          </p:nvPr>
        </p:nvSpPr>
        <p:spPr>
          <a:xfrm>
            <a:off x="7248725" y="3657600"/>
            <a:ext cx="4052688" cy="2309812"/>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2_Full Image without Header &amp; Footer">
  <p:cSld name="52_Full Image without Header &amp; Footer">
    <p:spTree>
      <p:nvGrpSpPr>
        <p:cNvPr id="1" name="Shape 27"/>
        <p:cNvGrpSpPr/>
        <p:nvPr/>
      </p:nvGrpSpPr>
      <p:grpSpPr>
        <a:xfrm>
          <a:off x="0" y="0"/>
          <a:ext cx="0" cy="0"/>
          <a:chOff x="0" y="0"/>
          <a:chExt cx="0" cy="0"/>
        </a:xfrm>
      </p:grpSpPr>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2_Full Image without Header &amp; Footer">
  <p:cSld name="92_Full Image without Header &amp; Footer">
    <p:spTree>
      <p:nvGrpSpPr>
        <p:cNvPr id="1" name="Shape 28"/>
        <p:cNvGrpSpPr/>
        <p:nvPr/>
      </p:nvGrpSpPr>
      <p:grpSpPr>
        <a:xfrm>
          <a:off x="0" y="0"/>
          <a:ext cx="0" cy="0"/>
          <a:chOff x="0" y="0"/>
          <a:chExt cx="0" cy="0"/>
        </a:xfrm>
      </p:grpSpPr>
      <p:sp>
        <p:nvSpPr>
          <p:cNvPr id="29" name="Google Shape;29;p142"/>
          <p:cNvSpPr>
            <a:spLocks noGrp="1"/>
          </p:cNvSpPr>
          <p:nvPr>
            <p:ph type="pic" idx="2"/>
          </p:nvPr>
        </p:nvSpPr>
        <p:spPr>
          <a:xfrm>
            <a:off x="9869364" y="2537763"/>
            <a:ext cx="2322586" cy="339831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yabiladi.com/articles/details/14401/maroc-joseph-ouechen-sidi-moumen.html"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pic>
        <p:nvPicPr>
          <p:cNvPr id="34" name="Google Shape;34;p1"/>
          <p:cNvPicPr preferRelativeResize="0"/>
          <p:nvPr/>
        </p:nvPicPr>
        <p:blipFill rotWithShape="1">
          <a:blip r:embed="rId3">
            <a:alphaModFix/>
          </a:blip>
          <a:srcRect/>
          <a:stretch/>
        </p:blipFill>
        <p:spPr>
          <a:xfrm>
            <a:off x="4675974" y="82887"/>
            <a:ext cx="2837776" cy="2837776"/>
          </a:xfrm>
          <a:prstGeom prst="rect">
            <a:avLst/>
          </a:prstGeom>
          <a:noFill/>
          <a:ln>
            <a:noFill/>
          </a:ln>
        </p:spPr>
      </p:pic>
      <p:sp>
        <p:nvSpPr>
          <p:cNvPr id="35" name="Google Shape;35;p1"/>
          <p:cNvSpPr txBox="1"/>
          <p:nvPr/>
        </p:nvSpPr>
        <p:spPr>
          <a:xfrm>
            <a:off x="1140051" y="2584450"/>
            <a:ext cx="9909600" cy="1569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3155A6"/>
                </a:solidFill>
                <a:latin typeface="Montserrat"/>
                <a:ea typeface="Montserrat"/>
                <a:cs typeface="Montserrat"/>
                <a:sym typeface="Montserrat"/>
              </a:rPr>
              <a:t>Programme d’Innovation Entrepreneuriale</a:t>
            </a:r>
            <a:endParaRPr sz="2400" b="1" i="0" u="none" strike="noStrike" cap="none">
              <a:solidFill>
                <a:srgbClr val="3155A6"/>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3155A6"/>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SEANCE 3 : Quelle est la mission de l’entrepreneur </a:t>
            </a:r>
            <a:endParaRPr sz="24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stagiaire ?</a:t>
            </a:r>
            <a:endParaRPr sz="2400" b="1" i="0" u="none" strike="noStrike" cap="none">
              <a:solidFill>
                <a:srgbClr val="000000"/>
              </a:solidFill>
              <a:latin typeface="Montserrat"/>
              <a:ea typeface="Montserrat"/>
              <a:cs typeface="Montserrat"/>
              <a:sym typeface="Montserrat"/>
            </a:endParaRPr>
          </a:p>
        </p:txBody>
      </p:sp>
      <p:sp>
        <p:nvSpPr>
          <p:cNvPr id="36" name="Google Shape;36;p1"/>
          <p:cNvSpPr txBox="1"/>
          <p:nvPr/>
        </p:nvSpPr>
        <p:spPr>
          <a:xfrm>
            <a:off x="2885412" y="4623136"/>
            <a:ext cx="64212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Montserrat"/>
                <a:ea typeface="Montserrat"/>
                <a:cs typeface="Montserrat"/>
                <a:sym typeface="Montserrat"/>
              </a:rPr>
              <a:t>PRESENTATION</a:t>
            </a:r>
            <a:endParaRPr sz="1400" b="0" i="0" u="none" strike="noStrike" cap="none">
              <a:solidFill>
                <a:srgbClr val="000000"/>
              </a:solidFill>
              <a:latin typeface="Arial"/>
              <a:ea typeface="Arial"/>
              <a:cs typeface="Arial"/>
              <a:sym typeface="Arial"/>
            </a:endParaRPr>
          </a:p>
        </p:txBody>
      </p:sp>
      <p:pic>
        <p:nvPicPr>
          <p:cNvPr id="37" name="Google Shape;37;p1"/>
          <p:cNvPicPr preferRelativeResize="0"/>
          <p:nvPr/>
        </p:nvPicPr>
        <p:blipFill rotWithShape="1">
          <a:blip r:embed="rId4">
            <a:alphaModFix/>
          </a:blip>
          <a:srcRect/>
          <a:stretch/>
        </p:blipFill>
        <p:spPr>
          <a:xfrm>
            <a:off x="3507500" y="4304525"/>
            <a:ext cx="2334050" cy="2334050"/>
          </a:xfrm>
          <a:prstGeom prst="rect">
            <a:avLst/>
          </a:prstGeom>
          <a:noFill/>
          <a:ln>
            <a:noFill/>
          </a:ln>
        </p:spPr>
      </p:pic>
      <p:pic>
        <p:nvPicPr>
          <p:cNvPr id="38" name="Google Shape;38;p1"/>
          <p:cNvPicPr preferRelativeResize="0"/>
          <p:nvPr/>
        </p:nvPicPr>
        <p:blipFill rotWithShape="1">
          <a:blip r:embed="rId5">
            <a:alphaModFix/>
          </a:blip>
          <a:srcRect/>
          <a:stretch/>
        </p:blipFill>
        <p:spPr>
          <a:xfrm>
            <a:off x="6184589" y="4371550"/>
            <a:ext cx="2334050" cy="2334050"/>
          </a:xfrm>
          <a:prstGeom prst="rect">
            <a:avLst/>
          </a:prstGeom>
          <a:noFill/>
          <a:ln>
            <a:noFill/>
          </a:ln>
        </p:spPr>
      </p:pic>
      <p:sp>
        <p:nvSpPr>
          <p:cNvPr id="39" name="Google Shape;39;p1"/>
          <p:cNvSpPr/>
          <p:nvPr/>
        </p:nvSpPr>
        <p:spPr>
          <a:xfrm>
            <a:off x="10757100" y="6325425"/>
            <a:ext cx="1434900" cy="531000"/>
          </a:xfrm>
          <a:prstGeom prst="rect">
            <a:avLst/>
          </a:prstGeom>
          <a:solidFill>
            <a:srgbClr val="3155A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rgbClr val="FFFFFF"/>
                </a:solidFill>
              </a:rPr>
              <a:t>VERSION PROVISOIRE</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3"/>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Montserrat"/>
              <a:ea typeface="Montserrat"/>
              <a:cs typeface="Montserrat"/>
              <a:sym typeface="Montserrat"/>
            </a:endParaRPr>
          </a:p>
        </p:txBody>
      </p:sp>
      <p:sp>
        <p:nvSpPr>
          <p:cNvPr id="108" name="Google Shape;108;p143"/>
          <p:cNvSpPr/>
          <p:nvPr/>
        </p:nvSpPr>
        <p:spPr>
          <a:xfrm>
            <a:off x="0" y="1850"/>
            <a:ext cx="121920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09" name="Google Shape;109;p143"/>
          <p:cNvSpPr txBox="1"/>
          <p:nvPr/>
        </p:nvSpPr>
        <p:spPr>
          <a:xfrm>
            <a:off x="1423874" y="1956350"/>
            <a:ext cx="9956700" cy="4597200"/>
          </a:xfrm>
          <a:prstGeom prst="rect">
            <a:avLst/>
          </a:prstGeom>
          <a:noFill/>
          <a:ln>
            <a:noFill/>
          </a:ln>
        </p:spPr>
        <p:txBody>
          <a:bodyPr spcFirstLastPara="1" wrap="square" lIns="91425" tIns="45700" rIns="91425" bIns="45700" anchor="t" anchorCtr="0">
            <a:spAutoFit/>
          </a:bodyPr>
          <a:lstStyle/>
          <a:p>
            <a:pPr marL="0" marR="0" lvl="0" indent="0" algn="ctr" rtl="0">
              <a:lnSpc>
                <a:spcPct val="101851"/>
              </a:lnSpc>
              <a:spcBef>
                <a:spcPts val="0"/>
              </a:spcBef>
              <a:spcAft>
                <a:spcPts val="0"/>
              </a:spcAft>
              <a:buClr>
                <a:srgbClr val="000000"/>
              </a:buClr>
              <a:buSzPts val="5400"/>
              <a:buFont typeface="Arial"/>
              <a:buNone/>
            </a:pPr>
            <a:r>
              <a:rPr lang="en-US" sz="5400" b="1" i="0" u="none" strike="noStrike" cap="none">
                <a:solidFill>
                  <a:schemeClr val="lt1"/>
                </a:solidFill>
                <a:latin typeface="Montserrat"/>
                <a:ea typeface="Montserrat"/>
                <a:cs typeface="Montserrat"/>
                <a:sym typeface="Montserrat"/>
              </a:rPr>
              <a:t>Objectifs de la séance</a:t>
            </a:r>
            <a:endParaRPr sz="1400" b="1" i="0" u="none" strike="noStrike" cap="none">
              <a:solidFill>
                <a:srgbClr val="000000"/>
              </a:solidFill>
              <a:latin typeface="Arial"/>
              <a:ea typeface="Arial"/>
              <a:cs typeface="Arial"/>
              <a:sym typeface="Arial"/>
            </a:endParaRPr>
          </a:p>
          <a:p>
            <a:pPr marL="0" marR="0" lvl="0" indent="0" algn="ctr" rtl="0">
              <a:lnSpc>
                <a:spcPct val="101851"/>
              </a:lnSpc>
              <a:spcBef>
                <a:spcPts val="0"/>
              </a:spcBef>
              <a:spcAft>
                <a:spcPts val="0"/>
              </a:spcAft>
              <a:buClr>
                <a:srgbClr val="000000"/>
              </a:buClr>
              <a:buSzPts val="5400"/>
              <a:buFont typeface="Arial"/>
              <a:buNone/>
            </a:pPr>
            <a:endParaRPr sz="5400" b="0" i="0" u="none" strike="noStrike" cap="none">
              <a:solidFill>
                <a:schemeClr val="lt1"/>
              </a:solidFill>
              <a:latin typeface="Montserrat Light"/>
              <a:ea typeface="Montserrat Light"/>
              <a:cs typeface="Montserrat Light"/>
              <a:sym typeface="Montserrat Light"/>
            </a:endParaRPr>
          </a:p>
          <a:p>
            <a:pPr marL="0" marR="0" lvl="0" indent="0" algn="l" rtl="0">
              <a:lnSpc>
                <a:spcPct val="101851"/>
              </a:lnSpc>
              <a:spcBef>
                <a:spcPts val="0"/>
              </a:spcBef>
              <a:spcAft>
                <a:spcPts val="0"/>
              </a:spcAft>
              <a:buClr>
                <a:srgbClr val="000000"/>
              </a:buClr>
              <a:buSzPts val="3600"/>
              <a:buFont typeface="Arial"/>
              <a:buNone/>
            </a:pPr>
            <a:r>
              <a:rPr lang="en-US" sz="3600" b="1" i="0" u="none" strike="noStrike" cap="none">
                <a:solidFill>
                  <a:schemeClr val="lt1"/>
                </a:solidFill>
                <a:latin typeface="Montserrat"/>
                <a:ea typeface="Montserrat"/>
                <a:cs typeface="Montserrat"/>
                <a:sym typeface="Montserrat"/>
              </a:rPr>
              <a:t>1-Re-définir ce qu’est entreprendre</a:t>
            </a:r>
            <a:endParaRPr sz="3600" b="1" i="0" u="none" strike="noStrike" cap="none">
              <a:solidFill>
                <a:schemeClr val="lt1"/>
              </a:solidFill>
              <a:latin typeface="Montserrat"/>
              <a:ea typeface="Montserrat"/>
              <a:cs typeface="Montserrat"/>
              <a:sym typeface="Montserrat"/>
            </a:endParaRPr>
          </a:p>
          <a:p>
            <a:pPr marL="0" marR="0" lvl="0" indent="0" algn="l" rtl="0">
              <a:lnSpc>
                <a:spcPct val="101851"/>
              </a:lnSpc>
              <a:spcBef>
                <a:spcPts val="0"/>
              </a:spcBef>
              <a:spcAft>
                <a:spcPts val="0"/>
              </a:spcAft>
              <a:buClr>
                <a:srgbClr val="000000"/>
              </a:buClr>
              <a:buSzPts val="3600"/>
              <a:buFont typeface="Arial"/>
              <a:buNone/>
            </a:pPr>
            <a:r>
              <a:rPr lang="en-US" sz="3600" b="0" i="0" u="none" strike="noStrike" cap="none">
                <a:solidFill>
                  <a:schemeClr val="lt1"/>
                </a:solidFill>
                <a:latin typeface="Montserrat Light"/>
                <a:ea typeface="Montserrat Light"/>
                <a:cs typeface="Montserrat Light"/>
                <a:sym typeface="Montserrat Light"/>
              </a:rPr>
              <a:t>2-Travailler sur votre prise de parole en public</a:t>
            </a:r>
            <a:endParaRPr sz="3600" b="0" i="0" u="none" strike="noStrike" cap="none">
              <a:solidFill>
                <a:schemeClr val="lt1"/>
              </a:solidFill>
              <a:latin typeface="Montserrat Light"/>
              <a:ea typeface="Montserrat Light"/>
              <a:cs typeface="Montserrat Light"/>
              <a:sym typeface="Montserrat Light"/>
            </a:endParaRPr>
          </a:p>
          <a:p>
            <a:pPr marL="0" marR="0" lvl="0" indent="0" algn="l" rtl="0">
              <a:lnSpc>
                <a:spcPct val="101851"/>
              </a:lnSpc>
              <a:spcBef>
                <a:spcPts val="0"/>
              </a:spcBef>
              <a:spcAft>
                <a:spcPts val="0"/>
              </a:spcAft>
              <a:buClr>
                <a:srgbClr val="000000"/>
              </a:buClr>
              <a:buSzPts val="3600"/>
              <a:buFont typeface="Arial"/>
              <a:buNone/>
            </a:pPr>
            <a:r>
              <a:rPr lang="en-US" sz="3600" b="0" i="0" u="none" strike="noStrike" cap="none">
                <a:solidFill>
                  <a:schemeClr val="lt1"/>
                </a:solidFill>
                <a:latin typeface="Montserrat Light"/>
                <a:ea typeface="Montserrat Light"/>
                <a:cs typeface="Montserrat Light"/>
                <a:sym typeface="Montserrat Light"/>
              </a:rPr>
              <a:t> </a:t>
            </a:r>
            <a:endParaRPr sz="3600" b="0" i="0" u="none" strike="noStrike" cap="none">
              <a:solidFill>
                <a:schemeClr val="lt1"/>
              </a:solidFill>
              <a:latin typeface="Montserrat Light"/>
              <a:ea typeface="Montserrat Light"/>
              <a:cs typeface="Montserrat Light"/>
              <a:sym typeface="Montserrat Light"/>
            </a:endParaRPr>
          </a:p>
          <a:p>
            <a:pPr marL="0" marR="0" lvl="0" indent="0" algn="ctr" rtl="0">
              <a:lnSpc>
                <a:spcPct val="101851"/>
              </a:lnSpc>
              <a:spcBef>
                <a:spcPts val="0"/>
              </a:spcBef>
              <a:spcAft>
                <a:spcPts val="0"/>
              </a:spcAft>
              <a:buClr>
                <a:srgbClr val="000000"/>
              </a:buClr>
              <a:buSzPts val="3600"/>
              <a:buFont typeface="Arial"/>
              <a:buNone/>
            </a:pPr>
            <a:endParaRPr sz="3600" b="0" i="0" u="none" strike="noStrike" cap="none">
              <a:solidFill>
                <a:schemeClr val="lt1"/>
              </a:solidFill>
              <a:latin typeface="Montserrat Light"/>
              <a:ea typeface="Montserrat Light"/>
              <a:cs typeface="Montserrat Light"/>
              <a:sym typeface="Montserrat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e09abc1251_0_23"/>
          <p:cNvSpPr txBox="1"/>
          <p:nvPr/>
        </p:nvSpPr>
        <p:spPr>
          <a:xfrm>
            <a:off x="1039150" y="2280950"/>
            <a:ext cx="10238100" cy="3128700"/>
          </a:xfrm>
          <a:prstGeom prst="rect">
            <a:avLst/>
          </a:prstGeom>
          <a:noFill/>
          <a:ln>
            <a:noFill/>
          </a:ln>
        </p:spPr>
        <p:txBody>
          <a:bodyPr spcFirstLastPara="1" wrap="square" lIns="91425" tIns="45700" rIns="91425" bIns="45700" anchor="t" anchorCtr="0">
            <a:noAutofit/>
          </a:bodyPr>
          <a:lstStyle/>
          <a:p>
            <a:pPr marL="0" marR="0" lvl="0" indent="0" algn="just" rtl="0">
              <a:lnSpc>
                <a:spcPct val="107916"/>
              </a:lnSpc>
              <a:spcBef>
                <a:spcPts val="0"/>
              </a:spcBef>
              <a:spcAft>
                <a:spcPts val="0"/>
              </a:spcAft>
              <a:buClr>
                <a:schemeClr val="dk1"/>
              </a:buClr>
              <a:buSzPts val="1100"/>
              <a:buFont typeface="Arial"/>
              <a:buNone/>
            </a:pPr>
            <a:r>
              <a:rPr lang="en-US" sz="2000" b="0" i="0" u="none" strike="noStrike" cap="none">
                <a:solidFill>
                  <a:schemeClr val="dk1"/>
                </a:solidFill>
                <a:latin typeface="Calibri"/>
                <a:ea typeface="Calibri"/>
                <a:cs typeface="Calibri"/>
                <a:sym typeface="Calibri"/>
              </a:rPr>
              <a:t>Durant la précédente séance, nous avons demandé de</a:t>
            </a:r>
            <a:endParaRPr sz="2000" b="0" i="0" u="none" strike="noStrike" cap="none">
              <a:solidFill>
                <a:schemeClr val="dk1"/>
              </a:solidFill>
              <a:latin typeface="Calibri"/>
              <a:ea typeface="Calibri"/>
              <a:cs typeface="Calibri"/>
              <a:sym typeface="Calibri"/>
            </a:endParaRPr>
          </a:p>
          <a:p>
            <a:pPr marL="0" marR="0" lvl="0" indent="0" algn="just" rtl="0">
              <a:lnSpc>
                <a:spcPct val="107916"/>
              </a:lnSpc>
              <a:spcBef>
                <a:spcPts val="0"/>
              </a:spcBef>
              <a:spcAft>
                <a:spcPts val="0"/>
              </a:spcAft>
              <a:buClr>
                <a:schemeClr val="dk1"/>
              </a:buClr>
              <a:buSzPts val="1100"/>
              <a:buFont typeface="Arial"/>
              <a:buNone/>
            </a:pPr>
            <a:endParaRPr sz="2000" b="0" i="0" u="none" strike="noStrike" cap="none">
              <a:solidFill>
                <a:schemeClr val="dk1"/>
              </a:solidFill>
              <a:latin typeface="Calibri"/>
              <a:ea typeface="Calibri"/>
              <a:cs typeface="Calibri"/>
              <a:sym typeface="Calibri"/>
            </a:endParaRPr>
          </a:p>
          <a:p>
            <a:pPr marL="457200" marR="0" lvl="0" indent="-355600" algn="l" rtl="0">
              <a:lnSpc>
                <a:spcPct val="107916"/>
              </a:lnSpc>
              <a:spcBef>
                <a:spcPts val="0"/>
              </a:spcBef>
              <a:spcAft>
                <a:spcPts val="0"/>
              </a:spcAft>
              <a:buClr>
                <a:schemeClr val="dk1"/>
              </a:buClr>
              <a:buSzPts val="2000"/>
              <a:buFont typeface="Calibri"/>
              <a:buChar char="●"/>
            </a:pPr>
            <a:r>
              <a:rPr lang="en-US" sz="2000" b="0" i="0" u="none" strike="noStrike" cap="none">
                <a:solidFill>
                  <a:schemeClr val="dk1"/>
                </a:solidFill>
                <a:highlight>
                  <a:schemeClr val="lt1"/>
                </a:highlight>
                <a:latin typeface="Calibri"/>
                <a:ea typeface="Calibri"/>
                <a:cs typeface="Calibri"/>
                <a:sym typeface="Calibri"/>
              </a:rPr>
              <a:t>Rechercher sur internet des entrepreneurs qui ont créé des entreprises dans votre domaine d'activité (filière) ou dans votre domaine de passion</a:t>
            </a:r>
            <a:endParaRPr sz="2000" b="0" i="0" u="none" strike="noStrike" cap="none">
              <a:solidFill>
                <a:schemeClr val="dk1"/>
              </a:solidFill>
              <a:highlight>
                <a:schemeClr val="lt1"/>
              </a:highlight>
              <a:latin typeface="Calibri"/>
              <a:ea typeface="Calibri"/>
              <a:cs typeface="Calibri"/>
              <a:sym typeface="Calibri"/>
            </a:endParaRPr>
          </a:p>
          <a:p>
            <a:pPr marL="457200" marR="0" lvl="0" indent="-355600" algn="l" rtl="0">
              <a:lnSpc>
                <a:spcPct val="107916"/>
              </a:lnSpc>
              <a:spcBef>
                <a:spcPts val="0"/>
              </a:spcBef>
              <a:spcAft>
                <a:spcPts val="0"/>
              </a:spcAft>
              <a:buClr>
                <a:schemeClr val="dk1"/>
              </a:buClr>
              <a:buSzPts val="2000"/>
              <a:buFont typeface="Calibri"/>
              <a:buChar char="●"/>
            </a:pPr>
            <a:r>
              <a:rPr lang="en-US" sz="2000" b="0" i="0" u="none" strike="noStrike" cap="none">
                <a:solidFill>
                  <a:schemeClr val="dk1"/>
                </a:solidFill>
                <a:highlight>
                  <a:schemeClr val="lt1"/>
                </a:highlight>
                <a:latin typeface="Calibri"/>
                <a:ea typeface="Calibri"/>
                <a:cs typeface="Calibri"/>
                <a:sym typeface="Calibri"/>
              </a:rPr>
              <a:t>Lire l’histoire de l’entreprise, Trouver le(s) nom(s) du(es) fondateur(s), Liser son histoire.</a:t>
            </a:r>
            <a:endParaRPr sz="2000" b="0" i="0" u="none" strike="noStrike" cap="none">
              <a:solidFill>
                <a:schemeClr val="dk1"/>
              </a:solidFill>
              <a:highlight>
                <a:schemeClr val="lt1"/>
              </a:highlight>
              <a:latin typeface="Calibri"/>
              <a:ea typeface="Calibri"/>
              <a:cs typeface="Calibri"/>
              <a:sym typeface="Calibri"/>
            </a:endParaRPr>
          </a:p>
          <a:p>
            <a:pPr marL="457200" marR="0" lvl="0" indent="0" algn="l" rtl="0">
              <a:lnSpc>
                <a:spcPct val="107916"/>
              </a:lnSpc>
              <a:spcBef>
                <a:spcPts val="0"/>
              </a:spcBef>
              <a:spcAft>
                <a:spcPts val="0"/>
              </a:spcAft>
              <a:buClr>
                <a:srgbClr val="000000"/>
              </a:buClr>
              <a:buSzPts val="2000"/>
              <a:buFont typeface="Arial"/>
              <a:buNone/>
            </a:pPr>
            <a:endParaRPr sz="2000" b="1" i="0" u="none" strike="noStrike" cap="none">
              <a:solidFill>
                <a:srgbClr val="4A86E8"/>
              </a:solidFill>
              <a:latin typeface="Calibri"/>
              <a:ea typeface="Calibri"/>
              <a:cs typeface="Calibri"/>
              <a:sym typeface="Calibri"/>
            </a:endParaRPr>
          </a:p>
          <a:p>
            <a:pPr marL="0" marR="0" lvl="0" indent="0" algn="just" rtl="0">
              <a:lnSpc>
                <a:spcPct val="107916"/>
              </a:lnSpc>
              <a:spcBef>
                <a:spcPts val="800"/>
              </a:spcBef>
              <a:spcAft>
                <a:spcPts val="800"/>
              </a:spcAft>
              <a:buClr>
                <a:schemeClr val="dk1"/>
              </a:buClr>
              <a:buSzPts val="1100"/>
              <a:buFont typeface="Arial"/>
              <a:buNone/>
            </a:pPr>
            <a:r>
              <a:rPr lang="en-US" sz="2000" b="1" i="0" u="none" strike="noStrike" cap="none">
                <a:solidFill>
                  <a:srgbClr val="4A86E8"/>
                </a:solidFill>
                <a:latin typeface="Calibri"/>
                <a:ea typeface="Calibri"/>
                <a:cs typeface="Calibri"/>
                <a:sym typeface="Calibri"/>
              </a:rPr>
              <a:t>Aujourd’hui, vous pourrez utiliser les histoires d’entrepreneurs sur lesquelles vous avez travaillé dans le cadre des travaux de groupe, durant la séance</a:t>
            </a:r>
            <a:endParaRPr sz="3100" b="1" i="0" u="none" strike="noStrike" cap="none">
              <a:solidFill>
                <a:srgbClr val="4A86E8"/>
              </a:solidFill>
              <a:latin typeface="Calibri"/>
              <a:ea typeface="Calibri"/>
              <a:cs typeface="Calibri"/>
              <a:sym typeface="Calibri"/>
            </a:endParaRPr>
          </a:p>
        </p:txBody>
      </p:sp>
      <p:sp>
        <p:nvSpPr>
          <p:cNvPr id="115" name="Google Shape;115;ge09abc1251_0_23"/>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Rappel : les recherches que vous avez effectué </a:t>
            </a:r>
            <a:endParaRPr sz="2800" b="0" i="0" u="none" strike="noStrike" cap="none">
              <a:solidFill>
                <a:schemeClr val="accent2"/>
              </a:solidFill>
              <a:latin typeface="Montserrat Light"/>
              <a:ea typeface="Montserrat Light"/>
              <a:cs typeface="Montserrat Light"/>
              <a:sym typeface="Montserrat Light"/>
            </a:endParaRPr>
          </a:p>
        </p:txBody>
      </p:sp>
      <p:sp>
        <p:nvSpPr>
          <p:cNvPr id="116" name="Google Shape;116;ge09abc1251_0_23"/>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INTRODUCTION</a:t>
            </a:r>
            <a:endParaRPr sz="1600" b="0" i="0" u="none" strike="noStrike" cap="none">
              <a:solidFill>
                <a:schemeClr val="dk2"/>
              </a:solidFill>
              <a:latin typeface="Lato"/>
              <a:ea typeface="Lato"/>
              <a:cs typeface="Lato"/>
              <a:sym typeface="Lato"/>
            </a:endParaRPr>
          </a:p>
        </p:txBody>
      </p:sp>
      <p:pic>
        <p:nvPicPr>
          <p:cNvPr id="117" name="Google Shape;117;ge09abc1251_0_23"/>
          <p:cNvPicPr preferRelativeResize="0"/>
          <p:nvPr/>
        </p:nvPicPr>
        <p:blipFill rotWithShape="1">
          <a:blip r:embed="rId3">
            <a:alphaModFix/>
          </a:blip>
          <a:srcRect/>
          <a:stretch/>
        </p:blipFill>
        <p:spPr>
          <a:xfrm>
            <a:off x="9005725" y="5409650"/>
            <a:ext cx="2850822" cy="114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e09abc1251_0_85"/>
          <p:cNvSpPr/>
          <p:nvPr/>
        </p:nvSpPr>
        <p:spPr>
          <a:xfrm flipH="1">
            <a:off x="6096150" y="2283722"/>
            <a:ext cx="476100" cy="457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23" name="Google Shape;123;ge09abc1251_0_85"/>
          <p:cNvSpPr txBox="1"/>
          <p:nvPr/>
        </p:nvSpPr>
        <p:spPr>
          <a:xfrm>
            <a:off x="6956548" y="2212888"/>
            <a:ext cx="4892700" cy="4119000"/>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Ecouter avec attention</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Poser des questions avec curiosité</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Ne pas Juger</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Se faire confiance</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Respecter le cadre</a:t>
            </a:r>
            <a:endParaRPr sz="1400" b="0" i="0" u="none" strike="noStrike" cap="none">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rgbClr val="000000"/>
              </a:buClr>
              <a:buSzPts val="2400"/>
              <a:buFont typeface="Arial"/>
              <a:buChar char="•"/>
            </a:pPr>
            <a:r>
              <a:rPr lang="en-US" sz="2400" b="0" i="0" u="none" strike="noStrike" cap="none">
                <a:solidFill>
                  <a:schemeClr val="dk1"/>
                </a:solidFill>
                <a:latin typeface="Calibri"/>
                <a:ea typeface="Calibri"/>
                <a:cs typeface="Calibri"/>
                <a:sym typeface="Calibri"/>
              </a:rPr>
              <a:t>Etre positif</a:t>
            </a:r>
            <a:endParaRPr sz="2400" b="0" i="0" u="none" strike="noStrike" cap="none">
              <a:solidFill>
                <a:schemeClr val="dk1"/>
              </a:solidFill>
              <a:latin typeface="Calibri"/>
              <a:ea typeface="Calibri"/>
              <a:cs typeface="Calibri"/>
              <a:sym typeface="Calibri"/>
            </a:endParaRPr>
          </a:p>
          <a:p>
            <a:pPr marL="342900" marR="0" lvl="0" indent="-3429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Remercier chacun après sa présentation</a:t>
            </a:r>
            <a:endParaRPr sz="2400" b="0" i="0" u="none" strike="noStrike" cap="none">
              <a:solidFill>
                <a:schemeClr val="dk1"/>
              </a:solidFill>
              <a:latin typeface="Calibri"/>
              <a:ea typeface="Calibri"/>
              <a:cs typeface="Calibri"/>
              <a:sym typeface="Calibri"/>
            </a:endParaRPr>
          </a:p>
          <a:p>
            <a:pPr marL="342900" marR="0" lvl="0" indent="-3429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Féliciter chacun après sa présentation</a:t>
            </a:r>
            <a:endParaRPr sz="2400" b="0" i="0" u="none" strike="noStrike" cap="none">
              <a:solidFill>
                <a:schemeClr val="dk1"/>
              </a:solidFill>
              <a:latin typeface="Calibri"/>
              <a:ea typeface="Calibri"/>
              <a:cs typeface="Calibri"/>
              <a:sym typeface="Calibri"/>
            </a:endParaRPr>
          </a:p>
        </p:txBody>
      </p:sp>
      <p:pic>
        <p:nvPicPr>
          <p:cNvPr id="124" name="Google Shape;124;ge09abc1251_0_85"/>
          <p:cNvPicPr preferRelativeResize="0"/>
          <p:nvPr/>
        </p:nvPicPr>
        <p:blipFill rotWithShape="1">
          <a:blip r:embed="rId3">
            <a:alphaModFix/>
          </a:blip>
          <a:srcRect/>
          <a:stretch/>
        </p:blipFill>
        <p:spPr>
          <a:xfrm>
            <a:off x="312750" y="2522225"/>
            <a:ext cx="5791200" cy="4097274"/>
          </a:xfrm>
          <a:prstGeom prst="rect">
            <a:avLst/>
          </a:prstGeom>
          <a:noFill/>
          <a:ln>
            <a:noFill/>
          </a:ln>
        </p:spPr>
      </p:pic>
      <p:sp>
        <p:nvSpPr>
          <p:cNvPr id="125" name="Google Shape;125;ge09abc1251_0_85"/>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Notre vie en communauté : </a:t>
            </a:r>
            <a:r>
              <a:rPr lang="en-US" sz="2800" b="1" i="0" u="none" strike="noStrike" cap="none">
                <a:solidFill>
                  <a:schemeClr val="dk1"/>
                </a:solidFill>
                <a:latin typeface="Montserrat"/>
                <a:ea typeface="Montserrat"/>
                <a:cs typeface="Montserrat"/>
                <a:sym typeface="Montserrat"/>
              </a:rPr>
              <a:t>nos règles de vie</a:t>
            </a:r>
            <a:endParaRPr sz="2800" b="0" i="0" u="none" strike="noStrike" cap="none">
              <a:solidFill>
                <a:schemeClr val="dk1"/>
              </a:solidFill>
              <a:latin typeface="Montserrat Light"/>
              <a:ea typeface="Montserrat Light"/>
              <a:cs typeface="Montserrat Light"/>
              <a:sym typeface="Montserrat Light"/>
            </a:endParaRPr>
          </a:p>
        </p:txBody>
      </p:sp>
      <p:sp>
        <p:nvSpPr>
          <p:cNvPr id="126" name="Google Shape;126;ge09abc1251_0_85"/>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e09abc1251_0_93"/>
          <p:cNvSpPr/>
          <p:nvPr/>
        </p:nvSpPr>
        <p:spPr>
          <a:xfrm flipH="1">
            <a:off x="6096150" y="1642450"/>
            <a:ext cx="476100" cy="521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32" name="Google Shape;132;ge09abc1251_0_93"/>
          <p:cNvSpPr txBox="1"/>
          <p:nvPr/>
        </p:nvSpPr>
        <p:spPr>
          <a:xfrm>
            <a:off x="6692799" y="839002"/>
            <a:ext cx="4761300" cy="523200"/>
          </a:xfrm>
          <a:prstGeom prst="rect">
            <a:avLst/>
          </a:prstGeom>
          <a:noFill/>
          <a:ln>
            <a:noFill/>
          </a:ln>
        </p:spPr>
        <p:txBody>
          <a:bodyPr spcFirstLastPara="1" wrap="square" lIns="0" tIns="45700" rIns="0" bIns="45700" anchor="t" anchorCtr="0">
            <a:spAutoFit/>
          </a:bodyPr>
          <a:lstStyle/>
          <a:p>
            <a:pPr marL="0" marR="0" lvl="0" indent="0" algn="just" rtl="0">
              <a:lnSpc>
                <a:spcPct val="101851"/>
              </a:lnSpc>
              <a:spcBef>
                <a:spcPts val="0"/>
              </a:spcBef>
              <a:spcAft>
                <a:spcPts val="0"/>
              </a:spcAft>
              <a:buClr>
                <a:srgbClr val="000000"/>
              </a:buClr>
              <a:buSzPts val="2800"/>
              <a:buFont typeface="Arial"/>
              <a:buNone/>
            </a:pPr>
            <a:endParaRPr sz="2800" b="0" i="0" u="none" strike="noStrike" cap="none">
              <a:solidFill>
                <a:srgbClr val="3155A6"/>
              </a:solidFill>
              <a:latin typeface="Calibri"/>
              <a:ea typeface="Calibri"/>
              <a:cs typeface="Calibri"/>
              <a:sym typeface="Calibri"/>
            </a:endParaRPr>
          </a:p>
        </p:txBody>
      </p:sp>
      <p:sp>
        <p:nvSpPr>
          <p:cNvPr id="133" name="Google Shape;133;ge09abc1251_0_93"/>
          <p:cNvSpPr txBox="1"/>
          <p:nvPr/>
        </p:nvSpPr>
        <p:spPr>
          <a:xfrm>
            <a:off x="6900675" y="1413852"/>
            <a:ext cx="4892700" cy="5393400"/>
          </a:xfrm>
          <a:prstGeom prst="rect">
            <a:avLst/>
          </a:prstGeom>
          <a:noFill/>
          <a:ln>
            <a:noFill/>
          </a:ln>
        </p:spPr>
        <p:txBody>
          <a:bodyPr spcFirstLastPara="1" wrap="square" lIns="91425" tIns="45700" rIns="91425" bIns="45700" anchor="ctr" anchorCtr="0">
            <a:spAutoFit/>
          </a:bodyPr>
          <a:lstStyle/>
          <a:p>
            <a:pPr marL="342900" marR="0" lvl="0" indent="-323850" algn="l" rtl="0">
              <a:lnSpc>
                <a:spcPct val="110000"/>
              </a:lnSpc>
              <a:spcBef>
                <a:spcPts val="0"/>
              </a:spcBef>
              <a:spcAft>
                <a:spcPts val="0"/>
              </a:spcAft>
              <a:buClr>
                <a:srgbClr val="000000"/>
              </a:buClr>
              <a:buSzPts val="2100"/>
              <a:buFont typeface="Arial"/>
              <a:buChar char="•"/>
            </a:pPr>
            <a:r>
              <a:rPr lang="en-US" sz="2100" b="0" i="0" u="none" strike="noStrike" cap="none">
                <a:solidFill>
                  <a:schemeClr val="dk1"/>
                </a:solidFill>
                <a:latin typeface="Calibri"/>
                <a:ea typeface="Calibri"/>
                <a:cs typeface="Calibri"/>
                <a:sym typeface="Calibri"/>
              </a:rPr>
              <a:t>Durant cette séance, nous allons vous </a:t>
            </a:r>
            <a:r>
              <a:rPr lang="en-US" sz="2100" b="1" i="0" u="none" strike="noStrike" cap="none">
                <a:solidFill>
                  <a:schemeClr val="dk1"/>
                </a:solidFill>
                <a:latin typeface="Calibri"/>
                <a:ea typeface="Calibri"/>
                <a:cs typeface="Calibri"/>
                <a:sym typeface="Calibri"/>
              </a:rPr>
              <a:t>inviter à </a:t>
            </a:r>
            <a:endParaRPr sz="2100" b="1" i="0" u="none" strike="noStrike" cap="none">
              <a:solidFill>
                <a:schemeClr val="dk1"/>
              </a:solidFill>
              <a:latin typeface="Calibri"/>
              <a:ea typeface="Calibri"/>
              <a:cs typeface="Calibri"/>
              <a:sym typeface="Calibri"/>
            </a:endParaRPr>
          </a:p>
          <a:p>
            <a:pPr marL="914400" marR="0" lvl="1" indent="-361950" algn="l" rtl="0">
              <a:lnSpc>
                <a:spcPct val="110000"/>
              </a:lnSpc>
              <a:spcBef>
                <a:spcPts val="0"/>
              </a:spcBef>
              <a:spcAft>
                <a:spcPts val="0"/>
              </a:spcAft>
              <a:buClr>
                <a:srgbClr val="000000"/>
              </a:buClr>
              <a:buSzPts val="2100"/>
              <a:buFont typeface="Arial"/>
              <a:buChar char="○"/>
            </a:pPr>
            <a:r>
              <a:rPr lang="en-US" sz="2100" b="1" i="0" u="none" strike="noStrike" cap="none">
                <a:solidFill>
                  <a:schemeClr val="dk1"/>
                </a:solidFill>
                <a:latin typeface="Calibri"/>
                <a:ea typeface="Calibri"/>
                <a:cs typeface="Calibri"/>
                <a:sym typeface="Calibri"/>
              </a:rPr>
              <a:t>être créatif, à poser un regard nouveau sur l’entrepreneuriat</a:t>
            </a:r>
            <a:endParaRPr sz="2100" b="1" i="0" u="none" strike="noStrike" cap="none">
              <a:solidFill>
                <a:schemeClr val="dk1"/>
              </a:solidFill>
              <a:latin typeface="Calibri"/>
              <a:ea typeface="Calibri"/>
              <a:cs typeface="Calibri"/>
              <a:sym typeface="Calibri"/>
            </a:endParaRPr>
          </a:p>
          <a:p>
            <a:pPr marL="914400" marR="0" lvl="1" indent="-361950" algn="l" rtl="0">
              <a:lnSpc>
                <a:spcPct val="110000"/>
              </a:lnSpc>
              <a:spcBef>
                <a:spcPts val="0"/>
              </a:spcBef>
              <a:spcAft>
                <a:spcPts val="0"/>
              </a:spcAft>
              <a:buClr>
                <a:schemeClr val="dk1"/>
              </a:buClr>
              <a:buSzPts val="2100"/>
              <a:buFont typeface="Calibri"/>
              <a:buChar char="○"/>
            </a:pPr>
            <a:r>
              <a:rPr lang="en-US" sz="2100" b="1" i="0" u="none" strike="noStrike" cap="none">
                <a:solidFill>
                  <a:schemeClr val="dk1"/>
                </a:solidFill>
                <a:latin typeface="Calibri"/>
                <a:ea typeface="Calibri"/>
                <a:cs typeface="Calibri"/>
                <a:sym typeface="Calibri"/>
              </a:rPr>
              <a:t>être positif : ne pas dire : ce n’est pas possible</a:t>
            </a:r>
            <a:endParaRPr sz="2100" b="1" i="0" u="none" strike="noStrike" cap="none">
              <a:solidFill>
                <a:schemeClr val="dk1"/>
              </a:solidFill>
              <a:latin typeface="Calibri"/>
              <a:ea typeface="Calibri"/>
              <a:cs typeface="Calibri"/>
              <a:sym typeface="Calibri"/>
            </a:endParaRPr>
          </a:p>
          <a:p>
            <a:pPr marL="914400" marR="0" lvl="0" indent="0" algn="l" rtl="0">
              <a:lnSpc>
                <a:spcPct val="110000"/>
              </a:lnSpc>
              <a:spcBef>
                <a:spcPts val="0"/>
              </a:spcBef>
              <a:spcAft>
                <a:spcPts val="0"/>
              </a:spcAft>
              <a:buClr>
                <a:srgbClr val="000000"/>
              </a:buClr>
              <a:buSzPts val="2100"/>
              <a:buFont typeface="Arial"/>
              <a:buNone/>
            </a:pPr>
            <a:endParaRPr sz="2100" b="1" i="0" u="none" strike="noStrike" cap="none">
              <a:solidFill>
                <a:schemeClr val="dk1"/>
              </a:solidFill>
              <a:latin typeface="Calibri"/>
              <a:ea typeface="Calibri"/>
              <a:cs typeface="Calibri"/>
              <a:sym typeface="Calibri"/>
            </a:endParaRPr>
          </a:p>
          <a:p>
            <a:pPr marL="342900" marR="0" lvl="0" indent="-323850" algn="l" rtl="0">
              <a:lnSpc>
                <a:spcPct val="110000"/>
              </a:lnSpc>
              <a:spcBef>
                <a:spcPts val="0"/>
              </a:spcBef>
              <a:spcAft>
                <a:spcPts val="0"/>
              </a:spcAft>
              <a:buClr>
                <a:schemeClr val="dk1"/>
              </a:buClr>
              <a:buSzPts val="2100"/>
              <a:buFont typeface="Calibri"/>
              <a:buChar char="•"/>
            </a:pPr>
            <a:r>
              <a:rPr lang="en-US" sz="2100" b="1" i="0" u="none" strike="noStrike" cap="none">
                <a:solidFill>
                  <a:schemeClr val="dk1"/>
                </a:solidFill>
                <a:latin typeface="Calibri"/>
                <a:ea typeface="Calibri"/>
                <a:cs typeface="Calibri"/>
                <a:sym typeface="Calibri"/>
              </a:rPr>
              <a:t>Prise de parole en public : Pensez à</a:t>
            </a:r>
            <a:endParaRPr sz="2100" b="1" i="0" u="none" strike="noStrike" cap="none">
              <a:solidFill>
                <a:schemeClr val="dk1"/>
              </a:solidFill>
              <a:latin typeface="Calibri"/>
              <a:ea typeface="Calibri"/>
              <a:cs typeface="Calibri"/>
              <a:sym typeface="Calibri"/>
            </a:endParaRPr>
          </a:p>
          <a:p>
            <a:pPr marL="914400" marR="0" lvl="1" indent="-361950" algn="l" rtl="0">
              <a:lnSpc>
                <a:spcPct val="110000"/>
              </a:lnSpc>
              <a:spcBef>
                <a:spcPts val="0"/>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parler à voix haute pour que tout le monde puisse vous entendre</a:t>
            </a:r>
            <a:endParaRPr sz="2100" b="0" i="0" u="none" strike="noStrike" cap="none">
              <a:solidFill>
                <a:schemeClr val="dk1"/>
              </a:solidFill>
              <a:latin typeface="Calibri"/>
              <a:ea typeface="Calibri"/>
              <a:cs typeface="Calibri"/>
              <a:sym typeface="Calibri"/>
            </a:endParaRPr>
          </a:p>
          <a:p>
            <a:pPr marL="914400" marR="0" lvl="1" indent="-361950" algn="l" rtl="0">
              <a:lnSpc>
                <a:spcPct val="110000"/>
              </a:lnSpc>
              <a:spcBef>
                <a:spcPts val="0"/>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articuler quand vous parlez</a:t>
            </a:r>
            <a:endParaRPr sz="2100" b="0" i="0" u="none" strike="noStrike" cap="none">
              <a:solidFill>
                <a:schemeClr val="dk1"/>
              </a:solidFill>
              <a:latin typeface="Calibri"/>
              <a:ea typeface="Calibri"/>
              <a:cs typeface="Calibri"/>
              <a:sym typeface="Calibri"/>
            </a:endParaRPr>
          </a:p>
          <a:p>
            <a:pPr marL="914400" marR="0" lvl="0" indent="0" algn="l" rtl="0">
              <a:lnSpc>
                <a:spcPct val="110000"/>
              </a:lnSpc>
              <a:spcBef>
                <a:spcPts val="0"/>
              </a:spcBef>
              <a:spcAft>
                <a:spcPts val="0"/>
              </a:spcAft>
              <a:buClr>
                <a:srgbClr val="000000"/>
              </a:buClr>
              <a:buSzPts val="2100"/>
              <a:buFont typeface="Arial"/>
              <a:buNone/>
            </a:pPr>
            <a:endParaRPr sz="2100" b="0" i="0" u="none" strike="noStrike" cap="none">
              <a:solidFill>
                <a:schemeClr val="dk1"/>
              </a:solidFill>
              <a:latin typeface="Calibri"/>
              <a:ea typeface="Calibri"/>
              <a:cs typeface="Calibri"/>
              <a:sym typeface="Calibri"/>
            </a:endParaRPr>
          </a:p>
          <a:p>
            <a:pPr marL="457200" marR="0" lvl="0" indent="-361950" algn="l" rtl="0">
              <a:lnSpc>
                <a:spcPct val="110000"/>
              </a:lnSpc>
              <a:spcBef>
                <a:spcPts val="0"/>
              </a:spcBef>
              <a:spcAft>
                <a:spcPts val="0"/>
              </a:spcAft>
              <a:buClr>
                <a:schemeClr val="dk1"/>
              </a:buClr>
              <a:buSzPts val="2100"/>
              <a:buFont typeface="Calibri"/>
              <a:buChar char="•"/>
            </a:pPr>
            <a:r>
              <a:rPr lang="en-US" sz="2100" b="1" i="0" u="none" strike="noStrike" cap="none">
                <a:solidFill>
                  <a:schemeClr val="dk1"/>
                </a:solidFill>
                <a:latin typeface="Calibri"/>
                <a:ea typeface="Calibri"/>
                <a:cs typeface="Calibri"/>
                <a:sym typeface="Calibri"/>
              </a:rPr>
              <a:t>Soyez généreux</a:t>
            </a:r>
            <a:r>
              <a:rPr lang="en-US" sz="2100" b="0" i="0" u="none" strike="noStrike" cap="none">
                <a:solidFill>
                  <a:schemeClr val="dk1"/>
                </a:solidFill>
                <a:latin typeface="Calibri"/>
                <a:ea typeface="Calibri"/>
                <a:cs typeface="Calibri"/>
                <a:sym typeface="Calibri"/>
              </a:rPr>
              <a:t> : si quelqu’un parle à voix basse, demandez lui de parler plus fort pour l’aider à s’améliorer</a:t>
            </a:r>
            <a:endParaRPr sz="2100" b="0" i="0" u="none" strike="noStrike" cap="none">
              <a:solidFill>
                <a:schemeClr val="dk1"/>
              </a:solidFill>
              <a:latin typeface="Calibri"/>
              <a:ea typeface="Calibri"/>
              <a:cs typeface="Calibri"/>
              <a:sym typeface="Calibri"/>
            </a:endParaRPr>
          </a:p>
        </p:txBody>
      </p:sp>
      <p:pic>
        <p:nvPicPr>
          <p:cNvPr id="134" name="Google Shape;134;ge09abc1251_0_93"/>
          <p:cNvPicPr preferRelativeResize="0"/>
          <p:nvPr/>
        </p:nvPicPr>
        <p:blipFill rotWithShape="1">
          <a:blip r:embed="rId3">
            <a:alphaModFix/>
          </a:blip>
          <a:srcRect/>
          <a:stretch/>
        </p:blipFill>
        <p:spPr>
          <a:xfrm>
            <a:off x="226300" y="3108425"/>
            <a:ext cx="5791348" cy="3257633"/>
          </a:xfrm>
          <a:prstGeom prst="rect">
            <a:avLst/>
          </a:prstGeom>
          <a:noFill/>
          <a:ln>
            <a:noFill/>
          </a:ln>
        </p:spPr>
      </p:pic>
      <p:sp>
        <p:nvSpPr>
          <p:cNvPr id="135" name="Google Shape;135;ge09abc1251_0_93"/>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just" rtl="0">
              <a:lnSpc>
                <a:spcPct val="101851"/>
              </a:lnSpc>
              <a:spcBef>
                <a:spcPts val="0"/>
              </a:spcBef>
              <a:spcAft>
                <a:spcPts val="0"/>
              </a:spcAft>
              <a:buClr>
                <a:schemeClr val="dk1"/>
              </a:buClr>
              <a:buSzPts val="2800"/>
              <a:buFont typeface="Arial"/>
              <a:buNone/>
            </a:pPr>
            <a:r>
              <a:rPr lang="en-US" sz="2800" b="1" i="0" u="none" strike="noStrike" cap="none">
                <a:solidFill>
                  <a:schemeClr val="accent1"/>
                </a:solidFill>
                <a:latin typeface="Calibri"/>
                <a:ea typeface="Calibri"/>
                <a:cs typeface="Calibri"/>
                <a:sym typeface="Calibri"/>
              </a:rPr>
              <a:t>Une séance pour penser autrement</a:t>
            </a:r>
            <a:endParaRPr sz="2800" b="0" i="0" u="none" strike="noStrike" cap="none">
              <a:solidFill>
                <a:schemeClr val="dk1"/>
              </a:solidFill>
              <a:latin typeface="Montserrat Light"/>
              <a:ea typeface="Montserrat Light"/>
              <a:cs typeface="Montserrat Light"/>
              <a:sym typeface="Montserrat Light"/>
            </a:endParaRPr>
          </a:p>
        </p:txBody>
      </p:sp>
      <p:sp>
        <p:nvSpPr>
          <p:cNvPr id="136" name="Google Shape;136;ge09abc1251_0_93"/>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e3201f27cf_0_60"/>
          <p:cNvSpPr txBox="1"/>
          <p:nvPr/>
        </p:nvSpPr>
        <p:spPr>
          <a:xfrm>
            <a:off x="900326" y="1219675"/>
            <a:ext cx="10920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Quelle est </a:t>
            </a:r>
            <a:r>
              <a:rPr lang="en-US" sz="3200" b="1" i="0" u="none" strike="noStrike" cap="none">
                <a:solidFill>
                  <a:schemeClr val="accent2"/>
                </a:solidFill>
                <a:latin typeface="Montserrat"/>
                <a:ea typeface="Montserrat"/>
                <a:cs typeface="Montserrat"/>
                <a:sym typeface="Montserrat"/>
              </a:rPr>
              <a:t>votre intention/</a:t>
            </a:r>
            <a:r>
              <a:rPr lang="en-US" sz="3200" b="0" i="0" u="none" strike="noStrike" cap="none">
                <a:solidFill>
                  <a:schemeClr val="dk1"/>
                </a:solidFill>
                <a:latin typeface="Arial"/>
                <a:ea typeface="Arial"/>
                <a:cs typeface="Arial"/>
                <a:sym typeface="Arial"/>
              </a:rPr>
              <a:t>النية </a:t>
            </a:r>
            <a:r>
              <a:rPr lang="en-US" sz="3200" b="1" i="0" u="none" strike="noStrike" cap="none">
                <a:solidFill>
                  <a:schemeClr val="accent2"/>
                </a:solidFill>
                <a:latin typeface="Montserrat"/>
                <a:ea typeface="Montserrat"/>
                <a:cs typeface="Montserrat"/>
                <a:sym typeface="Montserrat"/>
              </a:rPr>
              <a:t> ?</a:t>
            </a:r>
            <a:endParaRPr sz="3200" b="1" i="0" u="none" strike="noStrike" cap="none">
              <a:solidFill>
                <a:schemeClr val="accent2"/>
              </a:solidFill>
              <a:latin typeface="Montserrat"/>
              <a:ea typeface="Montserrat"/>
              <a:cs typeface="Montserrat"/>
              <a:sym typeface="Montserrat"/>
            </a:endParaRPr>
          </a:p>
        </p:txBody>
      </p:sp>
      <p:sp>
        <p:nvSpPr>
          <p:cNvPr id="142" name="Google Shape;142;ge3201f27cf_0_60"/>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Question</a:t>
            </a:r>
            <a:endParaRPr sz="1600" b="0" i="0" u="none" strike="noStrike" cap="none">
              <a:solidFill>
                <a:schemeClr val="dk2"/>
              </a:solidFill>
              <a:latin typeface="Lato"/>
              <a:ea typeface="Lato"/>
              <a:cs typeface="Lato"/>
              <a:sym typeface="Lato"/>
            </a:endParaRPr>
          </a:p>
        </p:txBody>
      </p:sp>
      <p:sp>
        <p:nvSpPr>
          <p:cNvPr id="143" name="Google Shape;143;ge3201f27cf_0_60"/>
          <p:cNvSpPr/>
          <p:nvPr/>
        </p:nvSpPr>
        <p:spPr>
          <a:xfrm>
            <a:off x="1" y="3000811"/>
            <a:ext cx="5105400" cy="2653800"/>
          </a:xfrm>
          <a:prstGeom prst="rect">
            <a:avLst/>
          </a:prstGeom>
          <a:solidFill>
            <a:srgbClr val="3D66E3">
              <a:alpha val="8823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44" name="Google Shape;144;ge3201f27cf_0_60"/>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145" name="Google Shape;145;ge3201f27cf_0_60"/>
          <p:cNvSpPr/>
          <p:nvPr/>
        </p:nvSpPr>
        <p:spPr>
          <a:xfrm>
            <a:off x="6343213" y="2186711"/>
            <a:ext cx="54774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000" b="1" i="0" u="none" strike="noStrike" cap="none">
                <a:solidFill>
                  <a:schemeClr val="accent1"/>
                </a:solidFill>
                <a:latin typeface="Calibri"/>
                <a:ea typeface="Calibri"/>
                <a:cs typeface="Calibri"/>
                <a:sym typeface="Calibri"/>
              </a:rPr>
              <a:t>Quelle est votre intention avec ce programme ?</a:t>
            </a:r>
            <a:endParaRPr sz="2000" b="1" i="0" u="none" strike="noStrike" cap="none">
              <a:solidFill>
                <a:schemeClr val="accent1"/>
              </a:solidFill>
              <a:latin typeface="Calibri"/>
              <a:ea typeface="Calibri"/>
              <a:cs typeface="Calibri"/>
              <a:sym typeface="Calibri"/>
            </a:endParaRPr>
          </a:p>
          <a:p>
            <a:pPr marL="457200" marR="0" lvl="0" indent="-355600" algn="l" rtl="0">
              <a:lnSpc>
                <a:spcPct val="100000"/>
              </a:lnSpc>
              <a:spcBef>
                <a:spcPts val="0"/>
              </a:spcBef>
              <a:spcAft>
                <a:spcPts val="0"/>
              </a:spcAft>
              <a:buClr>
                <a:schemeClr val="accent1"/>
              </a:buClr>
              <a:buSzPts val="2000"/>
              <a:buFont typeface="Calibri"/>
              <a:buChar char="●"/>
            </a:pPr>
            <a:r>
              <a:rPr lang="en-US" sz="2000" b="0" i="0" u="none" strike="noStrike" cap="none">
                <a:solidFill>
                  <a:schemeClr val="accent1"/>
                </a:solidFill>
                <a:latin typeface="Calibri"/>
                <a:ea typeface="Calibri"/>
                <a:cs typeface="Calibri"/>
                <a:sym typeface="Calibri"/>
              </a:rPr>
              <a:t>Que voulez vous apprendre de ce programme ?</a:t>
            </a:r>
            <a:endParaRPr sz="2000" b="0" i="0" u="none" strike="noStrike" cap="none">
              <a:solidFill>
                <a:schemeClr val="accent1"/>
              </a:solidFill>
              <a:latin typeface="Calibri"/>
              <a:ea typeface="Calibri"/>
              <a:cs typeface="Calibri"/>
              <a:sym typeface="Calibri"/>
            </a:endParaRPr>
          </a:p>
          <a:p>
            <a:pPr marL="457200" marR="0" lvl="0" indent="-355600" algn="l" rtl="0">
              <a:lnSpc>
                <a:spcPct val="100000"/>
              </a:lnSpc>
              <a:spcBef>
                <a:spcPts val="0"/>
              </a:spcBef>
              <a:spcAft>
                <a:spcPts val="0"/>
              </a:spcAft>
              <a:buClr>
                <a:schemeClr val="accent1"/>
              </a:buClr>
              <a:buSzPts val="2000"/>
              <a:buFont typeface="Calibri"/>
              <a:buChar char="●"/>
            </a:pPr>
            <a:r>
              <a:rPr lang="en-US" sz="2000" b="0" i="0" u="none" strike="noStrike" cap="none">
                <a:solidFill>
                  <a:schemeClr val="accent1"/>
                </a:solidFill>
                <a:latin typeface="Calibri"/>
                <a:ea typeface="Calibri"/>
                <a:cs typeface="Calibri"/>
                <a:sym typeface="Calibri"/>
              </a:rPr>
              <a:t>Comment ce programme peut vous aider à mieux définir votre parcours professionnel (entrepreneur, salarié, fonctionnaire)</a:t>
            </a:r>
            <a:endParaRPr sz="2000" b="0"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Arial"/>
              <a:buNone/>
            </a:pPr>
            <a:endParaRPr sz="2000" b="0"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Arial"/>
              <a:buNone/>
            </a:pPr>
            <a:endParaRPr sz="2000" b="0"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r>
              <a:rPr lang="en-US" sz="2000" b="0" i="0" u="none" strike="noStrike" cap="none">
                <a:solidFill>
                  <a:schemeClr val="dk1"/>
                </a:solidFill>
                <a:latin typeface="Calibri"/>
                <a:ea typeface="Calibri"/>
                <a:cs typeface="Calibri"/>
                <a:sym typeface="Calibri"/>
              </a:rPr>
              <a:t>Notez les éléments sur votre cahier (5min), puis partagez les en groupe sur 5-10 min</a:t>
            </a:r>
            <a:endParaRPr sz="2000" b="0"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Arial"/>
              <a:buNone/>
            </a:pPr>
            <a:endParaRPr sz="2000" b="0" i="0" u="none" strike="noStrike" cap="none">
              <a:solidFill>
                <a:schemeClr val="dk1"/>
              </a:solidFill>
              <a:latin typeface="Arial"/>
              <a:ea typeface="Arial"/>
              <a:cs typeface="Arial"/>
              <a:sym typeface="Arial"/>
            </a:endParaRPr>
          </a:p>
          <a:p>
            <a:pPr marL="0" marR="0" lvl="0" indent="0" algn="r" rtl="0">
              <a:lnSpc>
                <a:spcPct val="150000"/>
              </a:lnSpc>
              <a:spcBef>
                <a:spcPts val="2400"/>
              </a:spcBef>
              <a:spcAft>
                <a:spcPts val="800"/>
              </a:spcAft>
              <a:buClr>
                <a:schemeClr val="dk1"/>
              </a:buClr>
              <a:buSzPts val="1100"/>
              <a:buFont typeface="Arial"/>
              <a:buNone/>
            </a:pPr>
            <a:r>
              <a:rPr lang="en-US" sz="2000" b="1" i="0" u="none" strike="noStrike" cap="none">
                <a:solidFill>
                  <a:srgbClr val="2E6B91"/>
                </a:solidFill>
                <a:highlight>
                  <a:schemeClr val="lt1"/>
                </a:highlight>
                <a:latin typeface="Times New Roman"/>
                <a:ea typeface="Times New Roman"/>
                <a:cs typeface="Times New Roman"/>
                <a:sym typeface="Times New Roman"/>
              </a:rPr>
              <a:t>إنما الأعمال بالنيات، وإنما لكل امرئ ما نوى</a:t>
            </a:r>
            <a:endParaRPr sz="2000" b="1" i="0" u="none" strike="noStrike" cap="none">
              <a:solidFill>
                <a:schemeClr val="dk1"/>
              </a:solidFill>
              <a:latin typeface="Calibri"/>
              <a:ea typeface="Calibri"/>
              <a:cs typeface="Calibri"/>
              <a:sym typeface="Calibri"/>
            </a:endParaRPr>
          </a:p>
        </p:txBody>
      </p:sp>
      <p:pic>
        <p:nvPicPr>
          <p:cNvPr id="146" name="Google Shape;146;ge3201f27cf_0_60"/>
          <p:cNvPicPr preferRelativeResize="0"/>
          <p:nvPr/>
        </p:nvPicPr>
        <p:blipFill rotWithShape="1">
          <a:blip r:embed="rId3">
            <a:alphaModFix/>
          </a:blip>
          <a:srcRect/>
          <a:stretch/>
        </p:blipFill>
        <p:spPr>
          <a:xfrm>
            <a:off x="843389" y="2169275"/>
            <a:ext cx="5146169" cy="42909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ddad85667f_0_3"/>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52" name="Google Shape;152;gddad85667f_0_3"/>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153" name="Google Shape;153;gddad85667f_0_3"/>
          <p:cNvSpPr txBox="1"/>
          <p:nvPr/>
        </p:nvSpPr>
        <p:spPr>
          <a:xfrm>
            <a:off x="-640673" y="1708925"/>
            <a:ext cx="51192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03</a:t>
            </a:r>
            <a:endParaRPr sz="1400" b="0" i="0" u="none" strike="noStrike" cap="none">
              <a:solidFill>
                <a:srgbClr val="000000"/>
              </a:solidFill>
              <a:latin typeface="Arial"/>
              <a:ea typeface="Arial"/>
              <a:cs typeface="Arial"/>
              <a:sym typeface="Arial"/>
            </a:endParaRPr>
          </a:p>
        </p:txBody>
      </p:sp>
      <p:sp>
        <p:nvSpPr>
          <p:cNvPr id="154" name="Google Shape;154;gddad85667f_0_3"/>
          <p:cNvSpPr txBox="1"/>
          <p:nvPr/>
        </p:nvSpPr>
        <p:spPr>
          <a:xfrm>
            <a:off x="7828163" y="3551041"/>
            <a:ext cx="3687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Votre mission</a:t>
            </a:r>
            <a:endParaRPr sz="2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p:txBody>
      </p:sp>
      <p:pic>
        <p:nvPicPr>
          <p:cNvPr id="155" name="Google Shape;155;gddad85667f_0_3"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9"/>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Mission</a:t>
            </a:r>
            <a:r>
              <a:rPr lang="en-US" sz="3200" b="1" i="0" u="none" strike="noStrike" cap="none">
                <a:solidFill>
                  <a:schemeClr val="dk1"/>
                </a:solidFill>
                <a:latin typeface="Montserrat"/>
                <a:ea typeface="Montserrat"/>
                <a:cs typeface="Montserrat"/>
                <a:sym typeface="Montserrat"/>
              </a:rPr>
              <a:t> si vous l’acceptez </a:t>
            </a:r>
            <a:endParaRPr sz="3200" b="1" i="0" u="none" strike="noStrike" cap="none">
              <a:solidFill>
                <a:schemeClr val="dk1"/>
              </a:solidFill>
              <a:latin typeface="Montserrat"/>
              <a:ea typeface="Montserrat"/>
              <a:cs typeface="Montserrat"/>
              <a:sym typeface="Montserrat"/>
            </a:endParaRPr>
          </a:p>
        </p:txBody>
      </p:sp>
      <p:sp>
        <p:nvSpPr>
          <p:cNvPr id="161" name="Google Shape;161;p149"/>
          <p:cNvSpPr txBox="1"/>
          <p:nvPr/>
        </p:nvSpPr>
        <p:spPr>
          <a:xfrm>
            <a:off x="900316" y="858128"/>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162" name="Google Shape;162;p149"/>
          <p:cNvSpPr txBox="1"/>
          <p:nvPr/>
        </p:nvSpPr>
        <p:spPr>
          <a:xfrm>
            <a:off x="1259631" y="2547691"/>
            <a:ext cx="11029500" cy="3216900"/>
          </a:xfrm>
          <a:prstGeom prst="rect">
            <a:avLst/>
          </a:prstGeom>
          <a:noFill/>
          <a:ln>
            <a:noFill/>
          </a:ln>
        </p:spPr>
        <p:txBody>
          <a:bodyPr spcFirstLastPara="1" wrap="square" lIns="91425" tIns="45700" rIns="91425" bIns="45700" anchor="ctr" anchorCtr="0">
            <a:spAutoFit/>
          </a:bodyPr>
          <a:lstStyle/>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Stagiaires,</a:t>
            </a:r>
            <a:endParaRPr sz="2500" b="1" i="0" u="none" strike="noStrike" cap="none">
              <a:solidFill>
                <a:srgbClr val="4A86E8"/>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Vous avez une mission pour cette séance,</a:t>
            </a: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Celle de vous mettre dans la peau d’un entrepreneur</a:t>
            </a:r>
            <a:endParaRPr sz="2500" b="1" i="0" u="none" strike="noStrike" cap="none">
              <a:solidFill>
                <a:srgbClr val="4A86E8"/>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Un entrepreneur normal, qui n’a pas de moyens en particulier</a:t>
            </a: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Un entrepreneur qui n’a pas encore d’idées, qui ne sait pas comment il va s’y prendre mais qui sait qu’il veut réussir</a:t>
            </a:r>
            <a:endParaRPr sz="2500" b="1" i="0" u="none" strike="noStrike" cap="none">
              <a:solidFill>
                <a:srgbClr val="4A86E8"/>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800" b="1" i="0" u="none" strike="noStrike" cap="none">
                <a:solidFill>
                  <a:srgbClr val="000000"/>
                </a:solidFill>
                <a:latin typeface="Calibri"/>
                <a:ea typeface="Calibri"/>
                <a:cs typeface="Calibri"/>
                <a:sym typeface="Calibri"/>
              </a:rPr>
              <a:t>Acceptez vous cette mission pour la séance ?</a:t>
            </a:r>
            <a:endParaRPr sz="2800" b="1"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e0e2dc5d9b_0_36"/>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a:t>
            </a:r>
            <a:r>
              <a:rPr lang="en-US" sz="3200" b="1" i="0" u="none" strike="noStrike" cap="none">
                <a:solidFill>
                  <a:schemeClr val="accent2"/>
                </a:solidFill>
                <a:latin typeface="Montserrat"/>
                <a:ea typeface="Montserrat"/>
                <a:cs typeface="Montserrat"/>
                <a:sym typeface="Montserrat"/>
              </a:rPr>
              <a:t>Mission </a:t>
            </a:r>
            <a:endParaRPr sz="3200" b="1" i="0" u="none" strike="noStrike" cap="none">
              <a:solidFill>
                <a:schemeClr val="accent2"/>
              </a:solidFill>
              <a:latin typeface="Montserrat"/>
              <a:ea typeface="Montserrat"/>
              <a:cs typeface="Montserrat"/>
              <a:sym typeface="Montserrat"/>
            </a:endParaRPr>
          </a:p>
        </p:txBody>
      </p:sp>
      <p:sp>
        <p:nvSpPr>
          <p:cNvPr id="168" name="Google Shape;168;ge0e2dc5d9b_0_36"/>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169" name="Google Shape;169;ge0e2dc5d9b_0_36"/>
          <p:cNvSpPr txBox="1"/>
          <p:nvPr/>
        </p:nvSpPr>
        <p:spPr>
          <a:xfrm>
            <a:off x="1259631" y="2547691"/>
            <a:ext cx="11029500" cy="2016300"/>
          </a:xfrm>
          <a:prstGeom prst="rect">
            <a:avLst/>
          </a:prstGeom>
          <a:noFill/>
          <a:ln>
            <a:noFill/>
          </a:ln>
        </p:spPr>
        <p:txBody>
          <a:bodyPr spcFirstLastPara="1" wrap="square" lIns="91425" tIns="45700" rIns="91425" bIns="45700" anchor="ctr" anchorCtr="0">
            <a:spAutoFit/>
          </a:bodyPr>
          <a:lstStyle/>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Merci pour votre confiance !</a:t>
            </a: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Maintenant, que vous êtes devenus un entrepreneur</a:t>
            </a: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Nous vous invitons à penser et agir comme un entrepreneur</a:t>
            </a: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Vous êtes prêts ?</a:t>
            </a:r>
            <a:endParaRPr sz="2500" b="1"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e0e2dc5d9b_0_50"/>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175" name="Google Shape;175;ge0e2dc5d9b_0_50"/>
          <p:cNvSpPr txBox="1"/>
          <p:nvPr/>
        </p:nvSpPr>
        <p:spPr>
          <a:xfrm>
            <a:off x="1259631" y="2547691"/>
            <a:ext cx="11029500" cy="2016300"/>
          </a:xfrm>
          <a:prstGeom prst="rect">
            <a:avLst/>
          </a:prstGeom>
          <a:noFill/>
          <a:ln>
            <a:noFill/>
          </a:ln>
        </p:spPr>
        <p:txBody>
          <a:bodyPr spcFirstLastPara="1" wrap="square" lIns="91425" tIns="45700" rIns="91425" bIns="45700" anchor="ctr" anchorCtr="0">
            <a:spAutoFit/>
          </a:bodyPr>
          <a:lstStyle/>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A partir de maintenant</a:t>
            </a: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457200" marR="0" lvl="0" indent="-387350" algn="l" rtl="0">
              <a:lnSpc>
                <a:spcPct val="100000"/>
              </a:lnSpc>
              <a:spcBef>
                <a:spcPts val="0"/>
              </a:spcBef>
              <a:spcAft>
                <a:spcPts val="0"/>
              </a:spcAft>
              <a:buClr>
                <a:srgbClr val="000000"/>
              </a:buClr>
              <a:buSzPts val="2500"/>
              <a:buFont typeface="Calibri"/>
              <a:buChar char="●"/>
            </a:pPr>
            <a:r>
              <a:rPr lang="en-US" sz="2500" b="0" i="0" u="none" strike="noStrike" cap="none">
                <a:solidFill>
                  <a:srgbClr val="000000"/>
                </a:solidFill>
                <a:latin typeface="Calibri"/>
                <a:ea typeface="Calibri"/>
                <a:cs typeface="Calibri"/>
                <a:sym typeface="Calibri"/>
              </a:rPr>
              <a:t>Rien n’est impossible </a:t>
            </a:r>
            <a:endParaRPr sz="2500" b="0" i="0" u="none" strike="noStrike" cap="none">
              <a:solidFill>
                <a:srgbClr val="000000"/>
              </a:solidFill>
              <a:latin typeface="Calibri"/>
              <a:ea typeface="Calibri"/>
              <a:cs typeface="Calibri"/>
              <a:sym typeface="Calibri"/>
            </a:endParaRPr>
          </a:p>
          <a:p>
            <a:pPr marL="457200" marR="0" lvl="0" indent="-387350" algn="l" rtl="0">
              <a:lnSpc>
                <a:spcPct val="100000"/>
              </a:lnSpc>
              <a:spcBef>
                <a:spcPts val="0"/>
              </a:spcBef>
              <a:spcAft>
                <a:spcPts val="0"/>
              </a:spcAft>
              <a:buClr>
                <a:srgbClr val="000000"/>
              </a:buClr>
              <a:buSzPts val="2500"/>
              <a:buFont typeface="Calibri"/>
              <a:buChar char="●"/>
            </a:pPr>
            <a:r>
              <a:rPr lang="en-US" sz="2500" b="0" i="0" u="none" strike="noStrike" cap="none">
                <a:solidFill>
                  <a:srgbClr val="000000"/>
                </a:solidFill>
                <a:latin typeface="Calibri"/>
                <a:ea typeface="Calibri"/>
                <a:cs typeface="Calibri"/>
                <a:sym typeface="Calibri"/>
              </a:rPr>
              <a:t>Votre limite c’est votre imagination</a:t>
            </a:r>
            <a:endParaRPr sz="2500" b="0" i="0" u="none" strike="noStrike" cap="none">
              <a:solidFill>
                <a:srgbClr val="000000"/>
              </a:solidFill>
              <a:latin typeface="Calibri"/>
              <a:ea typeface="Calibri"/>
              <a:cs typeface="Calibri"/>
              <a:sym typeface="Calibri"/>
            </a:endParaRPr>
          </a:p>
          <a:p>
            <a:pPr marL="457200" marR="0" lvl="0" indent="-387350" algn="l" rtl="0">
              <a:lnSpc>
                <a:spcPct val="100000"/>
              </a:lnSpc>
              <a:spcBef>
                <a:spcPts val="0"/>
              </a:spcBef>
              <a:spcAft>
                <a:spcPts val="0"/>
              </a:spcAft>
              <a:buClr>
                <a:srgbClr val="000000"/>
              </a:buClr>
              <a:buSzPts val="2500"/>
              <a:buFont typeface="Calibri"/>
              <a:buChar char="●"/>
            </a:pPr>
            <a:r>
              <a:rPr lang="en-US" sz="2500" b="0" i="0" u="none" strike="noStrike" cap="none">
                <a:solidFill>
                  <a:srgbClr val="000000"/>
                </a:solidFill>
                <a:latin typeface="Calibri"/>
                <a:ea typeface="Calibri"/>
                <a:cs typeface="Calibri"/>
                <a:sym typeface="Calibri"/>
              </a:rPr>
              <a:t>Vous êtes une personne positive et curieuse</a:t>
            </a:r>
            <a:endParaRPr sz="2500" b="0" i="0" u="none" strike="noStrike" cap="none">
              <a:solidFill>
                <a:srgbClr val="000000"/>
              </a:solidFill>
              <a:latin typeface="Calibri"/>
              <a:ea typeface="Calibri"/>
              <a:cs typeface="Calibri"/>
              <a:sym typeface="Calibri"/>
            </a:endParaRPr>
          </a:p>
        </p:txBody>
      </p:sp>
      <p:sp>
        <p:nvSpPr>
          <p:cNvPr id="176" name="Google Shape;176;ge0e2dc5d9b_0_50"/>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a:t>
            </a:r>
            <a:r>
              <a:rPr lang="en-US" sz="3200" b="1" i="0" u="none" strike="noStrike" cap="none">
                <a:solidFill>
                  <a:schemeClr val="accent2"/>
                </a:solidFill>
                <a:latin typeface="Montserrat"/>
                <a:ea typeface="Montserrat"/>
                <a:cs typeface="Montserrat"/>
                <a:sym typeface="Montserrat"/>
              </a:rPr>
              <a:t>Mission </a:t>
            </a:r>
            <a:endParaRPr sz="3200" b="1"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e0e2dc5d9b_0_56"/>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182" name="Google Shape;182;ge0e2dc5d9b_0_56"/>
          <p:cNvSpPr txBox="1"/>
          <p:nvPr/>
        </p:nvSpPr>
        <p:spPr>
          <a:xfrm>
            <a:off x="786681" y="2917191"/>
            <a:ext cx="11029500" cy="861900"/>
          </a:xfrm>
          <a:prstGeom prst="rect">
            <a:avLst/>
          </a:prstGeom>
          <a:noFill/>
          <a:ln>
            <a:noFill/>
          </a:ln>
        </p:spPr>
        <p:txBody>
          <a:bodyPr spcFirstLastPara="1" wrap="square" lIns="91425" tIns="45700" rIns="91425" bIns="45700" anchor="ctr" anchorCtr="0">
            <a:spAutoFit/>
          </a:bodyPr>
          <a:lstStyle/>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Nous allons vous faire passer pendant cette séance, par le parcours d’un entrepreneur ordinaire et vous inviter à penser et réfléchir comme lui</a:t>
            </a:r>
            <a:endParaRPr sz="2500" b="0" i="0" u="none" strike="noStrike" cap="none">
              <a:solidFill>
                <a:srgbClr val="000000"/>
              </a:solidFill>
              <a:latin typeface="Calibri"/>
              <a:ea typeface="Calibri"/>
              <a:cs typeface="Calibri"/>
              <a:sym typeface="Calibri"/>
            </a:endParaRPr>
          </a:p>
        </p:txBody>
      </p:sp>
      <p:sp>
        <p:nvSpPr>
          <p:cNvPr id="183" name="Google Shape;183;ge0e2dc5d9b_0_56"/>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a:t>
            </a:r>
            <a:r>
              <a:rPr lang="en-US" sz="3200" b="1" i="0" u="none" strike="noStrike" cap="none">
                <a:solidFill>
                  <a:schemeClr val="accent2"/>
                </a:solidFill>
                <a:latin typeface="Montserrat"/>
                <a:ea typeface="Montserrat"/>
                <a:cs typeface="Montserrat"/>
                <a:sym typeface="Montserrat"/>
              </a:rPr>
              <a:t>Mission </a:t>
            </a:r>
            <a:endParaRPr sz="3200" b="1"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4"/>
          <p:cNvSpPr/>
          <p:nvPr/>
        </p:nvSpPr>
        <p:spPr>
          <a:xfrm>
            <a:off x="-714830" y="-791030"/>
            <a:ext cx="5863774" cy="5863774"/>
          </a:xfrm>
          <a:prstGeom prst="ellipse">
            <a:avLst/>
          </a:prstGeom>
          <a:solidFill>
            <a:srgbClr val="2A84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5" name="Google Shape;45;p4"/>
          <p:cNvSpPr/>
          <p:nvPr/>
        </p:nvSpPr>
        <p:spPr>
          <a:xfrm>
            <a:off x="-477611" y="-1057730"/>
            <a:ext cx="5863774" cy="5863774"/>
          </a:xfrm>
          <a:prstGeom prst="ellipse">
            <a:avLst/>
          </a:prstGeom>
          <a:noFill/>
          <a:ln w="63500" cap="flat" cmpd="sng">
            <a:solidFill>
              <a:schemeClr val="accent2">
                <a:alpha val="2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6" name="Google Shape;46;p4"/>
          <p:cNvSpPr/>
          <p:nvPr/>
        </p:nvSpPr>
        <p:spPr>
          <a:xfrm>
            <a:off x="5386175" y="4824950"/>
            <a:ext cx="6565500" cy="958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VOTRE MISSION d’ENTREPRENEUR</a:t>
            </a:r>
            <a:endParaRPr sz="2400" b="1"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Calibri"/>
              <a:ea typeface="Calibri"/>
              <a:cs typeface="Calibri"/>
              <a:sym typeface="Calibri"/>
            </a:endParaRPr>
          </a:p>
        </p:txBody>
      </p:sp>
      <p:sp>
        <p:nvSpPr>
          <p:cNvPr id="47" name="Google Shape;47;p4"/>
          <p:cNvSpPr txBox="1"/>
          <p:nvPr/>
        </p:nvSpPr>
        <p:spPr>
          <a:xfrm>
            <a:off x="6087792" y="4080616"/>
            <a:ext cx="3105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3155A6"/>
                </a:solidFill>
                <a:latin typeface="Montserrat"/>
                <a:ea typeface="Montserrat"/>
                <a:cs typeface="Montserrat"/>
                <a:sym typeface="Montserrat"/>
              </a:rPr>
              <a:t>séance 3 : </a:t>
            </a:r>
            <a:endParaRPr sz="3200" b="1" i="0" u="none" strike="noStrike" cap="none">
              <a:solidFill>
                <a:srgbClr val="3C3D3F"/>
              </a:solidFill>
              <a:latin typeface="Montserrat"/>
              <a:ea typeface="Montserrat"/>
              <a:cs typeface="Montserrat"/>
              <a:sym typeface="Montserrat"/>
            </a:endParaRPr>
          </a:p>
        </p:txBody>
      </p:sp>
      <p:pic>
        <p:nvPicPr>
          <p:cNvPr id="48" name="Google Shape;48;p4"/>
          <p:cNvPicPr preferRelativeResize="0"/>
          <p:nvPr/>
        </p:nvPicPr>
        <p:blipFill rotWithShape="1">
          <a:blip r:embed="rId3">
            <a:alphaModFix/>
          </a:blip>
          <a:srcRect/>
          <a:stretch/>
        </p:blipFill>
        <p:spPr>
          <a:xfrm>
            <a:off x="312738" y="1334825"/>
            <a:ext cx="3971925" cy="1876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e0e2dc5d9b_0_43"/>
          <p:cNvSpPr txBox="1"/>
          <p:nvPr/>
        </p:nvSpPr>
        <p:spPr>
          <a:xfrm>
            <a:off x="826431" y="4479016"/>
            <a:ext cx="11029500" cy="1631700"/>
          </a:xfrm>
          <a:prstGeom prst="rect">
            <a:avLst/>
          </a:prstGeom>
          <a:noFill/>
          <a:ln>
            <a:noFill/>
          </a:ln>
        </p:spPr>
        <p:txBody>
          <a:bodyPr spcFirstLastPara="1" wrap="square" lIns="91425" tIns="45700" rIns="91425" bIns="45700" anchor="ctr" anchorCtr="0">
            <a:spAutoFit/>
          </a:bodyPr>
          <a:lstStyle/>
          <a:p>
            <a:pPr marL="114300" marR="0" lvl="0" indent="0" algn="just"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Nous allons vous présenter une succession de challenges et vous êtes en charge de les résoudre</a:t>
            </a:r>
            <a:endParaRPr sz="2500" b="1" i="0" u="none" strike="noStrike" cap="none">
              <a:solidFill>
                <a:srgbClr val="4A86E8"/>
              </a:solidFill>
              <a:latin typeface="Calibri"/>
              <a:ea typeface="Calibri"/>
              <a:cs typeface="Calibri"/>
              <a:sym typeface="Calibri"/>
            </a:endParaRPr>
          </a:p>
          <a:p>
            <a:pPr marL="114300" marR="0" lvl="0" indent="0" algn="just" rtl="0">
              <a:lnSpc>
                <a:spcPct val="100000"/>
              </a:lnSpc>
              <a:spcBef>
                <a:spcPts val="0"/>
              </a:spcBef>
              <a:spcAft>
                <a:spcPts val="0"/>
              </a:spcAft>
              <a:buClr>
                <a:srgbClr val="000000"/>
              </a:buClr>
              <a:buSzPts val="2500"/>
              <a:buFont typeface="Arial"/>
              <a:buNone/>
            </a:pPr>
            <a:endParaRPr sz="2500" b="1" i="0" u="none" strike="noStrike" cap="none">
              <a:solidFill>
                <a:srgbClr val="4A86E8"/>
              </a:solidFill>
              <a:latin typeface="Calibri"/>
              <a:ea typeface="Calibri"/>
              <a:cs typeface="Calibri"/>
              <a:sym typeface="Calibri"/>
            </a:endParaRPr>
          </a:p>
          <a:p>
            <a:pPr marL="114300" marR="0" lvl="0" indent="0" algn="just"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Rappelez vous : vous êtes une personne positive. Rien n’est impossible</a:t>
            </a:r>
            <a:endParaRPr sz="2500" b="1" i="0" u="none" strike="noStrike" cap="none">
              <a:solidFill>
                <a:srgbClr val="4A86E8"/>
              </a:solidFill>
              <a:latin typeface="Calibri"/>
              <a:ea typeface="Calibri"/>
              <a:cs typeface="Calibri"/>
              <a:sym typeface="Calibri"/>
            </a:endParaRPr>
          </a:p>
        </p:txBody>
      </p:sp>
      <p:sp>
        <p:nvSpPr>
          <p:cNvPr id="189" name="Google Shape;189;ge0e2dc5d9b_0_43"/>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190" name="Google Shape;190;ge0e2dc5d9b_0_43"/>
          <p:cNvSpPr txBox="1"/>
          <p:nvPr/>
        </p:nvSpPr>
        <p:spPr>
          <a:xfrm>
            <a:off x="826431" y="2416041"/>
            <a:ext cx="11029500" cy="1631700"/>
          </a:xfrm>
          <a:prstGeom prst="rect">
            <a:avLst/>
          </a:prstGeom>
          <a:noFill/>
          <a:ln>
            <a:noFill/>
          </a:ln>
        </p:spPr>
        <p:txBody>
          <a:bodyPr spcFirstLastPara="1" wrap="square" lIns="91425" tIns="45700" rIns="91425" bIns="45700" anchor="ctr" anchorCtr="0">
            <a:spAutoFit/>
          </a:bodyPr>
          <a:lstStyle/>
          <a:p>
            <a:pPr marL="57150" marR="0" lvl="0" indent="0" algn="just"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Aujourd’hui, vous êtes un entrepreneur donc un héros !</a:t>
            </a:r>
            <a:endParaRPr sz="2500" b="1" i="0" u="none" strike="noStrike" cap="none">
              <a:solidFill>
                <a:srgbClr val="000000"/>
              </a:solidFill>
              <a:latin typeface="Calibri"/>
              <a:ea typeface="Calibri"/>
              <a:cs typeface="Calibri"/>
              <a:sym typeface="Calibri"/>
            </a:endParaRPr>
          </a:p>
          <a:p>
            <a:pPr marL="57150" marR="0" lvl="0" indent="0" algn="just"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Comme tous les héros, vous avez des défis à relever. Ces défis ne sont pas simples mais si vous êtes là avec nous aujourd’hui c’est parce que vous êtes capable de résoudre ces défis</a:t>
            </a:r>
            <a:endParaRPr sz="2000" b="0" i="0" u="none" strike="noStrike" cap="none">
              <a:solidFill>
                <a:srgbClr val="000000"/>
              </a:solidFill>
              <a:latin typeface="Calibri"/>
              <a:ea typeface="Calibri"/>
              <a:cs typeface="Calibri"/>
              <a:sym typeface="Calibri"/>
            </a:endParaRPr>
          </a:p>
        </p:txBody>
      </p:sp>
      <p:sp>
        <p:nvSpPr>
          <p:cNvPr id="191" name="Google Shape;191;ge0e2dc5d9b_0_43"/>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a:t>
            </a:r>
            <a:r>
              <a:rPr lang="en-US" sz="3200" b="1" i="0" u="none" strike="noStrike" cap="none">
                <a:solidFill>
                  <a:schemeClr val="accent2"/>
                </a:solidFill>
                <a:latin typeface="Montserrat"/>
                <a:ea typeface="Montserrat"/>
                <a:cs typeface="Montserrat"/>
                <a:sym typeface="Montserrat"/>
              </a:rPr>
              <a:t>Mission  </a:t>
            </a:r>
            <a:endParaRPr sz="3200" b="1"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e0e2dc5d9b_0_62"/>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197" name="Google Shape;197;ge0e2dc5d9b_0_62"/>
          <p:cNvSpPr txBox="1"/>
          <p:nvPr/>
        </p:nvSpPr>
        <p:spPr>
          <a:xfrm>
            <a:off x="826431" y="2547691"/>
            <a:ext cx="11029500" cy="585000"/>
          </a:xfrm>
          <a:prstGeom prst="rect">
            <a:avLst/>
          </a:prstGeom>
          <a:noFill/>
          <a:ln>
            <a:noFill/>
          </a:ln>
        </p:spPr>
        <p:txBody>
          <a:bodyPr spcFirstLastPara="1" wrap="square" lIns="91425" tIns="45700" rIns="91425" bIns="45700" anchor="ctr" anchorCtr="0">
            <a:spAutoFit/>
          </a:bodyPr>
          <a:lstStyle/>
          <a:p>
            <a:pPr marL="57150" marR="0" lvl="0" indent="0" algn="l" rtl="0">
              <a:lnSpc>
                <a:spcPct val="100000"/>
              </a:lnSpc>
              <a:spcBef>
                <a:spcPts val="0"/>
              </a:spcBef>
              <a:spcAft>
                <a:spcPts val="0"/>
              </a:spcAft>
              <a:buClr>
                <a:srgbClr val="000000"/>
              </a:buClr>
              <a:buSzPts val="2500"/>
              <a:buFont typeface="Arial"/>
              <a:buNone/>
            </a:pPr>
            <a:r>
              <a:rPr lang="en-US" sz="3200" b="1" i="0" u="none" strike="noStrike" cap="none">
                <a:solidFill>
                  <a:srgbClr val="000000"/>
                </a:solidFill>
                <a:latin typeface="Calibri"/>
                <a:ea typeface="Calibri"/>
                <a:cs typeface="Calibri"/>
                <a:sym typeface="Calibri"/>
              </a:rPr>
              <a:t>C’est parti !</a:t>
            </a:r>
            <a:endParaRPr sz="2700" b="0" i="0" u="none" strike="noStrike" cap="none">
              <a:solidFill>
                <a:srgbClr val="000000"/>
              </a:solidFill>
              <a:latin typeface="Calibri"/>
              <a:ea typeface="Calibri"/>
              <a:cs typeface="Calibri"/>
              <a:sym typeface="Calibri"/>
            </a:endParaRPr>
          </a:p>
        </p:txBody>
      </p:sp>
      <p:sp>
        <p:nvSpPr>
          <p:cNvPr id="198" name="Google Shape;198;ge0e2dc5d9b_0_62"/>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a:t>
            </a:r>
            <a:r>
              <a:rPr lang="en-US" sz="3200" b="1" i="0" u="none" strike="noStrike" cap="none">
                <a:solidFill>
                  <a:schemeClr val="accent2"/>
                </a:solidFill>
                <a:latin typeface="Montserrat"/>
                <a:ea typeface="Montserrat"/>
                <a:cs typeface="Montserrat"/>
                <a:sym typeface="Montserrat"/>
              </a:rPr>
              <a:t>Mission </a:t>
            </a:r>
            <a:endParaRPr sz="3200" b="1" i="0" u="none" strike="noStrike" cap="none">
              <a:solidFill>
                <a:schemeClr val="accent2"/>
              </a:solidFill>
              <a:latin typeface="Montserrat"/>
              <a:ea typeface="Montserrat"/>
              <a:cs typeface="Montserrat"/>
              <a:sym typeface="Montserrat"/>
            </a:endParaRPr>
          </a:p>
        </p:txBody>
      </p:sp>
      <p:pic>
        <p:nvPicPr>
          <p:cNvPr id="199" name="Google Shape;199;ge0e2dc5d9b_0_62"/>
          <p:cNvPicPr preferRelativeResize="0"/>
          <p:nvPr/>
        </p:nvPicPr>
        <p:blipFill rotWithShape="1">
          <a:blip r:embed="rId3">
            <a:alphaModFix/>
          </a:blip>
          <a:srcRect/>
          <a:stretch/>
        </p:blipFill>
        <p:spPr>
          <a:xfrm>
            <a:off x="5757750" y="2703216"/>
            <a:ext cx="6098185" cy="3528509"/>
          </a:xfrm>
          <a:prstGeom prst="rect">
            <a:avLst/>
          </a:prstGeom>
          <a:noFill/>
          <a:ln>
            <a:noFill/>
          </a:ln>
        </p:spPr>
      </p:pic>
      <p:pic>
        <p:nvPicPr>
          <p:cNvPr id="200" name="Google Shape;200;ge0e2dc5d9b_0_62"/>
          <p:cNvPicPr preferRelativeResize="0"/>
          <p:nvPr/>
        </p:nvPicPr>
        <p:blipFill rotWithShape="1">
          <a:blip r:embed="rId3">
            <a:alphaModFix/>
          </a:blip>
          <a:srcRect/>
          <a:stretch/>
        </p:blipFill>
        <p:spPr>
          <a:xfrm>
            <a:off x="5831650" y="2703216"/>
            <a:ext cx="6098185" cy="352850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e0e2dc5d9b_0_77"/>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06" name="Google Shape;206;ge0e2dc5d9b_0_77"/>
          <p:cNvSpPr txBox="1"/>
          <p:nvPr/>
        </p:nvSpPr>
        <p:spPr>
          <a:xfrm>
            <a:off x="826431" y="2184216"/>
            <a:ext cx="11029500" cy="3170700"/>
          </a:xfrm>
          <a:prstGeom prst="rect">
            <a:avLst/>
          </a:prstGeom>
          <a:noFill/>
          <a:ln>
            <a:noFill/>
          </a:ln>
        </p:spPr>
        <p:txBody>
          <a:bodyPr spcFirstLastPara="1" wrap="square" lIns="91425" tIns="45700" rIns="91425" bIns="45700" anchor="ctr" anchorCtr="0">
            <a:spAutoFit/>
          </a:bodyPr>
          <a:lstStyle/>
          <a:p>
            <a:pPr marL="57150" marR="0" lvl="0" indent="0" algn="just"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Maintenant que vous venez de préciser vos intentions, poursuivons notre travail collectif pour mener à bien notre mission</a:t>
            </a:r>
            <a:endParaRPr sz="2500" b="1" i="0" u="none" strike="noStrike" cap="none">
              <a:solidFill>
                <a:srgbClr val="000000"/>
              </a:solidFill>
              <a:latin typeface="Calibri"/>
              <a:ea typeface="Calibri"/>
              <a:cs typeface="Calibri"/>
              <a:sym typeface="Calibri"/>
            </a:endParaRPr>
          </a:p>
          <a:p>
            <a:pPr marL="57150" marR="0" lvl="0" indent="0" algn="just"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57150" marR="0" lvl="0" indent="0" algn="just"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Juste avant, nous vous donnons un indice</a:t>
            </a:r>
            <a:endParaRPr sz="2500" b="1" i="0" u="none" strike="noStrike" cap="none">
              <a:solidFill>
                <a:srgbClr val="000000"/>
              </a:solidFill>
              <a:latin typeface="Calibri"/>
              <a:ea typeface="Calibri"/>
              <a:cs typeface="Calibri"/>
              <a:sym typeface="Calibri"/>
            </a:endParaRPr>
          </a:p>
          <a:p>
            <a:pPr marL="57150" marR="0" lvl="0" indent="0" algn="just"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57150" marR="0" lvl="0" indent="0" algn="just"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Là où les personnes normales voient un problème, l’entrepreneur, lui, essaye de trouver une solution pour régler son problème et atteindre son objectif : créer son entreprise</a:t>
            </a:r>
            <a:endParaRPr sz="2500" b="1" i="0" u="none" strike="noStrike" cap="none">
              <a:solidFill>
                <a:srgbClr val="000000"/>
              </a:solidFill>
              <a:latin typeface="Calibri"/>
              <a:ea typeface="Calibri"/>
              <a:cs typeface="Calibri"/>
              <a:sym typeface="Calibri"/>
            </a:endParaRPr>
          </a:p>
        </p:txBody>
      </p:sp>
      <p:pic>
        <p:nvPicPr>
          <p:cNvPr id="207" name="Google Shape;207;ge0e2dc5d9b_0_77"/>
          <p:cNvPicPr preferRelativeResize="0"/>
          <p:nvPr/>
        </p:nvPicPr>
        <p:blipFill rotWithShape="1">
          <a:blip r:embed="rId3">
            <a:alphaModFix/>
          </a:blip>
          <a:srcRect/>
          <a:stretch/>
        </p:blipFill>
        <p:spPr>
          <a:xfrm>
            <a:off x="8675950" y="4988675"/>
            <a:ext cx="3307200" cy="1736325"/>
          </a:xfrm>
          <a:prstGeom prst="rect">
            <a:avLst/>
          </a:prstGeom>
          <a:noFill/>
          <a:ln>
            <a:noFill/>
          </a:ln>
        </p:spPr>
      </p:pic>
      <p:sp>
        <p:nvSpPr>
          <p:cNvPr id="208" name="Google Shape;208;ge0e2dc5d9b_0_77"/>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a:t>
            </a:r>
            <a:r>
              <a:rPr lang="en-US" sz="3200" b="1" i="0" u="none" strike="noStrike" cap="none">
                <a:solidFill>
                  <a:schemeClr val="accent2"/>
                </a:solidFill>
                <a:latin typeface="Montserrat"/>
                <a:ea typeface="Montserrat"/>
                <a:cs typeface="Montserrat"/>
                <a:sym typeface="Montserrat"/>
              </a:rPr>
              <a:t>Mission </a:t>
            </a:r>
            <a:endParaRPr sz="3200" b="1"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e0e2dc5d9b_0_118"/>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14" name="Google Shape;214;ge0e2dc5d9b_0_118"/>
          <p:cNvSpPr txBox="1"/>
          <p:nvPr/>
        </p:nvSpPr>
        <p:spPr>
          <a:xfrm>
            <a:off x="839606" y="2794291"/>
            <a:ext cx="11029500" cy="3555600"/>
          </a:xfrm>
          <a:prstGeom prst="rect">
            <a:avLst/>
          </a:prstGeom>
          <a:noFill/>
          <a:ln>
            <a:noFill/>
          </a:ln>
        </p:spPr>
        <p:txBody>
          <a:bodyPr spcFirstLastPara="1" wrap="square" lIns="91425" tIns="45700" rIns="91425" bIns="45700" anchor="ctr" anchorCtr="0">
            <a:spAutoFit/>
          </a:bodyPr>
          <a:lstStyle/>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Vous travaillerez en groupe de 4 à 5 personnes</a:t>
            </a:r>
            <a:r>
              <a:rPr lang="en-US" sz="2500" b="0" i="0" u="none" strike="noStrike" cap="none">
                <a:solidFill>
                  <a:srgbClr val="000000"/>
                </a:solidFill>
                <a:latin typeface="Calibri"/>
                <a:ea typeface="Calibri"/>
                <a:cs typeface="Calibri"/>
                <a:sym typeface="Calibri"/>
              </a:rPr>
              <a:t>.</a:t>
            </a:r>
            <a:endParaRPr sz="2500" b="0"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Soyez créatifs</a:t>
            </a:r>
            <a:r>
              <a:rPr lang="en-US" sz="2500" b="0" i="0" u="none" strike="noStrike" cap="none">
                <a:solidFill>
                  <a:srgbClr val="000000"/>
                </a:solidFill>
                <a:latin typeface="Calibri"/>
                <a:ea typeface="Calibri"/>
                <a:cs typeface="Calibri"/>
                <a:sym typeface="Calibri"/>
              </a:rPr>
              <a:t>, ne vous arrêtez pas à la première solution trouvée, </a:t>
            </a:r>
            <a:endParaRPr sz="2500" b="0"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Calibri"/>
                <a:ea typeface="Calibri"/>
                <a:cs typeface="Calibri"/>
                <a:sym typeface="Calibri"/>
              </a:rPr>
              <a:t>pour chaque question, essayez d’apporter 5, 6, 7, ..10 réponses</a:t>
            </a:r>
            <a:endParaRPr sz="2500" b="0"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endParaRPr sz="2500" b="0"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Le but n’est pas de trouver UNE bonne réponse</a:t>
            </a:r>
            <a:r>
              <a:rPr lang="en-US" sz="2500" b="0" i="0" u="none" strike="noStrike" cap="none">
                <a:solidFill>
                  <a:srgbClr val="000000"/>
                </a:solidFill>
                <a:latin typeface="Calibri"/>
                <a:ea typeface="Calibri"/>
                <a:cs typeface="Calibri"/>
                <a:sym typeface="Calibri"/>
              </a:rPr>
              <a:t> mais de </a:t>
            </a:r>
            <a:r>
              <a:rPr lang="en-US" sz="2500" b="1" i="0" u="none" strike="noStrike" cap="none">
                <a:solidFill>
                  <a:srgbClr val="000000"/>
                </a:solidFill>
                <a:latin typeface="Calibri"/>
                <a:ea typeface="Calibri"/>
                <a:cs typeface="Calibri"/>
                <a:sym typeface="Calibri"/>
              </a:rPr>
              <a:t>vous inviter à être positif</a:t>
            </a:r>
            <a:r>
              <a:rPr lang="en-US" sz="2500" b="0" i="0" u="none" strike="noStrike" cap="none">
                <a:solidFill>
                  <a:srgbClr val="000000"/>
                </a:solidFill>
                <a:latin typeface="Calibri"/>
                <a:ea typeface="Calibri"/>
                <a:cs typeface="Calibri"/>
                <a:sym typeface="Calibri"/>
              </a:rPr>
              <a:t>, </a:t>
            </a:r>
            <a:r>
              <a:rPr lang="en-US" sz="2500" b="1" i="0" u="none" strike="noStrike" cap="none">
                <a:solidFill>
                  <a:srgbClr val="4A86E8"/>
                </a:solidFill>
                <a:latin typeface="Calibri"/>
                <a:ea typeface="Calibri"/>
                <a:cs typeface="Calibri"/>
                <a:sym typeface="Calibri"/>
              </a:rPr>
              <a:t>créatif et à co-construire avec vos collègues entrepreneurs</a:t>
            </a:r>
            <a:endParaRPr sz="2500" b="1" i="0" u="none" strike="noStrike" cap="none">
              <a:solidFill>
                <a:srgbClr val="4A86E8"/>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Calibri"/>
                <a:ea typeface="Calibri"/>
                <a:cs typeface="Calibri"/>
                <a:sym typeface="Calibri"/>
              </a:rPr>
              <a:t>Vous êtes un groupe unis : </a:t>
            </a:r>
            <a:r>
              <a:rPr lang="en-US" sz="2500" b="1" i="0" u="none" strike="noStrike" cap="none">
                <a:solidFill>
                  <a:srgbClr val="000000"/>
                </a:solidFill>
                <a:latin typeface="Calibri"/>
                <a:ea typeface="Calibri"/>
                <a:cs typeface="Calibri"/>
                <a:sym typeface="Calibri"/>
              </a:rPr>
              <a:t>veillez à ce que chaque personne puisse avoir l’occasion de parler</a:t>
            </a:r>
            <a:endParaRPr sz="2500" b="1" i="0" u="none" strike="noStrike" cap="none">
              <a:solidFill>
                <a:srgbClr val="000000"/>
              </a:solidFill>
              <a:latin typeface="Calibri"/>
              <a:ea typeface="Calibri"/>
              <a:cs typeface="Calibri"/>
              <a:sym typeface="Calibri"/>
            </a:endParaRPr>
          </a:p>
        </p:txBody>
      </p:sp>
      <p:sp>
        <p:nvSpPr>
          <p:cNvPr id="215" name="Google Shape;215;ge0e2dc5d9b_0_118"/>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Une dernière consigne</a:t>
            </a:r>
            <a:r>
              <a:rPr lang="en-US" sz="2500" b="1" i="0" u="none" strike="noStrike" cap="none">
                <a:solidFill>
                  <a:schemeClr val="dk1"/>
                </a:solidFill>
                <a:latin typeface="Calibri"/>
                <a:ea typeface="Calibri"/>
                <a:cs typeface="Calibri"/>
                <a:sym typeface="Calibri"/>
              </a:rPr>
              <a:t> </a:t>
            </a:r>
            <a:r>
              <a:rPr lang="en-US" sz="3200" b="1" i="0" u="none" strike="noStrike" cap="none">
                <a:solidFill>
                  <a:schemeClr val="accent2"/>
                </a:solidFill>
                <a:latin typeface="Montserrat"/>
                <a:ea typeface="Montserrat"/>
                <a:cs typeface="Montserrat"/>
                <a:sym typeface="Montserrat"/>
              </a:rPr>
              <a:t>avant de démarrer</a:t>
            </a:r>
            <a:r>
              <a:rPr lang="en-US" sz="2500" b="1" i="0" u="none" strike="noStrike" cap="none">
                <a:solidFill>
                  <a:schemeClr val="dk1"/>
                </a:solidFill>
                <a:latin typeface="Calibri"/>
                <a:ea typeface="Calibri"/>
                <a:cs typeface="Calibri"/>
                <a:sym typeface="Calibri"/>
              </a:rPr>
              <a:t> </a:t>
            </a:r>
            <a:endParaRPr sz="3200" b="1" i="0" u="none" strike="noStrike" cap="none">
              <a:solidFill>
                <a:schemeClr val="accent2"/>
              </a:solidFill>
              <a:latin typeface="Montserrat"/>
              <a:ea typeface="Montserrat"/>
              <a:cs typeface="Montserrat"/>
              <a:sym typeface="Montserrat"/>
            </a:endParaRPr>
          </a:p>
        </p:txBody>
      </p:sp>
      <p:pic>
        <p:nvPicPr>
          <p:cNvPr id="216" name="Google Shape;216;ge0e2dc5d9b_0_118"/>
          <p:cNvPicPr preferRelativeResize="0"/>
          <p:nvPr/>
        </p:nvPicPr>
        <p:blipFill rotWithShape="1">
          <a:blip r:embed="rId3">
            <a:alphaModFix/>
          </a:blip>
          <a:srcRect/>
          <a:stretch/>
        </p:blipFill>
        <p:spPr>
          <a:xfrm>
            <a:off x="9600877" y="1869175"/>
            <a:ext cx="2047425" cy="1184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e0e2dc5d9b_0_69"/>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22" name="Google Shape;222;ge0e2dc5d9b_0_69"/>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223" name="Google Shape;223;ge0e2dc5d9b_0_69"/>
          <p:cNvSpPr txBox="1"/>
          <p:nvPr/>
        </p:nvSpPr>
        <p:spPr>
          <a:xfrm>
            <a:off x="-640674" y="1708925"/>
            <a:ext cx="48234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04</a:t>
            </a:r>
            <a:endParaRPr sz="1400" b="0" i="0" u="none" strike="noStrike" cap="none">
              <a:solidFill>
                <a:srgbClr val="000000"/>
              </a:solidFill>
              <a:latin typeface="Arial"/>
              <a:ea typeface="Arial"/>
              <a:cs typeface="Arial"/>
              <a:sym typeface="Arial"/>
            </a:endParaRPr>
          </a:p>
        </p:txBody>
      </p:sp>
      <p:sp>
        <p:nvSpPr>
          <p:cNvPr id="224" name="Google Shape;224;ge0e2dc5d9b_0_69"/>
          <p:cNvSpPr txBox="1"/>
          <p:nvPr/>
        </p:nvSpPr>
        <p:spPr>
          <a:xfrm>
            <a:off x="7828163" y="3551041"/>
            <a:ext cx="36876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Les Défis de l’entrepreneur</a:t>
            </a:r>
            <a:endParaRPr sz="2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p:txBody>
      </p:sp>
      <p:pic>
        <p:nvPicPr>
          <p:cNvPr id="225" name="Google Shape;225;ge0e2dc5d9b_0_69"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ddad85667f_1_0"/>
          <p:cNvSpPr txBox="1"/>
          <p:nvPr/>
        </p:nvSpPr>
        <p:spPr>
          <a:xfrm>
            <a:off x="900331" y="2491716"/>
            <a:ext cx="11029500" cy="4094400"/>
          </a:xfrm>
          <a:prstGeom prst="rect">
            <a:avLst/>
          </a:prstGeom>
          <a:noFill/>
          <a:ln>
            <a:noFill/>
          </a:ln>
        </p:spPr>
        <p:txBody>
          <a:bodyPr spcFirstLastPara="1" wrap="square" lIns="91425" tIns="45700" rIns="91425" bIns="45700" anchor="ctr" anchorCtr="0">
            <a:spAutoFit/>
          </a:bodyPr>
          <a:lstStyle/>
          <a:p>
            <a:pPr marL="457200" marR="0" lvl="0" indent="-355600" algn="l" rtl="0">
              <a:lnSpc>
                <a:spcPct val="100000"/>
              </a:lnSpc>
              <a:spcBef>
                <a:spcPts val="0"/>
              </a:spcBef>
              <a:spcAft>
                <a:spcPts val="0"/>
              </a:spcAft>
              <a:buClr>
                <a:srgbClr val="000000"/>
              </a:buClr>
              <a:buSzPts val="2000"/>
              <a:buFont typeface="Calibri"/>
              <a:buChar char="●"/>
            </a:pPr>
            <a:r>
              <a:rPr lang="en-US" sz="2000" b="0" i="1" u="none" strike="noStrike" cap="none">
                <a:solidFill>
                  <a:srgbClr val="000000"/>
                </a:solidFill>
                <a:latin typeface="Calibri"/>
                <a:ea typeface="Calibri"/>
                <a:cs typeface="Calibri"/>
                <a:sym typeface="Calibri"/>
              </a:rPr>
              <a:t>Défi/ Problème</a:t>
            </a:r>
            <a:r>
              <a:rPr lang="en-US" sz="2000" b="0" i="0" u="none" strike="noStrike" cap="none">
                <a:solidFill>
                  <a:srgbClr val="000000"/>
                </a:solidFill>
                <a:latin typeface="Calibri"/>
                <a:ea typeface="Calibri"/>
                <a:cs typeface="Calibri"/>
                <a:sym typeface="Calibri"/>
              </a:rPr>
              <a:t> : je n’ai pas quoi faire pour commencer</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0" i="1" u="none" strike="noStrike" cap="none">
                <a:solidFill>
                  <a:schemeClr val="dk1"/>
                </a:solidFill>
                <a:latin typeface="Calibri"/>
                <a:ea typeface="Calibri"/>
                <a:cs typeface="Calibri"/>
                <a:sym typeface="Calibri"/>
              </a:rPr>
              <a:t>Défi/ Problème</a:t>
            </a:r>
            <a:r>
              <a:rPr lang="en-US" sz="2000" b="0" i="0" u="none" strike="noStrike" cap="none">
                <a:solidFill>
                  <a:schemeClr val="dk1"/>
                </a:solidFill>
                <a:latin typeface="Calibri"/>
                <a:ea typeface="Calibri"/>
                <a:cs typeface="Calibri"/>
                <a:sym typeface="Calibri"/>
              </a:rPr>
              <a:t> : je suis passionné par un sujet, j’aimerai créer une entreprise dans ce domaine, mais je ne sais pas comment</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1" u="none" strike="noStrike" cap="none">
                <a:solidFill>
                  <a:schemeClr val="dk1"/>
                </a:solidFill>
                <a:latin typeface="Calibri"/>
                <a:ea typeface="Calibri"/>
                <a:cs typeface="Calibri"/>
                <a:sym typeface="Calibri"/>
              </a:rPr>
              <a:t>Défi/ Problème </a:t>
            </a:r>
            <a:r>
              <a:rPr lang="en-US" sz="2000" b="0" i="0" u="none" strike="noStrike" cap="none">
                <a:solidFill>
                  <a:srgbClr val="000000"/>
                </a:solidFill>
                <a:latin typeface="Calibri"/>
                <a:ea typeface="Calibri"/>
                <a:cs typeface="Calibri"/>
                <a:sym typeface="Calibri"/>
              </a:rPr>
              <a:t>: personne ne croit dans mon projet</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1" u="none" strike="noStrike" cap="none">
                <a:solidFill>
                  <a:schemeClr val="dk1"/>
                </a:solidFill>
                <a:latin typeface="Calibri"/>
                <a:ea typeface="Calibri"/>
                <a:cs typeface="Calibri"/>
                <a:sym typeface="Calibri"/>
              </a:rPr>
              <a:t>Défi/ Problème</a:t>
            </a:r>
            <a:r>
              <a:rPr lang="en-US" sz="2000" b="0" i="0" u="none" strike="noStrike" cap="none">
                <a:solidFill>
                  <a:srgbClr val="000000"/>
                </a:solidFill>
                <a:latin typeface="Calibri"/>
                <a:ea typeface="Calibri"/>
                <a:cs typeface="Calibri"/>
                <a:sym typeface="Calibri"/>
              </a:rPr>
              <a:t> : je ne connais pas d’entrepreneurs comme moi, partis de rien</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1" u="none" strike="noStrike" cap="none">
                <a:solidFill>
                  <a:schemeClr val="dk1"/>
                </a:solidFill>
                <a:latin typeface="Calibri"/>
                <a:ea typeface="Calibri"/>
                <a:cs typeface="Calibri"/>
                <a:sym typeface="Calibri"/>
              </a:rPr>
              <a:t>Défi/ Problème</a:t>
            </a:r>
            <a:r>
              <a:rPr lang="en-US" sz="2000" b="0" i="0" u="none" strike="noStrike" cap="none">
                <a:solidFill>
                  <a:srgbClr val="000000"/>
                </a:solidFill>
                <a:latin typeface="Calibri"/>
                <a:ea typeface="Calibri"/>
                <a:cs typeface="Calibri"/>
                <a:sym typeface="Calibri"/>
              </a:rPr>
              <a:t> : je n’ai pas d’argent pour entreprendre</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1" u="none" strike="noStrike" cap="none">
                <a:solidFill>
                  <a:schemeClr val="dk1"/>
                </a:solidFill>
                <a:latin typeface="Calibri"/>
                <a:ea typeface="Calibri"/>
                <a:cs typeface="Calibri"/>
                <a:sym typeface="Calibri"/>
              </a:rPr>
              <a:t>Défi/ Problème</a:t>
            </a:r>
            <a:r>
              <a:rPr lang="en-US" sz="2000" b="0" i="0" u="none" strike="noStrike" cap="none">
                <a:solidFill>
                  <a:srgbClr val="000000"/>
                </a:solidFill>
                <a:latin typeface="Calibri"/>
                <a:ea typeface="Calibri"/>
                <a:cs typeface="Calibri"/>
                <a:sym typeface="Calibri"/>
              </a:rPr>
              <a:t> : je n’ai pas de clients</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1" u="none" strike="noStrike" cap="none">
                <a:solidFill>
                  <a:schemeClr val="dk1"/>
                </a:solidFill>
                <a:latin typeface="Calibri"/>
                <a:ea typeface="Calibri"/>
                <a:cs typeface="Calibri"/>
                <a:sym typeface="Calibri"/>
              </a:rPr>
              <a:t>Défi/ Problème</a:t>
            </a:r>
            <a:r>
              <a:rPr lang="en-US" sz="2000" b="0" i="0" u="none" strike="noStrike" cap="none">
                <a:solidFill>
                  <a:srgbClr val="000000"/>
                </a:solidFill>
                <a:latin typeface="Calibri"/>
                <a:ea typeface="Calibri"/>
                <a:cs typeface="Calibri"/>
                <a:sym typeface="Calibri"/>
              </a:rPr>
              <a:t> : je ne sais pas ce que veut mon client</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1" u="none" strike="noStrike" cap="none">
                <a:solidFill>
                  <a:schemeClr val="dk1"/>
                </a:solidFill>
                <a:latin typeface="Calibri"/>
                <a:ea typeface="Calibri"/>
                <a:cs typeface="Calibri"/>
                <a:sym typeface="Calibri"/>
              </a:rPr>
              <a:t>Défi/ Problème</a:t>
            </a:r>
            <a:r>
              <a:rPr lang="en-US" sz="2000" b="0" i="0" u="none" strike="noStrike" cap="none">
                <a:solidFill>
                  <a:srgbClr val="000000"/>
                </a:solidFill>
                <a:latin typeface="Calibri"/>
                <a:ea typeface="Calibri"/>
                <a:cs typeface="Calibri"/>
                <a:sym typeface="Calibri"/>
              </a:rPr>
              <a:t>: je n’ai pas les compétences</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1" u="none" strike="noStrike" cap="none">
                <a:solidFill>
                  <a:schemeClr val="dk1"/>
                </a:solidFill>
                <a:latin typeface="Calibri"/>
                <a:ea typeface="Calibri"/>
                <a:cs typeface="Calibri"/>
                <a:sym typeface="Calibri"/>
              </a:rPr>
              <a:t>Défi/ Problème</a:t>
            </a:r>
            <a:r>
              <a:rPr lang="en-US" sz="2000" b="0" i="0" u="none" strike="noStrike" cap="none">
                <a:solidFill>
                  <a:srgbClr val="000000"/>
                </a:solidFill>
                <a:latin typeface="Calibri"/>
                <a:ea typeface="Calibri"/>
                <a:cs typeface="Calibri"/>
                <a:sym typeface="Calibri"/>
              </a:rPr>
              <a:t> : je ne sais pas si je suis fait pour ça</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 </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Nous allons en sélectionner quelques uns et nous travaillerons en groupe pour les résoudre</a:t>
            </a:r>
            <a:endParaRPr sz="2000" b="1" i="0" u="none" strike="noStrike" cap="none">
              <a:solidFill>
                <a:srgbClr val="000000"/>
              </a:solidFill>
              <a:latin typeface="Calibri"/>
              <a:ea typeface="Calibri"/>
              <a:cs typeface="Calibri"/>
              <a:sym typeface="Calibri"/>
            </a:endParaRPr>
          </a:p>
        </p:txBody>
      </p:sp>
      <p:sp>
        <p:nvSpPr>
          <p:cNvPr id="231" name="Google Shape;231;gddad85667f_1_0"/>
          <p:cNvSpPr txBox="1"/>
          <p:nvPr/>
        </p:nvSpPr>
        <p:spPr>
          <a:xfrm>
            <a:off x="900326" y="1219675"/>
            <a:ext cx="107316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Voici des Défis/ problèmes </a:t>
            </a:r>
            <a:r>
              <a:rPr lang="en-US" sz="3200" b="1" i="0" u="none" strike="noStrike" cap="none">
                <a:solidFill>
                  <a:schemeClr val="accent2"/>
                </a:solidFill>
                <a:latin typeface="Montserrat"/>
                <a:ea typeface="Montserrat"/>
                <a:cs typeface="Montserrat"/>
                <a:sym typeface="Montserrat"/>
              </a:rPr>
              <a:t>que vous devez résoudre</a:t>
            </a:r>
            <a:endParaRPr sz="3200" b="1" i="0" u="none" strike="noStrike" cap="none">
              <a:solidFill>
                <a:schemeClr val="accent2"/>
              </a:solidFill>
              <a:latin typeface="Montserrat"/>
              <a:ea typeface="Montserrat"/>
              <a:cs typeface="Montserrat"/>
              <a:sym typeface="Montserrat"/>
            </a:endParaRPr>
          </a:p>
        </p:txBody>
      </p:sp>
      <p:sp>
        <p:nvSpPr>
          <p:cNvPr id="232" name="Google Shape;232;gddad85667f_1_0"/>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pic>
        <p:nvPicPr>
          <p:cNvPr id="233" name="Google Shape;233;gddad85667f_1_0"/>
          <p:cNvPicPr preferRelativeResize="0"/>
          <p:nvPr/>
        </p:nvPicPr>
        <p:blipFill rotWithShape="1">
          <a:blip r:embed="rId3">
            <a:alphaModFix/>
          </a:blip>
          <a:srcRect/>
          <a:stretch/>
        </p:blipFill>
        <p:spPr>
          <a:xfrm>
            <a:off x="9321100" y="4371650"/>
            <a:ext cx="2310826" cy="1617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dffa6995e5_0_0"/>
          <p:cNvSpPr txBox="1"/>
          <p:nvPr/>
        </p:nvSpPr>
        <p:spPr>
          <a:xfrm>
            <a:off x="900326" y="1219675"/>
            <a:ext cx="109203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Défi/ problème 1 </a:t>
            </a:r>
            <a:r>
              <a:rPr lang="en-US" sz="3200" b="1" i="0" u="none" strike="noStrike" cap="none">
                <a:solidFill>
                  <a:schemeClr val="accent2"/>
                </a:solidFill>
                <a:latin typeface="Montserrat"/>
                <a:ea typeface="Montserrat"/>
                <a:cs typeface="Montserrat"/>
                <a:sym typeface="Montserrat"/>
              </a:rPr>
              <a:t>: Pas d’idées/je ne sais pas comment commencer</a:t>
            </a:r>
            <a:endParaRPr sz="3200" b="1" i="0" u="none" strike="noStrike" cap="none">
              <a:solidFill>
                <a:schemeClr val="accent2"/>
              </a:solidFill>
              <a:latin typeface="Montserrat"/>
              <a:ea typeface="Montserrat"/>
              <a:cs typeface="Montserrat"/>
              <a:sym typeface="Montserrat"/>
            </a:endParaRPr>
          </a:p>
        </p:txBody>
      </p:sp>
      <p:sp>
        <p:nvSpPr>
          <p:cNvPr id="239" name="Google Shape;239;gdffa6995e5_0_0"/>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40" name="Google Shape;240;gdffa6995e5_0_0"/>
          <p:cNvSpPr/>
          <p:nvPr/>
        </p:nvSpPr>
        <p:spPr>
          <a:xfrm>
            <a:off x="1" y="3000811"/>
            <a:ext cx="5105400" cy="2653800"/>
          </a:xfrm>
          <a:prstGeom prst="rect">
            <a:avLst/>
          </a:prstGeom>
          <a:solidFill>
            <a:srgbClr val="3D66E3">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41" name="Google Shape;241;gdffa6995e5_0_0"/>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242" name="Google Shape;242;gdffa6995e5_0_0"/>
          <p:cNvSpPr/>
          <p:nvPr/>
        </p:nvSpPr>
        <p:spPr>
          <a:xfrm>
            <a:off x="6328538" y="2976336"/>
            <a:ext cx="54774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Problème </a:t>
            </a:r>
            <a:r>
              <a:rPr lang="en-US" sz="1400" b="0" i="0" u="none" strike="noStrike" cap="none">
                <a:solidFill>
                  <a:schemeClr val="dk1"/>
                </a:solidFill>
                <a:latin typeface="Arial"/>
                <a:ea typeface="Arial"/>
                <a:cs typeface="Arial"/>
                <a:sym typeface="Arial"/>
              </a:rPr>
              <a:t> : </a:t>
            </a:r>
            <a:r>
              <a:rPr lang="en-US" sz="1800" b="0" i="0" u="none" strike="noStrike" cap="none">
                <a:solidFill>
                  <a:schemeClr val="dk1"/>
                </a:solidFill>
                <a:latin typeface="Calibri"/>
                <a:ea typeface="Calibri"/>
                <a:cs typeface="Calibri"/>
                <a:sym typeface="Calibri"/>
              </a:rPr>
              <a:t>Je n’ai pas d’idées…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0" i="0" u="none" strike="noStrike" cap="none">
                <a:solidFill>
                  <a:schemeClr val="dk1"/>
                </a:solidFill>
                <a:latin typeface="Calibri"/>
                <a:ea typeface="Calibri"/>
                <a:cs typeface="Calibri"/>
                <a:sym typeface="Calibri"/>
              </a:rPr>
              <a:t>Vous voulez entreprendre, mais vous n’avez pas d’idées ….</a:t>
            </a:r>
            <a:br>
              <a:rPr lang="en-US" sz="2100" b="0" i="0" u="none" strike="noStrike" cap="none">
                <a:solidFill>
                  <a:schemeClr val="dk1"/>
                </a:solidFill>
                <a:latin typeface="Calibri"/>
                <a:ea typeface="Calibri"/>
                <a:cs typeface="Calibri"/>
                <a:sym typeface="Calibri"/>
              </a:rPr>
            </a:br>
            <a:r>
              <a:rPr lang="en-US" sz="2100" b="0" i="0" u="none" strike="noStrike" cap="none">
                <a:solidFill>
                  <a:schemeClr val="dk1"/>
                </a:solidFill>
                <a:latin typeface="Calibri"/>
                <a:ea typeface="Calibri"/>
                <a:cs typeface="Calibri"/>
                <a:sym typeface="Calibri"/>
              </a:rPr>
              <a:t>Qu’allez vous faire ?</a:t>
            </a: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0" i="0" u="none" strike="noStrike" cap="none">
                <a:solidFill>
                  <a:schemeClr val="dk1"/>
                </a:solidFill>
                <a:latin typeface="Calibri"/>
                <a:ea typeface="Calibri"/>
                <a:cs typeface="Calibri"/>
                <a:sym typeface="Calibri"/>
              </a:rPr>
              <a:t>Vous avez 15 min pour trouver non pas des idées mais ce que vous devez faire pour trouver des idées d’entreprise/projets</a:t>
            </a:r>
            <a:endParaRPr sz="2100" b="0" i="0" u="none" strike="noStrike" cap="none">
              <a:solidFill>
                <a:schemeClr val="dk1"/>
              </a:solidFill>
              <a:latin typeface="Calibri"/>
              <a:ea typeface="Calibri"/>
              <a:cs typeface="Calibri"/>
              <a:sym typeface="Calibri"/>
            </a:endParaRPr>
          </a:p>
        </p:txBody>
      </p:sp>
      <p:pic>
        <p:nvPicPr>
          <p:cNvPr id="243" name="Google Shape;243;gdffa6995e5_0_0"/>
          <p:cNvPicPr preferRelativeResize="0"/>
          <p:nvPr/>
        </p:nvPicPr>
        <p:blipFill rotWithShape="1">
          <a:blip r:embed="rId3">
            <a:alphaModFix/>
          </a:blip>
          <a:srcRect/>
          <a:stretch/>
        </p:blipFill>
        <p:spPr>
          <a:xfrm>
            <a:off x="843389" y="2169275"/>
            <a:ext cx="5146169" cy="42909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e0ba784a45_0_0"/>
          <p:cNvSpPr txBox="1"/>
          <p:nvPr/>
        </p:nvSpPr>
        <p:spPr>
          <a:xfrm>
            <a:off x="900326" y="1219675"/>
            <a:ext cx="10920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Défi/ problème 2 </a:t>
            </a:r>
            <a:r>
              <a:rPr lang="en-US" sz="3200" b="1" i="0" u="none" strike="noStrike" cap="none">
                <a:solidFill>
                  <a:schemeClr val="accent2"/>
                </a:solidFill>
                <a:latin typeface="Montserrat"/>
                <a:ea typeface="Montserrat"/>
                <a:cs typeface="Montserrat"/>
                <a:sym typeface="Montserrat"/>
              </a:rPr>
              <a:t>: Je suis passionné</a:t>
            </a:r>
            <a:endParaRPr sz="3200" b="1" i="0" u="none" strike="noStrike" cap="none">
              <a:solidFill>
                <a:schemeClr val="accent2"/>
              </a:solidFill>
              <a:latin typeface="Montserrat"/>
              <a:ea typeface="Montserrat"/>
              <a:cs typeface="Montserrat"/>
              <a:sym typeface="Montserrat"/>
            </a:endParaRPr>
          </a:p>
        </p:txBody>
      </p:sp>
      <p:sp>
        <p:nvSpPr>
          <p:cNvPr id="249" name="Google Shape;249;ge0ba784a45_0_0"/>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50" name="Google Shape;250;ge0ba784a45_0_0"/>
          <p:cNvSpPr/>
          <p:nvPr/>
        </p:nvSpPr>
        <p:spPr>
          <a:xfrm>
            <a:off x="1" y="3000811"/>
            <a:ext cx="5105400" cy="2653800"/>
          </a:xfrm>
          <a:prstGeom prst="rect">
            <a:avLst/>
          </a:prstGeom>
          <a:solidFill>
            <a:srgbClr val="3D66E3">
              <a:alpha val="8823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51" name="Google Shape;251;ge0ba784a45_0_0"/>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252" name="Google Shape;252;ge0ba784a45_0_0"/>
          <p:cNvSpPr/>
          <p:nvPr/>
        </p:nvSpPr>
        <p:spPr>
          <a:xfrm>
            <a:off x="6328538" y="2976336"/>
            <a:ext cx="54774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Vous avez une passion. Comment pouvez vous transformer votre passion en projet d’entreprise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0" i="0" u="none" strike="noStrike" cap="none">
                <a:solidFill>
                  <a:schemeClr val="dk1"/>
                </a:solidFill>
                <a:latin typeface="Calibri"/>
                <a:ea typeface="Calibri"/>
                <a:cs typeface="Calibri"/>
                <a:sym typeface="Calibri"/>
              </a:rPr>
              <a:t/>
            </a:r>
            <a:br>
              <a:rPr lang="en-US" sz="2100" b="0" i="0" u="none" strike="noStrike" cap="none">
                <a:solidFill>
                  <a:schemeClr val="dk1"/>
                </a:solidFill>
                <a:latin typeface="Calibri"/>
                <a:ea typeface="Calibri"/>
                <a:cs typeface="Calibri"/>
                <a:sym typeface="Calibri"/>
              </a:rPr>
            </a:br>
            <a:r>
              <a:rPr lang="en-US" sz="2100" b="0" i="0" u="none" strike="noStrike" cap="none">
                <a:solidFill>
                  <a:schemeClr val="dk1"/>
                </a:solidFill>
                <a:latin typeface="Calibri"/>
                <a:ea typeface="Calibri"/>
                <a:cs typeface="Calibri"/>
                <a:sym typeface="Calibri"/>
              </a:rPr>
              <a:t>Qu’allez vous faire ? Partez d’un sujet qui vous passionne et essayez d’identifier ce que vous pouvez faire</a:t>
            </a: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0" i="0" u="none" strike="noStrike" cap="none">
                <a:solidFill>
                  <a:schemeClr val="dk1"/>
                </a:solidFill>
                <a:latin typeface="Calibri"/>
                <a:ea typeface="Calibri"/>
                <a:cs typeface="Calibri"/>
                <a:sym typeface="Calibri"/>
              </a:rPr>
              <a:t>Vous avez 15 min pour penser à différentes pistes pour transformer une passion en projet d’entreprise</a:t>
            </a:r>
            <a:endParaRPr sz="2100" b="0" i="0" u="none" strike="noStrike" cap="none">
              <a:solidFill>
                <a:schemeClr val="dk1"/>
              </a:solidFill>
              <a:latin typeface="Calibri"/>
              <a:ea typeface="Calibri"/>
              <a:cs typeface="Calibri"/>
              <a:sym typeface="Calibri"/>
            </a:endParaRPr>
          </a:p>
        </p:txBody>
      </p:sp>
      <p:pic>
        <p:nvPicPr>
          <p:cNvPr id="253" name="Google Shape;253;ge0ba784a45_0_0"/>
          <p:cNvPicPr preferRelativeResize="0"/>
          <p:nvPr/>
        </p:nvPicPr>
        <p:blipFill rotWithShape="1">
          <a:blip r:embed="rId3">
            <a:alphaModFix/>
          </a:blip>
          <a:srcRect/>
          <a:stretch/>
        </p:blipFill>
        <p:spPr>
          <a:xfrm>
            <a:off x="843389" y="2169275"/>
            <a:ext cx="5146169" cy="429092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dffa6995e5_0_15"/>
          <p:cNvSpPr txBox="1"/>
          <p:nvPr/>
        </p:nvSpPr>
        <p:spPr>
          <a:xfrm>
            <a:off x="900325" y="1219675"/>
            <a:ext cx="11291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Défi/ problème 3 </a:t>
            </a:r>
            <a:r>
              <a:rPr lang="en-US" sz="3200" b="1" i="0" u="none" strike="noStrike" cap="none">
                <a:solidFill>
                  <a:schemeClr val="accent2"/>
                </a:solidFill>
                <a:latin typeface="Montserrat"/>
                <a:ea typeface="Montserrat"/>
                <a:cs typeface="Montserrat"/>
                <a:sym typeface="Montserrat"/>
              </a:rPr>
              <a:t>: personne ne croit en mon projet</a:t>
            </a:r>
            <a:endParaRPr sz="3200" b="1" i="0" u="none" strike="noStrike" cap="none">
              <a:solidFill>
                <a:schemeClr val="accent2"/>
              </a:solidFill>
              <a:latin typeface="Montserrat"/>
              <a:ea typeface="Montserrat"/>
              <a:cs typeface="Montserrat"/>
              <a:sym typeface="Montserrat"/>
            </a:endParaRPr>
          </a:p>
        </p:txBody>
      </p:sp>
      <p:sp>
        <p:nvSpPr>
          <p:cNvPr id="259" name="Google Shape;259;gdffa6995e5_0_15"/>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60" name="Google Shape;260;gdffa6995e5_0_15"/>
          <p:cNvSpPr/>
          <p:nvPr/>
        </p:nvSpPr>
        <p:spPr>
          <a:xfrm>
            <a:off x="1" y="3000811"/>
            <a:ext cx="5105400" cy="2653800"/>
          </a:xfrm>
          <a:prstGeom prst="rect">
            <a:avLst/>
          </a:prstGeom>
          <a:solidFill>
            <a:srgbClr val="3D66E3">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61" name="Google Shape;261;gdffa6995e5_0_15"/>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262" name="Google Shape;262;gdffa6995e5_0_15"/>
          <p:cNvSpPr/>
          <p:nvPr/>
        </p:nvSpPr>
        <p:spPr>
          <a:xfrm>
            <a:off x="6328538" y="2976336"/>
            <a:ext cx="54774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1" i="0" u="none" strike="noStrike" cap="none">
                <a:solidFill>
                  <a:schemeClr val="dk1"/>
                </a:solidFill>
                <a:latin typeface="Calibri"/>
                <a:ea typeface="Calibri"/>
                <a:cs typeface="Calibri"/>
                <a:sym typeface="Calibri"/>
              </a:rPr>
              <a:t>Problème </a:t>
            </a:r>
            <a:r>
              <a:rPr lang="en-US" sz="1600" b="0" i="0" u="none" strike="noStrike" cap="none">
                <a:solidFill>
                  <a:schemeClr val="dk1"/>
                </a:solidFill>
                <a:latin typeface="Arial"/>
                <a:ea typeface="Arial"/>
                <a:cs typeface="Arial"/>
                <a:sym typeface="Arial"/>
              </a:rPr>
              <a:t> : </a:t>
            </a:r>
            <a:r>
              <a:rPr lang="en-US" sz="2000" b="0" i="0" u="none" strike="noStrike" cap="none">
                <a:solidFill>
                  <a:schemeClr val="dk1"/>
                </a:solidFill>
                <a:latin typeface="Arial"/>
                <a:ea typeface="Arial"/>
                <a:cs typeface="Arial"/>
                <a:sym typeface="Arial"/>
              </a:rPr>
              <a:t>J’ai une idée</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latin typeface="Calibri"/>
                <a:ea typeface="Calibri"/>
                <a:cs typeface="Calibri"/>
                <a:sym typeface="Calibri"/>
              </a:rPr>
              <a:t>Personne ne croit en mon projet</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latin typeface="Calibri"/>
                <a:ea typeface="Calibri"/>
                <a:cs typeface="Calibri"/>
                <a:sym typeface="Calibri"/>
              </a:rPr>
              <a:t>Vous avez une très belle idée, mais personne ne croit dans votre projet</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latin typeface="Calibri"/>
                <a:ea typeface="Calibri"/>
                <a:cs typeface="Calibri"/>
                <a:sym typeface="Calibri"/>
              </a:rPr>
              <a:t>Allez vous abandonner ?</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latin typeface="Calibri"/>
                <a:ea typeface="Calibri"/>
                <a:cs typeface="Calibri"/>
                <a:sym typeface="Calibri"/>
              </a:rPr>
              <a:t>Que devez vous faire ?</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a:solidFill>
                  <a:schemeClr val="dk1"/>
                </a:solidFill>
                <a:latin typeface="Calibri"/>
                <a:ea typeface="Calibri"/>
                <a:cs typeface="Calibri"/>
                <a:sym typeface="Calibri"/>
              </a:rPr>
              <a:t>Comment chercher du “support”</a:t>
            </a:r>
            <a:endParaRPr sz="2000" b="0" i="0" u="none" strike="noStrike" cap="none">
              <a:solidFill>
                <a:schemeClr val="dk1"/>
              </a:solidFill>
              <a:latin typeface="Calibri"/>
              <a:ea typeface="Calibri"/>
              <a:cs typeface="Calibri"/>
              <a:sym typeface="Calibri"/>
            </a:endParaRPr>
          </a:p>
        </p:txBody>
      </p:sp>
      <p:pic>
        <p:nvPicPr>
          <p:cNvPr id="263" name="Google Shape;263;gdffa6995e5_0_15"/>
          <p:cNvPicPr preferRelativeResize="0"/>
          <p:nvPr/>
        </p:nvPicPr>
        <p:blipFill rotWithShape="1">
          <a:blip r:embed="rId3">
            <a:alphaModFix/>
          </a:blip>
          <a:srcRect/>
          <a:stretch/>
        </p:blipFill>
        <p:spPr>
          <a:xfrm>
            <a:off x="843389" y="2169275"/>
            <a:ext cx="5146169" cy="42909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e0e2dc5d9b_0_125"/>
          <p:cNvSpPr txBox="1"/>
          <p:nvPr/>
        </p:nvSpPr>
        <p:spPr>
          <a:xfrm>
            <a:off x="900325" y="1219675"/>
            <a:ext cx="114993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100" b="1" i="0" u="none" strike="noStrike" cap="none">
                <a:solidFill>
                  <a:schemeClr val="accent1"/>
                </a:solidFill>
                <a:latin typeface="Montserrat"/>
                <a:ea typeface="Montserrat"/>
                <a:cs typeface="Montserrat"/>
                <a:sym typeface="Montserrat"/>
              </a:rPr>
              <a:t>Défi/ problème 4 </a:t>
            </a:r>
            <a:r>
              <a:rPr lang="en-US" sz="3100" b="1" i="0" u="none" strike="noStrike" cap="none">
                <a:solidFill>
                  <a:schemeClr val="accent2"/>
                </a:solidFill>
                <a:latin typeface="Montserrat"/>
                <a:ea typeface="Montserrat"/>
                <a:cs typeface="Montserrat"/>
                <a:sym typeface="Montserrat"/>
              </a:rPr>
              <a:t>: Je ne connais pas d’entrepreneurs</a:t>
            </a:r>
            <a:endParaRPr sz="3100" b="1" i="0" u="none" strike="noStrike" cap="none">
              <a:solidFill>
                <a:schemeClr val="accent2"/>
              </a:solidFill>
              <a:latin typeface="Montserrat"/>
              <a:ea typeface="Montserrat"/>
              <a:cs typeface="Montserrat"/>
              <a:sym typeface="Montserrat"/>
            </a:endParaRPr>
          </a:p>
        </p:txBody>
      </p:sp>
      <p:sp>
        <p:nvSpPr>
          <p:cNvPr id="269" name="Google Shape;269;ge0e2dc5d9b_0_125"/>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70" name="Google Shape;270;ge0e2dc5d9b_0_125"/>
          <p:cNvSpPr/>
          <p:nvPr/>
        </p:nvSpPr>
        <p:spPr>
          <a:xfrm>
            <a:off x="1" y="3000811"/>
            <a:ext cx="5105400" cy="2653800"/>
          </a:xfrm>
          <a:prstGeom prst="rect">
            <a:avLst/>
          </a:prstGeom>
          <a:solidFill>
            <a:srgbClr val="3D66E3">
              <a:alpha val="8823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71" name="Google Shape;271;ge0e2dc5d9b_0_125"/>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272" name="Google Shape;272;ge0e2dc5d9b_0_125"/>
          <p:cNvSpPr/>
          <p:nvPr/>
        </p:nvSpPr>
        <p:spPr>
          <a:xfrm>
            <a:off x="6328538" y="2976336"/>
            <a:ext cx="54774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1" i="0" u="none" strike="noStrike" cap="none">
                <a:solidFill>
                  <a:schemeClr val="dk1"/>
                </a:solidFill>
                <a:latin typeface="Calibri"/>
                <a:ea typeface="Calibri"/>
                <a:cs typeface="Calibri"/>
                <a:sym typeface="Calibri"/>
              </a:rPr>
              <a:t>Vous ne connaissez pas d’entrepreneurs comme vous, ambitieux, partis de rien, honnêtes. ça vous décourage ..</a:t>
            </a:r>
            <a:endParaRPr sz="2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1" i="0" u="none" strike="noStrike" cap="none">
                <a:solidFill>
                  <a:schemeClr val="dk1"/>
                </a:solidFill>
                <a:latin typeface="Calibri"/>
                <a:ea typeface="Calibri"/>
                <a:cs typeface="Calibri"/>
                <a:sym typeface="Calibri"/>
              </a:rPr>
              <a:t>Qu’allez vous faire ?</a:t>
            </a:r>
            <a:endParaRPr sz="2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1" i="0" u="none" strike="noStrike" cap="none">
                <a:solidFill>
                  <a:schemeClr val="dk1"/>
                </a:solidFill>
                <a:latin typeface="Calibri"/>
                <a:ea typeface="Calibri"/>
                <a:cs typeface="Calibri"/>
                <a:sym typeface="Calibri"/>
              </a:rPr>
              <a:t>Ou est ce que vous aller chercher des “like-minded” people?</a:t>
            </a:r>
            <a:endParaRPr sz="2000" b="1" i="0" u="none" strike="noStrike" cap="none">
              <a:solidFill>
                <a:schemeClr val="dk1"/>
              </a:solidFill>
              <a:latin typeface="Calibri"/>
              <a:ea typeface="Calibri"/>
              <a:cs typeface="Calibri"/>
              <a:sym typeface="Calibri"/>
            </a:endParaRPr>
          </a:p>
        </p:txBody>
      </p:sp>
      <p:pic>
        <p:nvPicPr>
          <p:cNvPr id="273" name="Google Shape;273;ge0e2dc5d9b_0_125"/>
          <p:cNvPicPr preferRelativeResize="0"/>
          <p:nvPr/>
        </p:nvPicPr>
        <p:blipFill rotWithShape="1">
          <a:blip r:embed="rId3">
            <a:alphaModFix/>
          </a:blip>
          <a:srcRect/>
          <a:stretch/>
        </p:blipFill>
        <p:spPr>
          <a:xfrm>
            <a:off x="843389" y="2169275"/>
            <a:ext cx="5146169" cy="42909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5"/>
          <p:cNvSpPr txBox="1"/>
          <p:nvPr/>
        </p:nvSpPr>
        <p:spPr>
          <a:xfrm>
            <a:off x="4070014" y="2583024"/>
            <a:ext cx="3579302" cy="120032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Helvetica Neue"/>
                <a:ea typeface="Helvetica Neue"/>
                <a:cs typeface="Helvetica Neue"/>
                <a:sym typeface="Helvetica Neue"/>
              </a:rPr>
              <a:t>باسم الله</a:t>
            </a:r>
            <a:endParaRPr sz="3600" b="1" i="0" u="none" strike="noStrike" cap="none">
              <a:solidFill>
                <a:srgbClr val="000000"/>
              </a:solidFill>
              <a:latin typeface="Helvetica Neue"/>
              <a:ea typeface="Helvetica Neue"/>
              <a:cs typeface="Helvetica Neue"/>
              <a:sym typeface="Helvetica Neue"/>
            </a:endParaRPr>
          </a:p>
          <a:p>
            <a:pPr marL="0" marR="0" lvl="0" indent="0" algn="r"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Helvetica Neue"/>
                <a:ea typeface="Helvetica Neue"/>
                <a:cs typeface="Helvetica Neue"/>
                <a:sym typeface="Helvetica Neue"/>
              </a:rPr>
              <a:t>على بركة الله</a:t>
            </a:r>
            <a:endParaRPr sz="3600" b="1" i="0" u="none" strike="noStrike" cap="none">
              <a:solidFill>
                <a:srgbClr val="000000"/>
              </a:solidFill>
              <a:latin typeface="Helvetica Neue"/>
              <a:ea typeface="Helvetica Neue"/>
              <a:cs typeface="Helvetica Neue"/>
              <a:sym typeface="Helvetica Neue"/>
            </a:endParaRPr>
          </a:p>
        </p:txBody>
      </p:sp>
      <p:sp>
        <p:nvSpPr>
          <p:cNvPr id="54" name="Google Shape;54;p5"/>
          <p:cNvSpPr txBox="1"/>
          <p:nvPr/>
        </p:nvSpPr>
        <p:spPr>
          <a:xfrm>
            <a:off x="4026716" y="1500751"/>
            <a:ext cx="36226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Calibri"/>
                <a:ea typeface="Calibri"/>
                <a:cs typeface="Calibri"/>
                <a:sym typeface="Calibri"/>
              </a:rPr>
              <a:t>On démarre ?</a:t>
            </a:r>
            <a:endParaRPr sz="2800" b="1" i="0" u="none" strike="noStrike" cap="none">
              <a:solidFill>
                <a:schemeClr val="accen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dffa6995e5_0_24"/>
          <p:cNvSpPr txBox="1"/>
          <p:nvPr/>
        </p:nvSpPr>
        <p:spPr>
          <a:xfrm>
            <a:off x="900326" y="1219675"/>
            <a:ext cx="10920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Défi/ problème 5 </a:t>
            </a:r>
            <a:r>
              <a:rPr lang="en-US" sz="3200" b="1" i="0" u="none" strike="noStrike" cap="none">
                <a:solidFill>
                  <a:schemeClr val="accent2"/>
                </a:solidFill>
                <a:latin typeface="Montserrat"/>
                <a:ea typeface="Montserrat"/>
                <a:cs typeface="Montserrat"/>
                <a:sym typeface="Montserrat"/>
              </a:rPr>
              <a:t>: je n’ai pas d’argent </a:t>
            </a:r>
            <a:endParaRPr sz="3200" b="1" i="0" u="none" strike="noStrike" cap="none">
              <a:solidFill>
                <a:schemeClr val="accent2"/>
              </a:solidFill>
              <a:latin typeface="Montserrat"/>
              <a:ea typeface="Montserrat"/>
              <a:cs typeface="Montserrat"/>
              <a:sym typeface="Montserrat"/>
            </a:endParaRPr>
          </a:p>
        </p:txBody>
      </p:sp>
      <p:sp>
        <p:nvSpPr>
          <p:cNvPr id="279" name="Google Shape;279;gdffa6995e5_0_24"/>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80" name="Google Shape;280;gdffa6995e5_0_24"/>
          <p:cNvSpPr/>
          <p:nvPr/>
        </p:nvSpPr>
        <p:spPr>
          <a:xfrm>
            <a:off x="1" y="3000811"/>
            <a:ext cx="5105400" cy="2653800"/>
          </a:xfrm>
          <a:prstGeom prst="rect">
            <a:avLst/>
          </a:prstGeom>
          <a:solidFill>
            <a:srgbClr val="3D66E3">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81" name="Google Shape;281;gdffa6995e5_0_24"/>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282" name="Google Shape;282;gdffa6995e5_0_24"/>
          <p:cNvSpPr/>
          <p:nvPr/>
        </p:nvSpPr>
        <p:spPr>
          <a:xfrm>
            <a:off x="6328538" y="2976336"/>
            <a:ext cx="54774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100" b="1" i="0" u="none" strike="noStrike" cap="none">
                <a:solidFill>
                  <a:schemeClr val="dk1"/>
                </a:solidFill>
                <a:latin typeface="Calibri"/>
                <a:ea typeface="Calibri"/>
                <a:cs typeface="Calibri"/>
                <a:sym typeface="Calibri"/>
              </a:rPr>
              <a:t>Vous avez une très belle idée, mais vous n’avez pas d’argent …</a:t>
            </a:r>
            <a:br>
              <a:rPr lang="en-US" sz="2100" b="1" i="0" u="none" strike="noStrike" cap="none">
                <a:solidFill>
                  <a:schemeClr val="dk1"/>
                </a:solidFill>
                <a:latin typeface="Calibri"/>
                <a:ea typeface="Calibri"/>
                <a:cs typeface="Calibri"/>
                <a:sym typeface="Calibri"/>
              </a:rPr>
            </a:br>
            <a:endParaRPr sz="21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1" i="0" u="none" strike="noStrike" cap="none">
                <a:solidFill>
                  <a:schemeClr val="dk1"/>
                </a:solidFill>
                <a:latin typeface="Calibri"/>
                <a:ea typeface="Calibri"/>
                <a:cs typeface="Calibri"/>
                <a:sym typeface="Calibri"/>
              </a:rPr>
              <a:t>Que pouvez vous faire pour réaliser votre rêve ?</a:t>
            </a:r>
            <a:endParaRPr sz="21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1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1" i="0" u="none" strike="noStrike" cap="none">
                <a:solidFill>
                  <a:schemeClr val="dk1"/>
                </a:solidFill>
                <a:latin typeface="Calibri"/>
                <a:ea typeface="Calibri"/>
                <a:cs typeface="Calibri"/>
                <a:sym typeface="Calibri"/>
              </a:rPr>
              <a:t>Comment faire? Quoi faire?</a:t>
            </a:r>
            <a:endParaRPr sz="21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1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1" i="0" u="none" strike="noStrike" cap="none">
                <a:solidFill>
                  <a:schemeClr val="dk1"/>
                </a:solidFill>
                <a:latin typeface="Calibri"/>
                <a:ea typeface="Calibri"/>
                <a:cs typeface="Calibri"/>
                <a:sym typeface="Calibri"/>
              </a:rPr>
              <a:t>Pourquoi ai-je besoin d’argent?</a:t>
            </a:r>
            <a:endParaRPr sz="21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3" name="Google Shape;283;gdffa6995e5_0_24"/>
          <p:cNvPicPr preferRelativeResize="0"/>
          <p:nvPr/>
        </p:nvPicPr>
        <p:blipFill rotWithShape="1">
          <a:blip r:embed="rId3">
            <a:alphaModFix/>
          </a:blip>
          <a:srcRect/>
          <a:stretch/>
        </p:blipFill>
        <p:spPr>
          <a:xfrm>
            <a:off x="843389" y="2169275"/>
            <a:ext cx="5146169" cy="429092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dffa6995e5_0_126"/>
          <p:cNvSpPr txBox="1"/>
          <p:nvPr/>
        </p:nvSpPr>
        <p:spPr>
          <a:xfrm>
            <a:off x="985249" y="2178175"/>
            <a:ext cx="6545100" cy="134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FAISONS UN EXERCICE</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Je </a:t>
            </a:r>
            <a:r>
              <a:rPr lang="en-US" sz="2000" b="0" i="0" u="none" strike="noStrike" cap="none" dirty="0" err="1">
                <a:solidFill>
                  <a:srgbClr val="000000"/>
                </a:solidFill>
                <a:latin typeface="Calibri"/>
                <a:ea typeface="Calibri"/>
                <a:cs typeface="Calibri"/>
                <a:sym typeface="Calibri"/>
              </a:rPr>
              <a:t>veux</a:t>
            </a:r>
            <a:r>
              <a:rPr lang="en-US" sz="2000" b="0" i="0" u="none" strike="noStrike" cap="none" dirty="0">
                <a:solidFill>
                  <a:srgbClr val="000000"/>
                </a:solidFill>
                <a:latin typeface="Calibri"/>
                <a:ea typeface="Calibri"/>
                <a:cs typeface="Calibri"/>
                <a:sym typeface="Calibri"/>
              </a:rPr>
              <a:t> lancer </a:t>
            </a:r>
            <a:r>
              <a:rPr lang="en-US" sz="2000" b="0" i="0" u="none" strike="noStrike" cap="none" dirty="0" err="1">
                <a:solidFill>
                  <a:srgbClr val="000000"/>
                </a:solidFill>
                <a:latin typeface="Calibri"/>
                <a:ea typeface="Calibri"/>
                <a:cs typeface="Calibri"/>
                <a:sym typeface="Calibri"/>
              </a:rPr>
              <a:t>une</a:t>
            </a:r>
            <a:r>
              <a:rPr lang="en-US" sz="2000" b="0" i="0" u="none" strike="noStrike" cap="none" dirty="0">
                <a:solidFill>
                  <a:srgbClr val="000000"/>
                </a:solidFill>
                <a:latin typeface="Calibri"/>
                <a:ea typeface="Calibri"/>
                <a:cs typeface="Calibri"/>
                <a:sym typeface="Calibri"/>
              </a:rPr>
              <a:t> boutique de </a:t>
            </a:r>
            <a:r>
              <a:rPr lang="en-US" sz="2000" b="0" i="0" u="none" strike="noStrike" cap="none" dirty="0" err="1">
                <a:solidFill>
                  <a:srgbClr val="000000"/>
                </a:solidFill>
                <a:latin typeface="Calibri"/>
                <a:ea typeface="Calibri"/>
                <a:cs typeface="Calibri"/>
                <a:sym typeface="Calibri"/>
              </a:rPr>
              <a:t>vêtements</a:t>
            </a:r>
            <a:r>
              <a:rPr lang="en-US" sz="2000" b="0" i="0" u="none" strike="noStrike" cap="none" dirty="0">
                <a:solidFill>
                  <a:srgbClr val="000000"/>
                </a:solidFill>
                <a:latin typeface="Calibri"/>
                <a:ea typeface="Calibri"/>
                <a:cs typeface="Calibri"/>
                <a:sym typeface="Calibri"/>
              </a:rPr>
              <a:t>/atelier de … . </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Premier </a:t>
            </a:r>
            <a:r>
              <a:rPr lang="en-US" sz="2000" b="0" i="0" u="none" strike="noStrike" cap="none" dirty="0" err="1">
                <a:solidFill>
                  <a:srgbClr val="000000"/>
                </a:solidFill>
                <a:latin typeface="Calibri"/>
                <a:ea typeface="Calibri"/>
                <a:cs typeface="Calibri"/>
                <a:sym typeface="Calibri"/>
              </a:rPr>
              <a:t>réflexe</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j’ai</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besoin</a:t>
            </a:r>
            <a:r>
              <a:rPr lang="en-US" sz="2000" b="0" i="0" u="none" strike="noStrike" cap="none" dirty="0">
                <a:solidFill>
                  <a:srgbClr val="000000"/>
                </a:solidFill>
                <a:latin typeface="Calibri"/>
                <a:ea typeface="Calibri"/>
                <a:cs typeface="Calibri"/>
                <a:sym typeface="Calibri"/>
              </a:rPr>
              <a:t> d’un local pour </a:t>
            </a:r>
            <a:r>
              <a:rPr lang="en-US" sz="2000" b="0" i="0" u="none" strike="noStrike" cap="none" dirty="0" err="1">
                <a:solidFill>
                  <a:srgbClr val="000000"/>
                </a:solidFill>
                <a:latin typeface="Calibri"/>
                <a:ea typeface="Calibri"/>
                <a:cs typeface="Calibri"/>
                <a:sym typeface="Calibri"/>
              </a:rPr>
              <a:t>vendre</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donc</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j’ai</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besoin</a:t>
            </a:r>
            <a:r>
              <a:rPr lang="en-US" sz="2000" b="0" i="0" u="none" strike="noStrike" cap="none" dirty="0">
                <a:solidFill>
                  <a:srgbClr val="000000"/>
                </a:solidFill>
                <a:latin typeface="Calibri"/>
                <a:ea typeface="Calibri"/>
                <a:cs typeface="Calibri"/>
                <a:sym typeface="Calibri"/>
              </a:rPr>
              <a:t> d’un prêt (</a:t>
            </a:r>
            <a:r>
              <a:rPr lang="en-US" sz="2000" b="0" i="0" u="none" strike="noStrike" cap="none" dirty="0" err="1">
                <a:solidFill>
                  <a:srgbClr val="000000"/>
                </a:solidFill>
                <a:latin typeface="Calibri"/>
                <a:ea typeface="Calibri"/>
                <a:cs typeface="Calibri"/>
                <a:sym typeface="Calibri"/>
              </a:rPr>
              <a:t>banque</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ou</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personne</a:t>
            </a:r>
            <a:r>
              <a:rPr lang="en-US" sz="2000" b="0" i="0" u="none" strike="noStrike" cap="none" dirty="0">
                <a:solidFill>
                  <a:srgbClr val="000000"/>
                </a:solidFill>
                <a:latin typeface="Calibri"/>
                <a:ea typeface="Calibri"/>
                <a:cs typeface="Calibri"/>
                <a:sym typeface="Calibri"/>
              </a:rPr>
              <a:t>) pour me lancer.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Comment un entrepreneur </a:t>
            </a:r>
            <a:r>
              <a:rPr lang="en-US" sz="2000" b="0" i="0" u="none" strike="noStrike" cap="none" dirty="0">
                <a:solidFill>
                  <a:schemeClr val="dk1"/>
                </a:solidFill>
                <a:latin typeface="Calibri"/>
                <a:ea typeface="Calibri"/>
                <a:cs typeface="Calibri"/>
                <a:sym typeface="Calibri"/>
              </a:rPr>
              <a:t>sans </a:t>
            </a:r>
            <a:r>
              <a:rPr lang="en-US" sz="2000" b="0" i="0" u="none" strike="noStrike" cap="none" dirty="0" err="1">
                <a:solidFill>
                  <a:schemeClr val="dk1"/>
                </a:solidFill>
                <a:latin typeface="Calibri"/>
                <a:ea typeface="Calibri"/>
                <a:cs typeface="Calibri"/>
                <a:sym typeface="Calibri"/>
              </a:rPr>
              <a:t>ressources</a:t>
            </a:r>
            <a:r>
              <a:rPr lang="en-US" sz="2000" b="0" i="0" u="none" strike="noStrike" cap="none" dirty="0">
                <a:solidFill>
                  <a:schemeClr val="dk1"/>
                </a:solidFill>
                <a:latin typeface="Calibri"/>
                <a:ea typeface="Calibri"/>
                <a:cs typeface="Calibri"/>
                <a:sym typeface="Calibri"/>
              </a:rPr>
              <a:t>/ sans </a:t>
            </a:r>
            <a:r>
              <a:rPr lang="en-US" sz="2000" b="0" i="0" u="none" strike="noStrike" cap="none" dirty="0" err="1">
                <a:solidFill>
                  <a:schemeClr val="dk1"/>
                </a:solidFill>
                <a:latin typeface="Calibri"/>
                <a:ea typeface="Calibri"/>
                <a:cs typeface="Calibri"/>
                <a:sym typeface="Calibri"/>
              </a:rPr>
              <a:t>accès</a:t>
            </a:r>
            <a:r>
              <a:rPr lang="en-US" sz="2000" b="0" i="0" u="none" strike="noStrike" cap="none" dirty="0">
                <a:solidFill>
                  <a:schemeClr val="dk1"/>
                </a:solidFill>
                <a:latin typeface="Calibri"/>
                <a:ea typeface="Calibri"/>
                <a:cs typeface="Calibri"/>
                <a:sym typeface="Calibri"/>
              </a:rPr>
              <a:t> au </a:t>
            </a:r>
            <a:r>
              <a:rPr lang="en-US" sz="2000" b="0" i="0" u="none" strike="noStrike" cap="none" dirty="0" err="1">
                <a:solidFill>
                  <a:schemeClr val="dk1"/>
                </a:solidFill>
                <a:latin typeface="Calibri"/>
                <a:ea typeface="Calibri"/>
                <a:cs typeface="Calibri"/>
                <a:sym typeface="Calibri"/>
              </a:rPr>
              <a:t>crédit</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peut</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s’y</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prendre</a:t>
            </a:r>
            <a:r>
              <a:rPr lang="en-US" sz="2000" b="0" i="0" u="none" strike="noStrike" cap="none" dirty="0">
                <a:solidFill>
                  <a:schemeClr val="dk1"/>
                </a:solidFill>
                <a:latin typeface="Calibri"/>
                <a:ea typeface="Calibri"/>
                <a:cs typeface="Calibri"/>
                <a:sym typeface="Calibri"/>
              </a:rPr>
              <a:t> pour lancer </a:t>
            </a:r>
            <a:r>
              <a:rPr lang="en-US" sz="2000" b="0" i="0" u="none" strike="noStrike" cap="none" dirty="0" smtClean="0">
                <a:solidFill>
                  <a:schemeClr val="dk1"/>
                </a:solidFill>
                <a:latin typeface="Calibri"/>
                <a:ea typeface="Calibri"/>
                <a:cs typeface="Calibri"/>
                <a:sym typeface="Calibri"/>
              </a:rPr>
              <a:t>un  </a:t>
            </a:r>
            <a:r>
              <a:rPr lang="en-US" sz="2000" b="0" i="0" u="none" strike="noStrike" cap="none" dirty="0" err="1">
                <a:solidFill>
                  <a:schemeClr val="dk1"/>
                </a:solidFill>
                <a:latin typeface="Calibri"/>
                <a:ea typeface="Calibri"/>
                <a:cs typeface="Calibri"/>
                <a:sym typeface="Calibri"/>
              </a:rPr>
              <a:t>projet</a:t>
            </a:r>
            <a:r>
              <a:rPr lang="en-US" sz="2000" b="0" i="0" u="none" strike="noStrike" cap="none" dirty="0">
                <a:solidFill>
                  <a:schemeClr val="dk1"/>
                </a:solidFill>
                <a:latin typeface="Calibri"/>
                <a:ea typeface="Calibri"/>
                <a:cs typeface="Calibri"/>
                <a:sym typeface="Calibri"/>
              </a:rPr>
              <a:t> sans </a:t>
            </a:r>
            <a:r>
              <a:rPr lang="en-US" sz="2000" b="0" i="0" u="none" strike="noStrike" cap="none" dirty="0" err="1">
                <a:solidFill>
                  <a:schemeClr val="dk1"/>
                </a:solidFill>
                <a:latin typeface="Calibri"/>
                <a:ea typeface="Calibri"/>
                <a:cs typeface="Calibri"/>
                <a:sym typeface="Calibri"/>
              </a:rPr>
              <a:t>av</a:t>
            </a:r>
            <a:r>
              <a:rPr lang="en-US" sz="2000" b="0" i="0" u="none" strike="noStrike" cap="none" dirty="0" err="1">
                <a:solidFill>
                  <a:srgbClr val="000000"/>
                </a:solidFill>
                <a:latin typeface="Calibri"/>
                <a:ea typeface="Calibri"/>
                <a:cs typeface="Calibri"/>
                <a:sym typeface="Calibri"/>
              </a:rPr>
              <a:t>oir</a:t>
            </a:r>
            <a:r>
              <a:rPr lang="en-US" sz="2000" b="0" i="0" u="none" strike="noStrike" cap="none" dirty="0">
                <a:solidFill>
                  <a:srgbClr val="000000"/>
                </a:solidFill>
                <a:latin typeface="Calibri"/>
                <a:ea typeface="Calibri"/>
                <a:cs typeface="Calibri"/>
                <a:sym typeface="Calibri"/>
              </a:rPr>
              <a:t> de local ? </a:t>
            </a:r>
            <a:r>
              <a:rPr lang="en-US" sz="2000" b="0" i="0" u="none" strike="noStrike" cap="none" dirty="0" err="1">
                <a:solidFill>
                  <a:srgbClr val="000000"/>
                </a:solidFill>
                <a:latin typeface="Calibri"/>
                <a:ea typeface="Calibri"/>
                <a:cs typeface="Calibri"/>
                <a:sym typeface="Calibri"/>
              </a:rPr>
              <a:t>Trouvez</a:t>
            </a:r>
            <a:r>
              <a:rPr lang="en-US" sz="2000" b="0" i="0" u="none" strike="noStrike" cap="none" dirty="0">
                <a:solidFill>
                  <a:srgbClr val="000000"/>
                </a:solidFill>
                <a:latin typeface="Calibri"/>
                <a:ea typeface="Calibri"/>
                <a:cs typeface="Calibri"/>
                <a:sym typeface="Calibri"/>
              </a:rPr>
              <a:t> au </a:t>
            </a:r>
            <a:r>
              <a:rPr lang="en-US" sz="2000" b="0" i="0" u="none" strike="noStrike" cap="none" dirty="0" err="1">
                <a:solidFill>
                  <a:srgbClr val="000000"/>
                </a:solidFill>
                <a:latin typeface="Calibri"/>
                <a:ea typeface="Calibri"/>
                <a:cs typeface="Calibri"/>
                <a:sym typeface="Calibri"/>
              </a:rPr>
              <a:t>moins</a:t>
            </a:r>
            <a:r>
              <a:rPr lang="en-US" sz="2000" b="0" i="0" u="none" strike="noStrike" cap="none" dirty="0">
                <a:solidFill>
                  <a:srgbClr val="000000"/>
                </a:solidFill>
                <a:latin typeface="Calibri"/>
                <a:ea typeface="Calibri"/>
                <a:cs typeface="Calibri"/>
                <a:sym typeface="Calibri"/>
              </a:rPr>
              <a:t> 3 solutions pour </a:t>
            </a:r>
            <a:r>
              <a:rPr lang="en-US" sz="2000" b="0" i="0" u="none" strike="noStrike" cap="none" dirty="0" err="1">
                <a:solidFill>
                  <a:srgbClr val="000000"/>
                </a:solidFill>
                <a:latin typeface="Calibri"/>
                <a:ea typeface="Calibri"/>
                <a:cs typeface="Calibri"/>
                <a:sym typeface="Calibri"/>
              </a:rPr>
              <a:t>démarrer</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quand</a:t>
            </a:r>
            <a:r>
              <a:rPr lang="en-US" sz="2000" b="0" i="0" u="none" strike="noStrike" cap="none" dirty="0">
                <a:solidFill>
                  <a:srgbClr val="000000"/>
                </a:solidFill>
                <a:latin typeface="Calibri"/>
                <a:ea typeface="Calibri"/>
                <a:cs typeface="Calibri"/>
                <a:sym typeface="Calibri"/>
              </a:rPr>
              <a:t> on </a:t>
            </a:r>
            <a:r>
              <a:rPr lang="en-US" sz="2000" b="0" i="0" u="none" strike="noStrike" cap="none" dirty="0" err="1">
                <a:solidFill>
                  <a:srgbClr val="000000"/>
                </a:solidFill>
                <a:latin typeface="Calibri"/>
                <a:ea typeface="Calibri"/>
                <a:cs typeface="Calibri"/>
                <a:sym typeface="Calibri"/>
              </a:rPr>
              <a:t>n’a</a:t>
            </a:r>
            <a:r>
              <a:rPr lang="en-US" sz="2000" b="0" i="0" u="none" strike="noStrike" cap="none" dirty="0">
                <a:solidFill>
                  <a:srgbClr val="000000"/>
                </a:solidFill>
                <a:latin typeface="Calibri"/>
                <a:ea typeface="Calibri"/>
                <a:cs typeface="Calibri"/>
                <a:sym typeface="Calibri"/>
              </a:rPr>
              <a:t> pas de local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err="1">
                <a:solidFill>
                  <a:srgbClr val="000000"/>
                </a:solidFill>
                <a:latin typeface="Calibri"/>
                <a:ea typeface="Calibri"/>
                <a:cs typeface="Calibri"/>
                <a:sym typeface="Calibri"/>
              </a:rPr>
              <a:t>Soyez</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Créatifs</a:t>
            </a:r>
            <a:r>
              <a:rPr lang="en-US" sz="2000" b="0" i="0" u="none" strike="noStrike" cap="none" dirty="0">
                <a:solidFill>
                  <a:srgbClr val="000000"/>
                </a:solidFill>
                <a:latin typeface="Calibri"/>
                <a:ea typeface="Calibri"/>
                <a:cs typeface="Calibri"/>
                <a:sym typeface="Calibri"/>
              </a:rPr>
              <a:t> ! </a:t>
            </a:r>
            <a:endParaRPr sz="2000" b="0" i="0" u="none" strike="noStrike" cap="none">
              <a:solidFill>
                <a:srgbClr val="000000"/>
              </a:solidFill>
              <a:latin typeface="Calibri"/>
              <a:ea typeface="Calibri"/>
              <a:cs typeface="Calibri"/>
              <a:sym typeface="Calibri"/>
            </a:endParaRPr>
          </a:p>
        </p:txBody>
      </p:sp>
      <p:pic>
        <p:nvPicPr>
          <p:cNvPr id="289" name="Google Shape;289;gdffa6995e5_0_126"/>
          <p:cNvPicPr preferRelativeResize="0"/>
          <p:nvPr/>
        </p:nvPicPr>
        <p:blipFill rotWithShape="1">
          <a:blip r:embed="rId3">
            <a:alphaModFix/>
          </a:blip>
          <a:srcRect/>
          <a:stretch/>
        </p:blipFill>
        <p:spPr>
          <a:xfrm>
            <a:off x="7939290" y="3429001"/>
            <a:ext cx="3730885" cy="2752874"/>
          </a:xfrm>
          <a:prstGeom prst="rect">
            <a:avLst/>
          </a:prstGeom>
          <a:noFill/>
          <a:ln>
            <a:noFill/>
          </a:ln>
        </p:spPr>
      </p:pic>
      <p:sp>
        <p:nvSpPr>
          <p:cNvPr id="290" name="Google Shape;290;gdffa6995e5_0_126"/>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Travail en groupe : 10 min</a:t>
            </a:r>
            <a:endParaRPr sz="2800" b="0" i="0" u="none" strike="noStrike" cap="none">
              <a:solidFill>
                <a:schemeClr val="accent2"/>
              </a:solidFill>
              <a:latin typeface="Montserrat Light"/>
              <a:ea typeface="Montserrat Light"/>
              <a:cs typeface="Montserrat Light"/>
              <a:sym typeface="Montserrat Light"/>
            </a:endParaRPr>
          </a:p>
        </p:txBody>
      </p:sp>
      <p:sp>
        <p:nvSpPr>
          <p:cNvPr id="291" name="Google Shape;291;gdffa6995e5_0_126"/>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dffa6995e5_0_133"/>
          <p:cNvSpPr txBox="1"/>
          <p:nvPr/>
        </p:nvSpPr>
        <p:spPr>
          <a:xfrm>
            <a:off x="985249" y="2178175"/>
            <a:ext cx="6545100" cy="134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Je veux voyager 6 mois à travers le Maroc, je n’ai pas d’argent.</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Comment réaliser mon rêve ?</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1- Quels sont les problèmes que vous rencontrez</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2- Pour chaque problème, proposez 3-4 solutions differentes </a:t>
            </a:r>
            <a:endParaRPr sz="2000" b="0" i="0" u="none" strike="noStrike" cap="none">
              <a:solidFill>
                <a:srgbClr val="000000"/>
              </a:solidFill>
              <a:latin typeface="Calibri"/>
              <a:ea typeface="Calibri"/>
              <a:cs typeface="Calibri"/>
              <a:sym typeface="Calibri"/>
            </a:endParaRPr>
          </a:p>
        </p:txBody>
      </p:sp>
      <p:pic>
        <p:nvPicPr>
          <p:cNvPr id="297" name="Google Shape;297;gdffa6995e5_0_133"/>
          <p:cNvPicPr preferRelativeResize="0"/>
          <p:nvPr/>
        </p:nvPicPr>
        <p:blipFill rotWithShape="1">
          <a:blip r:embed="rId3">
            <a:alphaModFix/>
          </a:blip>
          <a:srcRect/>
          <a:stretch/>
        </p:blipFill>
        <p:spPr>
          <a:xfrm>
            <a:off x="7939290" y="3429001"/>
            <a:ext cx="3730885" cy="2752874"/>
          </a:xfrm>
          <a:prstGeom prst="rect">
            <a:avLst/>
          </a:prstGeom>
          <a:noFill/>
          <a:ln>
            <a:noFill/>
          </a:ln>
        </p:spPr>
      </p:pic>
      <p:sp>
        <p:nvSpPr>
          <p:cNvPr id="298" name="Google Shape;298;gdffa6995e5_0_133"/>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Travail en groupe : 10 min</a:t>
            </a:r>
            <a:endParaRPr sz="2800" b="0" i="0" u="none" strike="noStrike" cap="none">
              <a:solidFill>
                <a:schemeClr val="accent2"/>
              </a:solidFill>
              <a:latin typeface="Montserrat Light"/>
              <a:ea typeface="Montserrat Light"/>
              <a:cs typeface="Montserrat Light"/>
              <a:sym typeface="Montserrat Light"/>
            </a:endParaRPr>
          </a:p>
        </p:txBody>
      </p:sp>
      <p:sp>
        <p:nvSpPr>
          <p:cNvPr id="299" name="Google Shape;299;gdffa6995e5_0_133"/>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dffa6995e5_0_165"/>
          <p:cNvSpPr txBox="1"/>
          <p:nvPr/>
        </p:nvSpPr>
        <p:spPr>
          <a:xfrm>
            <a:off x="985249" y="2178175"/>
            <a:ext cx="6545100" cy="1347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Imaginez que vous n’avez aucun moyen et  que vous rêvez de devenir un photographe professionnel reconnu au niveau mondial, vous aimez la photo et la mode, mais que vous n’avez pas d’argent pour acheter un appareil photo.</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Que pouvez-vous faire pour réaliser votre rêve ?</a:t>
            </a:r>
            <a:endParaRPr sz="2000" b="0" i="0" u="none" strike="noStrike" cap="none">
              <a:solidFill>
                <a:srgbClr val="000000"/>
              </a:solidFill>
              <a:latin typeface="Calibri"/>
              <a:ea typeface="Calibri"/>
              <a:cs typeface="Calibri"/>
              <a:sym typeface="Calibri"/>
            </a:endParaRPr>
          </a:p>
        </p:txBody>
      </p:sp>
      <p:pic>
        <p:nvPicPr>
          <p:cNvPr id="305" name="Google Shape;305;gdffa6995e5_0_165"/>
          <p:cNvPicPr preferRelativeResize="0"/>
          <p:nvPr/>
        </p:nvPicPr>
        <p:blipFill rotWithShape="1">
          <a:blip r:embed="rId3">
            <a:alphaModFix/>
          </a:blip>
          <a:srcRect/>
          <a:stretch/>
        </p:blipFill>
        <p:spPr>
          <a:xfrm>
            <a:off x="7939290" y="3429001"/>
            <a:ext cx="3730885" cy="2752874"/>
          </a:xfrm>
          <a:prstGeom prst="rect">
            <a:avLst/>
          </a:prstGeom>
          <a:noFill/>
          <a:ln>
            <a:noFill/>
          </a:ln>
        </p:spPr>
      </p:pic>
      <p:sp>
        <p:nvSpPr>
          <p:cNvPr id="306" name="Google Shape;306;gdffa6995e5_0_165"/>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Travail en groupe : 10 min</a:t>
            </a:r>
            <a:endParaRPr sz="2800" b="0" i="0" u="none" strike="noStrike" cap="none">
              <a:solidFill>
                <a:schemeClr val="accent2"/>
              </a:solidFill>
              <a:latin typeface="Montserrat Light"/>
              <a:ea typeface="Montserrat Light"/>
              <a:cs typeface="Montserrat Light"/>
              <a:sym typeface="Montserrat Light"/>
            </a:endParaRPr>
          </a:p>
        </p:txBody>
      </p:sp>
      <p:sp>
        <p:nvSpPr>
          <p:cNvPr id="307" name="Google Shape;307;gdffa6995e5_0_165"/>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dffa6995e5_0_156"/>
          <p:cNvSpPr/>
          <p:nvPr/>
        </p:nvSpPr>
        <p:spPr>
          <a:xfrm>
            <a:off x="1" y="2554163"/>
            <a:ext cx="5105400" cy="2643300"/>
          </a:xfrm>
          <a:prstGeom prst="rect">
            <a:avLst/>
          </a:prstGeom>
          <a:solidFill>
            <a:srgbClr val="2A84A6">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313" name="Google Shape;313;gdffa6995e5_0_156"/>
          <p:cNvSpPr/>
          <p:nvPr/>
        </p:nvSpPr>
        <p:spPr>
          <a:xfrm>
            <a:off x="5368953" y="2540177"/>
            <a:ext cx="6336000" cy="280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Calibri"/>
                <a:ea typeface="Calibri"/>
                <a:cs typeface="Calibri"/>
                <a:sym typeface="Calibri"/>
              </a:rPr>
              <a:t>YOUSSEF OUECHEN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rgbClr val="000000"/>
                </a:solidFill>
                <a:latin typeface="Calibri"/>
                <a:ea typeface="Calibri"/>
                <a:cs typeface="Calibri"/>
                <a:sym typeface="Calibri"/>
              </a:rPr>
              <a:t>PHOTOGRAPHE MAROCAIN RECONNU SUR LA SCENE MONDIALE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1"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1"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1"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Photographe marocain, qui travaille pour des magazines de mode reconnu à l’échelle mondiale (notamment New York).</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Youssef  a grandi d</a:t>
            </a:r>
            <a:r>
              <a:rPr lang="en-US" sz="1600" b="0" i="0" u="none" strike="noStrike" cap="none">
                <a:solidFill>
                  <a:schemeClr val="dk1"/>
                </a:solidFill>
                <a:latin typeface="Calibri"/>
                <a:ea typeface="Calibri"/>
                <a:cs typeface="Calibri"/>
                <a:sym typeface="Calibri"/>
              </a:rPr>
              <a:t>ans un bidonville </a:t>
            </a:r>
            <a:r>
              <a:rPr lang="en-US" sz="1600" b="0" i="0" u="none" strike="noStrike" cap="none">
                <a:solidFill>
                  <a:srgbClr val="000000"/>
                </a:solidFill>
                <a:latin typeface="Calibri"/>
                <a:ea typeface="Calibri"/>
                <a:cs typeface="Calibri"/>
                <a:sym typeface="Calibri"/>
              </a:rPr>
              <a:t>à  Sidi Moumen, et a appris à faire de la photo sans appareil photo, juste en regardant des vidéos sur internet. Pour acheter son premier appareil photo, il a travaillé pendant des mois en tant que serveur pour épargner et s’acheter son premier matériel. </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4" name="Google Shape;314;gdffa6995e5_0_156"/>
          <p:cNvSpPr txBox="1"/>
          <p:nvPr/>
        </p:nvSpPr>
        <p:spPr>
          <a:xfrm>
            <a:off x="4661754" y="1399739"/>
            <a:ext cx="75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3155A6"/>
                </a:solidFill>
                <a:latin typeface="Calibri"/>
                <a:ea typeface="Calibri"/>
                <a:cs typeface="Calibri"/>
                <a:sym typeface="Calibri"/>
              </a:rPr>
              <a:t>‘’</a:t>
            </a:r>
            <a:endParaRPr sz="3200" b="1" i="0" u="none" strike="noStrike" cap="none">
              <a:solidFill>
                <a:srgbClr val="3155A6"/>
              </a:solidFill>
              <a:latin typeface="Calibri"/>
              <a:ea typeface="Calibri"/>
              <a:cs typeface="Calibri"/>
              <a:sym typeface="Calibri"/>
            </a:endParaRPr>
          </a:p>
        </p:txBody>
      </p:sp>
      <p:sp>
        <p:nvSpPr>
          <p:cNvPr id="315" name="Google Shape;315;gdffa6995e5_0_156"/>
          <p:cNvSpPr txBox="1"/>
          <p:nvPr/>
        </p:nvSpPr>
        <p:spPr>
          <a:xfrm>
            <a:off x="900315" y="1219683"/>
            <a:ext cx="1015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Exemple</a:t>
            </a:r>
            <a:endParaRPr sz="3200" b="1" i="0" u="none" strike="noStrike" cap="none">
              <a:solidFill>
                <a:schemeClr val="accent2"/>
              </a:solidFill>
              <a:latin typeface="Montserrat"/>
              <a:ea typeface="Montserrat"/>
              <a:cs typeface="Montserrat"/>
              <a:sym typeface="Montserrat"/>
            </a:endParaRPr>
          </a:p>
        </p:txBody>
      </p:sp>
      <p:pic>
        <p:nvPicPr>
          <p:cNvPr id="316" name="Google Shape;316;gdffa6995e5_0_156" descr="joseph ouechen.jpeg">
            <a:hlinkClick r:id="rId3"/>
          </p:cNvPr>
          <p:cNvPicPr preferRelativeResize="0">
            <a:picLocks noGrp="1"/>
          </p:cNvPicPr>
          <p:nvPr>
            <p:ph type="pic" idx="2"/>
          </p:nvPr>
        </p:nvPicPr>
        <p:blipFill rotWithShape="1">
          <a:blip r:embed="rId4">
            <a:alphaModFix/>
          </a:blip>
          <a:srcRect l="16396" r="16403"/>
          <a:stretch/>
        </p:blipFill>
        <p:spPr>
          <a:xfrm>
            <a:off x="847725" y="2079878"/>
            <a:ext cx="4238400" cy="3547800"/>
          </a:xfrm>
          <a:prstGeom prst="rect">
            <a:avLst/>
          </a:prstGeom>
          <a:noFill/>
          <a:ln>
            <a:noFill/>
          </a:ln>
        </p:spPr>
      </p:pic>
      <p:sp>
        <p:nvSpPr>
          <p:cNvPr id="317" name="Google Shape;317;gdffa6995e5_0_156"/>
          <p:cNvSpPr txBox="1"/>
          <p:nvPr/>
        </p:nvSpPr>
        <p:spPr>
          <a:xfrm>
            <a:off x="1018490" y="6168083"/>
            <a:ext cx="1015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Trouvez d’autres Youssef et Soyez Youssef!</a:t>
            </a:r>
            <a:endParaRPr sz="3200" b="1"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e0e2dc5d9b_0_109"/>
          <p:cNvSpPr txBox="1"/>
          <p:nvPr/>
        </p:nvSpPr>
        <p:spPr>
          <a:xfrm>
            <a:off x="900326" y="1219675"/>
            <a:ext cx="10920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Défi/ problème 6 </a:t>
            </a:r>
            <a:r>
              <a:rPr lang="en-US" sz="3200" b="1" i="0" u="none" strike="noStrike" cap="none">
                <a:solidFill>
                  <a:schemeClr val="accent2"/>
                </a:solidFill>
                <a:latin typeface="Montserrat"/>
                <a:ea typeface="Montserrat"/>
                <a:cs typeface="Montserrat"/>
                <a:sym typeface="Montserrat"/>
              </a:rPr>
              <a:t>: je n’ai pas les compétences</a:t>
            </a:r>
            <a:endParaRPr sz="3200" b="1" i="0" u="none" strike="noStrike" cap="none">
              <a:solidFill>
                <a:schemeClr val="accent2"/>
              </a:solidFill>
              <a:latin typeface="Montserrat"/>
              <a:ea typeface="Montserrat"/>
              <a:cs typeface="Montserrat"/>
              <a:sym typeface="Montserrat"/>
            </a:endParaRPr>
          </a:p>
        </p:txBody>
      </p:sp>
      <p:sp>
        <p:nvSpPr>
          <p:cNvPr id="323" name="Google Shape;323;ge0e2dc5d9b_0_109"/>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324" name="Google Shape;324;ge0e2dc5d9b_0_109"/>
          <p:cNvSpPr/>
          <p:nvPr/>
        </p:nvSpPr>
        <p:spPr>
          <a:xfrm>
            <a:off x="1" y="3000811"/>
            <a:ext cx="5105400" cy="2653800"/>
          </a:xfrm>
          <a:prstGeom prst="rect">
            <a:avLst/>
          </a:prstGeom>
          <a:solidFill>
            <a:srgbClr val="3D66E3">
              <a:alpha val="8823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325" name="Google Shape;325;ge0e2dc5d9b_0_109"/>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326" name="Google Shape;326;ge0e2dc5d9b_0_109"/>
          <p:cNvSpPr/>
          <p:nvPr/>
        </p:nvSpPr>
        <p:spPr>
          <a:xfrm>
            <a:off x="6328538" y="2976336"/>
            <a:ext cx="54774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100" b="1" i="0" u="none" strike="noStrike" cap="none">
                <a:solidFill>
                  <a:schemeClr val="dk1"/>
                </a:solidFill>
                <a:latin typeface="Calibri"/>
                <a:ea typeface="Calibri"/>
                <a:cs typeface="Calibri"/>
                <a:sym typeface="Calibri"/>
              </a:rPr>
              <a:t>Vous voulez entreprendre, mais vous pensez que vous n’avez pas les compétences nécessaires ….</a:t>
            </a: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0" i="0" u="none" strike="noStrike" cap="none">
                <a:solidFill>
                  <a:schemeClr val="dk1"/>
                </a:solidFill>
                <a:latin typeface="Calibri"/>
                <a:ea typeface="Calibri"/>
                <a:cs typeface="Calibri"/>
                <a:sym typeface="Calibri"/>
              </a:rPr>
              <a:t>Comment un entrepreneur va procéder ?</a:t>
            </a: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0" i="0" u="none" strike="noStrike" cap="none">
                <a:solidFill>
                  <a:schemeClr val="dk1"/>
                </a:solidFill>
                <a:latin typeface="Calibri"/>
                <a:ea typeface="Calibri"/>
                <a:cs typeface="Calibri"/>
                <a:sym typeface="Calibri"/>
              </a:rPr>
              <a:t>Que faire? </a:t>
            </a: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27" name="Google Shape;327;ge0e2dc5d9b_0_109"/>
          <p:cNvPicPr preferRelativeResize="0"/>
          <p:nvPr/>
        </p:nvPicPr>
        <p:blipFill rotWithShape="1">
          <a:blip r:embed="rId3">
            <a:alphaModFix/>
          </a:blip>
          <a:srcRect/>
          <a:stretch/>
        </p:blipFill>
        <p:spPr>
          <a:xfrm>
            <a:off x="843389" y="2169275"/>
            <a:ext cx="5146169" cy="429092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dffa6995e5_0_34"/>
          <p:cNvSpPr txBox="1"/>
          <p:nvPr/>
        </p:nvSpPr>
        <p:spPr>
          <a:xfrm>
            <a:off x="900326" y="1219675"/>
            <a:ext cx="109203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Défi/ problème 7 </a:t>
            </a:r>
            <a:r>
              <a:rPr lang="en-US" sz="3200" b="1" i="0" u="none" strike="noStrike" cap="none">
                <a:solidFill>
                  <a:schemeClr val="accent2"/>
                </a:solidFill>
                <a:latin typeface="Montserrat"/>
                <a:ea typeface="Montserrat"/>
                <a:cs typeface="Montserrat"/>
                <a:sym typeface="Montserrat"/>
              </a:rPr>
              <a:t>: je ne sais pas ce que veut mon client</a:t>
            </a:r>
            <a:endParaRPr sz="3200" b="1" i="0" u="none" strike="noStrike" cap="none">
              <a:solidFill>
                <a:schemeClr val="accent2"/>
              </a:solidFill>
              <a:latin typeface="Montserrat"/>
              <a:ea typeface="Montserrat"/>
              <a:cs typeface="Montserrat"/>
              <a:sym typeface="Montserrat"/>
            </a:endParaRPr>
          </a:p>
        </p:txBody>
      </p:sp>
      <p:sp>
        <p:nvSpPr>
          <p:cNvPr id="333" name="Google Shape;333;gdffa6995e5_0_34"/>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334" name="Google Shape;334;gdffa6995e5_0_34"/>
          <p:cNvSpPr/>
          <p:nvPr/>
        </p:nvSpPr>
        <p:spPr>
          <a:xfrm>
            <a:off x="1" y="3000811"/>
            <a:ext cx="5105400" cy="2653800"/>
          </a:xfrm>
          <a:prstGeom prst="rect">
            <a:avLst/>
          </a:prstGeom>
          <a:solidFill>
            <a:srgbClr val="3D66E3">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335" name="Google Shape;335;gdffa6995e5_0_34"/>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336" name="Google Shape;336;gdffa6995e5_0_34"/>
          <p:cNvSpPr/>
          <p:nvPr/>
        </p:nvSpPr>
        <p:spPr>
          <a:xfrm>
            <a:off x="6328538" y="2976336"/>
            <a:ext cx="54774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100" b="1" i="0" u="none" strike="noStrike" cap="none">
                <a:solidFill>
                  <a:schemeClr val="dk1"/>
                </a:solidFill>
                <a:latin typeface="Calibri"/>
                <a:ea typeface="Calibri"/>
                <a:cs typeface="Calibri"/>
                <a:sym typeface="Calibri"/>
              </a:rPr>
              <a:t>Vous voulez entreprendre, vous avez une très bonne idée mais vous ne savez pas exactement ce que veut votre client </a:t>
            </a: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0" i="0" u="none" strike="noStrike" cap="none">
                <a:solidFill>
                  <a:schemeClr val="dk1"/>
                </a:solidFill>
                <a:latin typeface="Calibri"/>
                <a:ea typeface="Calibri"/>
                <a:cs typeface="Calibri"/>
                <a:sym typeface="Calibri"/>
              </a:rPr>
              <a:t>Comment un entrepreneur va procéder ?</a:t>
            </a: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100" b="0" i="0" u="none" strike="noStrike" cap="none">
                <a:solidFill>
                  <a:schemeClr val="dk1"/>
                </a:solidFill>
                <a:latin typeface="Calibri"/>
                <a:ea typeface="Calibri"/>
                <a:cs typeface="Calibri"/>
                <a:sym typeface="Calibri"/>
              </a:rPr>
              <a:t>Va t il s’arrêter ?</a:t>
            </a: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37" name="Google Shape;337;gdffa6995e5_0_34"/>
          <p:cNvPicPr preferRelativeResize="0"/>
          <p:nvPr/>
        </p:nvPicPr>
        <p:blipFill rotWithShape="1">
          <a:blip r:embed="rId3">
            <a:alphaModFix/>
          </a:blip>
          <a:srcRect/>
          <a:stretch/>
        </p:blipFill>
        <p:spPr>
          <a:xfrm>
            <a:off x="843389" y="2169275"/>
            <a:ext cx="5146169" cy="429092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dffa6995e5_0_43"/>
          <p:cNvSpPr txBox="1"/>
          <p:nvPr/>
        </p:nvSpPr>
        <p:spPr>
          <a:xfrm>
            <a:off x="900326" y="1219675"/>
            <a:ext cx="10920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Défi/ problème 8</a:t>
            </a:r>
            <a:r>
              <a:rPr lang="en-US" sz="3200" b="1" i="0" u="none" strike="noStrike" cap="none">
                <a:solidFill>
                  <a:schemeClr val="accent2"/>
                </a:solidFill>
                <a:latin typeface="Montserrat"/>
                <a:ea typeface="Montserrat"/>
                <a:cs typeface="Montserrat"/>
                <a:sym typeface="Montserrat"/>
              </a:rPr>
              <a:t>: le client ne veut pas acheter</a:t>
            </a:r>
            <a:endParaRPr sz="3200" b="1" i="0" u="none" strike="noStrike" cap="none">
              <a:solidFill>
                <a:schemeClr val="accent2"/>
              </a:solidFill>
              <a:latin typeface="Montserrat"/>
              <a:ea typeface="Montserrat"/>
              <a:cs typeface="Montserrat"/>
              <a:sym typeface="Montserrat"/>
            </a:endParaRPr>
          </a:p>
        </p:txBody>
      </p:sp>
      <p:sp>
        <p:nvSpPr>
          <p:cNvPr id="343" name="Google Shape;343;gdffa6995e5_0_43"/>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344" name="Google Shape;344;gdffa6995e5_0_43"/>
          <p:cNvSpPr/>
          <p:nvPr/>
        </p:nvSpPr>
        <p:spPr>
          <a:xfrm>
            <a:off x="1" y="3000811"/>
            <a:ext cx="5105400" cy="2653800"/>
          </a:xfrm>
          <a:prstGeom prst="rect">
            <a:avLst/>
          </a:prstGeom>
          <a:solidFill>
            <a:srgbClr val="3D66E3">
              <a:alpha val="8784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345" name="Google Shape;345;gdffa6995e5_0_43"/>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346" name="Google Shape;346;gdffa6995e5_0_43"/>
          <p:cNvSpPr/>
          <p:nvPr/>
        </p:nvSpPr>
        <p:spPr>
          <a:xfrm>
            <a:off x="6328550" y="2976319"/>
            <a:ext cx="5477400" cy="300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100" b="1" i="0" u="none" strike="noStrike" cap="none">
                <a:solidFill>
                  <a:schemeClr val="dk1"/>
                </a:solidFill>
                <a:latin typeface="Calibri"/>
                <a:ea typeface="Calibri"/>
                <a:cs typeface="Calibri"/>
                <a:sym typeface="Calibri"/>
              </a:rPr>
              <a:t>Vous avez une belle idée, mais votre futur client ne veut pas acheter votre produit, qu’allez vous faire concrètement pour le convaincre ?</a:t>
            </a:r>
            <a:endParaRPr sz="21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1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r>
              <a:rPr lang="en-US" sz="2100" b="0" i="0" u="none" strike="noStrike" cap="none">
                <a:solidFill>
                  <a:schemeClr val="dk1"/>
                </a:solidFill>
                <a:latin typeface="Calibri"/>
                <a:ea typeface="Calibri"/>
                <a:cs typeface="Calibri"/>
                <a:sym typeface="Calibri"/>
              </a:rPr>
              <a:t>Allez vous renoncer ?</a:t>
            </a:r>
            <a:endParaRPr sz="21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47" name="Google Shape;347;gdffa6995e5_0_43"/>
          <p:cNvPicPr preferRelativeResize="0"/>
          <p:nvPr/>
        </p:nvPicPr>
        <p:blipFill rotWithShape="1">
          <a:blip r:embed="rId3">
            <a:alphaModFix/>
          </a:blip>
          <a:srcRect/>
          <a:stretch/>
        </p:blipFill>
        <p:spPr>
          <a:xfrm>
            <a:off x="843389" y="2169275"/>
            <a:ext cx="5146169" cy="429092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e0e2dc5d9b_0_101"/>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353" name="Google Shape;353;ge0e2dc5d9b_0_101"/>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354" name="Google Shape;354;ge0e2dc5d9b_0_101"/>
          <p:cNvSpPr txBox="1"/>
          <p:nvPr/>
        </p:nvSpPr>
        <p:spPr>
          <a:xfrm>
            <a:off x="-640682" y="1708935"/>
            <a:ext cx="4009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05</a:t>
            </a:r>
            <a:endParaRPr sz="1400" b="0" i="0" u="none" strike="noStrike" cap="none">
              <a:solidFill>
                <a:srgbClr val="000000"/>
              </a:solidFill>
              <a:latin typeface="Arial"/>
              <a:ea typeface="Arial"/>
              <a:cs typeface="Arial"/>
              <a:sym typeface="Arial"/>
            </a:endParaRPr>
          </a:p>
        </p:txBody>
      </p:sp>
      <p:sp>
        <p:nvSpPr>
          <p:cNvPr id="355" name="Google Shape;355;ge0e2dc5d9b_0_101"/>
          <p:cNvSpPr txBox="1"/>
          <p:nvPr/>
        </p:nvSpPr>
        <p:spPr>
          <a:xfrm>
            <a:off x="7828163" y="3551041"/>
            <a:ext cx="3687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DEBRIEF</a:t>
            </a:r>
            <a:endParaRPr sz="2800" b="0" i="0" u="none" strike="noStrike" cap="none">
              <a:solidFill>
                <a:srgbClr val="000000"/>
              </a:solidFill>
              <a:latin typeface="Calibri"/>
              <a:ea typeface="Calibri"/>
              <a:cs typeface="Calibri"/>
              <a:sym typeface="Calibri"/>
            </a:endParaRPr>
          </a:p>
        </p:txBody>
      </p:sp>
      <p:pic>
        <p:nvPicPr>
          <p:cNvPr id="356" name="Google Shape;356;ge0e2dc5d9b_0_101"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dffa6995e5_0_85"/>
          <p:cNvSpPr txBox="1"/>
          <p:nvPr/>
        </p:nvSpPr>
        <p:spPr>
          <a:xfrm>
            <a:off x="900331" y="2477966"/>
            <a:ext cx="11029500" cy="31707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Un entrepreneur c’est une personne qui rencontre dans son parcours des défis/ problèmes et qui va avoir pour mission de les résoudre un à un pour réussir</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Parfois il y arrive simplement, parfois c’est plus complexe, parfois il échoue (sa solution ne marche pas du tout). Il apprend à faire face aux difficultés et à se relever à chaque fois pour poursuivre son chemin</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Pour l’entrepreneur, chaque défi est comme un jeu, une énigme qu’il doit résoudre</a:t>
            </a:r>
            <a:endParaRPr sz="2500" b="1" i="0" u="none" strike="noStrike" cap="none">
              <a:solidFill>
                <a:srgbClr val="000000"/>
              </a:solidFill>
              <a:latin typeface="Calibri"/>
              <a:ea typeface="Calibri"/>
              <a:cs typeface="Calibri"/>
              <a:sym typeface="Calibri"/>
            </a:endParaRPr>
          </a:p>
        </p:txBody>
      </p:sp>
      <p:sp>
        <p:nvSpPr>
          <p:cNvPr id="362" name="Google Shape;362;gdffa6995e5_0_85"/>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La mission </a:t>
            </a:r>
            <a:r>
              <a:rPr lang="en-US" sz="3200" b="1" i="0" u="none" strike="noStrike" cap="none">
                <a:solidFill>
                  <a:schemeClr val="accent2"/>
                </a:solidFill>
                <a:latin typeface="Montserrat"/>
                <a:ea typeface="Montserrat"/>
                <a:cs typeface="Montserrat"/>
                <a:sym typeface="Montserrat"/>
              </a:rPr>
              <a:t>de l’entrepreneur</a:t>
            </a:r>
            <a:endParaRPr sz="3200" b="1" i="0" u="none" strike="noStrike" cap="none">
              <a:solidFill>
                <a:schemeClr val="accent2"/>
              </a:solidFill>
              <a:latin typeface="Montserrat"/>
              <a:ea typeface="Montserrat"/>
              <a:cs typeface="Montserrat"/>
              <a:sym typeface="Montserrat"/>
            </a:endParaRPr>
          </a:p>
        </p:txBody>
      </p:sp>
      <p:sp>
        <p:nvSpPr>
          <p:cNvPr id="363" name="Google Shape;363;gdffa6995e5_0_85"/>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Mission</a:t>
            </a:r>
            <a:endParaRPr sz="1600" b="0" i="0" u="none" strike="noStrike" cap="none">
              <a:solidFill>
                <a:schemeClr val="dk2"/>
              </a:solidFill>
              <a:latin typeface="Lato"/>
              <a:ea typeface="Lato"/>
              <a:cs typeface="Lato"/>
              <a:sym typeface="Lato"/>
            </a:endParaRPr>
          </a:p>
        </p:txBody>
      </p:sp>
      <p:sp>
        <p:nvSpPr>
          <p:cNvPr id="364" name="Google Shape;364;gdffa6995e5_0_85"/>
          <p:cNvSpPr txBox="1"/>
          <p:nvPr/>
        </p:nvSpPr>
        <p:spPr>
          <a:xfrm>
            <a:off x="5411694" y="5827765"/>
            <a:ext cx="6518100" cy="518400"/>
          </a:xfrm>
          <a:prstGeom prst="rect">
            <a:avLst/>
          </a:prstGeom>
          <a:noFill/>
          <a:ln>
            <a:noFill/>
          </a:ln>
        </p:spPr>
        <p:txBody>
          <a:bodyPr spcFirstLastPara="1" wrap="square" lIns="91425" tIns="45700" rIns="91425" bIns="45700" anchor="t" anchorCtr="0">
            <a:noAutofit/>
          </a:bodyPr>
          <a:lstStyle/>
          <a:p>
            <a:pPr marL="0" marR="0" lvl="0" indent="0" algn="r" rtl="0">
              <a:lnSpc>
                <a:spcPct val="106666"/>
              </a:lnSpc>
              <a:spcBef>
                <a:spcPts val="0"/>
              </a:spcBef>
              <a:spcAft>
                <a:spcPts val="0"/>
              </a:spcAft>
              <a:buClr>
                <a:srgbClr val="000000"/>
              </a:buClr>
              <a:buSzPts val="3000"/>
              <a:buFont typeface="Montserrat"/>
              <a:buNone/>
            </a:pPr>
            <a:endParaRPr sz="2000" b="1" i="0" u="none" strike="noStrike" cap="none">
              <a:solidFill>
                <a:srgbClr val="3155A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e1a1ef539e_0_0"/>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Un programme pour apprendre et découvrir</a:t>
            </a:r>
            <a:endParaRPr sz="3200" b="1" i="0" u="none" strike="noStrike" cap="none">
              <a:solidFill>
                <a:schemeClr val="accent2"/>
              </a:solidFill>
              <a:latin typeface="Montserrat"/>
              <a:ea typeface="Montserrat"/>
              <a:cs typeface="Montserrat"/>
              <a:sym typeface="Montserrat"/>
            </a:endParaRPr>
          </a:p>
        </p:txBody>
      </p:sp>
      <p:sp>
        <p:nvSpPr>
          <p:cNvPr id="60" name="Google Shape;60;ge1a1ef539e_0_0"/>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RAPPEL</a:t>
            </a:r>
            <a:endParaRPr sz="1600" b="0" i="0" u="none" strike="noStrike" cap="none">
              <a:solidFill>
                <a:schemeClr val="dk2"/>
              </a:solidFill>
              <a:latin typeface="Lato"/>
              <a:ea typeface="Lato"/>
              <a:cs typeface="Lato"/>
              <a:sym typeface="Lato"/>
            </a:endParaRPr>
          </a:p>
        </p:txBody>
      </p:sp>
      <p:sp>
        <p:nvSpPr>
          <p:cNvPr id="61" name="Google Shape;61;ge1a1ef539e_0_0"/>
          <p:cNvSpPr txBox="1"/>
          <p:nvPr/>
        </p:nvSpPr>
        <p:spPr>
          <a:xfrm>
            <a:off x="1223235" y="2453847"/>
            <a:ext cx="9990600" cy="22473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accent1"/>
                </a:solidFill>
                <a:latin typeface="Calibri"/>
                <a:ea typeface="Calibri"/>
                <a:cs typeface="Calibri"/>
                <a:sym typeface="Calibri"/>
              </a:rPr>
              <a:t>Rappel : L’objectif du programme est de vous inviter à découvrir l’entrepreneuriat et non à devenir Entrepreneur nécessairement.</a:t>
            </a:r>
            <a:endParaRPr sz="2800" b="1"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800" b="1"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accent1"/>
                </a:solidFill>
                <a:latin typeface="Calibri"/>
                <a:ea typeface="Calibri"/>
                <a:cs typeface="Calibri"/>
                <a:sym typeface="Calibri"/>
              </a:rPr>
              <a:t>C’est un programme pour apprendre des compétences qui vous seront utiles dans votre vie personnelle ou professionnelle</a:t>
            </a:r>
            <a:endParaRPr sz="3900" b="1"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50"/>
          <p:cNvSpPr txBox="1"/>
          <p:nvPr/>
        </p:nvSpPr>
        <p:spPr>
          <a:xfrm>
            <a:off x="900330" y="2355962"/>
            <a:ext cx="11029500" cy="14160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L’entrepreneur ne se  limite pas à ses moyens actuels. Il est en train de chercher des solutions innovantes pour démarrer son projet à partir des </a:t>
            </a:r>
            <a:r>
              <a:rPr lang="en-US" sz="2000" b="1" i="0" u="none" strike="noStrike" cap="none">
                <a:solidFill>
                  <a:schemeClr val="dk1"/>
                </a:solidFill>
                <a:latin typeface="Calibri"/>
                <a:ea typeface="Calibri"/>
                <a:cs typeface="Calibri"/>
                <a:sym typeface="Calibri"/>
              </a:rPr>
              <a:t>moyens limités</a:t>
            </a:r>
            <a:r>
              <a:rPr lang="en-US" sz="2000" b="0" i="0" u="none" strike="noStrike" cap="none">
                <a:solidFill>
                  <a:schemeClr val="dk1"/>
                </a:solidFill>
                <a:latin typeface="Calibri"/>
                <a:ea typeface="Calibri"/>
                <a:cs typeface="Calibri"/>
                <a:sym typeface="Calibri"/>
              </a:rPr>
              <a:t> qu’il a.</a:t>
            </a:r>
            <a:endParaRPr sz="2000" b="0" i="0"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L’entrepreneur est toujours orienté solution</a:t>
            </a:r>
            <a:endParaRPr sz="2000" b="1" i="0" u="none" strike="noStrike" cap="none">
              <a:solidFill>
                <a:schemeClr val="dk1"/>
              </a:solidFill>
              <a:latin typeface="Calibri"/>
              <a:ea typeface="Calibri"/>
              <a:cs typeface="Calibri"/>
              <a:sym typeface="Calibri"/>
            </a:endParaRPr>
          </a:p>
        </p:txBody>
      </p:sp>
      <p:sp>
        <p:nvSpPr>
          <p:cNvPr id="370" name="Google Shape;370;p150"/>
          <p:cNvSpPr txBox="1"/>
          <p:nvPr/>
        </p:nvSpPr>
        <p:spPr>
          <a:xfrm>
            <a:off x="900315" y="1219683"/>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DEBRIEF </a:t>
            </a:r>
            <a:r>
              <a:rPr lang="en-US" sz="3200" b="1" i="0" u="none" strike="noStrike" cap="none">
                <a:solidFill>
                  <a:schemeClr val="accent2"/>
                </a:solidFill>
                <a:latin typeface="Montserrat"/>
                <a:ea typeface="Montserrat"/>
                <a:cs typeface="Montserrat"/>
                <a:sym typeface="Montserrat"/>
              </a:rPr>
              <a:t>: ORIENTE-SOLUTION</a:t>
            </a:r>
            <a:endParaRPr sz="3200" b="1" i="0" u="none" strike="noStrike" cap="none">
              <a:solidFill>
                <a:schemeClr val="accent2"/>
              </a:solidFill>
              <a:latin typeface="Montserrat"/>
              <a:ea typeface="Montserrat"/>
              <a:cs typeface="Montserrat"/>
              <a:sym typeface="Montserrat"/>
            </a:endParaRPr>
          </a:p>
        </p:txBody>
      </p:sp>
      <p:sp>
        <p:nvSpPr>
          <p:cNvPr id="371" name="Google Shape;371;p150"/>
          <p:cNvSpPr txBox="1"/>
          <p:nvPr/>
        </p:nvSpPr>
        <p:spPr>
          <a:xfrm>
            <a:off x="900316" y="858128"/>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111111"/>
                </a:solidFill>
                <a:latin typeface="Calibri"/>
                <a:ea typeface="Calibri"/>
                <a:cs typeface="Calibri"/>
                <a:sym typeface="Calibri"/>
              </a:rPr>
              <a:t>Définition</a:t>
            </a:r>
            <a:endParaRPr sz="1600" b="0" i="0" u="none" strike="noStrike" cap="none">
              <a:solidFill>
                <a:srgbClr val="111111"/>
              </a:solidFill>
              <a:latin typeface="Calibri"/>
              <a:ea typeface="Calibri"/>
              <a:cs typeface="Calibri"/>
              <a:sym typeface="Calibri"/>
            </a:endParaRPr>
          </a:p>
        </p:txBody>
      </p:sp>
      <p:pic>
        <p:nvPicPr>
          <p:cNvPr id="372" name="Google Shape;372;p150"/>
          <p:cNvPicPr preferRelativeResize="0"/>
          <p:nvPr/>
        </p:nvPicPr>
        <p:blipFill rotWithShape="1">
          <a:blip r:embed="rId3">
            <a:alphaModFix/>
          </a:blip>
          <a:srcRect/>
          <a:stretch/>
        </p:blipFill>
        <p:spPr>
          <a:xfrm>
            <a:off x="9347690" y="4468200"/>
            <a:ext cx="2189385" cy="218112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ddad85667f_1_65"/>
          <p:cNvSpPr txBox="1"/>
          <p:nvPr/>
        </p:nvSpPr>
        <p:spPr>
          <a:xfrm>
            <a:off x="1491975" y="2172675"/>
            <a:ext cx="9562800" cy="3524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100"/>
              <a:buFont typeface="Arial"/>
              <a:buNone/>
            </a:pPr>
            <a:r>
              <a:rPr lang="en-US" sz="3100" b="0" i="0" u="none" strike="noStrike" cap="none">
                <a:solidFill>
                  <a:srgbClr val="3D66E3"/>
                </a:solidFill>
                <a:latin typeface="Calibri"/>
                <a:ea typeface="Calibri"/>
                <a:cs typeface="Calibri"/>
                <a:sym typeface="Calibri"/>
              </a:rPr>
              <a:t>Le problème ce n’est pas le problème c’est votre attitude face au problème :-)</a:t>
            </a:r>
            <a:endParaRPr sz="3100" b="0" i="0" u="none" strike="noStrike" cap="none">
              <a:solidFill>
                <a:srgbClr val="3D66E3"/>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3D66E3"/>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3D66E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100"/>
              <a:buFont typeface="Arial"/>
              <a:buNone/>
            </a:pPr>
            <a:r>
              <a:rPr lang="en-US" sz="3100" b="0" i="0" u="none" strike="noStrike" cap="none">
                <a:solidFill>
                  <a:schemeClr val="dk1"/>
                </a:solidFill>
                <a:latin typeface="Calibri"/>
                <a:ea typeface="Calibri"/>
                <a:cs typeface="Calibri"/>
                <a:sym typeface="Calibri"/>
              </a:rPr>
              <a:t>Ne dites plus</a:t>
            </a:r>
            <a:r>
              <a:rPr lang="en-US" sz="3100" b="0" i="0" u="none" strike="noStrike" cap="none">
                <a:solidFill>
                  <a:srgbClr val="3D66E3"/>
                </a:solidFill>
                <a:latin typeface="Calibri"/>
                <a:ea typeface="Calibri"/>
                <a:cs typeface="Calibri"/>
                <a:sym typeface="Calibri"/>
              </a:rPr>
              <a:t> : “</a:t>
            </a:r>
            <a:r>
              <a:rPr lang="en-US" sz="3100" b="1" i="0" u="none" strike="noStrike" cap="none">
                <a:solidFill>
                  <a:srgbClr val="3D66E3"/>
                </a:solidFill>
                <a:latin typeface="Calibri"/>
                <a:ea typeface="Calibri"/>
                <a:cs typeface="Calibri"/>
                <a:sym typeface="Calibri"/>
              </a:rPr>
              <a:t>c’est impossible de</a:t>
            </a:r>
            <a:r>
              <a:rPr lang="en-US" sz="3100" b="0" i="0" u="none" strike="noStrike" cap="none">
                <a:solidFill>
                  <a:srgbClr val="3D66E3"/>
                </a:solidFill>
                <a:latin typeface="Calibri"/>
                <a:ea typeface="Calibri"/>
                <a:cs typeface="Calibri"/>
                <a:sym typeface="Calibri"/>
              </a:rPr>
              <a:t>” </a:t>
            </a:r>
            <a:endParaRPr sz="3100" b="0" i="0" u="none" strike="noStrike" cap="none">
              <a:solidFill>
                <a:srgbClr val="3D66E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100"/>
              <a:buFont typeface="Arial"/>
              <a:buNone/>
            </a:pPr>
            <a:r>
              <a:rPr lang="en-US" sz="3100" b="0" i="0" u="none" strike="noStrike" cap="none">
                <a:solidFill>
                  <a:srgbClr val="111111"/>
                </a:solidFill>
                <a:latin typeface="Calibri"/>
                <a:ea typeface="Calibri"/>
                <a:cs typeface="Calibri"/>
                <a:sym typeface="Calibri"/>
              </a:rPr>
              <a:t>mais dites plutôt </a:t>
            </a:r>
            <a:r>
              <a:rPr lang="en-US" sz="3100" b="0" i="0" u="none" strike="noStrike" cap="none">
                <a:solidFill>
                  <a:srgbClr val="3D66E3"/>
                </a:solidFill>
                <a:latin typeface="Calibri"/>
                <a:ea typeface="Calibri"/>
                <a:cs typeface="Calibri"/>
                <a:sym typeface="Calibri"/>
              </a:rPr>
              <a:t>“</a:t>
            </a:r>
            <a:r>
              <a:rPr lang="en-US" sz="3100" b="1" i="0" u="none" strike="noStrike" cap="none">
                <a:solidFill>
                  <a:srgbClr val="3D66E3"/>
                </a:solidFill>
                <a:latin typeface="Calibri"/>
                <a:ea typeface="Calibri"/>
                <a:cs typeface="Calibri"/>
                <a:sym typeface="Calibri"/>
              </a:rPr>
              <a:t>comment faire pour …</a:t>
            </a:r>
            <a:r>
              <a:rPr lang="en-US" sz="3100" b="0" i="0" u="none" strike="noStrike" cap="none">
                <a:solidFill>
                  <a:srgbClr val="3D66E3"/>
                </a:solidFill>
                <a:latin typeface="Calibri"/>
                <a:ea typeface="Calibri"/>
                <a:cs typeface="Calibri"/>
                <a:sym typeface="Calibri"/>
              </a:rPr>
              <a:t>” ou “</a:t>
            </a:r>
            <a:r>
              <a:rPr lang="en-US" sz="3100" b="1" i="0" u="none" strike="noStrike" cap="none">
                <a:solidFill>
                  <a:srgbClr val="3D66E3"/>
                </a:solidFill>
                <a:latin typeface="Calibri"/>
                <a:ea typeface="Calibri"/>
                <a:cs typeface="Calibri"/>
                <a:sym typeface="Calibri"/>
              </a:rPr>
              <a:t>que dois je apprendre pour</a:t>
            </a:r>
            <a:r>
              <a:rPr lang="en-US" sz="3100" b="0" i="0" u="none" strike="noStrike" cap="none">
                <a:solidFill>
                  <a:srgbClr val="3D66E3"/>
                </a:solidFill>
                <a:latin typeface="Calibri"/>
                <a:ea typeface="Calibri"/>
                <a:cs typeface="Calibri"/>
                <a:sym typeface="Calibri"/>
              </a:rPr>
              <a:t> …”</a:t>
            </a:r>
            <a:endParaRPr sz="3100" b="0" i="0" u="none" strike="noStrike" cap="none">
              <a:solidFill>
                <a:srgbClr val="3D66E3"/>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e0e2dc5d9b_0_134"/>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
        <p:nvSpPr>
          <p:cNvPr id="383" name="Google Shape;383;ge0e2dc5d9b_0_134"/>
          <p:cNvSpPr/>
          <p:nvPr/>
        </p:nvSpPr>
        <p:spPr>
          <a:xfrm>
            <a:off x="1" y="3000811"/>
            <a:ext cx="5105400" cy="2653800"/>
          </a:xfrm>
          <a:prstGeom prst="rect">
            <a:avLst/>
          </a:prstGeom>
          <a:solidFill>
            <a:srgbClr val="3D66E3">
              <a:alpha val="8823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384" name="Google Shape;384;ge0e2dc5d9b_0_134"/>
          <p:cNvSpPr txBox="1"/>
          <p:nvPr/>
        </p:nvSpPr>
        <p:spPr>
          <a:xfrm>
            <a:off x="1238207" y="34794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385" name="Google Shape;385;ge0e2dc5d9b_0_134"/>
          <p:cNvSpPr/>
          <p:nvPr/>
        </p:nvSpPr>
        <p:spPr>
          <a:xfrm>
            <a:off x="6328550" y="2976323"/>
            <a:ext cx="5569800" cy="198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Entrepreneurs,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Comment ce que vous avez appris aujourd’hui change votre regard sur l’entrepreneuriat et sur votre potentiel entrepreneurial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86" name="Google Shape;386;ge0e2dc5d9b_0_134"/>
          <p:cNvPicPr preferRelativeResize="0"/>
          <p:nvPr/>
        </p:nvPicPr>
        <p:blipFill rotWithShape="1">
          <a:blip r:embed="rId3">
            <a:alphaModFix/>
          </a:blip>
          <a:srcRect/>
          <a:stretch/>
        </p:blipFill>
        <p:spPr>
          <a:xfrm>
            <a:off x="843389" y="2169275"/>
            <a:ext cx="5146169" cy="4290928"/>
          </a:xfrm>
          <a:prstGeom prst="rect">
            <a:avLst/>
          </a:prstGeom>
          <a:noFill/>
          <a:ln>
            <a:noFill/>
          </a:ln>
        </p:spPr>
      </p:pic>
      <p:sp>
        <p:nvSpPr>
          <p:cNvPr id="387" name="Google Shape;387;ge0e2dc5d9b_0_134"/>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Question - Réflexion individuelle puis collective</a:t>
            </a:r>
            <a:endParaRPr sz="2800" b="0" i="0" u="none" strike="noStrike" cap="none">
              <a:solidFill>
                <a:schemeClr val="accent2"/>
              </a:solidFill>
              <a:latin typeface="Montserrat Light"/>
              <a:ea typeface="Montserrat Light"/>
              <a:cs typeface="Montserrat Light"/>
              <a:sym typeface="Montserrat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65"/>
          <p:cNvSpPr/>
          <p:nvPr/>
        </p:nvSpPr>
        <p:spPr>
          <a:xfrm>
            <a:off x="0" y="1"/>
            <a:ext cx="7524750" cy="6857999"/>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393" name="Google Shape;393;p165"/>
          <p:cNvSpPr txBox="1"/>
          <p:nvPr/>
        </p:nvSpPr>
        <p:spPr>
          <a:xfrm>
            <a:off x="803378" y="661559"/>
            <a:ext cx="306377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394" name="Google Shape;394;p165"/>
          <p:cNvSpPr txBox="1"/>
          <p:nvPr/>
        </p:nvSpPr>
        <p:spPr>
          <a:xfrm>
            <a:off x="-640673" y="1708925"/>
            <a:ext cx="51042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06</a:t>
            </a:r>
            <a:endParaRPr sz="1400" b="0" i="0" u="none" strike="noStrike" cap="none">
              <a:solidFill>
                <a:srgbClr val="000000"/>
              </a:solidFill>
              <a:latin typeface="Arial"/>
              <a:ea typeface="Arial"/>
              <a:cs typeface="Arial"/>
              <a:sym typeface="Arial"/>
            </a:endParaRPr>
          </a:p>
        </p:txBody>
      </p:sp>
      <p:sp>
        <p:nvSpPr>
          <p:cNvPr id="395" name="Google Shape;395;p165"/>
          <p:cNvSpPr txBox="1"/>
          <p:nvPr/>
        </p:nvSpPr>
        <p:spPr>
          <a:xfrm>
            <a:off x="7857027" y="3940659"/>
            <a:ext cx="4335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Apprentissages de la semaine</a:t>
            </a:r>
            <a:endParaRPr sz="2800" b="1" i="0" u="none" strike="noStrike" cap="none">
              <a:solidFill>
                <a:srgbClr val="000000"/>
              </a:solidFill>
              <a:latin typeface="Calibri"/>
              <a:ea typeface="Calibri"/>
              <a:cs typeface="Calibri"/>
              <a:sym typeface="Calibri"/>
            </a:endParaRPr>
          </a:p>
        </p:txBody>
      </p:sp>
      <p:sp>
        <p:nvSpPr>
          <p:cNvPr id="396" name="Google Shape;396;p165"/>
          <p:cNvSpPr>
            <a:spLocks noGrp="1"/>
          </p:cNvSpPr>
          <p:nvPr>
            <p:ph type="pic" idx="3"/>
          </p:nvPr>
        </p:nvSpPr>
        <p:spPr>
          <a:xfrm>
            <a:off x="7524750" y="1"/>
            <a:ext cx="2286000" cy="25146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Montserrat"/>
              <a:ea typeface="Montserrat"/>
              <a:cs typeface="Montserrat"/>
              <a:sym typeface="Montserrat"/>
            </a:endParaRPr>
          </a:p>
        </p:txBody>
      </p:sp>
      <p:pic>
        <p:nvPicPr>
          <p:cNvPr id="397" name="Google Shape;397;p165" descr="PIE-Logo.jpeg"/>
          <p:cNvPicPr preferRelativeResize="0">
            <a:picLocks noGrp="1"/>
          </p:cNvPicPr>
          <p:nvPr>
            <p:ph type="pic" idx="3"/>
          </p:nvPr>
        </p:nvPicPr>
        <p:blipFill rotWithShape="1">
          <a:blip r:embed="rId3">
            <a:alphaModFix/>
          </a:blip>
          <a:srcRect l="17862" r="14390"/>
          <a:stretch/>
        </p:blipFill>
        <p:spPr>
          <a:xfrm>
            <a:off x="7524749" y="1"/>
            <a:ext cx="2534824" cy="2514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dffa6995e5_0_92"/>
          <p:cNvSpPr/>
          <p:nvPr/>
        </p:nvSpPr>
        <p:spPr>
          <a:xfrm>
            <a:off x="1" y="2543611"/>
            <a:ext cx="5105400" cy="2653800"/>
          </a:xfrm>
          <a:prstGeom prst="rect">
            <a:avLst/>
          </a:prstGeom>
          <a:solidFill>
            <a:schemeClr val="accent1">
              <a:alpha val="8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03" name="Google Shape;403;gdffa6995e5_0_92"/>
          <p:cNvSpPr txBox="1"/>
          <p:nvPr/>
        </p:nvSpPr>
        <p:spPr>
          <a:xfrm>
            <a:off x="1238207" y="30222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404" name="Google Shape;404;gdffa6995e5_0_92"/>
          <p:cNvSpPr txBox="1"/>
          <p:nvPr/>
        </p:nvSpPr>
        <p:spPr>
          <a:xfrm>
            <a:off x="1238208" y="3850524"/>
            <a:ext cx="3461700" cy="1092900"/>
          </a:xfrm>
          <a:prstGeom prst="rect">
            <a:avLst/>
          </a:prstGeom>
          <a:noFill/>
          <a:ln>
            <a:noFill/>
          </a:ln>
        </p:spPr>
        <p:txBody>
          <a:bodyPr spcFirstLastPara="1" wrap="square" lIns="91425" tIns="45700" rIns="91425" bIns="45700" anchor="t" anchorCtr="0">
            <a:spAutoFit/>
          </a:bodyPr>
          <a:lstStyle/>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Have them for one. Living grass for can’t this</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Waters had winged to be Creepiest subdue which to</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two set had seasons. Fifth man wherein seas don't subdue which two set had seasons. </a:t>
            </a:r>
            <a:endParaRPr sz="1400" b="0" i="0" u="none" strike="noStrike" cap="none">
              <a:solidFill>
                <a:srgbClr val="000000"/>
              </a:solidFill>
              <a:latin typeface="Arial"/>
              <a:ea typeface="Arial"/>
              <a:cs typeface="Arial"/>
              <a:sym typeface="Arial"/>
            </a:endParaRPr>
          </a:p>
        </p:txBody>
      </p:sp>
      <p:pic>
        <p:nvPicPr>
          <p:cNvPr id="405" name="Google Shape;405;gdffa6995e5_0_92" descr="leçons apprises.jpeg"/>
          <p:cNvPicPr preferRelativeResize="0">
            <a:picLocks noGrp="1"/>
          </p:cNvPicPr>
          <p:nvPr>
            <p:ph type="pic" idx="2"/>
          </p:nvPr>
        </p:nvPicPr>
        <p:blipFill rotWithShape="1">
          <a:blip r:embed="rId3">
            <a:alphaModFix/>
          </a:blip>
          <a:srcRect l="7827" r="7819"/>
          <a:stretch/>
        </p:blipFill>
        <p:spPr>
          <a:xfrm>
            <a:off x="847725" y="1733550"/>
            <a:ext cx="5105400" cy="4273800"/>
          </a:xfrm>
          <a:prstGeom prst="rect">
            <a:avLst/>
          </a:prstGeom>
          <a:noFill/>
          <a:ln>
            <a:noFill/>
          </a:ln>
        </p:spPr>
      </p:pic>
      <p:sp>
        <p:nvSpPr>
          <p:cNvPr id="406" name="Google Shape;406;gdffa6995e5_0_92"/>
          <p:cNvSpPr/>
          <p:nvPr/>
        </p:nvSpPr>
        <p:spPr>
          <a:xfrm>
            <a:off x="1947366" y="3117107"/>
            <a:ext cx="3060900" cy="1033200"/>
          </a:xfrm>
          <a:prstGeom prst="rect">
            <a:avLst/>
          </a:prstGeom>
          <a:noFill/>
          <a:ln>
            <a:noFill/>
          </a:ln>
        </p:spPr>
        <p:txBody>
          <a:bodyPr spcFirstLastPara="1" wrap="square" lIns="91425" tIns="45700" rIns="91425" bIns="45700" anchor="t" anchorCtr="0">
            <a:noAutofit/>
          </a:bodyPr>
          <a:lstStyle/>
          <a:p>
            <a:pPr marL="0" marR="0" lvl="0" indent="0" algn="just" rtl="0">
              <a:lnSpc>
                <a:spcPct val="11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Quelles leçons retenez vous ici ?</a:t>
            </a:r>
            <a:endParaRPr sz="900" b="1" i="0" u="none" strike="noStrike" cap="none">
              <a:solidFill>
                <a:srgbClr val="7F7F7F"/>
              </a:solidFill>
              <a:latin typeface="Lato"/>
              <a:ea typeface="Lato"/>
              <a:cs typeface="Lato"/>
              <a:sym typeface="Lato"/>
            </a:endParaRPr>
          </a:p>
        </p:txBody>
      </p:sp>
      <p:sp>
        <p:nvSpPr>
          <p:cNvPr id="407" name="Google Shape;407;gdffa6995e5_0_92"/>
          <p:cNvSpPr txBox="1"/>
          <p:nvPr/>
        </p:nvSpPr>
        <p:spPr>
          <a:xfrm>
            <a:off x="6096000" y="1733550"/>
            <a:ext cx="5936700" cy="4402200"/>
          </a:xfrm>
          <a:prstGeom prst="rect">
            <a:avLst/>
          </a:prstGeom>
          <a:noFill/>
          <a:ln>
            <a:noFill/>
          </a:ln>
        </p:spPr>
        <p:txBody>
          <a:bodyPr spcFirstLastPara="1" wrap="square" lIns="91425" tIns="45700" rIns="91425" bIns="45700" anchor="ctr" anchorCtr="0">
            <a:spAutoFit/>
          </a:bodyPr>
          <a:lstStyle/>
          <a:p>
            <a:pPr marL="457200" marR="0" lvl="0" indent="-342900" algn="just" rtl="0">
              <a:lnSpc>
                <a:spcPct val="100000"/>
              </a:lnSpc>
              <a:spcBef>
                <a:spcPts val="0"/>
              </a:spcBef>
              <a:spcAft>
                <a:spcPts val="0"/>
              </a:spcAft>
              <a:buClr>
                <a:srgbClr val="000000"/>
              </a:buClr>
              <a:buSzPts val="1800"/>
              <a:buFont typeface="Calibri"/>
              <a:buChar char="●"/>
            </a:pPr>
            <a:r>
              <a:rPr lang="en-US" sz="2000" b="0" i="0" u="none" strike="noStrike" cap="none">
                <a:solidFill>
                  <a:schemeClr val="dk1"/>
                </a:solidFill>
                <a:latin typeface="Calibri"/>
                <a:ea typeface="Calibri"/>
                <a:cs typeface="Calibri"/>
                <a:sym typeface="Calibri"/>
              </a:rPr>
              <a:t>Les problèmes que l’on rencontre sont tout à fait normaux. </a:t>
            </a:r>
            <a:endParaRPr sz="2000" b="0" i="0" u="none" strike="noStrike" cap="none">
              <a:solidFill>
                <a:schemeClr val="dk1"/>
              </a:solidFill>
              <a:latin typeface="Calibri"/>
              <a:ea typeface="Calibri"/>
              <a:cs typeface="Calibri"/>
              <a:sym typeface="Calibri"/>
            </a:endParaRPr>
          </a:p>
          <a:p>
            <a:pPr marL="457200" marR="0" lvl="0" indent="-342900" algn="l" rtl="0">
              <a:lnSpc>
                <a:spcPct val="110000"/>
              </a:lnSpc>
              <a:spcBef>
                <a:spcPts val="0"/>
              </a:spcBef>
              <a:spcAft>
                <a:spcPts val="0"/>
              </a:spcAft>
              <a:buClr>
                <a:srgbClr val="4A86E8"/>
              </a:buClr>
              <a:buSzPts val="1800"/>
              <a:buFont typeface="Calibri"/>
              <a:buChar char="●"/>
            </a:pPr>
            <a:r>
              <a:rPr lang="en-US" sz="2000" b="0" i="0" u="none" strike="noStrike" cap="none">
                <a:solidFill>
                  <a:srgbClr val="4A86E8"/>
                </a:solidFill>
                <a:latin typeface="Calibri"/>
                <a:ea typeface="Calibri"/>
                <a:cs typeface="Calibri"/>
                <a:sym typeface="Calibri"/>
              </a:rPr>
              <a:t>Les entrepreneurs qui réussissent sont ceux qui ont la capacité à proposer des solutions pratiques, innovantes et ÉTHIQUES face à des problèmes</a:t>
            </a:r>
            <a:endParaRPr sz="2000" b="0" i="0" u="none" strike="noStrike" cap="none">
              <a:solidFill>
                <a:srgbClr val="4A86E8"/>
              </a:solidFill>
              <a:latin typeface="Calibri"/>
              <a:ea typeface="Calibri"/>
              <a:cs typeface="Calibri"/>
              <a:sym typeface="Calibri"/>
            </a:endParaRPr>
          </a:p>
          <a:p>
            <a:pPr marL="457200" marR="0" lvl="0" indent="-355600" algn="l" rtl="0">
              <a:lnSpc>
                <a:spcPct val="11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Chaque problème a une solution : il suffit d’être créatif et d’apprendre les compétences nécessaires pour trouver des solutions différentes</a:t>
            </a:r>
            <a:endParaRPr sz="2000" b="0" i="0" u="none" strike="noStrike" cap="none">
              <a:solidFill>
                <a:schemeClr val="dk1"/>
              </a:solidFill>
              <a:latin typeface="Calibri"/>
              <a:ea typeface="Calibri"/>
              <a:cs typeface="Calibri"/>
              <a:sym typeface="Calibri"/>
            </a:endParaRPr>
          </a:p>
          <a:p>
            <a:pPr marL="457200" marR="0" lvl="0" indent="-355600" algn="l" rtl="0">
              <a:lnSpc>
                <a:spcPct val="110000"/>
              </a:lnSpc>
              <a:spcBef>
                <a:spcPts val="0"/>
              </a:spcBef>
              <a:spcAft>
                <a:spcPts val="0"/>
              </a:spcAft>
              <a:buClr>
                <a:srgbClr val="4A86E8"/>
              </a:buClr>
              <a:buSzPts val="2000"/>
              <a:buFont typeface="Calibri"/>
              <a:buChar char="●"/>
            </a:pPr>
            <a:r>
              <a:rPr lang="en-US" sz="2000" b="0" i="0" u="none" strike="noStrike" cap="none">
                <a:solidFill>
                  <a:srgbClr val="4A86E8"/>
                </a:solidFill>
                <a:latin typeface="Calibri"/>
                <a:ea typeface="Calibri"/>
                <a:cs typeface="Calibri"/>
                <a:sym typeface="Calibri"/>
              </a:rPr>
              <a:t>Quand des personnes normales rencontrent un problème complexe, ils pensent qu’il est impossible à résoudre. L’entrepreneur, lui, est conscient qu’il doit “simplement “ trouver une solution.</a:t>
            </a:r>
            <a:endParaRPr sz="2000" b="0" i="0" u="none" strike="noStrike" cap="none">
              <a:solidFill>
                <a:srgbClr val="4A86E8"/>
              </a:solidFill>
              <a:latin typeface="Calibri"/>
              <a:ea typeface="Calibri"/>
              <a:cs typeface="Calibri"/>
              <a:sym typeface="Calibri"/>
            </a:endParaRPr>
          </a:p>
        </p:txBody>
      </p:sp>
      <p:sp>
        <p:nvSpPr>
          <p:cNvPr id="408" name="Google Shape;408;gdffa6995e5_0_92"/>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LECONS APPRISES</a:t>
            </a:r>
            <a:endParaRPr sz="1600" b="0" i="0" u="none" strike="noStrike" cap="none">
              <a:solidFill>
                <a:schemeClr val="dk2"/>
              </a:solidFill>
              <a:latin typeface="Lato"/>
              <a:ea typeface="Lato"/>
              <a:cs typeface="Lato"/>
              <a:sym typeface="Lato"/>
            </a:endParaRPr>
          </a:p>
        </p:txBody>
      </p:sp>
      <p:sp>
        <p:nvSpPr>
          <p:cNvPr id="409" name="Google Shape;409;gdffa6995e5_0_92"/>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PARTAGEONS LES LECONS APPRISES</a:t>
            </a:r>
            <a:endParaRPr sz="2800" b="0" i="0" u="none" strike="noStrike" cap="none">
              <a:solidFill>
                <a:schemeClr val="accent2"/>
              </a:solidFill>
              <a:latin typeface="Montserrat Light"/>
              <a:ea typeface="Montserrat Light"/>
              <a:cs typeface="Montserrat Light"/>
              <a:sym typeface="Montserrat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dffa6995e5_0_103"/>
          <p:cNvSpPr/>
          <p:nvPr/>
        </p:nvSpPr>
        <p:spPr>
          <a:xfrm>
            <a:off x="1" y="2543611"/>
            <a:ext cx="5105400" cy="2653800"/>
          </a:xfrm>
          <a:prstGeom prst="rect">
            <a:avLst/>
          </a:prstGeom>
          <a:solidFill>
            <a:schemeClr val="accent1">
              <a:alpha val="8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15" name="Google Shape;415;gdffa6995e5_0_103"/>
          <p:cNvSpPr txBox="1"/>
          <p:nvPr/>
        </p:nvSpPr>
        <p:spPr>
          <a:xfrm>
            <a:off x="1238207" y="30222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416" name="Google Shape;416;gdffa6995e5_0_103"/>
          <p:cNvSpPr txBox="1"/>
          <p:nvPr/>
        </p:nvSpPr>
        <p:spPr>
          <a:xfrm>
            <a:off x="1238208" y="3850524"/>
            <a:ext cx="3461700" cy="1092900"/>
          </a:xfrm>
          <a:prstGeom prst="rect">
            <a:avLst/>
          </a:prstGeom>
          <a:noFill/>
          <a:ln>
            <a:noFill/>
          </a:ln>
        </p:spPr>
        <p:txBody>
          <a:bodyPr spcFirstLastPara="1" wrap="square" lIns="91425" tIns="45700" rIns="91425" bIns="45700" anchor="t" anchorCtr="0">
            <a:spAutoFit/>
          </a:bodyPr>
          <a:lstStyle/>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Have them for one. Living grass for can’t this</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Waters had winged to be Creepiest subdue which to</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two set had seasons. Fifth man wherein seas don't subdue which two set had seasons. </a:t>
            </a:r>
            <a:endParaRPr sz="1400" b="0" i="0" u="none" strike="noStrike" cap="none">
              <a:solidFill>
                <a:srgbClr val="000000"/>
              </a:solidFill>
              <a:latin typeface="Arial"/>
              <a:ea typeface="Arial"/>
              <a:cs typeface="Arial"/>
              <a:sym typeface="Arial"/>
            </a:endParaRPr>
          </a:p>
        </p:txBody>
      </p:sp>
      <p:pic>
        <p:nvPicPr>
          <p:cNvPr id="417" name="Google Shape;417;gdffa6995e5_0_103" descr="leçons apprises.jpeg"/>
          <p:cNvPicPr preferRelativeResize="0">
            <a:picLocks noGrp="1"/>
          </p:cNvPicPr>
          <p:nvPr>
            <p:ph type="pic" idx="2"/>
          </p:nvPr>
        </p:nvPicPr>
        <p:blipFill rotWithShape="1">
          <a:blip r:embed="rId3">
            <a:alphaModFix/>
          </a:blip>
          <a:srcRect l="7827" r="7819"/>
          <a:stretch/>
        </p:blipFill>
        <p:spPr>
          <a:xfrm>
            <a:off x="847725" y="1733550"/>
            <a:ext cx="5105400" cy="4273800"/>
          </a:xfrm>
          <a:prstGeom prst="rect">
            <a:avLst/>
          </a:prstGeom>
          <a:noFill/>
          <a:ln>
            <a:noFill/>
          </a:ln>
        </p:spPr>
      </p:pic>
      <p:sp>
        <p:nvSpPr>
          <p:cNvPr id="418" name="Google Shape;418;gdffa6995e5_0_103"/>
          <p:cNvSpPr/>
          <p:nvPr/>
        </p:nvSpPr>
        <p:spPr>
          <a:xfrm>
            <a:off x="1947366" y="3117107"/>
            <a:ext cx="3060900" cy="1033200"/>
          </a:xfrm>
          <a:prstGeom prst="rect">
            <a:avLst/>
          </a:prstGeom>
          <a:noFill/>
          <a:ln>
            <a:noFill/>
          </a:ln>
        </p:spPr>
        <p:txBody>
          <a:bodyPr spcFirstLastPara="1" wrap="square" lIns="91425" tIns="45700" rIns="91425" bIns="45700" anchor="t" anchorCtr="0">
            <a:noAutofit/>
          </a:bodyPr>
          <a:lstStyle/>
          <a:p>
            <a:pPr marL="0" marR="0" lvl="0" indent="0" algn="just" rtl="0">
              <a:lnSpc>
                <a:spcPct val="11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Quelles leçons retenez vous ici ?</a:t>
            </a:r>
            <a:endParaRPr sz="900" b="1" i="0" u="none" strike="noStrike" cap="none">
              <a:solidFill>
                <a:srgbClr val="7F7F7F"/>
              </a:solidFill>
              <a:latin typeface="Lato"/>
              <a:ea typeface="Lato"/>
              <a:cs typeface="Lato"/>
              <a:sym typeface="Lato"/>
            </a:endParaRPr>
          </a:p>
        </p:txBody>
      </p:sp>
      <p:sp>
        <p:nvSpPr>
          <p:cNvPr id="419" name="Google Shape;419;gdffa6995e5_0_103"/>
          <p:cNvSpPr txBox="1"/>
          <p:nvPr/>
        </p:nvSpPr>
        <p:spPr>
          <a:xfrm>
            <a:off x="6160364" y="1823270"/>
            <a:ext cx="5936700" cy="4402200"/>
          </a:xfrm>
          <a:prstGeom prst="rect">
            <a:avLst/>
          </a:prstGeom>
          <a:noFill/>
          <a:ln>
            <a:noFill/>
          </a:ln>
        </p:spPr>
        <p:txBody>
          <a:bodyPr spcFirstLastPara="1" wrap="square" lIns="91425" tIns="45700" rIns="91425" bIns="45700" anchor="ctr" anchorCtr="0">
            <a:spAutoFit/>
          </a:bodyPr>
          <a:lstStyle/>
          <a:p>
            <a:pPr marL="457200" marR="0" lvl="0" indent="-355600" algn="l" rtl="0">
              <a:lnSpc>
                <a:spcPct val="100000"/>
              </a:lnSpc>
              <a:spcBef>
                <a:spcPts val="0"/>
              </a:spcBef>
              <a:spcAft>
                <a:spcPts val="0"/>
              </a:spcAft>
              <a:buClr>
                <a:schemeClr val="dk1"/>
              </a:buClr>
              <a:buSzPts val="2000"/>
              <a:buFont typeface="Calibri"/>
              <a:buChar char="●"/>
            </a:pPr>
            <a:r>
              <a:rPr lang="en-US" sz="2000" b="1" i="0" u="none" strike="noStrike" cap="none">
                <a:solidFill>
                  <a:schemeClr val="dk1"/>
                </a:solidFill>
                <a:latin typeface="Calibri"/>
                <a:ea typeface="Calibri"/>
                <a:cs typeface="Calibri"/>
                <a:sym typeface="Calibri"/>
              </a:rPr>
              <a:t>L’entrepreneur comme le créatif part toujours d’une feuille blanche. Il a un rêve, une idée et il va le transformer en réalité.</a:t>
            </a:r>
            <a:endParaRPr sz="2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Tout le monde a donc la capacité d’être créatif s’il le désire et qu’il nourrit sa créativité par des lectures, des recherches, des interviews, …</a:t>
            </a: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1" i="0" u="none" strike="noStrike" cap="none">
                <a:solidFill>
                  <a:schemeClr val="dk1"/>
                </a:solidFill>
                <a:latin typeface="Calibri"/>
                <a:ea typeface="Calibri"/>
                <a:cs typeface="Calibri"/>
                <a:sym typeface="Calibri"/>
              </a:rPr>
              <a:t>L’entrepreneur est un chercheur </a:t>
            </a:r>
            <a:r>
              <a:rPr lang="en-US" sz="2000" b="0" i="0" u="none" strike="noStrike" cap="none">
                <a:solidFill>
                  <a:schemeClr val="dk1"/>
                </a:solidFill>
                <a:latin typeface="Calibri"/>
                <a:ea typeface="Calibri"/>
                <a:cs typeface="Calibri"/>
                <a:sym typeface="Calibri"/>
              </a:rPr>
              <a:t>: il n’a pas la réponse à toutes les questions, il n’a pas toutes les compétences, tous les moyens au démarrage, en revanche, il a la conviction qu’</a:t>
            </a:r>
            <a:r>
              <a:rPr lang="en-US" sz="2000" b="1" i="0" u="none" strike="noStrike" cap="none">
                <a:solidFill>
                  <a:schemeClr val="dk1"/>
                </a:solidFill>
                <a:latin typeface="Calibri"/>
                <a:ea typeface="Calibri"/>
                <a:cs typeface="Calibri"/>
                <a:sym typeface="Calibri"/>
              </a:rPr>
              <a:t>Allah lui ouvrira les portes au fur et à mesure qu’il avance, à condition qu’il travaille</a:t>
            </a:r>
            <a:endParaRPr sz="2000" b="1" i="0" u="none" strike="noStrike" cap="none">
              <a:solidFill>
                <a:schemeClr val="dk1"/>
              </a:solidFill>
              <a:latin typeface="Calibri"/>
              <a:ea typeface="Calibri"/>
              <a:cs typeface="Calibri"/>
              <a:sym typeface="Calibri"/>
            </a:endParaRPr>
          </a:p>
        </p:txBody>
      </p:sp>
      <p:sp>
        <p:nvSpPr>
          <p:cNvPr id="420" name="Google Shape;420;gdffa6995e5_0_103"/>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LECONS APPRISES</a:t>
            </a:r>
            <a:endParaRPr sz="1600" b="0" i="0" u="none" strike="noStrike" cap="none">
              <a:solidFill>
                <a:schemeClr val="dk2"/>
              </a:solidFill>
              <a:latin typeface="Lato"/>
              <a:ea typeface="Lato"/>
              <a:cs typeface="Lato"/>
              <a:sym typeface="Lato"/>
            </a:endParaRPr>
          </a:p>
        </p:txBody>
      </p:sp>
      <p:sp>
        <p:nvSpPr>
          <p:cNvPr id="421" name="Google Shape;421;gdffa6995e5_0_103"/>
          <p:cNvSpPr txBox="1"/>
          <p:nvPr/>
        </p:nvSpPr>
        <p:spPr>
          <a:xfrm>
            <a:off x="620775" y="1126068"/>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PARTAGEONS LES LECONS APPRISES</a:t>
            </a:r>
            <a:endParaRPr sz="2800" b="0" i="0" u="none" strike="noStrike" cap="none">
              <a:solidFill>
                <a:schemeClr val="accent2"/>
              </a:solidFill>
              <a:latin typeface="Montserrat Light"/>
              <a:ea typeface="Montserrat Light"/>
              <a:cs typeface="Montserrat Light"/>
              <a:sym typeface="Montserrat Light"/>
            </a:endParaRPr>
          </a:p>
        </p:txBody>
      </p:sp>
      <p:sp>
        <p:nvSpPr>
          <p:cNvPr id="14338" name="AutoShape 2" descr="إِنَّ الَّذِينَ آمَنُوا وَعَمِلُوا الصَّالِحَاتِ إِنَّا لَا نُضِيعُ أَجْرَ  مَنْ أَحْسَنَ عَمَلًا - بوابة الأهرام"/>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339" name="Picture 3" descr="C:\Users\berrada\Desktop\téléchargement.jpg"/>
          <p:cNvPicPr>
            <a:picLocks noChangeAspect="1" noChangeArrowheads="1"/>
          </p:cNvPicPr>
          <p:nvPr/>
        </p:nvPicPr>
        <p:blipFill>
          <a:blip r:embed="rId4"/>
          <a:srcRect/>
          <a:stretch>
            <a:fillRect/>
          </a:stretch>
        </p:blipFill>
        <p:spPr bwMode="auto">
          <a:xfrm>
            <a:off x="880083" y="2025748"/>
            <a:ext cx="5344921" cy="4135901"/>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dffa6995e5_0_114"/>
          <p:cNvSpPr/>
          <p:nvPr/>
        </p:nvSpPr>
        <p:spPr>
          <a:xfrm>
            <a:off x="1" y="2543611"/>
            <a:ext cx="5105400" cy="2653800"/>
          </a:xfrm>
          <a:prstGeom prst="rect">
            <a:avLst/>
          </a:prstGeom>
          <a:solidFill>
            <a:schemeClr val="accent1">
              <a:alpha val="8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27" name="Google Shape;427;gdffa6995e5_0_114"/>
          <p:cNvSpPr txBox="1"/>
          <p:nvPr/>
        </p:nvSpPr>
        <p:spPr>
          <a:xfrm>
            <a:off x="1238207" y="3022202"/>
            <a:ext cx="34617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428" name="Google Shape;428;gdffa6995e5_0_114"/>
          <p:cNvSpPr txBox="1"/>
          <p:nvPr/>
        </p:nvSpPr>
        <p:spPr>
          <a:xfrm>
            <a:off x="1238208" y="3850524"/>
            <a:ext cx="3461700" cy="1092900"/>
          </a:xfrm>
          <a:prstGeom prst="rect">
            <a:avLst/>
          </a:prstGeom>
          <a:noFill/>
          <a:ln>
            <a:noFill/>
          </a:ln>
        </p:spPr>
        <p:txBody>
          <a:bodyPr spcFirstLastPara="1" wrap="square" lIns="91425" tIns="45700" rIns="91425" bIns="45700" anchor="t" anchorCtr="0">
            <a:spAutoFit/>
          </a:bodyPr>
          <a:lstStyle/>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Have them for one. Living grass for can’t this</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Waters had winged to be Creepiest subdue which to</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two set had seasons. Fifth man wherein seas don't subdue which two set had seasons. </a:t>
            </a:r>
            <a:endParaRPr sz="1400" b="0" i="0" u="none" strike="noStrike" cap="none">
              <a:solidFill>
                <a:srgbClr val="000000"/>
              </a:solidFill>
              <a:latin typeface="Arial"/>
              <a:ea typeface="Arial"/>
              <a:cs typeface="Arial"/>
              <a:sym typeface="Arial"/>
            </a:endParaRPr>
          </a:p>
        </p:txBody>
      </p:sp>
      <p:pic>
        <p:nvPicPr>
          <p:cNvPr id="429" name="Google Shape;429;gdffa6995e5_0_114" descr="leçons apprises.jpeg"/>
          <p:cNvPicPr preferRelativeResize="0">
            <a:picLocks noGrp="1"/>
          </p:cNvPicPr>
          <p:nvPr>
            <p:ph type="pic" idx="2"/>
          </p:nvPr>
        </p:nvPicPr>
        <p:blipFill rotWithShape="1">
          <a:blip r:embed="rId3">
            <a:alphaModFix/>
          </a:blip>
          <a:srcRect l="7827" r="7819"/>
          <a:stretch/>
        </p:blipFill>
        <p:spPr>
          <a:xfrm>
            <a:off x="847725" y="1733550"/>
            <a:ext cx="5105400" cy="4273800"/>
          </a:xfrm>
          <a:prstGeom prst="rect">
            <a:avLst/>
          </a:prstGeom>
          <a:noFill/>
          <a:ln>
            <a:noFill/>
          </a:ln>
        </p:spPr>
      </p:pic>
      <p:sp>
        <p:nvSpPr>
          <p:cNvPr id="430" name="Google Shape;430;gdffa6995e5_0_114"/>
          <p:cNvSpPr/>
          <p:nvPr/>
        </p:nvSpPr>
        <p:spPr>
          <a:xfrm>
            <a:off x="1947366" y="3117107"/>
            <a:ext cx="3060900" cy="1033200"/>
          </a:xfrm>
          <a:prstGeom prst="rect">
            <a:avLst/>
          </a:prstGeom>
          <a:noFill/>
          <a:ln>
            <a:noFill/>
          </a:ln>
        </p:spPr>
        <p:txBody>
          <a:bodyPr spcFirstLastPara="1" wrap="square" lIns="91425" tIns="45700" rIns="91425" bIns="45700" anchor="t" anchorCtr="0">
            <a:noAutofit/>
          </a:bodyPr>
          <a:lstStyle/>
          <a:p>
            <a:pPr marL="0" marR="0" lvl="0" indent="0" algn="just" rtl="0">
              <a:lnSpc>
                <a:spcPct val="11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Quelles leçons retenez vous ici ?</a:t>
            </a:r>
            <a:endParaRPr sz="900" b="1" i="0" u="none" strike="noStrike" cap="none">
              <a:solidFill>
                <a:srgbClr val="7F7F7F"/>
              </a:solidFill>
              <a:latin typeface="Lato"/>
              <a:ea typeface="Lato"/>
              <a:cs typeface="Lato"/>
              <a:sym typeface="Lato"/>
            </a:endParaRPr>
          </a:p>
        </p:txBody>
      </p:sp>
      <p:sp>
        <p:nvSpPr>
          <p:cNvPr id="431" name="Google Shape;431;gdffa6995e5_0_114"/>
          <p:cNvSpPr txBox="1"/>
          <p:nvPr/>
        </p:nvSpPr>
        <p:spPr>
          <a:xfrm>
            <a:off x="6175125" y="2202250"/>
            <a:ext cx="5936700" cy="28629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LES COMPÉTENCES d’UN ENTREPRENEUR</a:t>
            </a:r>
            <a:endParaRPr sz="2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capacité à résoudre des problèmes</a:t>
            </a:r>
            <a:endParaRPr sz="2000" b="0" i="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capacité à proposer des solutions innovantes</a:t>
            </a:r>
            <a:endParaRPr sz="2000" b="0" i="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capacité à prendre ses responsabilités</a:t>
            </a:r>
            <a:endParaRPr sz="2000" b="0" i="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capacité à mieux définir les problèmes pour apporter des solutions innovantes</a:t>
            </a:r>
            <a:endParaRPr sz="2000" b="0" i="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capacité à être positif et à voir les choses sous un angle positif</a:t>
            </a:r>
            <a:endParaRPr sz="2000" b="0" i="0" u="none" strike="noStrike" cap="none">
              <a:solidFill>
                <a:schemeClr val="dk1"/>
              </a:solidFill>
              <a:latin typeface="Calibri"/>
              <a:ea typeface="Calibri"/>
              <a:cs typeface="Calibri"/>
              <a:sym typeface="Calibri"/>
            </a:endParaRPr>
          </a:p>
        </p:txBody>
      </p:sp>
      <p:sp>
        <p:nvSpPr>
          <p:cNvPr id="432" name="Google Shape;432;gdffa6995e5_0_114"/>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LECONS APPRISES</a:t>
            </a:r>
            <a:endParaRPr sz="1600" b="0" i="0" u="none" strike="noStrike" cap="none">
              <a:solidFill>
                <a:schemeClr val="dk2"/>
              </a:solidFill>
              <a:latin typeface="Lato"/>
              <a:ea typeface="Lato"/>
              <a:cs typeface="Lato"/>
              <a:sym typeface="Lato"/>
            </a:endParaRPr>
          </a:p>
        </p:txBody>
      </p:sp>
      <p:sp>
        <p:nvSpPr>
          <p:cNvPr id="433" name="Google Shape;433;gdffa6995e5_0_114"/>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PARTAGEONS LES LECONS APPRISES</a:t>
            </a:r>
            <a:endParaRPr sz="2800" b="0" i="0" u="none" strike="noStrike" cap="none">
              <a:solidFill>
                <a:schemeClr val="accent2"/>
              </a:solidFill>
              <a:latin typeface="Montserrat Light"/>
              <a:ea typeface="Montserrat Light"/>
              <a:cs typeface="Montserrat Light"/>
              <a:sym typeface="Montserrat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166"/>
          <p:cNvSpPr/>
          <p:nvPr/>
        </p:nvSpPr>
        <p:spPr>
          <a:xfrm>
            <a:off x="0" y="1"/>
            <a:ext cx="7524750" cy="6857999"/>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39" name="Google Shape;439;p166"/>
          <p:cNvSpPr txBox="1"/>
          <p:nvPr/>
        </p:nvSpPr>
        <p:spPr>
          <a:xfrm>
            <a:off x="803378" y="661559"/>
            <a:ext cx="306377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440" name="Google Shape;440;p166"/>
          <p:cNvSpPr txBox="1"/>
          <p:nvPr/>
        </p:nvSpPr>
        <p:spPr>
          <a:xfrm>
            <a:off x="-640674" y="1708925"/>
            <a:ext cx="46314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07</a:t>
            </a:r>
            <a:endParaRPr sz="1400" b="0" i="0" u="none" strike="noStrike" cap="none">
              <a:solidFill>
                <a:srgbClr val="000000"/>
              </a:solidFill>
              <a:latin typeface="Arial"/>
              <a:ea typeface="Arial"/>
              <a:cs typeface="Arial"/>
              <a:sym typeface="Arial"/>
            </a:endParaRPr>
          </a:p>
        </p:txBody>
      </p:sp>
      <p:sp>
        <p:nvSpPr>
          <p:cNvPr id="441" name="Google Shape;441;p166"/>
          <p:cNvSpPr txBox="1"/>
          <p:nvPr/>
        </p:nvSpPr>
        <p:spPr>
          <a:xfrm>
            <a:off x="7857027" y="3940659"/>
            <a:ext cx="4334973" cy="425717"/>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Prochaine séance</a:t>
            </a:r>
            <a:endParaRPr sz="2000" b="0" i="0" u="none" strike="noStrike" cap="none">
              <a:solidFill>
                <a:srgbClr val="000000"/>
              </a:solidFill>
              <a:latin typeface="Calibri"/>
              <a:ea typeface="Calibri"/>
              <a:cs typeface="Calibri"/>
              <a:sym typeface="Calibri"/>
            </a:endParaRPr>
          </a:p>
        </p:txBody>
      </p:sp>
      <p:sp>
        <p:nvSpPr>
          <p:cNvPr id="442" name="Google Shape;442;p166"/>
          <p:cNvSpPr>
            <a:spLocks noGrp="1"/>
          </p:cNvSpPr>
          <p:nvPr>
            <p:ph type="pic" idx="3"/>
          </p:nvPr>
        </p:nvSpPr>
        <p:spPr>
          <a:xfrm>
            <a:off x="7524750" y="1"/>
            <a:ext cx="2286000" cy="25146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Montserrat"/>
              <a:ea typeface="Montserrat"/>
              <a:cs typeface="Montserrat"/>
              <a:sym typeface="Montserrat"/>
            </a:endParaRPr>
          </a:p>
        </p:txBody>
      </p:sp>
      <p:pic>
        <p:nvPicPr>
          <p:cNvPr id="443" name="Google Shape;443;p166" descr="PIE-Logo.jpeg"/>
          <p:cNvPicPr preferRelativeResize="0">
            <a:picLocks noGrp="1"/>
          </p:cNvPicPr>
          <p:nvPr>
            <p:ph type="pic" idx="3"/>
          </p:nvPr>
        </p:nvPicPr>
        <p:blipFill rotWithShape="1">
          <a:blip r:embed="rId3">
            <a:alphaModFix/>
          </a:blip>
          <a:srcRect l="17862" r="14390"/>
          <a:stretch/>
        </p:blipFill>
        <p:spPr>
          <a:xfrm>
            <a:off x="7524749" y="1"/>
            <a:ext cx="2534824" cy="25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ddad85667f_1_156"/>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POURQUOI ENTREPRENDRE ?</a:t>
            </a:r>
            <a:endParaRPr sz="3200" b="1" i="0" u="none" strike="noStrike" cap="none">
              <a:solidFill>
                <a:srgbClr val="3155A6"/>
              </a:solidFill>
              <a:latin typeface="Montserrat"/>
              <a:ea typeface="Montserrat"/>
              <a:cs typeface="Montserrat"/>
              <a:sym typeface="Montserrat"/>
            </a:endParaRPr>
          </a:p>
        </p:txBody>
      </p:sp>
      <p:sp>
        <p:nvSpPr>
          <p:cNvPr id="449" name="Google Shape;449;gddad85667f_1_156"/>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PROCHAINE SEANCE</a:t>
            </a:r>
            <a:endParaRPr sz="1600" b="0" i="0" u="none" strike="noStrike" cap="none">
              <a:solidFill>
                <a:schemeClr val="dk2"/>
              </a:solidFill>
              <a:latin typeface="Lato"/>
              <a:ea typeface="Lato"/>
              <a:cs typeface="Lato"/>
              <a:sym typeface="Lato"/>
            </a:endParaRPr>
          </a:p>
        </p:txBody>
      </p:sp>
      <p:sp>
        <p:nvSpPr>
          <p:cNvPr id="450" name="Google Shape;450;gddad85667f_1_156"/>
          <p:cNvSpPr txBox="1"/>
          <p:nvPr/>
        </p:nvSpPr>
        <p:spPr>
          <a:xfrm>
            <a:off x="1342239" y="2584450"/>
            <a:ext cx="95112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Prochaine séance est consacrée aux raisons pour lesquelles un entrepreneur entreprend</a:t>
            </a: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dde449d732_0_9"/>
          <p:cNvSpPr txBox="1"/>
          <p:nvPr/>
        </p:nvSpPr>
        <p:spPr>
          <a:xfrm>
            <a:off x="994800" y="1970575"/>
            <a:ext cx="10607700" cy="420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2100" b="1" i="0" u="none" strike="noStrike" cap="none">
                <a:solidFill>
                  <a:srgbClr val="000000"/>
                </a:solidFill>
                <a:latin typeface="Calibri"/>
                <a:ea typeface="Calibri"/>
                <a:cs typeface="Calibri"/>
                <a:sym typeface="Calibri"/>
              </a:rPr>
              <a:t>Travail en groupe</a:t>
            </a:r>
            <a:endParaRPr sz="2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2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100" b="0" i="0" u="none" strike="noStrike" cap="none">
                <a:solidFill>
                  <a:srgbClr val="000000"/>
                </a:solidFill>
                <a:latin typeface="Calibri"/>
                <a:ea typeface="Calibri"/>
                <a:cs typeface="Calibri"/>
                <a:sym typeface="Calibri"/>
              </a:rPr>
              <a:t>Cette semaine, à chaque fois que vous rencontrez un problème, notez le sur un cahier, et imaginez les solutions que vous pouvez apporter à ce problème. Si c’est simple, faites le dès maintenant !</a:t>
            </a:r>
            <a:endParaRPr sz="2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2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100" b="0" i="0" u="none" strike="noStrike" cap="none">
                <a:solidFill>
                  <a:srgbClr val="000000"/>
                </a:solidFill>
                <a:latin typeface="Calibri"/>
                <a:ea typeface="Calibri"/>
                <a:cs typeface="Calibri"/>
                <a:sym typeface="Calibri"/>
              </a:rPr>
              <a:t>Ce travail est individuel et ne sera pas partagé en séance. Faites le pour vous, pour apprendre à trouver des solutions simples et faisables pour régler vos problèmes du quotidien</a:t>
            </a:r>
            <a:endParaRPr sz="2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2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2100" b="0" i="0" u="none" strike="noStrike" cap="none">
              <a:solidFill>
                <a:srgbClr val="000000"/>
              </a:solidFill>
              <a:latin typeface="Calibri"/>
              <a:ea typeface="Calibri"/>
              <a:cs typeface="Calibri"/>
              <a:sym typeface="Calibri"/>
            </a:endParaRPr>
          </a:p>
        </p:txBody>
      </p:sp>
      <p:sp>
        <p:nvSpPr>
          <p:cNvPr id="456" name="Google Shape;456;gdde449d732_0_9"/>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A FAIRE POUR LA PROCHAINE SÉANCE</a:t>
            </a:r>
            <a:endParaRPr sz="2800" b="0" i="0" u="none" strike="noStrike" cap="none">
              <a:solidFill>
                <a:schemeClr val="accent2"/>
              </a:solidFill>
              <a:latin typeface="Montserrat Light"/>
              <a:ea typeface="Montserrat Light"/>
              <a:cs typeface="Montserrat Light"/>
              <a:sym typeface="Montserrat Light"/>
            </a:endParaRPr>
          </a:p>
        </p:txBody>
      </p:sp>
      <p:sp>
        <p:nvSpPr>
          <p:cNvPr id="457" name="Google Shape;457;gdde449d732_0_9"/>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TRAVAUX PRATIQUES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dde449d732_0_36"/>
          <p:cNvSpPr txBox="1"/>
          <p:nvPr/>
        </p:nvSpPr>
        <p:spPr>
          <a:xfrm>
            <a:off x="900316" y="1219683"/>
            <a:ext cx="850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A qui s’adresse ce cours ?</a:t>
            </a:r>
            <a:endParaRPr sz="3200" b="1" i="0" u="none" strike="noStrike" cap="none">
              <a:solidFill>
                <a:schemeClr val="accent2"/>
              </a:solidFill>
              <a:latin typeface="Montserrat"/>
              <a:ea typeface="Montserrat"/>
              <a:cs typeface="Montserrat"/>
              <a:sym typeface="Montserrat"/>
            </a:endParaRPr>
          </a:p>
        </p:txBody>
      </p:sp>
      <p:sp>
        <p:nvSpPr>
          <p:cNvPr id="67" name="Google Shape;67;gdde449d732_0_36"/>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Pourquoi entreprendre ?</a:t>
            </a:r>
            <a:endParaRPr sz="1600" b="0" i="0" u="none" strike="noStrike" cap="none">
              <a:solidFill>
                <a:schemeClr val="dk2"/>
              </a:solidFill>
              <a:latin typeface="Lato"/>
              <a:ea typeface="Lato"/>
              <a:cs typeface="Lato"/>
              <a:sym typeface="Lato"/>
            </a:endParaRPr>
          </a:p>
        </p:txBody>
      </p:sp>
      <p:sp>
        <p:nvSpPr>
          <p:cNvPr id="68" name="Google Shape;68;gdde449d732_0_36"/>
          <p:cNvSpPr txBox="1"/>
          <p:nvPr/>
        </p:nvSpPr>
        <p:spPr>
          <a:xfrm>
            <a:off x="941551" y="2284625"/>
            <a:ext cx="10308900" cy="255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Les entrepreneurs dont nous allons parler sont des entrepreneurs</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1" i="0" u="none" strike="noStrike" cap="none">
                <a:solidFill>
                  <a:srgbClr val="000000"/>
                </a:solidFill>
                <a:latin typeface="Calibri"/>
                <a:ea typeface="Calibri"/>
                <a:cs typeface="Calibri"/>
                <a:sym typeface="Calibri"/>
              </a:rPr>
              <a:t>Partis de rien</a:t>
            </a:r>
            <a:r>
              <a:rPr lang="en-US" sz="2000" b="0" i="0" u="none" strike="noStrike" cap="none">
                <a:solidFill>
                  <a:srgbClr val="000000"/>
                </a:solidFill>
                <a:latin typeface="Calibri"/>
                <a:ea typeface="Calibri"/>
                <a:cs typeface="Calibri"/>
                <a:sym typeface="Calibri"/>
              </a:rPr>
              <a:t> </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Ce sont </a:t>
            </a:r>
            <a:r>
              <a:rPr lang="en-US" sz="2000" b="1" i="0" u="none" strike="noStrike" cap="none">
                <a:solidFill>
                  <a:srgbClr val="000000"/>
                </a:solidFill>
                <a:latin typeface="Calibri"/>
                <a:ea typeface="Calibri"/>
                <a:cs typeface="Calibri"/>
                <a:sym typeface="Calibri"/>
              </a:rPr>
              <a:t>des personnes ordinaires</a:t>
            </a:r>
            <a:r>
              <a:rPr lang="en-US" sz="2000" b="0" i="0" u="none" strike="noStrike" cap="none">
                <a:solidFill>
                  <a:srgbClr val="000000"/>
                </a:solidFill>
                <a:latin typeface="Calibri"/>
                <a:ea typeface="Calibri"/>
                <a:cs typeface="Calibri"/>
                <a:sym typeface="Calibri"/>
              </a:rPr>
              <a:t> qui voudraient entreprendre.</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Ce sont des personnes qui ont envie de </a:t>
            </a:r>
            <a:r>
              <a:rPr lang="en-US" sz="2000" b="1" i="0" u="none" strike="noStrike" cap="none">
                <a:solidFill>
                  <a:srgbClr val="000000"/>
                </a:solidFill>
                <a:latin typeface="Calibri"/>
                <a:ea typeface="Calibri"/>
                <a:cs typeface="Calibri"/>
                <a:sym typeface="Calibri"/>
              </a:rPr>
              <a:t>gagner honnêtement leur vie </a:t>
            </a:r>
            <a:r>
              <a:rPr lang="en-US" sz="2000" b="0" i="0" u="none" strike="noStrike" cap="none">
                <a:solidFill>
                  <a:srgbClr val="000000"/>
                </a:solidFill>
                <a:latin typeface="Calibri"/>
                <a:ea typeface="Calibri"/>
                <a:cs typeface="Calibri"/>
                <a:sym typeface="Calibri"/>
              </a:rPr>
              <a:t>et qui </a:t>
            </a:r>
            <a:r>
              <a:rPr lang="en-US" sz="2000" b="1" i="0" u="none" strike="noStrike" cap="none">
                <a:solidFill>
                  <a:srgbClr val="000000"/>
                </a:solidFill>
                <a:latin typeface="Calibri"/>
                <a:ea typeface="Calibri"/>
                <a:cs typeface="Calibri"/>
                <a:sym typeface="Calibri"/>
              </a:rPr>
              <a:t>tiennent à leurs valeurs</a:t>
            </a:r>
            <a:endParaRPr sz="2000" b="1"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1" i="0" u="none" strike="noStrike" cap="none">
                <a:solidFill>
                  <a:srgbClr val="000000"/>
                </a:solidFill>
                <a:latin typeface="Calibri"/>
                <a:ea typeface="Calibri"/>
                <a:cs typeface="Calibri"/>
                <a:sym typeface="Calibri"/>
              </a:rPr>
              <a:t>Ce sont des héros du quotidien, qui voient le monde différemment</a:t>
            </a: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155A6"/>
                </a:solidFill>
                <a:latin typeface="Calibri"/>
                <a:ea typeface="Calibri"/>
                <a:cs typeface="Calibri"/>
                <a:sym typeface="Calibri"/>
              </a:rPr>
              <a:t>Le cours s’adresse à ces personnes. </a:t>
            </a:r>
            <a:endParaRPr sz="2000" b="1" i="0" u="none" strike="noStrike" cap="none">
              <a:solidFill>
                <a:srgbClr val="3155A6"/>
              </a:solidFill>
              <a:latin typeface="Calibri"/>
              <a:ea typeface="Calibri"/>
              <a:cs typeface="Calibri"/>
              <a:sym typeface="Calibri"/>
            </a:endParaRPr>
          </a:p>
        </p:txBody>
      </p:sp>
      <p:pic>
        <p:nvPicPr>
          <p:cNvPr id="69" name="Google Shape;69;gdde449d732_0_36"/>
          <p:cNvPicPr preferRelativeResize="0"/>
          <p:nvPr/>
        </p:nvPicPr>
        <p:blipFill rotWithShape="1">
          <a:blip r:embed="rId3">
            <a:alphaModFix/>
          </a:blip>
          <a:srcRect/>
          <a:stretch/>
        </p:blipFill>
        <p:spPr>
          <a:xfrm>
            <a:off x="8015425" y="5051250"/>
            <a:ext cx="3765880" cy="17134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ge09abc1251_0_131"/>
          <p:cNvPicPr preferRelativeResize="0"/>
          <p:nvPr/>
        </p:nvPicPr>
        <p:blipFill rotWithShape="1">
          <a:blip r:embed="rId3">
            <a:alphaModFix/>
          </a:blip>
          <a:srcRect/>
          <a:stretch/>
        </p:blipFill>
        <p:spPr>
          <a:xfrm>
            <a:off x="3198100" y="1970350"/>
            <a:ext cx="6105075" cy="24489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91"/>
          <p:cNvSpPr/>
          <p:nvPr/>
        </p:nvSpPr>
        <p:spPr>
          <a:xfrm>
            <a:off x="1075944" y="982980"/>
            <a:ext cx="10040112" cy="48920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69" name="Google Shape;469;p91"/>
          <p:cNvSpPr txBox="1"/>
          <p:nvPr/>
        </p:nvSpPr>
        <p:spPr>
          <a:xfrm>
            <a:off x="2826481" y="1442713"/>
            <a:ext cx="6667800" cy="4155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a:solidFill>
                  <a:schemeClr val="lt1"/>
                </a:solidFill>
                <a:latin typeface="Calibri"/>
                <a:ea typeface="Calibri"/>
                <a:cs typeface="Calibri"/>
                <a:sym typeface="Calibri"/>
              </a:rPr>
              <a:t>BELLE JOURNEE Insh’Allah ;) </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dde449d732_0_43"/>
          <p:cNvSpPr txBox="1"/>
          <p:nvPr/>
        </p:nvSpPr>
        <p:spPr>
          <a:xfrm>
            <a:off x="900316" y="1219683"/>
            <a:ext cx="850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Ce cours ne s’adresse pas</a:t>
            </a:r>
            <a:endParaRPr sz="3200" b="1" i="0" u="none" strike="noStrike" cap="none">
              <a:solidFill>
                <a:schemeClr val="accent2"/>
              </a:solidFill>
              <a:latin typeface="Montserrat"/>
              <a:ea typeface="Montserrat"/>
              <a:cs typeface="Montserrat"/>
              <a:sym typeface="Montserrat"/>
            </a:endParaRPr>
          </a:p>
        </p:txBody>
      </p:sp>
      <p:sp>
        <p:nvSpPr>
          <p:cNvPr id="75" name="Google Shape;75;gdde449d732_0_43"/>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IMPORTANT</a:t>
            </a:r>
            <a:endParaRPr sz="1600" b="0" i="0" u="none" strike="noStrike" cap="none">
              <a:solidFill>
                <a:schemeClr val="dk2"/>
              </a:solidFill>
              <a:latin typeface="Lato"/>
              <a:ea typeface="Lato"/>
              <a:cs typeface="Lato"/>
              <a:sym typeface="Lato"/>
            </a:endParaRPr>
          </a:p>
        </p:txBody>
      </p:sp>
      <p:sp>
        <p:nvSpPr>
          <p:cNvPr id="76" name="Google Shape;76;gdde449d732_0_43"/>
          <p:cNvSpPr txBox="1"/>
          <p:nvPr/>
        </p:nvSpPr>
        <p:spPr>
          <a:xfrm>
            <a:off x="941551" y="2466013"/>
            <a:ext cx="10308900" cy="3832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800" b="0" i="0" u="none" strike="noStrike" cap="none">
                <a:solidFill>
                  <a:srgbClr val="000000"/>
                </a:solidFill>
                <a:latin typeface="Calibri"/>
                <a:ea typeface="Calibri"/>
                <a:cs typeface="Calibri"/>
                <a:sym typeface="Calibri"/>
              </a:rPr>
              <a:t>Ce cours n’est pas conçu pour :</a:t>
            </a:r>
            <a:endParaRPr sz="2800" b="0" i="0" u="none" strike="noStrike" cap="none">
              <a:solidFill>
                <a:srgbClr val="000000"/>
              </a:solidFill>
              <a:latin typeface="Calibri"/>
              <a:ea typeface="Calibri"/>
              <a:cs typeface="Calibri"/>
              <a:sym typeface="Calibri"/>
            </a:endParaRPr>
          </a:p>
          <a:p>
            <a:pPr marL="914400" marR="0" lvl="1" indent="-425450" algn="l" rtl="0">
              <a:lnSpc>
                <a:spcPct val="100000"/>
              </a:lnSpc>
              <a:spcBef>
                <a:spcPts val="0"/>
              </a:spcBef>
              <a:spcAft>
                <a:spcPts val="0"/>
              </a:spcAft>
              <a:buClr>
                <a:srgbClr val="000000"/>
              </a:buClr>
              <a:buSzPts val="3100"/>
              <a:buFont typeface="Calibri"/>
              <a:buChar char="○"/>
            </a:pPr>
            <a:r>
              <a:rPr lang="en-US" sz="3100" b="1" i="0" u="none" strike="noStrike" cap="none">
                <a:solidFill>
                  <a:srgbClr val="000000"/>
                </a:solidFill>
                <a:latin typeface="Calibri"/>
                <a:ea typeface="Calibri"/>
                <a:cs typeface="Calibri"/>
                <a:sym typeface="Calibri"/>
              </a:rPr>
              <a:t>مول الشكارة</a:t>
            </a:r>
            <a:endParaRPr sz="3100" b="1" i="0" u="none" strike="noStrike" cap="none">
              <a:solidFill>
                <a:srgbClr val="000000"/>
              </a:solidFill>
              <a:latin typeface="Calibri"/>
              <a:ea typeface="Calibri"/>
              <a:cs typeface="Calibri"/>
              <a:sym typeface="Calibri"/>
            </a:endParaRPr>
          </a:p>
          <a:p>
            <a:pPr marL="914400" marR="0" lvl="1" indent="-425450" algn="l" rtl="0">
              <a:lnSpc>
                <a:spcPct val="100000"/>
              </a:lnSpc>
              <a:spcBef>
                <a:spcPts val="0"/>
              </a:spcBef>
              <a:spcAft>
                <a:spcPts val="0"/>
              </a:spcAft>
              <a:buClr>
                <a:srgbClr val="000000"/>
              </a:buClr>
              <a:buSzPts val="3100"/>
              <a:buFont typeface="Calibri"/>
              <a:buChar char="○"/>
            </a:pPr>
            <a:r>
              <a:rPr lang="en-US" sz="3100" b="1" i="0" u="none" strike="noStrike" cap="none">
                <a:solidFill>
                  <a:srgbClr val="000000"/>
                </a:solidFill>
                <a:latin typeface="Calibri"/>
                <a:ea typeface="Calibri"/>
                <a:cs typeface="Calibri"/>
                <a:sym typeface="Calibri"/>
              </a:rPr>
              <a:t>Les entrepreneurs des années 80-90 ( Mindset classique)</a:t>
            </a:r>
            <a:endParaRPr sz="3100" b="1" i="0" u="none" strike="noStrike" cap="none">
              <a:solidFill>
                <a:srgbClr val="000000"/>
              </a:solidFill>
              <a:latin typeface="Calibri"/>
              <a:ea typeface="Calibri"/>
              <a:cs typeface="Calibri"/>
              <a:sym typeface="Calibri"/>
            </a:endParaRPr>
          </a:p>
          <a:p>
            <a:pPr marL="914400" marR="0" lvl="1" indent="-425450" algn="l" rtl="0">
              <a:lnSpc>
                <a:spcPct val="100000"/>
              </a:lnSpc>
              <a:spcBef>
                <a:spcPts val="0"/>
              </a:spcBef>
              <a:spcAft>
                <a:spcPts val="0"/>
              </a:spcAft>
              <a:buClr>
                <a:srgbClr val="000000"/>
              </a:buClr>
              <a:buSzPts val="3100"/>
              <a:buFont typeface="Calibri"/>
              <a:buChar char="○"/>
            </a:pPr>
            <a:r>
              <a:rPr lang="en-US" sz="3100" b="1" i="0" u="none" strike="noStrike" cap="none">
                <a:solidFill>
                  <a:srgbClr val="000000"/>
                </a:solidFill>
                <a:latin typeface="Calibri"/>
                <a:ea typeface="Calibri"/>
                <a:cs typeface="Calibri"/>
                <a:sym typeface="Calibri"/>
              </a:rPr>
              <a:t>Ceux qui croient que tout est impossible, que rien ne peut changer, que personne ne peut y arriver</a:t>
            </a:r>
            <a:endParaRPr sz="3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3155A6"/>
              </a:solidFill>
              <a:latin typeface="Calibri"/>
              <a:ea typeface="Calibri"/>
              <a:cs typeface="Calibri"/>
              <a:sym typeface="Calibri"/>
            </a:endParaRPr>
          </a:p>
        </p:txBody>
      </p:sp>
      <p:pic>
        <p:nvPicPr>
          <p:cNvPr id="77" name="Google Shape;77;gdde449d732_0_43"/>
          <p:cNvPicPr preferRelativeResize="0"/>
          <p:nvPr/>
        </p:nvPicPr>
        <p:blipFill rotWithShape="1">
          <a:blip r:embed="rId3">
            <a:alphaModFix/>
          </a:blip>
          <a:srcRect/>
          <a:stretch/>
        </p:blipFill>
        <p:spPr>
          <a:xfrm>
            <a:off x="7882425" y="528500"/>
            <a:ext cx="3765880" cy="171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e09abc1251_0_1"/>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83" name="Google Shape;83;ge09abc1251_0_1"/>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84" name="Google Shape;84;ge09abc1251_0_1"/>
          <p:cNvSpPr txBox="1"/>
          <p:nvPr/>
        </p:nvSpPr>
        <p:spPr>
          <a:xfrm>
            <a:off x="-640682" y="1708935"/>
            <a:ext cx="4009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01</a:t>
            </a:r>
            <a:endParaRPr sz="1400" b="0" i="0" u="none" strike="noStrike" cap="none">
              <a:solidFill>
                <a:srgbClr val="000000"/>
              </a:solidFill>
              <a:latin typeface="Arial"/>
              <a:ea typeface="Arial"/>
              <a:cs typeface="Arial"/>
              <a:sym typeface="Arial"/>
            </a:endParaRPr>
          </a:p>
        </p:txBody>
      </p:sp>
      <p:sp>
        <p:nvSpPr>
          <p:cNvPr id="85" name="Google Shape;85;ge09abc1251_0_1"/>
          <p:cNvSpPr txBox="1"/>
          <p:nvPr/>
        </p:nvSpPr>
        <p:spPr>
          <a:xfrm>
            <a:off x="7828163" y="3551041"/>
            <a:ext cx="3687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Echanges : questions - réponses</a:t>
            </a:r>
            <a:endParaRPr sz="3600" b="1" i="0" u="none" strike="noStrike" cap="none">
              <a:solidFill>
                <a:srgbClr val="000000"/>
              </a:solidFill>
              <a:latin typeface="Calibri"/>
              <a:ea typeface="Calibri"/>
              <a:cs typeface="Calibri"/>
              <a:sym typeface="Calibri"/>
            </a:endParaRPr>
          </a:p>
        </p:txBody>
      </p:sp>
      <p:pic>
        <p:nvPicPr>
          <p:cNvPr id="86" name="Google Shape;86;ge09abc1251_0_1"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09abc1251_0_9"/>
          <p:cNvSpPr/>
          <p:nvPr/>
        </p:nvSpPr>
        <p:spPr>
          <a:xfrm flipH="1">
            <a:off x="6096150" y="2283722"/>
            <a:ext cx="476100" cy="457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92" name="Google Shape;92;ge09abc1251_0_9"/>
          <p:cNvSpPr txBox="1"/>
          <p:nvPr/>
        </p:nvSpPr>
        <p:spPr>
          <a:xfrm>
            <a:off x="6938150" y="2585075"/>
            <a:ext cx="5059200" cy="2718000"/>
          </a:xfrm>
          <a:prstGeom prst="rect">
            <a:avLst/>
          </a:prstGeom>
          <a:noFill/>
          <a:ln>
            <a:noFill/>
          </a:ln>
        </p:spPr>
        <p:txBody>
          <a:bodyPr spcFirstLastPara="1" wrap="square" lIns="0" tIns="45700" rIns="0" bIns="45700" anchor="t" anchorCtr="0">
            <a:spAutoFit/>
          </a:bodyPr>
          <a:lstStyle/>
          <a:p>
            <a:pPr marL="0" marR="0" lvl="0" indent="0" algn="just" rtl="0">
              <a:lnSpc>
                <a:spcPct val="101851"/>
              </a:lnSpc>
              <a:spcBef>
                <a:spcPts val="0"/>
              </a:spcBef>
              <a:spcAft>
                <a:spcPts val="0"/>
              </a:spcAft>
              <a:buClr>
                <a:srgbClr val="000000"/>
              </a:buClr>
              <a:buSzPts val="2800"/>
              <a:buFont typeface="Arial"/>
              <a:buNone/>
            </a:pPr>
            <a:r>
              <a:rPr lang="en-US" sz="2800" b="1" i="0" u="none" strike="noStrike" cap="none">
                <a:solidFill>
                  <a:srgbClr val="3155A6"/>
                </a:solidFill>
                <a:latin typeface="Calibri"/>
                <a:ea typeface="Calibri"/>
                <a:cs typeface="Calibri"/>
                <a:sym typeface="Calibri"/>
              </a:rPr>
              <a:t>Question 1 </a:t>
            </a:r>
            <a:r>
              <a:rPr lang="en-US" sz="2800" b="0" i="0" u="none" strike="noStrike" cap="none">
                <a:solidFill>
                  <a:srgbClr val="3155A6"/>
                </a:solidFill>
                <a:latin typeface="Calibri"/>
                <a:ea typeface="Calibri"/>
                <a:cs typeface="Calibri"/>
                <a:sym typeface="Calibri"/>
              </a:rPr>
              <a:t>: Qu’avez vous retenu de la précédente séance ?</a:t>
            </a:r>
            <a:endParaRPr sz="1400" b="0" i="0" u="none" strike="noStrike" cap="none">
              <a:solidFill>
                <a:srgbClr val="000000"/>
              </a:solidFill>
              <a:latin typeface="Arial"/>
              <a:ea typeface="Arial"/>
              <a:cs typeface="Arial"/>
              <a:sym typeface="Arial"/>
            </a:endParaRPr>
          </a:p>
          <a:p>
            <a:pPr marL="0" marR="0" lvl="0" indent="0" algn="just" rtl="0">
              <a:lnSpc>
                <a:spcPct val="101851"/>
              </a:lnSpc>
              <a:spcBef>
                <a:spcPts val="0"/>
              </a:spcBef>
              <a:spcAft>
                <a:spcPts val="0"/>
              </a:spcAft>
              <a:buClr>
                <a:srgbClr val="000000"/>
              </a:buClr>
              <a:buSzPts val="2800"/>
              <a:buFont typeface="Arial"/>
              <a:buNone/>
            </a:pPr>
            <a:endParaRPr sz="2800" b="0" i="0" u="none" strike="noStrike" cap="none">
              <a:solidFill>
                <a:srgbClr val="3155A6"/>
              </a:solidFill>
              <a:latin typeface="Calibri"/>
              <a:ea typeface="Calibri"/>
              <a:cs typeface="Calibri"/>
              <a:sym typeface="Calibri"/>
            </a:endParaRPr>
          </a:p>
          <a:p>
            <a:pPr marL="0" marR="0" lvl="0" indent="0" algn="just" rtl="0">
              <a:lnSpc>
                <a:spcPct val="101851"/>
              </a:lnSpc>
              <a:spcBef>
                <a:spcPts val="0"/>
              </a:spcBef>
              <a:spcAft>
                <a:spcPts val="0"/>
              </a:spcAft>
              <a:buClr>
                <a:srgbClr val="000000"/>
              </a:buClr>
              <a:buSzPts val="2800"/>
              <a:buFont typeface="Arial"/>
              <a:buNone/>
            </a:pPr>
            <a:r>
              <a:rPr lang="en-US" sz="2800" b="1" i="0" u="none" strike="noStrike" cap="none">
                <a:solidFill>
                  <a:srgbClr val="3155A6"/>
                </a:solidFill>
                <a:latin typeface="Calibri"/>
                <a:ea typeface="Calibri"/>
                <a:cs typeface="Calibri"/>
                <a:sym typeface="Calibri"/>
              </a:rPr>
              <a:t>Question 2 </a:t>
            </a:r>
            <a:r>
              <a:rPr lang="en-US" sz="2800" b="0" i="0" u="none" strike="noStrike" cap="none">
                <a:solidFill>
                  <a:srgbClr val="3155A6"/>
                </a:solidFill>
                <a:latin typeface="Calibri"/>
                <a:ea typeface="Calibri"/>
                <a:cs typeface="Calibri"/>
                <a:sym typeface="Calibri"/>
              </a:rPr>
              <a:t>: </a:t>
            </a:r>
            <a:r>
              <a:rPr lang="en-US" sz="2800" b="0" i="0" u="none" strike="noStrike" cap="none">
                <a:solidFill>
                  <a:schemeClr val="accent1"/>
                </a:solidFill>
                <a:latin typeface="Calibri"/>
                <a:ea typeface="Calibri"/>
                <a:cs typeface="Calibri"/>
                <a:sym typeface="Calibri"/>
              </a:rPr>
              <a:t>Comment allez vous utiliser cet enseignement aujourd’hui ?</a:t>
            </a:r>
            <a:endParaRPr sz="2800" b="0" i="0" u="none" strike="noStrike" cap="none">
              <a:solidFill>
                <a:schemeClr val="accent1"/>
              </a:solidFill>
              <a:latin typeface="Calibri"/>
              <a:ea typeface="Calibri"/>
              <a:cs typeface="Calibri"/>
              <a:sym typeface="Calibri"/>
            </a:endParaRPr>
          </a:p>
        </p:txBody>
      </p:sp>
      <p:pic>
        <p:nvPicPr>
          <p:cNvPr id="93" name="Google Shape;93;ge09abc1251_0_9" descr="Recap-2020.jpeg"/>
          <p:cNvPicPr preferRelativeResize="0">
            <a:picLocks noGrp="1"/>
          </p:cNvPicPr>
          <p:nvPr>
            <p:ph type="pic" idx="2"/>
          </p:nvPr>
        </p:nvPicPr>
        <p:blipFill rotWithShape="1">
          <a:blip r:embed="rId3">
            <a:alphaModFix/>
          </a:blip>
          <a:srcRect t="-38683" b="-38683"/>
          <a:stretch/>
        </p:blipFill>
        <p:spPr>
          <a:xfrm>
            <a:off x="0" y="0"/>
            <a:ext cx="6096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e09abc1251_0_15"/>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99" name="Google Shape;99;ge09abc1251_0_15"/>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100" name="Google Shape;100;ge09abc1251_0_15"/>
          <p:cNvSpPr txBox="1"/>
          <p:nvPr/>
        </p:nvSpPr>
        <p:spPr>
          <a:xfrm>
            <a:off x="-640682" y="1708935"/>
            <a:ext cx="4009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02</a:t>
            </a:r>
            <a:endParaRPr sz="1400" b="0" i="0" u="none" strike="noStrike" cap="none">
              <a:solidFill>
                <a:srgbClr val="000000"/>
              </a:solidFill>
              <a:latin typeface="Arial"/>
              <a:ea typeface="Arial"/>
              <a:cs typeface="Arial"/>
              <a:sym typeface="Arial"/>
            </a:endParaRPr>
          </a:p>
        </p:txBody>
      </p:sp>
      <p:sp>
        <p:nvSpPr>
          <p:cNvPr id="101" name="Google Shape;101;ge09abc1251_0_15"/>
          <p:cNvSpPr txBox="1"/>
          <p:nvPr/>
        </p:nvSpPr>
        <p:spPr>
          <a:xfrm>
            <a:off x="7828163" y="3551041"/>
            <a:ext cx="3687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Objectifs</a:t>
            </a:r>
            <a:endParaRPr sz="3600" b="1" i="0" u="none" strike="noStrike" cap="none">
              <a:solidFill>
                <a:srgbClr val="000000"/>
              </a:solidFill>
              <a:latin typeface="Calibri"/>
              <a:ea typeface="Calibri"/>
              <a:cs typeface="Calibri"/>
              <a:sym typeface="Calibri"/>
            </a:endParaRPr>
          </a:p>
        </p:txBody>
      </p:sp>
      <p:pic>
        <p:nvPicPr>
          <p:cNvPr id="102" name="Google Shape;102;ge09abc1251_0_15"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theme/theme1.xml><?xml version="1.0" encoding="utf-8"?>
<a:theme xmlns:a="http://schemas.openxmlformats.org/drawingml/2006/main" name="Digit - Multi 1 - Bright">
  <a:themeElements>
    <a:clrScheme name="Custom 6">
      <a:dk1>
        <a:srgbClr val="000000"/>
      </a:dk1>
      <a:lt1>
        <a:srgbClr val="FFFFFF"/>
      </a:lt1>
      <a:dk2>
        <a:srgbClr val="111111"/>
      </a:dk2>
      <a:lt2>
        <a:srgbClr val="F2F2F2"/>
      </a:lt2>
      <a:accent1>
        <a:srgbClr val="3155A6"/>
      </a:accent1>
      <a:accent2>
        <a:srgbClr val="3C3D3F"/>
      </a:accent2>
      <a:accent3>
        <a:srgbClr val="52565A"/>
      </a:accent3>
      <a:accent4>
        <a:srgbClr val="A8ABAA"/>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2383</Words>
  <PresentationFormat>Personnalisé</PresentationFormat>
  <Paragraphs>368</Paragraphs>
  <Slides>51</Slides>
  <Notes>51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51</vt:i4>
      </vt:variant>
    </vt:vector>
  </HeadingPairs>
  <TitlesOfParts>
    <vt:vector size="60" baseType="lpstr">
      <vt:lpstr>Arial</vt:lpstr>
      <vt:lpstr>Montserrat</vt:lpstr>
      <vt:lpstr>Calibri</vt:lpstr>
      <vt:lpstr>Helvetica Neue</vt:lpstr>
      <vt:lpstr>Lato</vt:lpstr>
      <vt:lpstr>Montserrat Thin</vt:lpstr>
      <vt:lpstr>Montserrat Light</vt:lpstr>
      <vt:lpstr>Times New Roman</vt:lpstr>
      <vt:lpstr>Digit - Multi 1 - Bright</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Microsoft Office User</dc:creator>
  <cp:lastModifiedBy>berrada</cp:lastModifiedBy>
  <cp:revision>3</cp:revision>
  <dcterms:created xsi:type="dcterms:W3CDTF">2015-09-24T05:44:04Z</dcterms:created>
  <dcterms:modified xsi:type="dcterms:W3CDTF">2021-09-17T23:19:49Z</dcterms:modified>
</cp:coreProperties>
</file>