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handoutMasterIdLst>
    <p:handoutMasterId r:id="rId43"/>
  </p:handoutMasterIdLst>
  <p:sldIdLst>
    <p:sldId id="340" r:id="rId2"/>
    <p:sldId id="342" r:id="rId3"/>
    <p:sldId id="341" r:id="rId4"/>
    <p:sldId id="353" r:id="rId5"/>
    <p:sldId id="346" r:id="rId6"/>
    <p:sldId id="345" r:id="rId7"/>
    <p:sldId id="347" r:id="rId8"/>
    <p:sldId id="349" r:id="rId9"/>
    <p:sldId id="350" r:id="rId10"/>
    <p:sldId id="354" r:id="rId11"/>
    <p:sldId id="352" r:id="rId12"/>
    <p:sldId id="371" r:id="rId13"/>
    <p:sldId id="370" r:id="rId14"/>
    <p:sldId id="372" r:id="rId15"/>
    <p:sldId id="343" r:id="rId16"/>
    <p:sldId id="344" r:id="rId17"/>
    <p:sldId id="362" r:id="rId18"/>
    <p:sldId id="355" r:id="rId19"/>
    <p:sldId id="356" r:id="rId20"/>
    <p:sldId id="359" r:id="rId21"/>
    <p:sldId id="360" r:id="rId22"/>
    <p:sldId id="363" r:id="rId23"/>
    <p:sldId id="364" r:id="rId24"/>
    <p:sldId id="358" r:id="rId25"/>
    <p:sldId id="361" r:id="rId26"/>
    <p:sldId id="365" r:id="rId27"/>
    <p:sldId id="367" r:id="rId28"/>
    <p:sldId id="366" r:id="rId29"/>
    <p:sldId id="368" r:id="rId30"/>
    <p:sldId id="369" r:id="rId31"/>
    <p:sldId id="374" r:id="rId32"/>
    <p:sldId id="375" r:id="rId33"/>
    <p:sldId id="377" r:id="rId34"/>
    <p:sldId id="376" r:id="rId35"/>
    <p:sldId id="378" r:id="rId36"/>
    <p:sldId id="379" r:id="rId37"/>
    <p:sldId id="380" r:id="rId38"/>
    <p:sldId id="310" r:id="rId39"/>
    <p:sldId id="265" r:id="rId40"/>
    <p:sldId id="339" r:id="rId41"/>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84" autoAdjust="0"/>
    <p:restoredTop sz="77410" autoAdjust="0"/>
  </p:normalViewPr>
  <p:slideViewPr>
    <p:cSldViewPr snapToGrid="0" showGuides="1">
      <p:cViewPr varScale="1">
        <p:scale>
          <a:sx n="86" d="100"/>
          <a:sy n="86" d="100"/>
        </p:scale>
        <p:origin x="-1764" y="-78"/>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4362"/>
    </p:cViewPr>
  </p:sorterViewPr>
  <p:notesViewPr>
    <p:cSldViewPr snapToGrid="0" showGuides="1">
      <p:cViewPr varScale="1">
        <p:scale>
          <a:sx n="95" d="100"/>
          <a:sy n="95" d="100"/>
        </p:scale>
        <p:origin x="-2670" y="-108"/>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87338" y="661988"/>
            <a:ext cx="6223000" cy="350043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de-DE" dirty="0" smtClean="0"/>
              <a:t>True</a:t>
            </a:r>
          </a:p>
          <a:p>
            <a:pPr marL="342900" indent="-342900">
              <a:buFont typeface="+mj-lt"/>
              <a:buAutoNum type="arabicPeriod"/>
            </a:pPr>
            <a:r>
              <a:rPr lang="de-DE" dirty="0" smtClean="0"/>
              <a:t>True</a:t>
            </a:r>
          </a:p>
          <a:p>
            <a:pPr marL="342900" indent="-342900">
              <a:buFont typeface="+mj-lt"/>
              <a:buAutoNum type="arabicPeriod"/>
            </a:pPr>
            <a:r>
              <a:rPr lang="de-DE" dirty="0" smtClean="0"/>
              <a:t>False</a:t>
            </a:r>
          </a:p>
          <a:p>
            <a:pPr marL="342900" indent="-342900">
              <a:buFont typeface="+mj-lt"/>
              <a:buAutoNum type="arabicPeriod"/>
            </a:pPr>
            <a:r>
              <a:rPr lang="de-DE" dirty="0" smtClean="0"/>
              <a:t>True</a:t>
            </a:r>
          </a:p>
          <a:p>
            <a:pPr marL="342900" indent="-342900">
              <a:buFont typeface="+mj-lt"/>
              <a:buAutoNum type="arabicPeriod"/>
            </a:pPr>
            <a:r>
              <a:rPr lang="de-DE" dirty="0" smtClean="0"/>
              <a:t>False</a:t>
            </a:r>
          </a:p>
          <a:p>
            <a:pPr marL="342900" indent="-342900">
              <a:buFont typeface="+mj-lt"/>
              <a:buAutoNum type="arabicPeriod"/>
            </a:pPr>
            <a:r>
              <a:rPr lang="de-DE" dirty="0" smtClean="0"/>
              <a:t>True</a:t>
            </a:r>
          </a:p>
          <a:p>
            <a:pPr marL="342900" indent="-342900">
              <a:buFont typeface="+mj-lt"/>
              <a:buAutoNum type="arabicPeriod"/>
            </a:pPr>
            <a:r>
              <a:rPr lang="de-DE" dirty="0" smtClean="0"/>
              <a:t>True</a:t>
            </a:r>
          </a:p>
          <a:p>
            <a:pPr marL="342900" indent="-342900">
              <a:buFont typeface="+mj-lt"/>
              <a:buAutoNum type="arabicPeriod"/>
            </a:pPr>
            <a:r>
              <a:rPr lang="de-DE" dirty="0" smtClean="0"/>
              <a:t>True</a:t>
            </a:r>
          </a:p>
          <a:p>
            <a:pPr marL="342900" indent="-342900">
              <a:buFont typeface="+mj-lt"/>
              <a:buAutoNum type="arabicPeriod"/>
            </a:pPr>
            <a:r>
              <a:rPr lang="de-DE" dirty="0" smtClean="0"/>
              <a:t>False</a:t>
            </a:r>
          </a:p>
          <a:p>
            <a:pPr marL="342900" indent="-342900">
              <a:buFont typeface="+mj-lt"/>
              <a:buAutoNum type="arabicPeriod"/>
            </a:pPr>
            <a:r>
              <a:rPr lang="de-DE" dirty="0" smtClean="0"/>
              <a:t>False</a:t>
            </a:r>
          </a:p>
          <a:p>
            <a:pPr marL="342900" indent="-342900">
              <a:buFont typeface="+mj-lt"/>
              <a:buAutoNum type="arabicPeriod"/>
            </a:pPr>
            <a:r>
              <a:rPr lang="de-DE" dirty="0" smtClean="0"/>
              <a:t>True</a:t>
            </a:r>
          </a:p>
          <a:p>
            <a:pPr marL="342900" indent="-342900">
              <a:buFont typeface="+mj-lt"/>
              <a:buAutoNum type="arabicPeriod"/>
            </a:pPr>
            <a:r>
              <a:rPr lang="de-DE" dirty="0" smtClean="0"/>
              <a:t>False</a:t>
            </a:r>
          </a:p>
          <a:p>
            <a:pPr marL="342900" indent="-342900">
              <a:buFont typeface="+mj-lt"/>
              <a:buAutoNum type="arabicPeriod"/>
            </a:pPr>
            <a:r>
              <a:rPr lang="de-DE" dirty="0" smtClean="0"/>
              <a:t>True</a:t>
            </a:r>
          </a:p>
          <a:p>
            <a:pPr marL="342900" indent="-342900">
              <a:buFont typeface="+mj-lt"/>
              <a:buAutoNum type="arabicPeriod"/>
            </a:pPr>
            <a:r>
              <a:rPr lang="de-DE" dirty="0" smtClean="0"/>
              <a:t>false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Tree>
    <p:extLst>
      <p:ext uri="{BB962C8B-B14F-4D97-AF65-F5344CB8AC3E}">
        <p14:creationId xmlns:p14="http://schemas.microsoft.com/office/powerpoint/2010/main" val="839835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1088776" rtl="0" eaLnBrk="1" fontAlgn="auto" latinLnBrk="0" hangingPunct="1">
              <a:lnSpc>
                <a:spcPct val="100000"/>
              </a:lnSpc>
              <a:spcBef>
                <a:spcPts val="0"/>
              </a:spcBef>
              <a:spcAft>
                <a:spcPts val="0"/>
              </a:spcAft>
              <a:buClrTx/>
              <a:buSzTx/>
              <a:buFontTx/>
              <a:buNone/>
              <a:tabLst/>
              <a:defRPr/>
            </a:pPr>
            <a:r>
              <a:rPr lang="de-DE" sz="1400" dirty="0" err="1" smtClean="0">
                <a:solidFill>
                  <a:srgbClr val="000000"/>
                </a:solidFill>
                <a:latin typeface="Consolas"/>
              </a:rPr>
              <a:t>Car.prototype</a:t>
            </a:r>
            <a:r>
              <a:rPr lang="de-DE" sz="1400" dirty="0" smtClean="0">
                <a:solidFill>
                  <a:srgbClr val="000000"/>
                </a:solidFill>
                <a:latin typeface="Consolas"/>
              </a:rPr>
              <a:t> = </a:t>
            </a:r>
            <a:r>
              <a:rPr lang="de-DE" sz="1400" dirty="0" err="1" smtClean="0">
                <a:solidFill>
                  <a:srgbClr val="000000"/>
                </a:solidFill>
                <a:latin typeface="Consolas"/>
              </a:rPr>
              <a:t>Object.create</a:t>
            </a:r>
            <a:r>
              <a:rPr lang="de-DE" sz="1400" dirty="0" smtClean="0">
                <a:solidFill>
                  <a:srgbClr val="000000"/>
                </a:solidFill>
                <a:latin typeface="Consolas"/>
              </a:rPr>
              <a:t>(</a:t>
            </a:r>
            <a:r>
              <a:rPr lang="de-DE" sz="1400" dirty="0" err="1" smtClean="0">
                <a:solidFill>
                  <a:srgbClr val="000000"/>
                </a:solidFill>
                <a:latin typeface="Consolas"/>
              </a:rPr>
              <a:t>Vehicle.prototype</a:t>
            </a:r>
            <a:r>
              <a:rPr lang="de-DE" sz="1400" dirty="0" smtClean="0">
                <a:solidFill>
                  <a:srgbClr val="000000"/>
                </a:solidFill>
                <a:latin typeface="Consolas"/>
              </a:rPr>
              <a:t>);</a:t>
            </a:r>
          </a:p>
          <a:p>
            <a:pPr marL="285750" indent="-285750">
              <a:buFont typeface="Wingdings"/>
              <a:buChar char="à"/>
            </a:pPr>
            <a:r>
              <a:rPr lang="de-DE" dirty="0" smtClean="0">
                <a:sym typeface="Wingdings" panose="05000000000000000000" pitchFamily="2" charset="2"/>
              </a:rPr>
              <a:t>Car erbt Prototypen</a:t>
            </a:r>
          </a:p>
          <a:p>
            <a:pPr marL="0" marR="0" lvl="1" indent="0" algn="l" defTabSz="1088776" rtl="0" eaLnBrk="1" fontAlgn="auto" latinLnBrk="0" hangingPunct="1">
              <a:lnSpc>
                <a:spcPct val="100000"/>
              </a:lnSpc>
              <a:spcBef>
                <a:spcPts val="0"/>
              </a:spcBef>
              <a:spcAft>
                <a:spcPts val="0"/>
              </a:spcAft>
              <a:buClrTx/>
              <a:buSzTx/>
              <a:buFont typeface="Wingdings"/>
              <a:buNone/>
              <a:tabLst/>
              <a:defRPr/>
            </a:pPr>
            <a:r>
              <a:rPr lang="de-DE" sz="1400" dirty="0" err="1" smtClean="0">
                <a:solidFill>
                  <a:srgbClr val="000000"/>
                </a:solidFill>
                <a:latin typeface="Consolas"/>
              </a:rPr>
              <a:t>Car.prototype.constructor</a:t>
            </a:r>
            <a:r>
              <a:rPr lang="de-DE" sz="1400" dirty="0" smtClean="0">
                <a:solidFill>
                  <a:srgbClr val="000000"/>
                </a:solidFill>
                <a:latin typeface="Consolas"/>
              </a:rPr>
              <a:t> = Car;</a:t>
            </a:r>
          </a:p>
          <a:p>
            <a:pPr marL="0" indent="0">
              <a:buFont typeface="Wingdings"/>
              <a:buNone/>
            </a:pPr>
            <a:r>
              <a:rPr lang="de-DE" dirty="0" smtClean="0">
                <a:sym typeface="Wingdings" panose="05000000000000000000" pitchFamily="2" charset="2"/>
              </a:rPr>
              <a:t> Konstruktor des Prototypen wird überschrieben</a:t>
            </a:r>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31</a:t>
            </a:fld>
            <a:endParaRPr lang="de-DE" dirty="0"/>
          </a:p>
        </p:txBody>
      </p:sp>
    </p:spTree>
    <p:extLst>
      <p:ext uri="{BB962C8B-B14F-4D97-AF65-F5344CB8AC3E}">
        <p14:creationId xmlns:p14="http://schemas.microsoft.com/office/powerpoint/2010/main" val="2999988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smtClean="0"/>
              <a:t>readyState</a:t>
            </a:r>
            <a:r>
              <a:rPr lang="de-DE" dirty="0" smtClean="0"/>
              <a:t> 4:</a:t>
            </a:r>
            <a:r>
              <a:rPr lang="de-DE" baseline="0" dirty="0" smtClean="0"/>
              <a:t> Antwort vollständig erhalten</a:t>
            </a:r>
          </a:p>
          <a:p>
            <a:r>
              <a:rPr lang="de-DE" baseline="0" dirty="0" smtClean="0"/>
              <a:t>Antwortcode 200: Antwort ok</a:t>
            </a:r>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36</a:t>
            </a:fld>
            <a:endParaRPr lang="de-DE" dirty="0"/>
          </a:p>
        </p:txBody>
      </p:sp>
    </p:spTree>
    <p:extLst>
      <p:ext uri="{BB962C8B-B14F-4D97-AF65-F5344CB8AC3E}">
        <p14:creationId xmlns:p14="http://schemas.microsoft.com/office/powerpoint/2010/main" val="2428227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38</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39</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40</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775077"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2014 SAP AG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2" name="TextBox 11"/>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2014 SAP AG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AG or an SAP affiliate company.</a:t>
            </a:r>
          </a:p>
          <a:p>
            <a:pPr>
              <a:spcBef>
                <a:spcPts val="1200"/>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a:spcBef>
                <a:spcPts val="1200"/>
              </a:spcBef>
            </a:pPr>
            <a:r>
              <a:rPr lang="en-US" sz="1200" kern="1200" dirty="0" smtClean="0">
                <a:solidFill>
                  <a:schemeClr val="tx1"/>
                </a:solidFill>
                <a:latin typeface="Arial"/>
                <a:ea typeface="MS PGothic" pitchFamily="34" charset="-128"/>
                <a:cs typeface="+mn-cs"/>
              </a:rPr>
              <a:t>National product specifications may vary.</a:t>
            </a:r>
          </a:p>
          <a:p>
            <a:pPr>
              <a:spcBef>
                <a:spcPts val="1200"/>
              </a:spcBef>
            </a:pPr>
            <a:r>
              <a:rPr lang="en-US" sz="1200" kern="1200" dirty="0" smtClean="0">
                <a:solidFill>
                  <a:schemeClr val="tx1"/>
                </a:solidFill>
                <a:latin typeface="Arial"/>
                <a:ea typeface="MS PGothic" pitchFamily="34" charset="-128"/>
                <a:cs typeface="+mn-cs"/>
              </a:rPr>
              <a:t>These materials are provided by SAP AG or an SAP affiliate company for informational purposes only, without representation or warranty of any kind, and SAP AG or its affiliated companies shall not be liable for errors or omissions with respect to the materials. The only warranties for SAP AG or 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MS PGothic" pitchFamily="34" charset="-128"/>
                <a:cs typeface="+mn-cs"/>
              </a:rPr>
              <a:t>In particular, SAP AG or its affiliated companies have no obligation to pursue any course of business outlined in this document or any related presentation, or to develop or release any functionality mentioned therein. This document, or any related presentation, and SAP AG’s or its affiliated companies’ strategy and possible future developments, products, and/or platform directions and functionality are all subject to change and may be changed by SAP AG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US" sz="2900" b="1" kern="1200" noProof="0" dirty="0" smtClean="0">
                <a:solidFill>
                  <a:schemeClr val="accent2"/>
                </a:solidFill>
                <a:latin typeface="+mj-lt"/>
                <a:ea typeface="+mj-ea"/>
                <a:cs typeface="+mj-cs"/>
              </a:rPr>
              <a:t>© 2014 SAP AG </a:t>
            </a:r>
            <a:r>
              <a:rPr lang="en-US" sz="2900" b="1" kern="1200" noProof="0" dirty="0" err="1" smtClean="0">
                <a:solidFill>
                  <a:schemeClr val="accent2"/>
                </a:solidFill>
                <a:latin typeface="+mj-lt"/>
                <a:ea typeface="+mj-ea"/>
                <a:cs typeface="+mj-cs"/>
              </a:rPr>
              <a:t>oder</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ein</a:t>
            </a:r>
            <a:r>
              <a:rPr lang="en-US" sz="2900" b="1" kern="1200" noProof="0" dirty="0" smtClean="0">
                <a:solidFill>
                  <a:schemeClr val="accent2"/>
                </a:solidFill>
                <a:latin typeface="+mj-lt"/>
                <a:ea typeface="+mj-ea"/>
                <a:cs typeface="+mj-cs"/>
              </a:rPr>
              <a:t> SAP-</a:t>
            </a:r>
            <a:r>
              <a:rPr lang="en-US" sz="2900" b="1" kern="1200" noProof="0" dirty="0" err="1" smtClean="0">
                <a:solidFill>
                  <a:schemeClr val="accent2"/>
                </a:solidFill>
                <a:latin typeface="+mj-lt"/>
                <a:ea typeface="+mj-ea"/>
                <a:cs typeface="+mj-cs"/>
              </a:rPr>
              <a:t>Konzernunternehmen</a:t>
            </a:r>
            <a:r>
              <a:rPr lang="en-US" sz="2900" b="1" kern="1200" noProof="0" dirty="0" smtClean="0">
                <a:solidFill>
                  <a:schemeClr val="accent2"/>
                </a:solidFill>
                <a:latin typeface="+mj-lt"/>
                <a:ea typeface="+mj-ea"/>
                <a:cs typeface="+mj-cs"/>
              </a:rPr>
              <a:t>. </a:t>
            </a:r>
            <a:br>
              <a:rPr lang="en-US" sz="2900" b="1" kern="1200" noProof="0" dirty="0" smtClean="0">
                <a:solidFill>
                  <a:schemeClr val="accent2"/>
                </a:solidFill>
                <a:latin typeface="+mj-lt"/>
                <a:ea typeface="+mj-ea"/>
                <a:cs typeface="+mj-cs"/>
              </a:rPr>
            </a:br>
            <a:r>
              <a:rPr lang="en-US" sz="2900" b="1" kern="1200" noProof="0" dirty="0" err="1" smtClean="0">
                <a:solidFill>
                  <a:schemeClr val="accent2"/>
                </a:solidFill>
                <a:latin typeface="+mj-lt"/>
                <a:ea typeface="+mj-ea"/>
                <a:cs typeface="+mj-cs"/>
              </a:rPr>
              <a:t>Alle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Rechte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vorbehalten</a:t>
            </a:r>
            <a:r>
              <a:rPr lang="en-US" sz="2900" b="1" kern="1200" noProof="0" dirty="0" smtClean="0">
                <a:solidFill>
                  <a:schemeClr val="accent2"/>
                </a:solidFill>
                <a:latin typeface="+mj-lt"/>
                <a:ea typeface="+mj-ea"/>
                <a:cs typeface="+mj-cs"/>
              </a:rPr>
              <a:t>.</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en-US" sz="1200" kern="1200" noProof="0" dirty="0" err="1" smtClean="0">
                <a:solidFill>
                  <a:schemeClr val="tx1"/>
                </a:solidFill>
                <a:effectLst/>
                <a:latin typeface="Arial"/>
                <a:ea typeface="+mn-ea"/>
                <a:cs typeface="+mn-cs"/>
              </a:rPr>
              <a:t>Weitergabe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Vervielfältigung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dieser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Publikation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von </a:t>
            </a:r>
            <a:r>
              <a:rPr lang="en-US" sz="1200" kern="1200" noProof="0" dirty="0" err="1" smtClean="0">
                <a:solidFill>
                  <a:schemeClr val="tx1"/>
                </a:solidFill>
                <a:effectLst/>
                <a:latin typeface="Arial"/>
                <a:ea typeface="+mn-ea"/>
                <a:cs typeface="+mn-cs"/>
              </a:rPr>
              <a:t>Teilen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daraus</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sind</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welchem</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Zweck</a:t>
            </a:r>
            <a:r>
              <a:rPr lang="en-US" sz="1200" kern="1200" noProof="0" dirty="0" smtClean="0">
                <a:solidFill>
                  <a:schemeClr val="tx1"/>
                </a:solidFill>
                <a:effectLst/>
                <a:latin typeface="Arial"/>
                <a:ea typeface="+mn-ea"/>
                <a:cs typeface="+mn-cs"/>
              </a:rPr>
              <a:t> und in </a:t>
            </a:r>
            <a:r>
              <a:rPr lang="en-US" sz="1200" kern="1200" noProof="0" dirty="0" err="1" smtClean="0">
                <a:solidFill>
                  <a:schemeClr val="tx1"/>
                </a:solidFill>
                <a:effectLst/>
                <a:latin typeface="Arial"/>
                <a:ea typeface="+mn-ea"/>
                <a:cs typeface="+mn-cs"/>
              </a:rPr>
              <a:t>welcher</a:t>
            </a:r>
            <a:r>
              <a:rPr lang="en-US" sz="1200" kern="1200" noProof="0" dirty="0" smtClean="0">
                <a:solidFill>
                  <a:schemeClr val="tx1"/>
                </a:solidFill>
                <a:effectLst/>
                <a:latin typeface="Arial"/>
                <a:ea typeface="+mn-ea"/>
                <a:cs typeface="+mn-cs"/>
              </a:rPr>
              <a:t> Form </a:t>
            </a:r>
            <a:r>
              <a:rPr lang="en-US" sz="1200" kern="1200" noProof="0" dirty="0" err="1" smtClean="0">
                <a:solidFill>
                  <a:schemeClr val="tx1"/>
                </a:solidFill>
                <a:effectLst/>
                <a:latin typeface="Arial"/>
                <a:ea typeface="+mn-ea"/>
                <a:cs typeface="+mn-cs"/>
              </a:rPr>
              <a:t>auch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immer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ohne</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ausdrückliche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schriftliche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Genehmigung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durch</a:t>
            </a:r>
            <a:r>
              <a:rPr lang="en-US" sz="1200" kern="1200" noProof="0" dirty="0" smtClean="0">
                <a:solidFill>
                  <a:schemeClr val="tx1"/>
                </a:solidFill>
                <a:effectLst/>
                <a:latin typeface="Arial"/>
                <a:ea typeface="+mn-ea"/>
                <a:cs typeface="+mn-cs"/>
              </a:rPr>
              <a:t>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a:t>
            </a:r>
            <a:r>
              <a:rPr lang="en-US" sz="1200" kern="1200" noProof="0" dirty="0" smtClean="0">
                <a:solidFill>
                  <a:schemeClr val="tx1"/>
                </a:solidFill>
                <a:effectLst/>
                <a:latin typeface="Arial"/>
                <a:ea typeface="+mn-ea"/>
                <a:cs typeface="+mn-cs"/>
              </a:rPr>
              <a:t> SAP-</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nicht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gestattet</a:t>
            </a:r>
            <a:r>
              <a:rPr lang="en-US" sz="1200" kern="1200" noProof="0" dirty="0" smtClean="0">
                <a:solidFill>
                  <a:schemeClr val="tx1"/>
                </a:solidFill>
                <a:effectLst/>
                <a:latin typeface="Arial"/>
                <a:ea typeface="+mn-ea"/>
                <a:cs typeface="+mn-cs"/>
              </a:rPr>
              <a:t>.</a:t>
            </a:r>
          </a:p>
          <a:p>
            <a:pPr>
              <a:spcBef>
                <a:spcPts val="1200"/>
              </a:spcBef>
            </a:pPr>
            <a:r>
              <a:rPr lang="en-US" sz="1200" kern="1200" noProof="0" dirty="0" smtClean="0">
                <a:solidFill>
                  <a:schemeClr val="tx1"/>
                </a:solidFill>
                <a:effectLst/>
                <a:latin typeface="Arial"/>
                <a:ea typeface="+mn-ea"/>
                <a:cs typeface="+mn-cs"/>
              </a:rPr>
              <a:t>SAP und </a:t>
            </a:r>
            <a:r>
              <a:rPr lang="en-US" sz="1200" kern="1200" noProof="0" dirty="0" err="1" smtClean="0">
                <a:solidFill>
                  <a:schemeClr val="tx1"/>
                </a:solidFill>
                <a:effectLst/>
                <a:latin typeface="Arial"/>
                <a:ea typeface="+mn-ea"/>
                <a:cs typeface="+mn-cs"/>
              </a:rPr>
              <a:t>andere</a:t>
            </a:r>
            <a:r>
              <a:rPr lang="en-US" sz="1200" kern="1200" noProof="0" dirty="0" smtClean="0">
                <a:solidFill>
                  <a:schemeClr val="tx1"/>
                </a:solidFill>
                <a:effectLst/>
                <a:latin typeface="Arial"/>
                <a:ea typeface="+mn-ea"/>
                <a:cs typeface="+mn-cs"/>
              </a:rPr>
              <a:t> in </a:t>
            </a:r>
            <a:r>
              <a:rPr lang="en-US" sz="1200" kern="1200" noProof="0" dirty="0" err="1" smtClean="0">
                <a:solidFill>
                  <a:schemeClr val="tx1"/>
                </a:solidFill>
                <a:effectLst/>
                <a:latin typeface="Arial"/>
                <a:ea typeface="+mn-ea"/>
                <a:cs typeface="+mn-cs"/>
              </a:rPr>
              <a:t>diesem</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Dokument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erwähnte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Produkte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Dienstleistungen</a:t>
            </a:r>
            <a:r>
              <a:rPr lang="en-US" sz="1200" kern="1200" noProof="0" dirty="0" smtClean="0">
                <a:solidFill>
                  <a:schemeClr val="tx1"/>
                </a:solidFill>
                <a:effectLst/>
                <a:latin typeface="Arial"/>
                <a:ea typeface="+mn-ea"/>
                <a:cs typeface="+mn-cs"/>
              </a:rPr>
              <a:t> von SAP </a:t>
            </a:r>
            <a:r>
              <a:rPr lang="en-US" sz="1200" kern="1200" noProof="0" dirty="0" err="1" smtClean="0">
                <a:solidFill>
                  <a:schemeClr val="tx1"/>
                </a:solidFill>
                <a:effectLst/>
                <a:latin typeface="Arial"/>
                <a:ea typeface="+mn-ea"/>
                <a:cs typeface="+mn-cs"/>
              </a:rPr>
              <a:t>sowie</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dazugehörigen</a:t>
            </a:r>
            <a:r>
              <a:rPr lang="en-US" sz="1200" kern="1200" noProof="0" dirty="0" smtClean="0">
                <a:solidFill>
                  <a:schemeClr val="tx1"/>
                </a:solidFill>
                <a:effectLst/>
                <a:latin typeface="Arial"/>
                <a:ea typeface="+mn-ea"/>
                <a:cs typeface="+mn-cs"/>
              </a:rPr>
              <a:t> Logos </a:t>
            </a:r>
            <a:r>
              <a:rPr lang="en-US" sz="1200" kern="1200" noProof="0" dirty="0" err="1" smtClean="0">
                <a:solidFill>
                  <a:schemeClr val="tx1"/>
                </a:solidFill>
                <a:effectLst/>
                <a:latin typeface="Arial"/>
                <a:ea typeface="+mn-ea"/>
                <a:cs typeface="+mn-cs"/>
              </a:rPr>
              <a:t>sind</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Marken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eingetragene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Marken</a:t>
            </a:r>
            <a:r>
              <a:rPr lang="en-US" sz="1200" kern="1200" noProof="0" dirty="0" smtClean="0">
                <a:solidFill>
                  <a:schemeClr val="tx1"/>
                </a:solidFill>
                <a:effectLst/>
                <a:latin typeface="Arial"/>
                <a:ea typeface="+mn-ea"/>
                <a:cs typeface="+mn-cs"/>
              </a:rPr>
              <a:t> der </a:t>
            </a:r>
            <a:br>
              <a:rPr lang="en-US" sz="1200" kern="1200" noProof="0" dirty="0" smtClean="0">
                <a:solidFill>
                  <a:schemeClr val="tx1"/>
                </a:solidFill>
                <a:effectLst/>
                <a:latin typeface="Arial"/>
                <a:ea typeface="+mn-ea"/>
                <a:cs typeface="+mn-cs"/>
              </a:rPr>
            </a:br>
            <a:r>
              <a:rPr lang="en-US" sz="1200" kern="1200" noProof="0" dirty="0" smtClean="0">
                <a:solidFill>
                  <a:schemeClr val="tx1"/>
                </a:solidFill>
                <a:effectLst/>
                <a:latin typeface="Arial"/>
                <a:ea typeface="+mn-ea"/>
                <a:cs typeface="+mn-cs"/>
              </a:rPr>
              <a:t>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von </a:t>
            </a:r>
            <a:r>
              <a:rPr lang="en-US" sz="1200" kern="1200" noProof="0" dirty="0" err="1" smtClean="0">
                <a:solidFill>
                  <a:schemeClr val="tx1"/>
                </a:solidFill>
                <a:effectLst/>
                <a:latin typeface="Arial"/>
                <a:ea typeface="+mn-ea"/>
                <a:cs typeface="+mn-cs"/>
              </a:rPr>
              <a:t>einem</a:t>
            </a:r>
            <a:r>
              <a:rPr lang="en-US" sz="1200" kern="1200" noProof="0" dirty="0" smtClean="0">
                <a:solidFill>
                  <a:schemeClr val="tx1"/>
                </a:solidFill>
                <a:effectLst/>
                <a:latin typeface="Arial"/>
                <a:ea typeface="+mn-ea"/>
                <a:cs typeface="+mn-cs"/>
              </a:rPr>
              <a:t> SAP-</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in Deutschland und </a:t>
            </a:r>
            <a:r>
              <a:rPr lang="en-US" sz="1200" kern="1200" noProof="0" dirty="0" err="1" smtClean="0">
                <a:solidFill>
                  <a:schemeClr val="tx1"/>
                </a:solidFill>
                <a:effectLst/>
                <a:latin typeface="Arial"/>
                <a:ea typeface="+mn-ea"/>
                <a:cs typeface="+mn-cs"/>
              </a:rPr>
              <a:t>verschiedenen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anderen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Ländern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weltweit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Weitere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Hinweise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Informationen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zum</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Markenrecht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finden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Sie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unter</a:t>
            </a:r>
            <a:r>
              <a:rPr lang="en-US" sz="1200" kern="1200" noProof="0" dirty="0" smtClean="0">
                <a:solidFill>
                  <a:schemeClr val="tx1"/>
                </a:solidFill>
                <a:effectLst/>
                <a:latin typeface="Arial"/>
                <a:ea typeface="+mn-ea"/>
                <a:cs typeface="+mn-cs"/>
              </a:rPr>
              <a:t> </a:t>
            </a:r>
            <a:r>
              <a:rPr lang="en-US" sz="1200" kern="1200" noProof="0" dirty="0" smtClean="0">
                <a:solidFill>
                  <a:schemeClr val="tx1"/>
                </a:solidFill>
                <a:effectLst/>
                <a:latin typeface="Arial"/>
                <a:ea typeface="+mn-ea"/>
                <a:cs typeface="+mn-cs"/>
                <a:hlinkClick r:id="rId2"/>
              </a:rPr>
              <a:t>http://global.sap.com/corporate-de/legal/copyright/index.epx</a:t>
            </a:r>
            <a:r>
              <a:rPr lang="en-US" sz="1200" kern="1200" noProof="0" dirty="0" smtClean="0">
                <a:solidFill>
                  <a:schemeClr val="tx1"/>
                </a:solidFill>
                <a:effectLst/>
                <a:latin typeface="Arial"/>
                <a:ea typeface="+mn-ea"/>
                <a:cs typeface="+mn-cs"/>
              </a:rPr>
              <a:t>.</a:t>
            </a:r>
          </a:p>
          <a:p>
            <a:pPr>
              <a:spcBef>
                <a:spcPts val="1200"/>
              </a:spcBef>
            </a:pPr>
            <a:r>
              <a:rPr lang="en-US" sz="1200" kern="1200" noProof="0" dirty="0" smtClean="0">
                <a:solidFill>
                  <a:schemeClr val="tx1"/>
                </a:solidFill>
                <a:effectLst/>
                <a:latin typeface="Arial"/>
                <a:ea typeface="+mn-ea"/>
                <a:cs typeface="+mn-cs"/>
              </a:rPr>
              <a:t>Die von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deren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Vertriebsfirmen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angebotenen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Softwareprodukte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können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Softwarekomponenten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anderer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Softwarehersteller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enthalten</a:t>
            </a:r>
            <a:r>
              <a:rPr lang="en-US" sz="1200" kern="1200" noProof="0" dirty="0" smtClean="0">
                <a:solidFill>
                  <a:schemeClr val="tx1"/>
                </a:solidFill>
                <a:effectLst/>
                <a:latin typeface="Arial"/>
                <a:ea typeface="+mn-ea"/>
                <a:cs typeface="+mn-cs"/>
              </a:rPr>
              <a:t>.</a:t>
            </a:r>
          </a:p>
          <a:p>
            <a:pPr>
              <a:spcBef>
                <a:spcPts val="1200"/>
              </a:spcBef>
            </a:pPr>
            <a:r>
              <a:rPr lang="en-US" sz="1200" kern="1200" noProof="0" dirty="0" err="1" smtClean="0">
                <a:solidFill>
                  <a:schemeClr val="tx1"/>
                </a:solidFill>
                <a:effectLst/>
                <a:latin typeface="Arial"/>
                <a:ea typeface="+mn-ea"/>
                <a:cs typeface="+mn-cs"/>
              </a:rPr>
              <a:t>Produkte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können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länderspezifische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Unterschiede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aufweisen</a:t>
            </a:r>
            <a:r>
              <a:rPr lang="en-US" sz="1200" kern="1200" noProof="0" dirty="0" smtClean="0">
                <a:solidFill>
                  <a:schemeClr val="tx1"/>
                </a:solidFill>
                <a:effectLst/>
                <a:latin typeface="Arial"/>
                <a:ea typeface="+mn-ea"/>
                <a:cs typeface="+mn-cs"/>
              </a:rPr>
              <a:t>.</a:t>
            </a:r>
          </a:p>
          <a:p>
            <a:pPr>
              <a:spcBef>
                <a:spcPts val="1200"/>
              </a:spcBef>
            </a:pPr>
            <a:r>
              <a:rPr lang="en-US" sz="1200" kern="1200" noProof="0" dirty="0" smtClean="0">
                <a:solidFill>
                  <a:schemeClr val="tx1"/>
                </a:solidFill>
                <a:effectLst/>
                <a:latin typeface="Arial"/>
                <a:ea typeface="+mn-ea"/>
                <a:cs typeface="+mn-cs"/>
              </a:rPr>
              <a:t>Die </a:t>
            </a:r>
            <a:r>
              <a:rPr lang="en-US" sz="1200" kern="1200" noProof="0" dirty="0" err="1" smtClean="0">
                <a:solidFill>
                  <a:schemeClr val="tx1"/>
                </a:solidFill>
                <a:effectLst/>
                <a:latin typeface="Arial"/>
                <a:ea typeface="+mn-ea"/>
                <a:cs typeface="+mn-cs"/>
              </a:rPr>
              <a:t>vorliegenden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Unterlagen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werden</a:t>
            </a:r>
            <a:r>
              <a:rPr lang="en-US" sz="1200" kern="1200" noProof="0" dirty="0" smtClean="0">
                <a:solidFill>
                  <a:schemeClr val="tx1"/>
                </a:solidFill>
                <a:effectLst/>
                <a:latin typeface="Arial"/>
                <a:ea typeface="+mn-ea"/>
                <a:cs typeface="+mn-cs"/>
              </a:rPr>
              <a:t> von der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einem</a:t>
            </a:r>
            <a:r>
              <a:rPr lang="en-US" sz="1200" kern="1200" noProof="0" dirty="0" smtClean="0">
                <a:solidFill>
                  <a:schemeClr val="tx1"/>
                </a:solidFill>
                <a:effectLst/>
                <a:latin typeface="Arial"/>
                <a:ea typeface="+mn-ea"/>
                <a:cs typeface="+mn-cs"/>
              </a:rPr>
              <a:t> SAP-</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bereitgestellt</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dienen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ausschließlich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Informationszwecken</a:t>
            </a:r>
            <a:r>
              <a:rPr lang="en-US" sz="1200" kern="1200" noProof="0" dirty="0" smtClean="0">
                <a:solidFill>
                  <a:schemeClr val="tx1"/>
                </a:solidFill>
                <a:effectLst/>
                <a:latin typeface="Arial"/>
                <a:ea typeface="+mn-ea"/>
                <a:cs typeface="+mn-cs"/>
              </a:rPr>
              <a:t>. </a:t>
            </a:r>
            <a:br>
              <a:rPr lang="en-US" sz="1200" kern="1200" noProof="0" dirty="0" smtClean="0">
                <a:solidFill>
                  <a:schemeClr val="tx1"/>
                </a:solidFill>
                <a:effectLst/>
                <a:latin typeface="Arial"/>
                <a:ea typeface="+mn-ea"/>
                <a:cs typeface="+mn-cs"/>
              </a:rPr>
            </a:br>
            <a:r>
              <a:rPr lang="en-US" sz="1200" kern="1200" noProof="0" dirty="0" smtClean="0">
                <a:solidFill>
                  <a:schemeClr val="tx1"/>
                </a:solidFill>
                <a:effectLst/>
                <a:latin typeface="Arial"/>
                <a:ea typeface="+mn-ea"/>
                <a:cs typeface="+mn-cs"/>
              </a:rPr>
              <a:t>Die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ihre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übernehmen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keinerlei</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Haftung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Gewährleistung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für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Fehler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Unvollständigkeiten</a:t>
            </a:r>
            <a:r>
              <a:rPr lang="en-US" sz="1200" kern="1200" noProof="0" dirty="0" smtClean="0">
                <a:solidFill>
                  <a:schemeClr val="tx1"/>
                </a:solidFill>
                <a:effectLst/>
                <a:latin typeface="Arial"/>
                <a:ea typeface="+mn-ea"/>
                <a:cs typeface="+mn-cs"/>
              </a:rPr>
              <a:t> in </a:t>
            </a:r>
            <a:r>
              <a:rPr lang="en-US" sz="1200" kern="1200" noProof="0" dirty="0" err="1" smtClean="0">
                <a:solidFill>
                  <a:schemeClr val="tx1"/>
                </a:solidFill>
                <a:effectLst/>
                <a:latin typeface="Arial"/>
                <a:ea typeface="+mn-ea"/>
                <a:cs typeface="+mn-cs"/>
              </a:rPr>
              <a:t>dieser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Publikation</a:t>
            </a:r>
            <a:r>
              <a:rPr lang="en-US" sz="1200" kern="1200" noProof="0" dirty="0" smtClean="0">
                <a:solidFill>
                  <a:schemeClr val="tx1"/>
                </a:solidFill>
                <a:effectLst/>
                <a:latin typeface="Arial"/>
                <a:ea typeface="+mn-ea"/>
                <a:cs typeface="+mn-cs"/>
              </a:rPr>
              <a:t>. Die SAP AG </a:t>
            </a:r>
            <a:br>
              <a:rPr lang="en-US" sz="1200" kern="1200" noProof="0" dirty="0" smtClean="0">
                <a:solidFill>
                  <a:schemeClr val="tx1"/>
                </a:solidFill>
                <a:effectLst/>
                <a:latin typeface="Arial"/>
                <a:ea typeface="+mn-ea"/>
                <a:cs typeface="+mn-cs"/>
              </a:rPr>
            </a:b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a:t>
            </a:r>
            <a:r>
              <a:rPr lang="en-US" sz="1200" kern="1200" noProof="0" dirty="0" smtClean="0">
                <a:solidFill>
                  <a:schemeClr val="tx1"/>
                </a:solidFill>
                <a:effectLst/>
                <a:latin typeface="Arial"/>
                <a:ea typeface="+mn-ea"/>
                <a:cs typeface="+mn-cs"/>
              </a:rPr>
              <a:t> SAP-</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steht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lediglich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für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Produkte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Dienstleistungen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nach</a:t>
            </a:r>
            <a:r>
              <a:rPr lang="en-US" sz="1200" kern="1200" noProof="0" dirty="0" smtClean="0">
                <a:solidFill>
                  <a:schemeClr val="tx1"/>
                </a:solidFill>
                <a:effectLst/>
                <a:latin typeface="Arial"/>
                <a:ea typeface="+mn-ea"/>
                <a:cs typeface="+mn-cs"/>
              </a:rPr>
              <a:t> der </a:t>
            </a:r>
            <a:r>
              <a:rPr lang="en-US" sz="1200" kern="1200" noProof="0" dirty="0" err="1" smtClean="0">
                <a:solidFill>
                  <a:schemeClr val="tx1"/>
                </a:solidFill>
                <a:effectLst/>
                <a:latin typeface="Arial"/>
                <a:ea typeface="+mn-ea"/>
                <a:cs typeface="+mn-cs"/>
              </a:rPr>
              <a:t>Maßgabe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a:t>
            </a:r>
            <a:r>
              <a:rPr lang="en-US" sz="1200" kern="1200" noProof="0" dirty="0" smtClean="0">
                <a:solidFill>
                  <a:schemeClr val="tx1"/>
                </a:solidFill>
                <a:effectLst/>
                <a:latin typeface="Arial"/>
                <a:ea typeface="+mn-ea"/>
                <a:cs typeface="+mn-cs"/>
              </a:rPr>
              <a:t>, die in der </a:t>
            </a:r>
            <a:r>
              <a:rPr lang="en-US" sz="1200" kern="1200" noProof="0" dirty="0" err="1" smtClean="0">
                <a:solidFill>
                  <a:schemeClr val="tx1"/>
                </a:solidFill>
                <a:effectLst/>
                <a:latin typeface="Arial"/>
                <a:ea typeface="+mn-ea"/>
                <a:cs typeface="+mn-cs"/>
              </a:rPr>
              <a:t>Vereinbarung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über</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jeweiligen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Produkte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Dienstleistungen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ausdrücklich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geregelt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ist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Keine</a:t>
            </a:r>
            <a:r>
              <a:rPr lang="en-US" sz="1200" kern="1200" noProof="0" dirty="0" smtClean="0">
                <a:solidFill>
                  <a:schemeClr val="tx1"/>
                </a:solidFill>
                <a:effectLst/>
                <a:latin typeface="Arial"/>
                <a:ea typeface="+mn-ea"/>
                <a:cs typeface="+mn-cs"/>
              </a:rPr>
              <a:t> der </a:t>
            </a:r>
            <a:r>
              <a:rPr lang="en-US" sz="1200" kern="1200" noProof="0" dirty="0" err="1" smtClean="0">
                <a:solidFill>
                  <a:schemeClr val="tx1"/>
                </a:solidFill>
                <a:effectLst/>
                <a:latin typeface="Arial"/>
                <a:ea typeface="+mn-ea"/>
                <a:cs typeface="+mn-cs"/>
              </a:rPr>
              <a:t>hierin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enthaltenen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Informationen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ist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als</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zusätzliche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Garantie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interpretieren</a:t>
            </a:r>
            <a:r>
              <a:rPr lang="en-US" sz="1200" kern="1200" noProof="0" dirty="0" smtClean="0">
                <a:solidFill>
                  <a:schemeClr val="tx1"/>
                </a:solidFill>
                <a:effectLst/>
                <a:latin typeface="Arial"/>
                <a:ea typeface="+mn-ea"/>
                <a:cs typeface="+mn-cs"/>
              </a:rPr>
              <a:t>. 	</a:t>
            </a:r>
          </a:p>
          <a:p>
            <a:pPr>
              <a:spcBef>
                <a:spcPts val="1200"/>
              </a:spcBef>
            </a:pPr>
            <a:r>
              <a:rPr lang="en-US" sz="1200" kern="1200" noProof="0" dirty="0" err="1" smtClean="0">
                <a:solidFill>
                  <a:schemeClr val="tx1"/>
                </a:solidFill>
                <a:effectLst/>
                <a:latin typeface="Arial"/>
                <a:ea typeface="+mn-ea"/>
                <a:cs typeface="+mn-cs"/>
              </a:rPr>
              <a:t>Insbesondere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sind</a:t>
            </a:r>
            <a:r>
              <a:rPr lang="en-US" sz="1200" kern="1200" noProof="0" dirty="0" smtClean="0">
                <a:solidFill>
                  <a:schemeClr val="tx1"/>
                </a:solidFill>
                <a:effectLst/>
                <a:latin typeface="Arial"/>
                <a:ea typeface="+mn-ea"/>
                <a:cs typeface="+mn-cs"/>
              </a:rPr>
              <a:t> die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ihre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in </a:t>
            </a:r>
            <a:r>
              <a:rPr lang="en-US" sz="1200" kern="1200" noProof="0" dirty="0" err="1" smtClean="0">
                <a:solidFill>
                  <a:schemeClr val="tx1"/>
                </a:solidFill>
                <a:effectLst/>
                <a:latin typeface="Arial"/>
                <a:ea typeface="+mn-ea"/>
                <a:cs typeface="+mn-cs"/>
              </a:rPr>
              <a:t>keiner</a:t>
            </a:r>
            <a:r>
              <a:rPr lang="en-US" sz="1200" kern="1200" noProof="0" dirty="0" smtClean="0">
                <a:solidFill>
                  <a:schemeClr val="tx1"/>
                </a:solidFill>
                <a:effectLst/>
                <a:latin typeface="Arial"/>
                <a:ea typeface="+mn-ea"/>
                <a:cs typeface="+mn-cs"/>
              </a:rPr>
              <a:t> Weise </a:t>
            </a:r>
            <a:r>
              <a:rPr lang="en-US" sz="1200" kern="1200" noProof="0" dirty="0" err="1" smtClean="0">
                <a:solidFill>
                  <a:schemeClr val="tx1"/>
                </a:solidFill>
                <a:effectLst/>
                <a:latin typeface="Arial"/>
                <a:ea typeface="+mn-ea"/>
                <a:cs typeface="+mn-cs"/>
              </a:rPr>
              <a:t>verpflichtet</a:t>
            </a:r>
            <a:r>
              <a:rPr lang="en-US" sz="1200" kern="1200" noProof="0" dirty="0" smtClean="0">
                <a:solidFill>
                  <a:schemeClr val="tx1"/>
                </a:solidFill>
                <a:effectLst/>
                <a:latin typeface="Arial"/>
                <a:ea typeface="+mn-ea"/>
                <a:cs typeface="+mn-cs"/>
              </a:rPr>
              <a:t>, in </a:t>
            </a:r>
            <a:r>
              <a:rPr lang="en-US" sz="1200" kern="1200" noProof="0" dirty="0" err="1" smtClean="0">
                <a:solidFill>
                  <a:schemeClr val="tx1"/>
                </a:solidFill>
                <a:effectLst/>
                <a:latin typeface="Arial"/>
                <a:ea typeface="+mn-ea"/>
                <a:cs typeface="+mn-cs"/>
              </a:rPr>
              <a:t>dieser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Publikation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zugehörigen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Präsentation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dargestellte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Geschäftsabläufe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verfolgen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hierin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wiedergegebene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Funktionen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entwickeln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veröffentlichen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Diese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Publikation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zugehörige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Präsentation</a:t>
            </a:r>
            <a:r>
              <a:rPr lang="en-US" sz="1200" kern="1200" noProof="0" dirty="0" smtClean="0">
                <a:solidFill>
                  <a:schemeClr val="tx1"/>
                </a:solidFill>
                <a:effectLst/>
                <a:latin typeface="Arial"/>
                <a:ea typeface="+mn-ea"/>
                <a:cs typeface="+mn-cs"/>
              </a:rPr>
              <a:t>, </a:t>
            </a:r>
            <a:br>
              <a:rPr lang="en-US" sz="1200" kern="1200" noProof="0" dirty="0" smtClean="0">
                <a:solidFill>
                  <a:schemeClr val="tx1"/>
                </a:solidFill>
                <a:effectLst/>
                <a:latin typeface="Arial"/>
                <a:ea typeface="+mn-ea"/>
                <a:cs typeface="+mn-cs"/>
              </a:rPr>
            </a:br>
            <a:r>
              <a:rPr lang="en-US" sz="1200" kern="1200" noProof="0" dirty="0" smtClean="0">
                <a:solidFill>
                  <a:schemeClr val="tx1"/>
                </a:solidFill>
                <a:effectLst/>
                <a:latin typeface="Arial"/>
                <a:ea typeface="+mn-ea"/>
                <a:cs typeface="+mn-cs"/>
              </a:rPr>
              <a:t>die </a:t>
            </a:r>
            <a:r>
              <a:rPr lang="en-US" sz="1200" kern="1200" noProof="0" dirty="0" err="1" smtClean="0">
                <a:solidFill>
                  <a:schemeClr val="tx1"/>
                </a:solidFill>
                <a:effectLst/>
                <a:latin typeface="Arial"/>
                <a:ea typeface="+mn-ea"/>
                <a:cs typeface="+mn-cs"/>
              </a:rPr>
              <a:t>Strategie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etwaige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künftige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Entwicklungen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Produkte</a:t>
            </a:r>
            <a:r>
              <a:rPr lang="en-US" sz="1200" kern="1200" noProof="0" dirty="0" smtClean="0">
                <a:solidFill>
                  <a:schemeClr val="tx1"/>
                </a:solidFill>
                <a:effectLst/>
                <a:latin typeface="Arial"/>
                <a:ea typeface="+mn-ea"/>
                <a:cs typeface="+mn-cs"/>
              </a:rPr>
              <a:t> und/</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Plattformen</a:t>
            </a:r>
            <a:r>
              <a:rPr lang="en-US" sz="1200" kern="1200" noProof="0" dirty="0" smtClean="0">
                <a:solidFill>
                  <a:schemeClr val="tx1"/>
                </a:solidFill>
                <a:effectLst/>
                <a:latin typeface="Arial"/>
                <a:ea typeface="+mn-ea"/>
                <a:cs typeface="+mn-cs"/>
              </a:rPr>
              <a:t> der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ihrer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können</a:t>
            </a:r>
            <a:r>
              <a:rPr lang="en-US" sz="1200" kern="1200" noProof="0" dirty="0" smtClean="0">
                <a:solidFill>
                  <a:schemeClr val="tx1"/>
                </a:solidFill>
                <a:effectLst/>
                <a:latin typeface="Arial"/>
                <a:ea typeface="+mn-ea"/>
                <a:cs typeface="+mn-cs"/>
              </a:rPr>
              <a:t> von der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ihren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jederzeit</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ohne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Angabe</a:t>
            </a:r>
            <a:r>
              <a:rPr lang="en-US" sz="1200" kern="1200" noProof="0" dirty="0" smtClean="0">
                <a:solidFill>
                  <a:schemeClr val="tx1"/>
                </a:solidFill>
                <a:effectLst/>
                <a:latin typeface="Arial"/>
                <a:ea typeface="+mn-ea"/>
                <a:cs typeface="+mn-cs"/>
              </a:rPr>
              <a:t> von </a:t>
            </a:r>
            <a:r>
              <a:rPr lang="en-US" sz="1200" kern="1200" noProof="0" dirty="0" err="1" smtClean="0">
                <a:solidFill>
                  <a:schemeClr val="tx1"/>
                </a:solidFill>
                <a:effectLst/>
                <a:latin typeface="Arial"/>
                <a:ea typeface="+mn-ea"/>
                <a:cs typeface="+mn-cs"/>
              </a:rPr>
              <a:t>Gründen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unangekündigt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geändert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werden</a:t>
            </a:r>
            <a:r>
              <a:rPr lang="en-US" sz="1200" kern="1200" noProof="0" dirty="0" smtClean="0">
                <a:solidFill>
                  <a:schemeClr val="tx1"/>
                </a:solidFill>
                <a:effectLst/>
                <a:latin typeface="Arial"/>
                <a:ea typeface="+mn-ea"/>
                <a:cs typeface="+mn-cs"/>
              </a:rPr>
              <a:t>. </a:t>
            </a:r>
            <a:br>
              <a:rPr lang="en-US" sz="1200" kern="1200" noProof="0" dirty="0" smtClean="0">
                <a:solidFill>
                  <a:schemeClr val="tx1"/>
                </a:solidFill>
                <a:effectLst/>
                <a:latin typeface="Arial"/>
                <a:ea typeface="+mn-ea"/>
                <a:cs typeface="+mn-cs"/>
              </a:rPr>
            </a:br>
            <a:r>
              <a:rPr lang="en-US" sz="1200" kern="1200" noProof="0" dirty="0" smtClean="0">
                <a:solidFill>
                  <a:schemeClr val="tx1"/>
                </a:solidFill>
                <a:effectLst/>
                <a:latin typeface="Arial"/>
                <a:ea typeface="+mn-ea"/>
                <a:cs typeface="+mn-cs"/>
              </a:rPr>
              <a:t>Die in </a:t>
            </a:r>
            <a:r>
              <a:rPr lang="en-US" sz="1200" kern="1200" noProof="0" dirty="0" err="1" smtClean="0">
                <a:solidFill>
                  <a:schemeClr val="tx1"/>
                </a:solidFill>
                <a:effectLst/>
                <a:latin typeface="Arial"/>
                <a:ea typeface="+mn-ea"/>
                <a:cs typeface="+mn-cs"/>
              </a:rPr>
              <a:t>dieser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Publikation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enthaltenen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Informationen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stellen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keine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Zusage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kein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Versprechen</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keine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rechtliche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Verpflichtung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Lieferung</a:t>
            </a:r>
            <a:r>
              <a:rPr lang="en-US" sz="1200" kern="1200" noProof="0" dirty="0" smtClean="0">
                <a:solidFill>
                  <a:schemeClr val="tx1"/>
                </a:solidFill>
                <a:effectLst/>
                <a:latin typeface="Arial"/>
                <a:ea typeface="+mn-ea"/>
                <a:cs typeface="+mn-cs"/>
              </a:rPr>
              <a:t> von Material, Code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Funktionen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dar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Sämtliche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vorausschauenden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Aussagen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unterliegen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unterschiedlichen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Risiken</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Unsicherheiten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durch</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die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tatsächlichen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Ergebnisse</a:t>
            </a:r>
            <a:r>
              <a:rPr lang="en-US" sz="1200" kern="1200" noProof="0" dirty="0" smtClean="0">
                <a:solidFill>
                  <a:schemeClr val="tx1"/>
                </a:solidFill>
                <a:effectLst/>
                <a:latin typeface="Arial"/>
                <a:ea typeface="+mn-ea"/>
                <a:cs typeface="+mn-cs"/>
              </a:rPr>
              <a:t> von den </a:t>
            </a:r>
            <a:r>
              <a:rPr lang="en-US" sz="1200" kern="1200" noProof="0" dirty="0" err="1" smtClean="0">
                <a:solidFill>
                  <a:schemeClr val="tx1"/>
                </a:solidFill>
                <a:effectLst/>
                <a:latin typeface="Arial"/>
                <a:ea typeface="+mn-ea"/>
                <a:cs typeface="+mn-cs"/>
              </a:rPr>
              <a:t>Erwartungen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abweichen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können</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vorausschauenden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Aussagen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geben</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Sicht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dem</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Zeitpunkt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wieder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dem</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sie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getätigt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wurden</a:t>
            </a:r>
            <a:r>
              <a:rPr lang="en-US" sz="1200" kern="1200" noProof="0" dirty="0" smtClean="0">
                <a:solidFill>
                  <a:schemeClr val="tx1"/>
                </a:solidFill>
                <a:effectLst/>
                <a:latin typeface="Arial"/>
                <a:ea typeface="+mn-ea"/>
                <a:cs typeface="+mn-cs"/>
              </a:rPr>
              <a:t>. Dem </a:t>
            </a:r>
            <a:r>
              <a:rPr lang="en-US" sz="1200" kern="1200" noProof="0" dirty="0" err="1" smtClean="0">
                <a:solidFill>
                  <a:schemeClr val="tx1"/>
                </a:solidFill>
                <a:effectLst/>
                <a:latin typeface="Arial"/>
                <a:ea typeface="+mn-ea"/>
                <a:cs typeface="+mn-cs"/>
              </a:rPr>
              <a:t>Leser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wird</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empfohlen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diesen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Aussagen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kein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übertriebenes</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Vertrauen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schenken</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sich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bei</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Kaufentscheidungen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nicht</a:t>
            </a:r>
            <a:r>
              <a:rPr lang="en-US" sz="1200" kern="1200" noProof="0" dirty="0" smtClean="0">
                <a:solidFill>
                  <a:schemeClr val="tx1"/>
                </a:solidFill>
                <a:effectLst/>
                <a:latin typeface="Arial"/>
                <a:ea typeface="+mn-ea"/>
                <a:cs typeface="+mn-cs"/>
              </a:rPr>
              <a:t> auf </a:t>
            </a:r>
            <a:r>
              <a:rPr lang="en-US" sz="1200" kern="1200" noProof="0" dirty="0" err="1" smtClean="0">
                <a:solidFill>
                  <a:schemeClr val="tx1"/>
                </a:solidFill>
                <a:effectLst/>
                <a:latin typeface="Arial"/>
                <a:ea typeface="+mn-ea"/>
                <a:cs typeface="+mn-cs"/>
              </a:rPr>
              <a:t>sie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stützen</a:t>
            </a:r>
            <a:r>
              <a:rPr lang="en-US" sz="1200" kern="1200" noProof="0" dirty="0" smtClean="0">
                <a:solidFill>
                  <a:schemeClr val="tx1"/>
                </a:solidFill>
                <a:effectLst/>
                <a:latin typeface="Arial"/>
                <a:ea typeface="+mn-ea"/>
                <a:cs typeface="+mn-cs"/>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1547325"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323999" y="324075"/>
            <a:ext cx="11547325"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775077"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2014 SAP AG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75077" cy="153888"/>
          </a:xfrm>
          <a:prstGeom prst="rect">
            <a:avLst/>
          </a:prstGeom>
          <a:noFill/>
        </p:spPr>
        <p:txBody>
          <a:bodyPr wrap="none" lIns="85730" tIns="0" rIns="0" bIns="0" rtlCol="0">
            <a:spAutoFit/>
          </a:bodyPr>
          <a:lstStyle/>
          <a:p>
            <a:pPr marL="158780" indent="-158780" algn="l">
              <a:buClr>
                <a:schemeClr val="bg1"/>
              </a:buClr>
              <a:buFont typeface="Arial" pitchFamily="34" charset="0"/>
              <a:buChar char="©"/>
              <a:tabLst/>
            </a:pPr>
            <a:r>
              <a:rPr lang="en-US" sz="1000" noProof="0" dirty="0" smtClean="0">
                <a:solidFill>
                  <a:schemeClr val="bg1"/>
                </a:solidFill>
              </a:rPr>
              <a:t>2014 SAP AG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4" name="Information_Classification"/>
          <p:cNvSpPr txBox="1"/>
          <p:nvPr/>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hyperlink" Target="http://jscc.herokuapp.com/echo" TargetMode="Externa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hyperlink" Target="mailto:Oliver.frendo@sap.com"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mailto:matthias.liedtke@sap.com"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C:\Users\D059412\Downloads\aa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329"/>
            <a:ext cx="13773834" cy="688691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JavaScript </a:t>
            </a:r>
            <a:r>
              <a:rPr lang="en-US" dirty="0" err="1" smtClean="0"/>
              <a:t>CrossCourse</a:t>
            </a:r>
            <a:endParaRPr lang="en-US" dirty="0"/>
          </a:p>
        </p:txBody>
      </p:sp>
      <p:sp>
        <p:nvSpPr>
          <p:cNvPr id="3" name="Subtitle 2"/>
          <p:cNvSpPr>
            <a:spLocks noGrp="1"/>
          </p:cNvSpPr>
          <p:nvPr>
            <p:ph type="subTitle" idx="1"/>
          </p:nvPr>
        </p:nvSpPr>
        <p:spPr/>
        <p:txBody>
          <a:bodyPr/>
          <a:lstStyle/>
          <a:p>
            <a:r>
              <a:rPr lang="en-US" dirty="0" smtClean="0"/>
              <a:t>Oliver Frendo, Matthias Liedtke</a:t>
            </a:r>
          </a:p>
          <a:p>
            <a:r>
              <a:rPr lang="en-US" dirty="0" smtClean="0"/>
              <a:t>24.04.2015</a:t>
            </a:r>
          </a:p>
        </p:txBody>
      </p:sp>
      <p:sp>
        <p:nvSpPr>
          <p:cNvPr id="4" name="ConfidentialFlag"/>
          <p:cNvSpPr txBox="1"/>
          <p:nvPr/>
        </p:nvSpPr>
        <p:spPr>
          <a:xfrm>
            <a:off x="11041022" y="1837963"/>
            <a:ext cx="694789"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rPr>
              <a:t>Internal</a:t>
            </a:r>
          </a:p>
        </p:txBody>
      </p:sp>
      <p:pic>
        <p:nvPicPr>
          <p:cNvPr id="1026" name="Picture 2" descr="http://upload.wikimedia.org/wikipedia/commons/6/6a/JavaScript-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78819" y="4546943"/>
            <a:ext cx="1990381" cy="19903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CSS – Einige wichtige Eigenschaften</a:t>
            </a:r>
            <a:endParaRPr lang="de-DE" dirty="0"/>
          </a:p>
        </p:txBody>
      </p:sp>
      <p:graphicFrame>
        <p:nvGraphicFramePr>
          <p:cNvPr id="5" name="Table 4"/>
          <p:cNvGraphicFramePr>
            <a:graphicFrameLocks noGrp="1"/>
          </p:cNvGraphicFramePr>
          <p:nvPr>
            <p:extLst>
              <p:ext uri="{D42A27DB-BD31-4B8C-83A1-F6EECF244321}">
                <p14:modId xmlns:p14="http://schemas.microsoft.com/office/powerpoint/2010/main" val="323151410"/>
              </p:ext>
            </p:extLst>
          </p:nvPr>
        </p:nvGraphicFramePr>
        <p:xfrm>
          <a:off x="322996" y="1385677"/>
          <a:ext cx="9546562" cy="4398896"/>
        </p:xfrm>
        <a:graphic>
          <a:graphicData uri="http://schemas.openxmlformats.org/drawingml/2006/table">
            <a:tbl>
              <a:tblPr firstRow="1" bandRow="1">
                <a:tableStyleId>{2D5ABB26-0587-4C30-8999-92F81FD0307C}</a:tableStyleId>
              </a:tblPr>
              <a:tblGrid>
                <a:gridCol w="4773281"/>
                <a:gridCol w="4773281"/>
              </a:tblGrid>
              <a:tr h="482776">
                <a:tc>
                  <a:txBody>
                    <a:bodyPr/>
                    <a:lstStyle/>
                    <a:p>
                      <a:pPr algn="l"/>
                      <a:r>
                        <a:rPr lang="de-DE" sz="2000" dirty="0" err="1" smtClean="0">
                          <a:solidFill>
                            <a:srgbClr val="7F007F"/>
                          </a:solidFill>
                          <a:latin typeface="Consolas"/>
                        </a:rPr>
                        <a:t>margin</a:t>
                      </a:r>
                      <a:endParaRPr lang="de-DE" sz="2000" u="none" dirty="0" smtClean="0">
                        <a:solidFill>
                          <a:srgbClr val="008080"/>
                        </a:solidFill>
                        <a:latin typeface="Consolas"/>
                      </a:endParaRPr>
                    </a:p>
                  </a:txBody>
                  <a:tcPr/>
                </a:tc>
                <a:tc>
                  <a:txBody>
                    <a:bodyPr/>
                    <a:lstStyle/>
                    <a:p>
                      <a:r>
                        <a:rPr lang="de-DE" dirty="0" smtClean="0"/>
                        <a:t>Außenabstand</a:t>
                      </a:r>
                      <a:endParaRPr lang="de-DE" dirty="0"/>
                    </a:p>
                  </a:txBody>
                  <a:tcPr/>
                </a:tc>
              </a:tr>
              <a:tr h="482776">
                <a:tc>
                  <a:txBody>
                    <a:bodyPr/>
                    <a:lstStyle/>
                    <a:p>
                      <a:pPr algn="l"/>
                      <a:r>
                        <a:rPr lang="de-DE" sz="2000" i="0" u="none" dirty="0" err="1" smtClean="0">
                          <a:solidFill>
                            <a:srgbClr val="7F007F"/>
                          </a:solidFill>
                          <a:latin typeface="Consolas"/>
                        </a:rPr>
                        <a:t>padding</a:t>
                      </a:r>
                      <a:endParaRPr lang="de-DE" sz="2000" i="0" u="none" dirty="0" smtClean="0">
                        <a:solidFill>
                          <a:srgbClr val="008080"/>
                        </a:solidFill>
                        <a:latin typeface="Consolas"/>
                      </a:endParaRPr>
                    </a:p>
                  </a:txBody>
                  <a:tcPr/>
                </a:tc>
                <a:tc>
                  <a:txBody>
                    <a:bodyPr/>
                    <a:lstStyle/>
                    <a:p>
                      <a:r>
                        <a:rPr lang="de-DE" dirty="0" smtClean="0"/>
                        <a:t>Innenabstand</a:t>
                      </a:r>
                      <a:endParaRPr lang="de-DE" dirty="0"/>
                    </a:p>
                  </a:txBody>
                  <a:tcPr/>
                </a:tc>
              </a:tr>
              <a:tr h="482776">
                <a:tc>
                  <a:txBody>
                    <a:bodyPr/>
                    <a:lstStyle/>
                    <a:p>
                      <a:pPr algn="l"/>
                      <a:r>
                        <a:rPr lang="de-DE" sz="2000" dirty="0" err="1" smtClean="0">
                          <a:solidFill>
                            <a:srgbClr val="7F007F"/>
                          </a:solidFill>
                          <a:latin typeface="Consolas"/>
                        </a:rPr>
                        <a:t>position</a:t>
                      </a:r>
                      <a:endParaRPr lang="de-DE" sz="2000" i="0" u="none" dirty="0" smtClean="0">
                        <a:solidFill>
                          <a:srgbClr val="008080"/>
                        </a:solidFill>
                        <a:latin typeface="Consolas"/>
                      </a:endParaRPr>
                    </a:p>
                  </a:txBody>
                  <a:tcPr/>
                </a:tc>
                <a:tc>
                  <a:txBody>
                    <a:bodyPr/>
                    <a:lstStyle/>
                    <a:p>
                      <a:r>
                        <a:rPr lang="de-DE" dirty="0" smtClean="0"/>
                        <a:t>Positionierung</a:t>
                      </a:r>
                      <a:endParaRPr lang="de-DE" dirty="0"/>
                    </a:p>
                  </a:txBody>
                  <a:tcPr/>
                </a:tc>
              </a:tr>
              <a:tr h="536688">
                <a:tc>
                  <a:txBody>
                    <a:bodyPr/>
                    <a:lstStyle/>
                    <a:p>
                      <a:pPr algn="l"/>
                      <a:r>
                        <a:rPr lang="de-DE" sz="2000" dirty="0" err="1" smtClean="0">
                          <a:solidFill>
                            <a:srgbClr val="7F007F"/>
                          </a:solidFill>
                          <a:latin typeface="Consolas"/>
                        </a:rPr>
                        <a:t>display</a:t>
                      </a:r>
                      <a:endParaRPr lang="de-DE" sz="2000" u="none" dirty="0" smtClean="0">
                        <a:solidFill>
                          <a:srgbClr val="008080"/>
                        </a:solidFill>
                        <a:latin typeface="Consolas"/>
                      </a:endParaRPr>
                    </a:p>
                  </a:txBody>
                  <a:tcPr/>
                </a:tc>
                <a:tc>
                  <a:txBody>
                    <a:bodyPr/>
                    <a:lstStyle/>
                    <a:p>
                      <a:r>
                        <a:rPr lang="de-DE" dirty="0" smtClean="0"/>
                        <a:t>Anzeige</a:t>
                      </a:r>
                      <a:endParaRPr lang="de-DE" dirty="0"/>
                    </a:p>
                  </a:txBody>
                  <a:tcPr/>
                </a:tc>
              </a:tr>
              <a:tr h="482776">
                <a:tc>
                  <a:txBody>
                    <a:bodyPr/>
                    <a:lstStyle/>
                    <a:p>
                      <a:pPr algn="l"/>
                      <a:r>
                        <a:rPr lang="de-DE" sz="2000" dirty="0" err="1" smtClean="0">
                          <a:solidFill>
                            <a:srgbClr val="7F007F"/>
                          </a:solidFill>
                          <a:latin typeface="Consolas"/>
                        </a:rPr>
                        <a:t>color</a:t>
                      </a:r>
                      <a:endParaRPr lang="de-DE" sz="2000" u="none" dirty="0" smtClean="0">
                        <a:solidFill>
                          <a:srgbClr val="008080"/>
                        </a:solidFill>
                        <a:latin typeface="Consolas"/>
                      </a:endParaRPr>
                    </a:p>
                  </a:txBody>
                  <a:tcPr/>
                </a:tc>
                <a:tc>
                  <a:txBody>
                    <a:bodyPr/>
                    <a:lstStyle/>
                    <a:p>
                      <a:r>
                        <a:rPr lang="de-DE" dirty="0" smtClean="0"/>
                        <a:t>Textfarbe</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u="none" dirty="0" err="1" smtClean="0">
                          <a:solidFill>
                            <a:srgbClr val="7F007F"/>
                          </a:solidFill>
                          <a:latin typeface="Consolas"/>
                        </a:rPr>
                        <a:t>background</a:t>
                      </a:r>
                      <a:endParaRPr lang="de-DE" sz="2000" u="none" dirty="0" smtClean="0">
                        <a:solidFill>
                          <a:srgbClr val="008080"/>
                        </a:solidFill>
                        <a:latin typeface="Consolas"/>
                      </a:endParaRPr>
                    </a:p>
                  </a:txBody>
                  <a:tcPr/>
                </a:tc>
                <a:tc>
                  <a:txBody>
                    <a:bodyPr/>
                    <a:lstStyle/>
                    <a:p>
                      <a:r>
                        <a:rPr lang="de-DE" dirty="0" smtClean="0"/>
                        <a:t>Hintergrund</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dirty="0" err="1" smtClean="0">
                          <a:solidFill>
                            <a:srgbClr val="7F007F"/>
                          </a:solidFill>
                          <a:latin typeface="Consolas"/>
                        </a:rPr>
                        <a:t>width</a:t>
                      </a:r>
                      <a:r>
                        <a:rPr lang="de-DE" sz="2000" dirty="0" smtClean="0">
                          <a:solidFill>
                            <a:srgbClr val="7F007F"/>
                          </a:solidFill>
                          <a:latin typeface="Consolas"/>
                        </a:rPr>
                        <a:t>, </a:t>
                      </a:r>
                      <a:r>
                        <a:rPr lang="de-DE" sz="2000" dirty="0" err="1" smtClean="0">
                          <a:solidFill>
                            <a:srgbClr val="7F007F"/>
                          </a:solidFill>
                          <a:latin typeface="Consolas"/>
                        </a:rPr>
                        <a:t>height</a:t>
                      </a:r>
                      <a:endParaRPr lang="de-DE" sz="2000" u="none" dirty="0" smtClean="0">
                        <a:solidFill>
                          <a:srgbClr val="008080"/>
                        </a:solidFill>
                        <a:latin typeface="Consolas"/>
                      </a:endParaRPr>
                    </a:p>
                  </a:txBody>
                  <a:tcPr/>
                </a:tc>
                <a:tc>
                  <a:txBody>
                    <a:bodyPr/>
                    <a:lstStyle/>
                    <a:p>
                      <a:r>
                        <a:rPr lang="de-DE" dirty="0" smtClean="0"/>
                        <a:t>Breite, Höhe</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dirty="0" err="1" smtClean="0">
                          <a:solidFill>
                            <a:srgbClr val="7F007F"/>
                          </a:solidFill>
                          <a:latin typeface="Consolas"/>
                        </a:rPr>
                        <a:t>float</a:t>
                      </a:r>
                      <a:endParaRPr lang="de-DE" sz="2000" u="none" dirty="0" smtClean="0">
                        <a:solidFill>
                          <a:srgbClr val="008080"/>
                        </a:solidFill>
                        <a:latin typeface="Consolas"/>
                      </a:endParaRPr>
                    </a:p>
                  </a:txBody>
                  <a:tcPr/>
                </a:tc>
                <a:tc>
                  <a:txBody>
                    <a:bodyPr/>
                    <a:lstStyle/>
                    <a:p>
                      <a:r>
                        <a:rPr lang="de-DE" dirty="0" smtClean="0"/>
                        <a:t>Text umfließen</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dirty="0" err="1" smtClean="0">
                          <a:solidFill>
                            <a:srgbClr val="7F007F"/>
                          </a:solidFill>
                          <a:latin typeface="Consolas"/>
                        </a:rPr>
                        <a:t>border</a:t>
                      </a:r>
                      <a:endParaRPr lang="de-DE" sz="2000" u="none" dirty="0" smtClean="0">
                        <a:solidFill>
                          <a:srgbClr val="008080"/>
                        </a:solidFill>
                        <a:latin typeface="Consolas"/>
                      </a:endParaRPr>
                    </a:p>
                  </a:txBody>
                  <a:tcPr/>
                </a:tc>
                <a:tc>
                  <a:txBody>
                    <a:bodyPr/>
                    <a:lstStyle/>
                    <a:p>
                      <a:r>
                        <a:rPr lang="de-DE" dirty="0" smtClean="0"/>
                        <a:t>Rahmen</a:t>
                      </a:r>
                      <a:endParaRPr lang="de-DE" dirty="0"/>
                    </a:p>
                  </a:txBody>
                  <a:tcPr/>
                </a:tc>
              </a:tr>
            </a:tbl>
          </a:graphicData>
        </a:graphic>
      </p:graphicFrame>
    </p:spTree>
    <p:extLst>
      <p:ext uri="{BB962C8B-B14F-4D97-AF65-F5344CB8AC3E}">
        <p14:creationId xmlns:p14="http://schemas.microsoft.com/office/powerpoint/2010/main" val="4290815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CSS im HTML einbinden</a:t>
            </a:r>
            <a:endParaRPr lang="de-DE" dirty="0"/>
          </a:p>
        </p:txBody>
      </p:sp>
      <p:sp>
        <p:nvSpPr>
          <p:cNvPr id="3" name="Text Placeholder 2"/>
          <p:cNvSpPr>
            <a:spLocks noGrp="1"/>
          </p:cNvSpPr>
          <p:nvPr>
            <p:ph type="body" sz="quarter" idx="10"/>
          </p:nvPr>
        </p:nvSpPr>
        <p:spPr/>
        <p:txBody>
          <a:bodyPr/>
          <a:lstStyle/>
          <a:p>
            <a:r>
              <a:rPr lang="de-DE" dirty="0" smtClean="0"/>
              <a:t>Verlinkung einer externen CSS-Datei</a:t>
            </a:r>
          </a:p>
          <a:p>
            <a:pPr lvl="1"/>
            <a:r>
              <a:rPr lang="en-US" dirty="0">
                <a:solidFill>
                  <a:srgbClr val="008080"/>
                </a:solidFill>
                <a:latin typeface="Consolas"/>
              </a:rPr>
              <a:t>&lt;</a:t>
            </a:r>
            <a:r>
              <a:rPr lang="en-US" dirty="0">
                <a:solidFill>
                  <a:srgbClr val="3F7F7F"/>
                </a:solidFill>
                <a:latin typeface="Consolas"/>
              </a:rPr>
              <a:t>link </a:t>
            </a:r>
            <a:r>
              <a:rPr lang="en-US" dirty="0" err="1">
                <a:solidFill>
                  <a:srgbClr val="7F007F"/>
                </a:solidFill>
                <a:latin typeface="Consolas"/>
              </a:rPr>
              <a:t>rel</a:t>
            </a:r>
            <a:r>
              <a:rPr lang="en-US" dirty="0">
                <a:solidFill>
                  <a:srgbClr val="000000"/>
                </a:solidFill>
                <a:latin typeface="Consolas"/>
              </a:rPr>
              <a:t>=</a:t>
            </a:r>
            <a:r>
              <a:rPr lang="en-US" i="1" dirty="0">
                <a:solidFill>
                  <a:srgbClr val="2A00FF"/>
                </a:solidFill>
                <a:latin typeface="Consolas"/>
              </a:rPr>
              <a:t>"stylesheet"</a:t>
            </a:r>
            <a:r>
              <a:rPr lang="en-US" dirty="0">
                <a:solidFill>
                  <a:srgbClr val="2A00FF"/>
                </a:solidFill>
                <a:latin typeface="Consolas"/>
              </a:rPr>
              <a:t> </a:t>
            </a:r>
            <a:r>
              <a:rPr lang="en-US" dirty="0">
                <a:solidFill>
                  <a:srgbClr val="7F007F"/>
                </a:solidFill>
                <a:latin typeface="Consolas"/>
              </a:rPr>
              <a:t>type</a:t>
            </a:r>
            <a:r>
              <a:rPr lang="en-US" dirty="0">
                <a:solidFill>
                  <a:srgbClr val="000000"/>
                </a:solidFill>
                <a:latin typeface="Consolas"/>
              </a:rPr>
              <a:t>=</a:t>
            </a:r>
            <a:r>
              <a:rPr lang="en-US" i="1" dirty="0">
                <a:solidFill>
                  <a:srgbClr val="2A00FF"/>
                </a:solidFill>
                <a:latin typeface="Consolas"/>
              </a:rPr>
              <a:t>"text/</a:t>
            </a:r>
            <a:r>
              <a:rPr lang="en-US" i="1" dirty="0" err="1">
                <a:solidFill>
                  <a:srgbClr val="2A00FF"/>
                </a:solidFill>
                <a:latin typeface="Consolas"/>
              </a:rPr>
              <a:t>css</a:t>
            </a:r>
            <a:r>
              <a:rPr lang="en-US" i="1" dirty="0">
                <a:solidFill>
                  <a:srgbClr val="2A00FF"/>
                </a:solidFill>
                <a:latin typeface="Consolas"/>
              </a:rPr>
              <a:t>"</a:t>
            </a:r>
            <a:r>
              <a:rPr lang="en-US" dirty="0">
                <a:solidFill>
                  <a:srgbClr val="2A00FF"/>
                </a:solidFill>
                <a:latin typeface="Consolas"/>
              </a:rPr>
              <a:t> </a:t>
            </a:r>
            <a:r>
              <a:rPr lang="en-US" dirty="0" err="1">
                <a:solidFill>
                  <a:srgbClr val="7F007F"/>
                </a:solidFill>
                <a:latin typeface="Consolas"/>
              </a:rPr>
              <a:t>href</a:t>
            </a:r>
            <a:r>
              <a:rPr lang="en-US" dirty="0">
                <a:solidFill>
                  <a:srgbClr val="000000"/>
                </a:solidFill>
                <a:latin typeface="Consolas"/>
              </a:rPr>
              <a:t>=</a:t>
            </a:r>
            <a:r>
              <a:rPr lang="en-US" i="1" dirty="0">
                <a:solidFill>
                  <a:srgbClr val="2A00FF"/>
                </a:solidFill>
                <a:latin typeface="Consolas"/>
              </a:rPr>
              <a:t>"style.css</a:t>
            </a:r>
            <a:r>
              <a:rPr lang="en-US" i="1" dirty="0" smtClean="0">
                <a:solidFill>
                  <a:srgbClr val="2A00FF"/>
                </a:solidFill>
                <a:latin typeface="Consolas"/>
              </a:rPr>
              <a:t>"</a:t>
            </a:r>
            <a:r>
              <a:rPr lang="en-US" dirty="0" smtClean="0">
                <a:solidFill>
                  <a:srgbClr val="008080"/>
                </a:solidFill>
                <a:latin typeface="Consolas"/>
              </a:rPr>
              <a:t>&gt;</a:t>
            </a:r>
            <a:endParaRPr lang="de-DE" dirty="0" smtClean="0"/>
          </a:p>
          <a:p>
            <a:r>
              <a:rPr lang="de-DE" dirty="0" smtClean="0"/>
              <a:t>Verwendung des Style-Elements</a:t>
            </a:r>
          </a:p>
          <a:p>
            <a:pPr lvl="1"/>
            <a:r>
              <a:rPr lang="de-DE" dirty="0" smtClean="0">
                <a:solidFill>
                  <a:srgbClr val="008080"/>
                </a:solidFill>
                <a:latin typeface="Consolas"/>
              </a:rPr>
              <a:t>&lt;</a:t>
            </a:r>
            <a:r>
              <a:rPr lang="de-DE" dirty="0">
                <a:solidFill>
                  <a:srgbClr val="3F7F7F"/>
                </a:solidFill>
                <a:latin typeface="Consolas"/>
              </a:rPr>
              <a:t>style </a:t>
            </a:r>
            <a:r>
              <a:rPr lang="de-DE" dirty="0">
                <a:solidFill>
                  <a:srgbClr val="7F007F"/>
                </a:solidFill>
                <a:latin typeface="Consolas"/>
              </a:rPr>
              <a:t>type</a:t>
            </a:r>
            <a:r>
              <a:rPr lang="de-DE" dirty="0">
                <a:solidFill>
                  <a:srgbClr val="000000"/>
                </a:solidFill>
                <a:latin typeface="Consolas"/>
              </a:rPr>
              <a:t>=</a:t>
            </a:r>
            <a:r>
              <a:rPr lang="de-DE" i="1" dirty="0">
                <a:solidFill>
                  <a:srgbClr val="2A00FF"/>
                </a:solidFill>
                <a:latin typeface="Consolas"/>
              </a:rPr>
              <a:t>"</a:t>
            </a:r>
            <a:r>
              <a:rPr lang="de-DE" i="1" dirty="0" err="1">
                <a:solidFill>
                  <a:srgbClr val="2A00FF"/>
                </a:solidFill>
                <a:latin typeface="Consolas"/>
              </a:rPr>
              <a:t>text</a:t>
            </a:r>
            <a:r>
              <a:rPr lang="de-DE" i="1" dirty="0">
                <a:solidFill>
                  <a:srgbClr val="2A00FF"/>
                </a:solidFill>
                <a:latin typeface="Consolas"/>
              </a:rPr>
              <a:t>/</a:t>
            </a:r>
            <a:r>
              <a:rPr lang="de-DE" i="1" dirty="0" err="1">
                <a:solidFill>
                  <a:srgbClr val="2A00FF"/>
                </a:solidFill>
                <a:latin typeface="Consolas"/>
              </a:rPr>
              <a:t>css</a:t>
            </a:r>
            <a:r>
              <a:rPr lang="de-DE" i="1" dirty="0">
                <a:solidFill>
                  <a:srgbClr val="2A00FF"/>
                </a:solidFill>
                <a:latin typeface="Consolas"/>
              </a:rPr>
              <a:t>"</a:t>
            </a:r>
            <a:r>
              <a:rPr lang="de-DE" dirty="0">
                <a:solidFill>
                  <a:srgbClr val="008080"/>
                </a:solidFill>
                <a:latin typeface="Consolas"/>
              </a:rPr>
              <a:t>&gt;&lt;/</a:t>
            </a:r>
            <a:r>
              <a:rPr lang="de-DE" dirty="0">
                <a:solidFill>
                  <a:srgbClr val="3F7F7F"/>
                </a:solidFill>
                <a:latin typeface="Consolas"/>
              </a:rPr>
              <a:t>style</a:t>
            </a:r>
            <a:r>
              <a:rPr lang="de-DE" dirty="0">
                <a:solidFill>
                  <a:srgbClr val="008080"/>
                </a:solidFill>
                <a:latin typeface="Consolas"/>
              </a:rPr>
              <a:t>&gt;</a:t>
            </a:r>
          </a:p>
          <a:p>
            <a:r>
              <a:rPr lang="de-DE" dirty="0" smtClean="0"/>
              <a:t>Verwendung des Style-Attributs</a:t>
            </a:r>
          </a:p>
          <a:p>
            <a:pPr lvl="1"/>
            <a:r>
              <a:rPr lang="de-DE" dirty="0" smtClean="0">
                <a:solidFill>
                  <a:srgbClr val="008080"/>
                </a:solidFill>
                <a:latin typeface="Consolas"/>
              </a:rPr>
              <a:t>&lt;</a:t>
            </a:r>
            <a:r>
              <a:rPr lang="de-DE" dirty="0">
                <a:solidFill>
                  <a:srgbClr val="3F7F7F"/>
                </a:solidFill>
                <a:latin typeface="Consolas"/>
              </a:rPr>
              <a:t>p </a:t>
            </a:r>
            <a:r>
              <a:rPr lang="de-DE" dirty="0">
                <a:solidFill>
                  <a:srgbClr val="7F007F"/>
                </a:solidFill>
                <a:latin typeface="Consolas"/>
              </a:rPr>
              <a:t>style</a:t>
            </a:r>
            <a:r>
              <a:rPr lang="de-DE" dirty="0">
                <a:solidFill>
                  <a:srgbClr val="000000"/>
                </a:solidFill>
                <a:latin typeface="Consolas"/>
              </a:rPr>
              <a:t>=""</a:t>
            </a:r>
            <a:r>
              <a:rPr lang="de-DE" dirty="0">
                <a:solidFill>
                  <a:srgbClr val="008080"/>
                </a:solidFill>
                <a:latin typeface="Consolas"/>
              </a:rPr>
              <a:t>&gt;&lt;/</a:t>
            </a:r>
            <a:r>
              <a:rPr lang="de-DE" dirty="0">
                <a:solidFill>
                  <a:srgbClr val="3F7F7F"/>
                </a:solidFill>
                <a:latin typeface="Consolas"/>
              </a:rPr>
              <a:t>p</a:t>
            </a:r>
            <a:r>
              <a:rPr lang="de-DE" dirty="0">
                <a:solidFill>
                  <a:srgbClr val="008080"/>
                </a:solidFill>
                <a:latin typeface="Consolas"/>
              </a:rPr>
              <a:t>&gt;</a:t>
            </a:r>
          </a:p>
          <a:p>
            <a:endParaRPr lang="de-DE" dirty="0" smtClean="0"/>
          </a:p>
        </p:txBody>
      </p:sp>
    </p:spTree>
    <p:extLst>
      <p:ext uri="{BB962C8B-B14F-4D97-AF65-F5344CB8AC3E}">
        <p14:creationId xmlns:p14="http://schemas.microsoft.com/office/powerpoint/2010/main" val="3590846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smtClean="0"/>
              <a:t>Was ist JavaScript?</a:t>
            </a:r>
            <a:endParaRPr lang="de-DE" dirty="0"/>
          </a:p>
        </p:txBody>
      </p:sp>
      <p:sp>
        <p:nvSpPr>
          <p:cNvPr id="5" name="Text Placeholder 4"/>
          <p:cNvSpPr>
            <a:spLocks noGrp="1"/>
          </p:cNvSpPr>
          <p:nvPr>
            <p:ph type="body" sz="quarter" idx="10"/>
          </p:nvPr>
        </p:nvSpPr>
        <p:spPr/>
        <p:txBody>
          <a:bodyPr/>
          <a:lstStyle/>
          <a:p>
            <a:endParaRPr lang="de-DE" dirty="0"/>
          </a:p>
        </p:txBody>
      </p:sp>
    </p:spTree>
    <p:extLst>
      <p:ext uri="{BB962C8B-B14F-4D97-AF65-F5344CB8AC3E}">
        <p14:creationId xmlns:p14="http://schemas.microsoft.com/office/powerpoint/2010/main" val="278979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Was ist JavaScript?</a:t>
            </a:r>
            <a:endParaRPr lang="de-DE" dirty="0"/>
          </a:p>
        </p:txBody>
      </p:sp>
      <p:sp>
        <p:nvSpPr>
          <p:cNvPr id="3" name="Text Placeholder 2"/>
          <p:cNvSpPr>
            <a:spLocks noGrp="1"/>
          </p:cNvSpPr>
          <p:nvPr>
            <p:ph type="body" sz="quarter" idx="10"/>
          </p:nvPr>
        </p:nvSpPr>
        <p:spPr/>
        <p:txBody>
          <a:bodyPr/>
          <a:lstStyle/>
          <a:p>
            <a:r>
              <a:rPr lang="de-DE" dirty="0" smtClean="0"/>
              <a:t>Eigenschaften</a:t>
            </a:r>
          </a:p>
          <a:p>
            <a:pPr lvl="1"/>
            <a:r>
              <a:rPr lang="de-DE" dirty="0" smtClean="0"/>
              <a:t>Skriptsprache</a:t>
            </a:r>
          </a:p>
          <a:p>
            <a:pPr lvl="1"/>
            <a:r>
              <a:rPr lang="de-DE" dirty="0" smtClean="0"/>
              <a:t>Schwach typisiert</a:t>
            </a:r>
          </a:p>
          <a:p>
            <a:pPr lvl="1"/>
            <a:r>
              <a:rPr lang="de-DE" dirty="0" smtClean="0"/>
              <a:t>Sowohl objektorientierte als auch funktionale Programmierung möglich</a:t>
            </a:r>
          </a:p>
          <a:p>
            <a:pPr lvl="1"/>
            <a:r>
              <a:rPr lang="de-DE" dirty="0" smtClean="0"/>
              <a:t>Sprachkern standardisiert als </a:t>
            </a:r>
            <a:r>
              <a:rPr lang="de-DE" dirty="0" err="1" smtClean="0"/>
              <a:t>ECMAScript</a:t>
            </a:r>
            <a:endParaRPr lang="de-DE" dirty="0" smtClean="0"/>
          </a:p>
          <a:p>
            <a:pPr lvl="1"/>
            <a:r>
              <a:rPr lang="de-DE" dirty="0" smtClean="0"/>
              <a:t>Wurde ursprünglich ausschließlich für den Browser und dynamisches HTML entwickelt</a:t>
            </a:r>
            <a:endParaRPr lang="de-DE" dirty="0"/>
          </a:p>
        </p:txBody>
      </p:sp>
    </p:spTree>
    <p:extLst>
      <p:ext uri="{BB962C8B-B14F-4D97-AF65-F5344CB8AC3E}">
        <p14:creationId xmlns:p14="http://schemas.microsoft.com/office/powerpoint/2010/main" val="1042308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Einbinden von JavaScript in HTML</a:t>
            </a:r>
            <a:endParaRPr lang="de-DE" dirty="0"/>
          </a:p>
        </p:txBody>
      </p:sp>
      <p:sp>
        <p:nvSpPr>
          <p:cNvPr id="3" name="Text Placeholder 2"/>
          <p:cNvSpPr>
            <a:spLocks noGrp="1"/>
          </p:cNvSpPr>
          <p:nvPr>
            <p:ph type="body" sz="quarter" idx="10"/>
          </p:nvPr>
        </p:nvSpPr>
        <p:spPr/>
        <p:txBody>
          <a:bodyPr/>
          <a:lstStyle/>
          <a:p>
            <a:r>
              <a:rPr lang="de-DE" dirty="0" smtClean="0"/>
              <a:t>JavaScript direkt im HTML</a:t>
            </a:r>
            <a:endParaRPr lang="de-DE" dirty="0">
              <a:latin typeface="Consolas"/>
            </a:endParaRPr>
          </a:p>
          <a:p>
            <a:pPr lvl="1"/>
            <a:r>
              <a:rPr lang="de-DE" dirty="0">
                <a:solidFill>
                  <a:srgbClr val="008080"/>
                </a:solidFill>
                <a:latin typeface="Consolas"/>
              </a:rPr>
              <a:t>&lt;</a:t>
            </a:r>
            <a:r>
              <a:rPr lang="de-DE" dirty="0" err="1">
                <a:solidFill>
                  <a:srgbClr val="3F7F7F"/>
                </a:solidFill>
                <a:latin typeface="Consolas"/>
              </a:rPr>
              <a:t>script</a:t>
            </a:r>
            <a:r>
              <a:rPr lang="de-DE" dirty="0">
                <a:solidFill>
                  <a:srgbClr val="3F7F7F"/>
                </a:solidFill>
                <a:latin typeface="Consolas"/>
              </a:rPr>
              <a:t> </a:t>
            </a:r>
            <a:r>
              <a:rPr lang="de-DE" dirty="0">
                <a:solidFill>
                  <a:srgbClr val="7F007F"/>
                </a:solidFill>
                <a:latin typeface="Consolas"/>
              </a:rPr>
              <a:t>type</a:t>
            </a:r>
            <a:r>
              <a:rPr lang="de-DE" dirty="0">
                <a:solidFill>
                  <a:srgbClr val="000000"/>
                </a:solidFill>
                <a:latin typeface="Consolas"/>
              </a:rPr>
              <a:t>=</a:t>
            </a:r>
            <a:r>
              <a:rPr lang="de-DE" i="1" dirty="0">
                <a:solidFill>
                  <a:srgbClr val="2A00FF"/>
                </a:solidFill>
                <a:latin typeface="Consolas"/>
              </a:rPr>
              <a:t>"</a:t>
            </a:r>
            <a:r>
              <a:rPr lang="de-DE" i="1" dirty="0" err="1">
                <a:solidFill>
                  <a:srgbClr val="2A00FF"/>
                </a:solidFill>
                <a:latin typeface="Consolas"/>
              </a:rPr>
              <a:t>text</a:t>
            </a:r>
            <a:r>
              <a:rPr lang="de-DE" i="1" dirty="0">
                <a:solidFill>
                  <a:srgbClr val="2A00FF"/>
                </a:solidFill>
                <a:latin typeface="Consolas"/>
              </a:rPr>
              <a:t>/</a:t>
            </a:r>
            <a:r>
              <a:rPr lang="de-DE" i="1" dirty="0" err="1">
                <a:solidFill>
                  <a:srgbClr val="2A00FF"/>
                </a:solidFill>
                <a:latin typeface="Consolas"/>
              </a:rPr>
              <a:t>javascript</a:t>
            </a:r>
            <a:r>
              <a:rPr lang="de-DE" i="1" dirty="0">
                <a:solidFill>
                  <a:srgbClr val="2A00FF"/>
                </a:solidFill>
                <a:latin typeface="Consolas"/>
              </a:rPr>
              <a:t>"</a:t>
            </a:r>
            <a:r>
              <a:rPr lang="de-DE" i="1" dirty="0">
                <a:solidFill>
                  <a:srgbClr val="008080"/>
                </a:solidFill>
                <a:latin typeface="Consolas"/>
              </a:rPr>
              <a:t>&gt;</a:t>
            </a:r>
          </a:p>
          <a:p>
            <a:pPr lvl="1"/>
            <a:r>
              <a:rPr lang="de-DE" dirty="0" smtClean="0">
                <a:solidFill>
                  <a:srgbClr val="3F7F5F"/>
                </a:solidFill>
                <a:latin typeface="Consolas"/>
              </a:rPr>
              <a:t>  // </a:t>
            </a:r>
            <a:r>
              <a:rPr lang="de-DE" dirty="0" err="1">
                <a:solidFill>
                  <a:srgbClr val="3F7F5F"/>
                </a:solidFill>
                <a:latin typeface="Consolas"/>
              </a:rPr>
              <a:t>JavaScriptCode</a:t>
            </a:r>
            <a:endParaRPr lang="de-DE" dirty="0">
              <a:solidFill>
                <a:srgbClr val="3F7F5F"/>
              </a:solidFill>
              <a:latin typeface="Consolas"/>
            </a:endParaRPr>
          </a:p>
          <a:p>
            <a:pPr lvl="1"/>
            <a:r>
              <a:rPr lang="de-DE" dirty="0">
                <a:solidFill>
                  <a:srgbClr val="008080"/>
                </a:solidFill>
                <a:latin typeface="Consolas"/>
              </a:rPr>
              <a:t>&lt;/</a:t>
            </a:r>
            <a:r>
              <a:rPr lang="de-DE" dirty="0" err="1">
                <a:solidFill>
                  <a:srgbClr val="3F7F7F"/>
                </a:solidFill>
                <a:latin typeface="Consolas"/>
              </a:rPr>
              <a:t>script</a:t>
            </a:r>
            <a:r>
              <a:rPr lang="de-DE" dirty="0" smtClean="0">
                <a:solidFill>
                  <a:srgbClr val="008080"/>
                </a:solidFill>
                <a:latin typeface="Consolas"/>
              </a:rPr>
              <a:t>&gt;</a:t>
            </a:r>
            <a:endParaRPr lang="de-DE" dirty="0" smtClean="0"/>
          </a:p>
          <a:p>
            <a:r>
              <a:rPr lang="de-DE" dirty="0" smtClean="0"/>
              <a:t>JavaScript-Datei einbinden</a:t>
            </a:r>
          </a:p>
          <a:p>
            <a:pPr lvl="1"/>
            <a:r>
              <a:rPr lang="fr-FR" dirty="0" smtClean="0">
                <a:solidFill>
                  <a:srgbClr val="008080"/>
                </a:solidFill>
                <a:latin typeface="Consolas"/>
              </a:rPr>
              <a:t>&lt;</a:t>
            </a:r>
            <a:r>
              <a:rPr lang="fr-FR" dirty="0">
                <a:solidFill>
                  <a:srgbClr val="3F7F7F"/>
                </a:solidFill>
                <a:latin typeface="Consolas"/>
              </a:rPr>
              <a:t>script </a:t>
            </a:r>
            <a:r>
              <a:rPr lang="fr-FR" dirty="0">
                <a:solidFill>
                  <a:srgbClr val="7F007F"/>
                </a:solidFill>
                <a:latin typeface="Consolas"/>
              </a:rPr>
              <a:t>type</a:t>
            </a:r>
            <a:r>
              <a:rPr lang="fr-FR" dirty="0">
                <a:solidFill>
                  <a:srgbClr val="000000"/>
                </a:solidFill>
                <a:latin typeface="Consolas"/>
              </a:rPr>
              <a:t>=</a:t>
            </a:r>
            <a:r>
              <a:rPr lang="fr-FR" i="1" dirty="0">
                <a:solidFill>
                  <a:srgbClr val="2A00FF"/>
                </a:solidFill>
                <a:latin typeface="Consolas"/>
              </a:rPr>
              <a:t>"</a:t>
            </a:r>
            <a:r>
              <a:rPr lang="fr-FR" i="1" dirty="0" err="1">
                <a:solidFill>
                  <a:srgbClr val="2A00FF"/>
                </a:solidFill>
                <a:latin typeface="Consolas"/>
              </a:rPr>
              <a:t>text</a:t>
            </a:r>
            <a:r>
              <a:rPr lang="fr-FR" i="1" dirty="0">
                <a:solidFill>
                  <a:srgbClr val="2A00FF"/>
                </a:solidFill>
                <a:latin typeface="Consolas"/>
              </a:rPr>
              <a:t>/</a:t>
            </a:r>
            <a:r>
              <a:rPr lang="fr-FR" i="1" dirty="0" err="1">
                <a:solidFill>
                  <a:srgbClr val="2A00FF"/>
                </a:solidFill>
                <a:latin typeface="Consolas"/>
              </a:rPr>
              <a:t>javascript</a:t>
            </a:r>
            <a:r>
              <a:rPr lang="fr-FR" i="1" dirty="0">
                <a:solidFill>
                  <a:srgbClr val="2A00FF"/>
                </a:solidFill>
                <a:latin typeface="Consolas"/>
              </a:rPr>
              <a:t>"</a:t>
            </a:r>
            <a:r>
              <a:rPr lang="fr-FR" dirty="0">
                <a:solidFill>
                  <a:srgbClr val="2A00FF"/>
                </a:solidFill>
                <a:latin typeface="Consolas"/>
              </a:rPr>
              <a:t> </a:t>
            </a:r>
            <a:r>
              <a:rPr lang="fr-FR" dirty="0" err="1">
                <a:solidFill>
                  <a:srgbClr val="7F007F"/>
                </a:solidFill>
                <a:latin typeface="Consolas"/>
              </a:rPr>
              <a:t>src</a:t>
            </a:r>
            <a:r>
              <a:rPr lang="fr-FR" dirty="0">
                <a:solidFill>
                  <a:srgbClr val="000000"/>
                </a:solidFill>
                <a:latin typeface="Consolas"/>
              </a:rPr>
              <a:t>=</a:t>
            </a:r>
            <a:r>
              <a:rPr lang="fr-FR" i="1" dirty="0">
                <a:solidFill>
                  <a:srgbClr val="2A00FF"/>
                </a:solidFill>
                <a:latin typeface="Consolas"/>
              </a:rPr>
              <a:t>"source.js"</a:t>
            </a:r>
            <a:r>
              <a:rPr lang="fr-FR" dirty="0">
                <a:solidFill>
                  <a:srgbClr val="008080"/>
                </a:solidFill>
                <a:latin typeface="Consolas"/>
              </a:rPr>
              <a:t>&gt;&lt;/</a:t>
            </a:r>
            <a:r>
              <a:rPr lang="fr-FR" dirty="0">
                <a:solidFill>
                  <a:srgbClr val="3F7F7F"/>
                </a:solidFill>
                <a:latin typeface="Consolas"/>
              </a:rPr>
              <a:t>script</a:t>
            </a:r>
            <a:r>
              <a:rPr lang="fr-FR" dirty="0" smtClean="0">
                <a:solidFill>
                  <a:srgbClr val="008080"/>
                </a:solidFill>
                <a:latin typeface="Consolas"/>
              </a:rPr>
              <a:t>&gt;</a:t>
            </a:r>
            <a:endParaRPr lang="de-DE" dirty="0" smtClean="0"/>
          </a:p>
          <a:p>
            <a:r>
              <a:rPr lang="de-DE" dirty="0" smtClean="0"/>
              <a:t>Verwendung in HTML-Attributen (Events)</a:t>
            </a:r>
          </a:p>
          <a:p>
            <a:pPr lvl="1"/>
            <a:r>
              <a:rPr lang="en-US" dirty="0" smtClean="0">
                <a:solidFill>
                  <a:srgbClr val="008080"/>
                </a:solidFill>
                <a:latin typeface="Consolas"/>
              </a:rPr>
              <a:t>&lt;</a:t>
            </a:r>
            <a:r>
              <a:rPr lang="en-US" dirty="0">
                <a:solidFill>
                  <a:srgbClr val="3F7F7F"/>
                </a:solidFill>
                <a:latin typeface="Consolas"/>
              </a:rPr>
              <a:t>button </a:t>
            </a:r>
            <a:r>
              <a:rPr lang="en-US" dirty="0" err="1">
                <a:solidFill>
                  <a:srgbClr val="7F007F"/>
                </a:solidFill>
                <a:latin typeface="Consolas"/>
              </a:rPr>
              <a:t>onclick</a:t>
            </a:r>
            <a:r>
              <a:rPr lang="en-US" dirty="0">
                <a:solidFill>
                  <a:srgbClr val="000000"/>
                </a:solidFill>
                <a:latin typeface="Consolas"/>
              </a:rPr>
              <a:t>=</a:t>
            </a:r>
            <a:r>
              <a:rPr lang="en-US" dirty="0">
                <a:solidFill>
                  <a:srgbClr val="2A00FF"/>
                </a:solidFill>
                <a:latin typeface="Consolas"/>
              </a:rPr>
              <a:t>"alert('Hello World');"</a:t>
            </a:r>
            <a:r>
              <a:rPr lang="en-US" dirty="0">
                <a:solidFill>
                  <a:srgbClr val="008080"/>
                </a:solidFill>
                <a:latin typeface="Consolas"/>
              </a:rPr>
              <a:t>&gt;</a:t>
            </a:r>
            <a:r>
              <a:rPr lang="en-US" dirty="0">
                <a:solidFill>
                  <a:srgbClr val="000000"/>
                </a:solidFill>
                <a:latin typeface="Consolas"/>
              </a:rPr>
              <a:t>Click</a:t>
            </a:r>
            <a:r>
              <a:rPr lang="en-US" dirty="0">
                <a:solidFill>
                  <a:srgbClr val="008080"/>
                </a:solidFill>
                <a:latin typeface="Consolas"/>
              </a:rPr>
              <a:t>&lt;/</a:t>
            </a:r>
            <a:r>
              <a:rPr lang="en-US" dirty="0">
                <a:solidFill>
                  <a:srgbClr val="3F7F7F"/>
                </a:solidFill>
                <a:latin typeface="Consolas"/>
              </a:rPr>
              <a:t>button</a:t>
            </a:r>
            <a:r>
              <a:rPr lang="en-US" dirty="0">
                <a:solidFill>
                  <a:srgbClr val="008080"/>
                </a:solidFill>
                <a:latin typeface="Consolas"/>
              </a:rPr>
              <a:t>&gt;</a:t>
            </a:r>
          </a:p>
          <a:p>
            <a:endParaRPr lang="de-DE" dirty="0"/>
          </a:p>
        </p:txBody>
      </p:sp>
    </p:spTree>
    <p:extLst>
      <p:ext uri="{BB962C8B-B14F-4D97-AF65-F5344CB8AC3E}">
        <p14:creationId xmlns:p14="http://schemas.microsoft.com/office/powerpoint/2010/main" val="1334125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err="1" smtClean="0"/>
              <a:t>Hello</a:t>
            </a:r>
            <a:r>
              <a:rPr lang="de-DE" dirty="0" smtClean="0"/>
              <a:t> World</a:t>
            </a:r>
            <a:endParaRPr lang="de-DE" dirty="0"/>
          </a:p>
        </p:txBody>
      </p:sp>
      <p:sp>
        <p:nvSpPr>
          <p:cNvPr id="5" name="Text Placeholder 4"/>
          <p:cNvSpPr>
            <a:spLocks noGrp="1"/>
          </p:cNvSpPr>
          <p:nvPr>
            <p:ph type="body" sz="quarter" idx="10"/>
          </p:nvPr>
        </p:nvSpPr>
        <p:spPr/>
        <p:txBody>
          <a:bodyPr/>
          <a:lstStyle/>
          <a:p>
            <a:endParaRPr lang="de-DE" dirty="0"/>
          </a:p>
        </p:txBody>
      </p:sp>
    </p:spTree>
    <p:extLst>
      <p:ext uri="{BB962C8B-B14F-4D97-AF65-F5344CB8AC3E}">
        <p14:creationId xmlns:p14="http://schemas.microsoft.com/office/powerpoint/2010/main" val="3439083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e-DE" dirty="0" err="1" smtClean="0"/>
              <a:t>Hello</a:t>
            </a:r>
            <a:r>
              <a:rPr lang="de-DE" dirty="0" smtClean="0"/>
              <a:t> World – Das erste Programm</a:t>
            </a:r>
            <a:endParaRPr lang="de-DE" dirty="0"/>
          </a:p>
        </p:txBody>
      </p:sp>
      <p:sp>
        <p:nvSpPr>
          <p:cNvPr id="6" name="Text Placeholder 5"/>
          <p:cNvSpPr>
            <a:spLocks noGrp="1"/>
          </p:cNvSpPr>
          <p:nvPr>
            <p:ph type="body" sz="quarter" idx="10"/>
          </p:nvPr>
        </p:nvSpPr>
        <p:spPr/>
        <p:txBody>
          <a:bodyPr/>
          <a:lstStyle/>
          <a:p>
            <a:r>
              <a:rPr lang="de-DE" dirty="0" smtClean="0"/>
              <a:t>Klassisches </a:t>
            </a:r>
            <a:r>
              <a:rPr lang="de-DE" dirty="0" err="1" smtClean="0"/>
              <a:t>Hello</a:t>
            </a:r>
            <a:r>
              <a:rPr lang="de-DE" dirty="0" smtClean="0"/>
              <a:t> World:</a:t>
            </a:r>
          </a:p>
          <a:p>
            <a:endParaRPr lang="de-DE" dirty="0"/>
          </a:p>
          <a:p>
            <a:endParaRPr lang="de-DE" dirty="0" smtClean="0"/>
          </a:p>
          <a:p>
            <a:r>
              <a:rPr lang="de-DE" dirty="0" smtClean="0"/>
              <a:t>Ausgabe in einem Popup:</a:t>
            </a:r>
          </a:p>
        </p:txBody>
      </p:sp>
      <p:sp>
        <p:nvSpPr>
          <p:cNvPr id="7" name="TextBox 6"/>
          <p:cNvSpPr txBox="1"/>
          <p:nvPr/>
        </p:nvSpPr>
        <p:spPr>
          <a:xfrm>
            <a:off x="327991" y="2079437"/>
            <a:ext cx="5025415" cy="830997"/>
          </a:xfrm>
          <a:prstGeom prst="rect">
            <a:avLst/>
          </a:prstGeom>
          <a:noFill/>
        </p:spPr>
        <p:txBody>
          <a:bodyPr wrap="none" lIns="0" tIns="0" rIns="0" bIns="0" rtlCol="0">
            <a:spAutoFit/>
          </a:bodyPr>
          <a:lstStyle/>
          <a:p>
            <a:r>
              <a:rPr lang="de-DE" sz="1800" dirty="0" smtClean="0">
                <a:solidFill>
                  <a:srgbClr val="008080"/>
                </a:solidFill>
                <a:latin typeface="Consolas"/>
              </a:rPr>
              <a:t>&lt;</a:t>
            </a:r>
            <a:r>
              <a:rPr lang="de-DE" sz="1800" dirty="0" err="1">
                <a:solidFill>
                  <a:srgbClr val="3F7F7F"/>
                </a:solidFill>
                <a:latin typeface="Consolas"/>
              </a:rPr>
              <a:t>script</a:t>
            </a:r>
            <a:r>
              <a:rPr lang="de-DE" sz="1800" dirty="0">
                <a:solidFill>
                  <a:srgbClr val="3F7F7F"/>
                </a:solidFill>
                <a:latin typeface="Consolas"/>
              </a:rPr>
              <a:t> </a:t>
            </a:r>
            <a:r>
              <a:rPr lang="de-DE" sz="1800" dirty="0">
                <a:solidFill>
                  <a:srgbClr val="7F007F"/>
                </a:solidFill>
                <a:latin typeface="Consolas"/>
              </a:rPr>
              <a:t>type</a:t>
            </a:r>
            <a:r>
              <a:rPr lang="de-DE" sz="1800" dirty="0">
                <a:solidFill>
                  <a:srgbClr val="000000"/>
                </a:solidFill>
                <a:latin typeface="Consolas"/>
              </a:rPr>
              <a:t>=</a:t>
            </a:r>
            <a:r>
              <a:rPr lang="de-DE" sz="1800" i="1" dirty="0">
                <a:solidFill>
                  <a:srgbClr val="2A00FF"/>
                </a:solidFill>
                <a:latin typeface="Consolas"/>
              </a:rPr>
              <a:t>"</a:t>
            </a:r>
            <a:r>
              <a:rPr lang="de-DE" sz="1800" i="1" dirty="0" err="1">
                <a:solidFill>
                  <a:srgbClr val="2A00FF"/>
                </a:solidFill>
                <a:latin typeface="Consolas"/>
              </a:rPr>
              <a:t>text</a:t>
            </a:r>
            <a:r>
              <a:rPr lang="de-DE" sz="1800" i="1" dirty="0">
                <a:solidFill>
                  <a:srgbClr val="2A00FF"/>
                </a:solidFill>
                <a:latin typeface="Consolas"/>
              </a:rPr>
              <a:t>/</a:t>
            </a:r>
            <a:r>
              <a:rPr lang="de-DE" sz="1800" i="1" dirty="0" err="1">
                <a:solidFill>
                  <a:srgbClr val="2A00FF"/>
                </a:solidFill>
                <a:latin typeface="Consolas"/>
              </a:rPr>
              <a:t>javascript</a:t>
            </a:r>
            <a:r>
              <a:rPr lang="de-DE" sz="1800" i="1" dirty="0">
                <a:solidFill>
                  <a:srgbClr val="2A00FF"/>
                </a:solidFill>
                <a:latin typeface="Consolas"/>
              </a:rPr>
              <a:t>"</a:t>
            </a:r>
            <a:r>
              <a:rPr lang="de-DE" sz="1800" i="1" dirty="0">
                <a:solidFill>
                  <a:srgbClr val="008080"/>
                </a:solidFill>
                <a:latin typeface="Consolas"/>
              </a:rPr>
              <a:t>&gt;</a:t>
            </a:r>
          </a:p>
          <a:p>
            <a:r>
              <a:rPr lang="de-DE" sz="1800" dirty="0" smtClean="0">
                <a:solidFill>
                  <a:srgbClr val="000000"/>
                </a:solidFill>
                <a:latin typeface="Consolas"/>
              </a:rPr>
              <a:t>	</a:t>
            </a:r>
            <a:r>
              <a:rPr lang="de-DE" sz="1800" dirty="0" err="1" smtClean="0">
                <a:solidFill>
                  <a:srgbClr val="000000"/>
                </a:solidFill>
                <a:latin typeface="Consolas"/>
              </a:rPr>
              <a:t>document.write</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Hello</a:t>
            </a:r>
            <a:r>
              <a:rPr lang="de-DE" sz="1800" dirty="0">
                <a:solidFill>
                  <a:srgbClr val="2A00FF"/>
                </a:solidFill>
                <a:latin typeface="Consolas"/>
              </a:rPr>
              <a:t> World!'</a:t>
            </a:r>
            <a:r>
              <a:rPr lang="de-DE" sz="1800" dirty="0">
                <a:solidFill>
                  <a:srgbClr val="000000"/>
                </a:solidFill>
                <a:latin typeface="Consolas"/>
              </a:rPr>
              <a:t>);</a:t>
            </a:r>
          </a:p>
          <a:p>
            <a:r>
              <a:rPr lang="de-DE" sz="1800" dirty="0">
                <a:solidFill>
                  <a:srgbClr val="008080"/>
                </a:solidFill>
                <a:latin typeface="Consolas"/>
              </a:rPr>
              <a:t>&lt;/</a:t>
            </a:r>
            <a:r>
              <a:rPr lang="de-DE" sz="1800" dirty="0" err="1">
                <a:solidFill>
                  <a:srgbClr val="3F7F7F"/>
                </a:solidFill>
                <a:latin typeface="Consolas"/>
              </a:rPr>
              <a:t>script</a:t>
            </a:r>
            <a:r>
              <a:rPr lang="de-DE" sz="1800" dirty="0">
                <a:solidFill>
                  <a:srgbClr val="008080"/>
                </a:solidFill>
                <a:latin typeface="Consolas"/>
              </a:rPr>
              <a:t>&gt;</a:t>
            </a:r>
          </a:p>
        </p:txBody>
      </p:sp>
      <p:sp>
        <p:nvSpPr>
          <p:cNvPr id="9" name="Rectangle 8"/>
          <p:cNvSpPr/>
          <p:nvPr/>
        </p:nvSpPr>
        <p:spPr>
          <a:xfrm>
            <a:off x="327991" y="3896501"/>
            <a:ext cx="6096000" cy="923330"/>
          </a:xfrm>
          <a:prstGeom prst="rect">
            <a:avLst/>
          </a:prstGeom>
        </p:spPr>
        <p:txBody>
          <a:bodyPr>
            <a:spAutoFit/>
          </a:bodyPr>
          <a:lstStyle/>
          <a:p>
            <a:r>
              <a:rPr lang="de-DE" sz="1800" dirty="0" smtClean="0">
                <a:solidFill>
                  <a:srgbClr val="008080"/>
                </a:solidFill>
                <a:latin typeface="Consolas"/>
              </a:rPr>
              <a:t>&lt;</a:t>
            </a:r>
            <a:r>
              <a:rPr lang="de-DE" sz="1800" dirty="0" err="1">
                <a:solidFill>
                  <a:srgbClr val="3F7F7F"/>
                </a:solidFill>
                <a:latin typeface="Consolas"/>
              </a:rPr>
              <a:t>script</a:t>
            </a:r>
            <a:r>
              <a:rPr lang="de-DE" sz="1800" dirty="0">
                <a:solidFill>
                  <a:srgbClr val="3F7F7F"/>
                </a:solidFill>
                <a:latin typeface="Consolas"/>
              </a:rPr>
              <a:t> </a:t>
            </a:r>
            <a:r>
              <a:rPr lang="de-DE" sz="1800" dirty="0">
                <a:solidFill>
                  <a:srgbClr val="7F007F"/>
                </a:solidFill>
                <a:latin typeface="Consolas"/>
              </a:rPr>
              <a:t>type</a:t>
            </a:r>
            <a:r>
              <a:rPr lang="de-DE" sz="1800" dirty="0">
                <a:solidFill>
                  <a:srgbClr val="000000"/>
                </a:solidFill>
                <a:latin typeface="Consolas"/>
              </a:rPr>
              <a:t>=</a:t>
            </a:r>
            <a:r>
              <a:rPr lang="de-DE" sz="1800" i="1" dirty="0">
                <a:solidFill>
                  <a:srgbClr val="2A00FF"/>
                </a:solidFill>
                <a:latin typeface="Consolas"/>
              </a:rPr>
              <a:t>"</a:t>
            </a:r>
            <a:r>
              <a:rPr lang="de-DE" sz="1800" i="1" dirty="0" err="1">
                <a:solidFill>
                  <a:srgbClr val="2A00FF"/>
                </a:solidFill>
                <a:latin typeface="Consolas"/>
              </a:rPr>
              <a:t>text</a:t>
            </a:r>
            <a:r>
              <a:rPr lang="de-DE" sz="1800" i="1" dirty="0">
                <a:solidFill>
                  <a:srgbClr val="2A00FF"/>
                </a:solidFill>
                <a:latin typeface="Consolas"/>
              </a:rPr>
              <a:t>/</a:t>
            </a:r>
            <a:r>
              <a:rPr lang="de-DE" sz="1800" i="1" dirty="0" err="1">
                <a:solidFill>
                  <a:srgbClr val="2A00FF"/>
                </a:solidFill>
                <a:latin typeface="Consolas"/>
              </a:rPr>
              <a:t>javascript</a:t>
            </a:r>
            <a:r>
              <a:rPr lang="de-DE" sz="1800" i="1" dirty="0">
                <a:solidFill>
                  <a:srgbClr val="2A00FF"/>
                </a:solidFill>
                <a:latin typeface="Consolas"/>
              </a:rPr>
              <a:t>"</a:t>
            </a:r>
            <a:r>
              <a:rPr lang="de-DE" sz="1800" i="1" dirty="0">
                <a:solidFill>
                  <a:srgbClr val="008080"/>
                </a:solidFill>
                <a:latin typeface="Consolas"/>
              </a:rPr>
              <a:t>&gt;</a:t>
            </a:r>
          </a:p>
          <a:p>
            <a:r>
              <a:rPr lang="de-DE" sz="1800" dirty="0" smtClean="0">
                <a:solidFill>
                  <a:srgbClr val="000000"/>
                </a:solidFill>
                <a:latin typeface="Consolas"/>
              </a:rPr>
              <a:t>	alert</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Hello</a:t>
            </a:r>
            <a:r>
              <a:rPr lang="de-DE" sz="1800" dirty="0">
                <a:solidFill>
                  <a:srgbClr val="2A00FF"/>
                </a:solidFill>
                <a:latin typeface="Consolas"/>
              </a:rPr>
              <a:t> World!'</a:t>
            </a:r>
            <a:r>
              <a:rPr lang="de-DE" sz="1800" dirty="0">
                <a:solidFill>
                  <a:srgbClr val="000000"/>
                </a:solidFill>
                <a:latin typeface="Consolas"/>
              </a:rPr>
              <a:t>);</a:t>
            </a:r>
          </a:p>
          <a:p>
            <a:r>
              <a:rPr lang="de-DE" sz="1800" dirty="0">
                <a:solidFill>
                  <a:srgbClr val="008080"/>
                </a:solidFill>
                <a:latin typeface="Consolas"/>
              </a:rPr>
              <a:t>&lt;/</a:t>
            </a:r>
            <a:r>
              <a:rPr lang="de-DE" sz="1800" dirty="0" err="1">
                <a:solidFill>
                  <a:srgbClr val="3F7F7F"/>
                </a:solidFill>
                <a:latin typeface="Consolas"/>
              </a:rPr>
              <a:t>script</a:t>
            </a:r>
            <a:r>
              <a:rPr lang="de-DE" sz="1800" dirty="0">
                <a:solidFill>
                  <a:srgbClr val="008080"/>
                </a:solidFill>
                <a:latin typeface="Consolas"/>
              </a:rPr>
              <a:t>&gt;</a:t>
            </a:r>
          </a:p>
        </p:txBody>
      </p:sp>
    </p:spTree>
    <p:extLst>
      <p:ext uri="{BB962C8B-B14F-4D97-AF65-F5344CB8AC3E}">
        <p14:creationId xmlns:p14="http://schemas.microsoft.com/office/powerpoint/2010/main" val="3440365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Übung – </a:t>
            </a:r>
            <a:r>
              <a:rPr lang="de-DE" dirty="0" err="1" smtClean="0"/>
              <a:t>Hello</a:t>
            </a:r>
            <a:r>
              <a:rPr lang="de-DE" dirty="0" smtClean="0"/>
              <a:t> World</a:t>
            </a:r>
            <a:endParaRPr lang="de-DE" dirty="0"/>
          </a:p>
        </p:txBody>
      </p:sp>
      <p:sp>
        <p:nvSpPr>
          <p:cNvPr id="3" name="Text Placeholder 2"/>
          <p:cNvSpPr>
            <a:spLocks noGrp="1"/>
          </p:cNvSpPr>
          <p:nvPr>
            <p:ph type="body" sz="quarter" idx="10"/>
          </p:nvPr>
        </p:nvSpPr>
        <p:spPr/>
        <p:txBody>
          <a:bodyPr/>
          <a:lstStyle/>
          <a:p>
            <a:r>
              <a:rPr lang="de-DE" dirty="0" smtClean="0"/>
              <a:t>Erstellt eine HTML-Datei und erzeugt per JavaScript die Ausgabe „</a:t>
            </a:r>
            <a:r>
              <a:rPr lang="de-DE" dirty="0" err="1" smtClean="0"/>
              <a:t>Hello</a:t>
            </a:r>
            <a:r>
              <a:rPr lang="de-DE" dirty="0" smtClean="0"/>
              <a:t> World!“.</a:t>
            </a:r>
            <a:br>
              <a:rPr lang="de-DE" dirty="0" smtClean="0"/>
            </a:br>
            <a:r>
              <a:rPr lang="de-DE" dirty="0" smtClean="0"/>
              <a:t>Testet das Ergebnis anschließend im Browser!</a:t>
            </a:r>
          </a:p>
        </p:txBody>
      </p:sp>
    </p:spTree>
    <p:extLst>
      <p:ext uri="{BB962C8B-B14F-4D97-AF65-F5344CB8AC3E}">
        <p14:creationId xmlns:p14="http://schemas.microsoft.com/office/powerpoint/2010/main" val="148429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Variablen</a:t>
            </a:r>
            <a:endParaRPr lang="de-DE" dirty="0"/>
          </a:p>
        </p:txBody>
      </p:sp>
      <p:sp>
        <p:nvSpPr>
          <p:cNvPr id="3" name="Text Placeholder 2"/>
          <p:cNvSpPr>
            <a:spLocks noGrp="1"/>
          </p:cNvSpPr>
          <p:nvPr>
            <p:ph type="body" sz="quarter" idx="10"/>
          </p:nvPr>
        </p:nvSpPr>
        <p:spPr/>
        <p:txBody>
          <a:bodyPr/>
          <a:lstStyle/>
          <a:p>
            <a:r>
              <a:rPr lang="de-DE" dirty="0" smtClean="0"/>
              <a:t>Eigenschaften</a:t>
            </a:r>
          </a:p>
          <a:p>
            <a:pPr lvl="1"/>
            <a:r>
              <a:rPr lang="de-DE" dirty="0" smtClean="0"/>
              <a:t>Keine starke Typisierung</a:t>
            </a:r>
          </a:p>
          <a:p>
            <a:pPr lvl="2"/>
            <a:r>
              <a:rPr lang="de-DE" dirty="0" smtClean="0"/>
              <a:t>Variablen haben keine festen Typen</a:t>
            </a:r>
          </a:p>
          <a:p>
            <a:pPr lvl="1"/>
            <a:r>
              <a:rPr lang="de-DE" dirty="0" smtClean="0"/>
              <a:t>Schlüsselwörter</a:t>
            </a:r>
          </a:p>
          <a:p>
            <a:pPr lvl="2"/>
            <a:r>
              <a:rPr lang="de-DE" dirty="0" err="1" smtClean="0">
                <a:solidFill>
                  <a:srgbClr val="7F0055"/>
                </a:solidFill>
                <a:latin typeface="Consolas"/>
              </a:rPr>
              <a:t>var</a:t>
            </a:r>
            <a:r>
              <a:rPr lang="de-DE" dirty="0" smtClean="0">
                <a:solidFill>
                  <a:srgbClr val="7F0055"/>
                </a:solidFill>
                <a:latin typeface="Consolas"/>
              </a:rPr>
              <a:t> </a:t>
            </a:r>
            <a:r>
              <a:rPr lang="de-DE" dirty="0" smtClean="0"/>
              <a:t>	</a:t>
            </a:r>
            <a:r>
              <a:rPr lang="de-DE" dirty="0" smtClean="0">
                <a:sym typeface="Wingdings" panose="05000000000000000000" pitchFamily="2" charset="2"/>
              </a:rPr>
              <a:t> Variable</a:t>
            </a:r>
          </a:p>
          <a:p>
            <a:pPr lvl="2"/>
            <a:r>
              <a:rPr lang="de-DE" dirty="0" err="1">
                <a:solidFill>
                  <a:srgbClr val="7F0055"/>
                </a:solidFill>
                <a:latin typeface="Consolas"/>
              </a:rPr>
              <a:t>const</a:t>
            </a:r>
            <a:r>
              <a:rPr lang="de-DE" dirty="0">
                <a:solidFill>
                  <a:srgbClr val="7F0055"/>
                </a:solidFill>
                <a:latin typeface="Consolas"/>
              </a:rPr>
              <a:t> </a:t>
            </a:r>
            <a:r>
              <a:rPr lang="de-DE" dirty="0">
                <a:sym typeface="Wingdings" panose="05000000000000000000" pitchFamily="2" charset="2"/>
              </a:rPr>
              <a:t>	</a:t>
            </a:r>
            <a:r>
              <a:rPr lang="de-DE" dirty="0" smtClean="0">
                <a:sym typeface="Wingdings" panose="05000000000000000000" pitchFamily="2" charset="2"/>
              </a:rPr>
              <a:t> Konstante</a:t>
            </a:r>
            <a:endParaRPr lang="de-DE" dirty="0" smtClean="0"/>
          </a:p>
          <a:p>
            <a:pPr lvl="2"/>
            <a:endParaRPr lang="de-DE" dirty="0" smtClean="0"/>
          </a:p>
        </p:txBody>
      </p:sp>
    </p:spTree>
    <p:extLst>
      <p:ext uri="{BB962C8B-B14F-4D97-AF65-F5344CB8AC3E}">
        <p14:creationId xmlns:p14="http://schemas.microsoft.com/office/powerpoint/2010/main" val="2318892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Variablen</a:t>
            </a:r>
            <a:endParaRPr lang="de-DE" dirty="0"/>
          </a:p>
        </p:txBody>
      </p:sp>
      <p:sp>
        <p:nvSpPr>
          <p:cNvPr id="3" name="Text Placeholder 2"/>
          <p:cNvSpPr>
            <a:spLocks noGrp="1"/>
          </p:cNvSpPr>
          <p:nvPr>
            <p:ph type="body" sz="quarter" idx="10"/>
          </p:nvPr>
        </p:nvSpPr>
        <p:spPr/>
        <p:txBody>
          <a:bodyPr/>
          <a:lstStyle/>
          <a:p>
            <a:r>
              <a:rPr lang="de-DE" dirty="0" smtClean="0"/>
              <a:t>Deklaration</a:t>
            </a:r>
          </a:p>
          <a:p>
            <a:pPr lvl="1"/>
            <a:r>
              <a:rPr lang="de-DE" dirty="0" err="1" smtClean="0">
                <a:solidFill>
                  <a:srgbClr val="7F0055"/>
                </a:solidFill>
                <a:latin typeface="Consolas"/>
              </a:rPr>
              <a:t>var</a:t>
            </a:r>
            <a:r>
              <a:rPr lang="de-DE" dirty="0" smtClean="0">
                <a:solidFill>
                  <a:srgbClr val="000000"/>
                </a:solidFill>
                <a:latin typeface="Consolas"/>
              </a:rPr>
              <a:t> </a:t>
            </a:r>
            <a:r>
              <a:rPr lang="de-DE" dirty="0" err="1">
                <a:solidFill>
                  <a:srgbClr val="000000"/>
                </a:solidFill>
                <a:latin typeface="Consolas"/>
              </a:rPr>
              <a:t>text</a:t>
            </a:r>
            <a:r>
              <a:rPr lang="de-DE" dirty="0">
                <a:solidFill>
                  <a:srgbClr val="000000"/>
                </a:solidFill>
                <a:latin typeface="Consolas"/>
              </a:rPr>
              <a:t> = </a:t>
            </a:r>
            <a:r>
              <a:rPr lang="de-DE" dirty="0">
                <a:solidFill>
                  <a:srgbClr val="2A00FF"/>
                </a:solidFill>
                <a:latin typeface="Consolas"/>
              </a:rPr>
              <a:t>"</a:t>
            </a:r>
            <a:r>
              <a:rPr lang="de-DE" dirty="0" err="1">
                <a:solidFill>
                  <a:srgbClr val="2A00FF"/>
                </a:solidFill>
                <a:latin typeface="Consolas"/>
              </a:rPr>
              <a:t>Hello</a:t>
            </a:r>
            <a:r>
              <a:rPr lang="de-DE" dirty="0">
                <a:solidFill>
                  <a:srgbClr val="2A00FF"/>
                </a:solidFill>
                <a:latin typeface="Consolas"/>
              </a:rPr>
              <a:t> World</a:t>
            </a:r>
            <a:r>
              <a:rPr lang="de-DE" dirty="0" smtClean="0">
                <a:solidFill>
                  <a:srgbClr val="2A00FF"/>
                </a:solidFill>
                <a:latin typeface="Consolas"/>
              </a:rPr>
              <a:t>"</a:t>
            </a:r>
            <a:r>
              <a:rPr lang="de-DE" dirty="0" smtClean="0">
                <a:solidFill>
                  <a:srgbClr val="000000"/>
                </a:solidFill>
                <a:latin typeface="Consolas"/>
              </a:rPr>
              <a:t>;	</a:t>
            </a:r>
            <a:r>
              <a:rPr lang="de-DE" dirty="0" smtClean="0">
                <a:solidFill>
                  <a:srgbClr val="3F7F5F"/>
                </a:solidFill>
                <a:latin typeface="Consolas"/>
              </a:rPr>
              <a:t>// String</a:t>
            </a:r>
          </a:p>
          <a:p>
            <a:pPr lvl="1"/>
            <a:r>
              <a:rPr lang="de-DE" dirty="0" err="1" smtClean="0">
                <a:solidFill>
                  <a:srgbClr val="7F0055"/>
                </a:solidFill>
                <a:latin typeface="Consolas"/>
              </a:rPr>
              <a:t>var</a:t>
            </a:r>
            <a:r>
              <a:rPr lang="de-DE" dirty="0" smtClean="0">
                <a:solidFill>
                  <a:srgbClr val="000000"/>
                </a:solidFill>
                <a:latin typeface="Consolas"/>
              </a:rPr>
              <a:t> </a:t>
            </a:r>
            <a:r>
              <a:rPr lang="de-DE" dirty="0" err="1" smtClean="0">
                <a:solidFill>
                  <a:srgbClr val="000000"/>
                </a:solidFill>
                <a:latin typeface="Consolas"/>
              </a:rPr>
              <a:t>num</a:t>
            </a:r>
            <a:r>
              <a:rPr lang="de-DE" dirty="0" smtClean="0">
                <a:solidFill>
                  <a:srgbClr val="000000"/>
                </a:solidFill>
                <a:latin typeface="Consolas"/>
              </a:rPr>
              <a:t> = 7.5;</a:t>
            </a:r>
            <a:r>
              <a:rPr lang="de-DE" dirty="0">
                <a:solidFill>
                  <a:srgbClr val="000000"/>
                </a:solidFill>
                <a:latin typeface="Consolas"/>
              </a:rPr>
              <a:t>	</a:t>
            </a:r>
            <a:r>
              <a:rPr lang="de-DE" dirty="0" smtClean="0">
                <a:solidFill>
                  <a:srgbClr val="000000"/>
                </a:solidFill>
                <a:latin typeface="Consolas"/>
              </a:rPr>
              <a:t>		</a:t>
            </a:r>
            <a:r>
              <a:rPr lang="de-DE" dirty="0" smtClean="0">
                <a:solidFill>
                  <a:srgbClr val="3F7F5F"/>
                </a:solidFill>
                <a:latin typeface="Consolas"/>
              </a:rPr>
              <a:t>// </a:t>
            </a:r>
            <a:r>
              <a:rPr lang="de-DE" dirty="0" err="1" smtClean="0">
                <a:solidFill>
                  <a:srgbClr val="3F7F5F"/>
                </a:solidFill>
                <a:latin typeface="Consolas"/>
              </a:rPr>
              <a:t>Float</a:t>
            </a:r>
            <a:endParaRPr lang="de-DE" dirty="0">
              <a:latin typeface="Consolas"/>
            </a:endParaRPr>
          </a:p>
          <a:p>
            <a:pPr lvl="1"/>
            <a:r>
              <a:rPr lang="de-DE" dirty="0" err="1">
                <a:solidFill>
                  <a:srgbClr val="7F0055"/>
                </a:solidFill>
                <a:latin typeface="Consolas"/>
              </a:rPr>
              <a:t>var</a:t>
            </a:r>
            <a:r>
              <a:rPr lang="de-DE" dirty="0">
                <a:solidFill>
                  <a:srgbClr val="000000"/>
                </a:solidFill>
                <a:latin typeface="Consolas"/>
              </a:rPr>
              <a:t> </a:t>
            </a:r>
            <a:r>
              <a:rPr lang="de-DE" dirty="0" err="1">
                <a:solidFill>
                  <a:srgbClr val="000000"/>
                </a:solidFill>
                <a:latin typeface="Consolas"/>
              </a:rPr>
              <a:t>flag</a:t>
            </a:r>
            <a:r>
              <a:rPr lang="de-DE" dirty="0">
                <a:solidFill>
                  <a:srgbClr val="000000"/>
                </a:solidFill>
                <a:latin typeface="Consolas"/>
              </a:rPr>
              <a:t> = </a:t>
            </a:r>
            <a:r>
              <a:rPr lang="de-DE" dirty="0">
                <a:solidFill>
                  <a:srgbClr val="7F0055"/>
                </a:solidFill>
                <a:latin typeface="Consolas"/>
              </a:rPr>
              <a:t>true</a:t>
            </a:r>
            <a:r>
              <a:rPr lang="de-DE" dirty="0" smtClean="0">
                <a:solidFill>
                  <a:srgbClr val="000000"/>
                </a:solidFill>
                <a:latin typeface="Consolas"/>
              </a:rPr>
              <a:t>;         	</a:t>
            </a:r>
            <a:r>
              <a:rPr lang="de-DE" dirty="0" smtClean="0">
                <a:solidFill>
                  <a:srgbClr val="3F7F5F"/>
                </a:solidFill>
                <a:latin typeface="Consolas"/>
              </a:rPr>
              <a:t>// Boolean</a:t>
            </a:r>
            <a:endParaRPr lang="de-DE" dirty="0">
              <a:solidFill>
                <a:srgbClr val="000000"/>
              </a:solidFill>
              <a:latin typeface="Consolas"/>
            </a:endParaRPr>
          </a:p>
          <a:p>
            <a:pPr lvl="1"/>
            <a:r>
              <a:rPr lang="de-DE" dirty="0" err="1" smtClean="0">
                <a:solidFill>
                  <a:srgbClr val="7F0055"/>
                </a:solidFill>
                <a:latin typeface="Consolas"/>
              </a:rPr>
              <a:t>var</a:t>
            </a:r>
            <a:r>
              <a:rPr lang="de-DE" dirty="0" smtClean="0">
                <a:solidFill>
                  <a:srgbClr val="000000"/>
                </a:solidFill>
                <a:latin typeface="Consolas"/>
              </a:rPr>
              <a:t> </a:t>
            </a:r>
            <a:r>
              <a:rPr lang="de-DE" dirty="0" err="1">
                <a:solidFill>
                  <a:srgbClr val="000000"/>
                </a:solidFill>
                <a:latin typeface="Consolas"/>
              </a:rPr>
              <a:t>arr</a:t>
            </a:r>
            <a:r>
              <a:rPr lang="de-DE" dirty="0">
                <a:solidFill>
                  <a:srgbClr val="000000"/>
                </a:solidFill>
                <a:latin typeface="Consolas"/>
              </a:rPr>
              <a:t> = </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Array</a:t>
            </a:r>
          </a:p>
          <a:p>
            <a:pPr lvl="1"/>
            <a:r>
              <a:rPr lang="de-DE" dirty="0" err="1">
                <a:solidFill>
                  <a:srgbClr val="7F0055"/>
                </a:solidFill>
                <a:latin typeface="Consolas"/>
              </a:rPr>
              <a:t>var</a:t>
            </a:r>
            <a:r>
              <a:rPr lang="de-DE" dirty="0">
                <a:solidFill>
                  <a:srgbClr val="000000"/>
                </a:solidFill>
                <a:latin typeface="Consolas"/>
              </a:rPr>
              <a:t> </a:t>
            </a:r>
            <a:r>
              <a:rPr lang="de-DE" dirty="0" err="1">
                <a:solidFill>
                  <a:srgbClr val="000000"/>
                </a:solidFill>
                <a:latin typeface="Consolas"/>
              </a:rPr>
              <a:t>obj</a:t>
            </a:r>
            <a:r>
              <a:rPr lang="de-DE" dirty="0">
                <a:solidFill>
                  <a:srgbClr val="000000"/>
                </a:solidFill>
                <a:latin typeface="Consolas"/>
              </a:rPr>
              <a:t> = </a:t>
            </a:r>
            <a:r>
              <a:rPr lang="de-DE" dirty="0" smtClean="0">
                <a:solidFill>
                  <a:srgbClr val="000000"/>
                </a:solidFill>
                <a:latin typeface="Consolas"/>
              </a:rPr>
              <a:t>{};			</a:t>
            </a:r>
            <a:r>
              <a:rPr lang="de-DE" dirty="0" smtClean="0">
                <a:solidFill>
                  <a:srgbClr val="3F7F5F"/>
                </a:solidFill>
                <a:latin typeface="Consolas"/>
              </a:rPr>
              <a:t>// Objekt</a:t>
            </a:r>
          </a:p>
          <a:p>
            <a:pPr lvl="1"/>
            <a:r>
              <a:rPr lang="de-DE" dirty="0" err="1" smtClean="0">
                <a:solidFill>
                  <a:srgbClr val="7F0055"/>
                </a:solidFill>
                <a:latin typeface="Consolas"/>
              </a:rPr>
              <a:t>const</a:t>
            </a:r>
            <a:r>
              <a:rPr lang="de-DE" dirty="0" smtClean="0">
                <a:solidFill>
                  <a:srgbClr val="000000"/>
                </a:solidFill>
                <a:latin typeface="Consolas"/>
              </a:rPr>
              <a:t> </a:t>
            </a:r>
            <a:r>
              <a:rPr lang="de-DE" dirty="0">
                <a:solidFill>
                  <a:srgbClr val="000000"/>
                </a:solidFill>
                <a:latin typeface="Consolas"/>
              </a:rPr>
              <a:t>c = 300000</a:t>
            </a:r>
            <a:r>
              <a:rPr lang="de-DE" dirty="0" smtClean="0">
                <a:solidFill>
                  <a:srgbClr val="000000"/>
                </a:solidFill>
                <a:latin typeface="Consolas"/>
              </a:rPr>
              <a:t>;		</a:t>
            </a:r>
            <a:r>
              <a:rPr lang="de-DE" dirty="0">
                <a:solidFill>
                  <a:srgbClr val="3F7F5F"/>
                </a:solidFill>
                <a:latin typeface="Consolas"/>
              </a:rPr>
              <a:t>// </a:t>
            </a:r>
            <a:r>
              <a:rPr lang="de-DE" dirty="0" smtClean="0">
                <a:solidFill>
                  <a:srgbClr val="3F7F5F"/>
                </a:solidFill>
                <a:latin typeface="Consolas"/>
              </a:rPr>
              <a:t>Konstante</a:t>
            </a:r>
          </a:p>
          <a:p>
            <a:pPr lvl="1"/>
            <a:r>
              <a:rPr lang="de-DE" dirty="0" err="1" smtClean="0">
                <a:solidFill>
                  <a:srgbClr val="7F0055"/>
                </a:solidFill>
                <a:latin typeface="Consolas"/>
              </a:rPr>
              <a:t>var</a:t>
            </a:r>
            <a:r>
              <a:rPr lang="de-DE" dirty="0" smtClean="0">
                <a:solidFill>
                  <a:srgbClr val="000000"/>
                </a:solidFill>
                <a:latin typeface="Consolas"/>
              </a:rPr>
              <a:t> </a:t>
            </a:r>
            <a:r>
              <a:rPr lang="de-DE" dirty="0" err="1">
                <a:solidFill>
                  <a:srgbClr val="000000"/>
                </a:solidFill>
                <a:latin typeface="Consolas"/>
              </a:rPr>
              <a:t>func</a:t>
            </a:r>
            <a:r>
              <a:rPr lang="de-DE" dirty="0">
                <a:solidFill>
                  <a:srgbClr val="000000"/>
                </a:solidFill>
                <a:latin typeface="Consolas"/>
              </a:rPr>
              <a:t> = </a:t>
            </a:r>
            <a:r>
              <a:rPr lang="de-DE" dirty="0" err="1">
                <a:solidFill>
                  <a:srgbClr val="7F0055"/>
                </a:solidFill>
                <a:latin typeface="Consolas"/>
              </a:rPr>
              <a:t>function</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Funktion</a:t>
            </a:r>
          </a:p>
          <a:p>
            <a:pPr lvl="1"/>
            <a:endParaRPr lang="de-DE" dirty="0">
              <a:latin typeface="Consolas"/>
            </a:endParaRPr>
          </a:p>
          <a:p>
            <a:pPr lvl="1"/>
            <a:r>
              <a:rPr lang="de-DE" dirty="0" err="1">
                <a:solidFill>
                  <a:srgbClr val="7F0055"/>
                </a:solidFill>
                <a:latin typeface="Consolas"/>
              </a:rPr>
              <a:t>function</a:t>
            </a:r>
            <a:r>
              <a:rPr lang="de-DE" dirty="0">
                <a:solidFill>
                  <a:srgbClr val="000000"/>
                </a:solidFill>
                <a:latin typeface="Consolas"/>
              </a:rPr>
              <a:t> x</a:t>
            </a:r>
            <a:r>
              <a:rPr lang="de-DE" dirty="0" smtClean="0">
                <a:solidFill>
                  <a:srgbClr val="000000"/>
                </a:solidFill>
                <a:latin typeface="Consolas"/>
              </a:rPr>
              <a:t>(){			</a:t>
            </a:r>
            <a:r>
              <a:rPr lang="de-DE" dirty="0" smtClean="0">
                <a:solidFill>
                  <a:srgbClr val="3F7F5F"/>
                </a:solidFill>
                <a:latin typeface="Consolas"/>
              </a:rPr>
              <a:t>// Funktion (zu Beginn geparst und interpretiert)</a:t>
            </a:r>
            <a:endParaRPr lang="de-DE" dirty="0">
              <a:solidFill>
                <a:srgbClr val="3F7F5F"/>
              </a:solidFill>
              <a:latin typeface="Consolas"/>
            </a:endParaRPr>
          </a:p>
          <a:p>
            <a:pPr lvl="1"/>
            <a:r>
              <a:rPr lang="de-DE" dirty="0" smtClean="0">
                <a:solidFill>
                  <a:srgbClr val="7F0055"/>
                </a:solidFill>
                <a:latin typeface="Consolas"/>
              </a:rPr>
              <a:t>  </a:t>
            </a:r>
            <a:r>
              <a:rPr lang="de-DE" dirty="0" err="1" smtClean="0">
                <a:solidFill>
                  <a:srgbClr val="7F0055"/>
                </a:solidFill>
                <a:latin typeface="Consolas"/>
              </a:rPr>
              <a:t>var</a:t>
            </a:r>
            <a:r>
              <a:rPr lang="de-DE" dirty="0" smtClean="0">
                <a:solidFill>
                  <a:srgbClr val="000000"/>
                </a:solidFill>
                <a:latin typeface="Consolas"/>
              </a:rPr>
              <a:t> </a:t>
            </a:r>
            <a:r>
              <a:rPr lang="de-DE" dirty="0" err="1">
                <a:solidFill>
                  <a:srgbClr val="000000"/>
                </a:solidFill>
                <a:latin typeface="Consolas"/>
              </a:rPr>
              <a:t>local</a:t>
            </a:r>
            <a:r>
              <a:rPr lang="de-DE" dirty="0">
                <a:solidFill>
                  <a:srgbClr val="000000"/>
                </a:solidFill>
                <a:latin typeface="Consolas"/>
              </a:rPr>
              <a:t> = 4</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lokale Variable</a:t>
            </a:r>
          </a:p>
          <a:p>
            <a:pPr lvl="1"/>
            <a:r>
              <a:rPr lang="de-DE" dirty="0" smtClean="0">
                <a:solidFill>
                  <a:srgbClr val="000000"/>
                </a:solidFill>
                <a:latin typeface="Consolas"/>
              </a:rPr>
              <a:t>  global </a:t>
            </a:r>
            <a:r>
              <a:rPr lang="de-DE" dirty="0">
                <a:solidFill>
                  <a:srgbClr val="000000"/>
                </a:solidFill>
                <a:latin typeface="Consolas"/>
              </a:rPr>
              <a:t>= 5</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globale Variable</a:t>
            </a:r>
          </a:p>
          <a:p>
            <a:pPr lvl="1"/>
            <a:r>
              <a:rPr lang="de-DE" dirty="0">
                <a:solidFill>
                  <a:srgbClr val="000000"/>
                </a:solidFill>
                <a:latin typeface="Consolas"/>
              </a:rPr>
              <a:t>}</a:t>
            </a:r>
          </a:p>
          <a:p>
            <a:endParaRPr lang="de-DE" dirty="0"/>
          </a:p>
        </p:txBody>
      </p:sp>
    </p:spTree>
    <p:extLst>
      <p:ext uri="{BB962C8B-B14F-4D97-AF65-F5344CB8AC3E}">
        <p14:creationId xmlns:p14="http://schemas.microsoft.com/office/powerpoint/2010/main" val="3219347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Agenda</a:t>
            </a:r>
            <a:endParaRPr lang="de-DE" dirty="0"/>
          </a:p>
        </p:txBody>
      </p:sp>
      <p:sp>
        <p:nvSpPr>
          <p:cNvPr id="5" name="Text Placeholder 4"/>
          <p:cNvSpPr>
            <a:spLocks noGrp="1"/>
          </p:cNvSpPr>
          <p:nvPr>
            <p:ph type="body" sz="quarter" idx="10"/>
          </p:nvPr>
        </p:nvSpPr>
        <p:spPr/>
        <p:txBody>
          <a:bodyPr/>
          <a:lstStyle/>
          <a:p>
            <a:r>
              <a:rPr lang="de-DE" dirty="0" smtClean="0"/>
              <a:t>HTML</a:t>
            </a:r>
          </a:p>
          <a:p>
            <a:r>
              <a:rPr lang="de-DE" dirty="0" smtClean="0"/>
              <a:t>Was ist JavaScript?</a:t>
            </a:r>
          </a:p>
          <a:p>
            <a:r>
              <a:rPr lang="de-DE" dirty="0" err="1" smtClean="0"/>
              <a:t>Hello</a:t>
            </a:r>
            <a:r>
              <a:rPr lang="de-DE" dirty="0" smtClean="0"/>
              <a:t> World</a:t>
            </a:r>
          </a:p>
          <a:p>
            <a:r>
              <a:rPr lang="de-DE" dirty="0" smtClean="0"/>
              <a:t>Kontrollstrukturen</a:t>
            </a:r>
          </a:p>
          <a:p>
            <a:r>
              <a:rPr lang="de-DE" dirty="0" smtClean="0"/>
              <a:t>Objektorientierung</a:t>
            </a:r>
          </a:p>
          <a:p>
            <a:r>
              <a:rPr lang="de-DE" dirty="0" smtClean="0"/>
              <a:t>AJAX</a:t>
            </a:r>
          </a:p>
          <a:p>
            <a:endParaRPr lang="de-DE" dirty="0" smtClean="0"/>
          </a:p>
          <a:p>
            <a:endParaRPr lang="de-DE" dirty="0"/>
          </a:p>
        </p:txBody>
      </p:sp>
    </p:spTree>
    <p:extLst>
      <p:ext uri="{BB962C8B-B14F-4D97-AF65-F5344CB8AC3E}">
        <p14:creationId xmlns:p14="http://schemas.microsoft.com/office/powerpoint/2010/main" val="1187174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smtClean="0"/>
              <a:t>Kontrollstrukturen</a:t>
            </a:r>
            <a:endParaRPr lang="de-DE" dirty="0"/>
          </a:p>
        </p:txBody>
      </p:sp>
      <p:sp>
        <p:nvSpPr>
          <p:cNvPr id="5" name="Text Placeholder 4"/>
          <p:cNvSpPr>
            <a:spLocks noGrp="1"/>
          </p:cNvSpPr>
          <p:nvPr>
            <p:ph type="body" sz="quarter" idx="10"/>
          </p:nvPr>
        </p:nvSpPr>
        <p:spPr/>
        <p:txBody>
          <a:bodyPr/>
          <a:lstStyle/>
          <a:p>
            <a:r>
              <a:rPr lang="de-DE" dirty="0" smtClean="0"/>
              <a:t>Bedingungen, Verzweigungen und Schleifen</a:t>
            </a:r>
            <a:endParaRPr lang="de-DE" dirty="0"/>
          </a:p>
        </p:txBody>
      </p:sp>
    </p:spTree>
    <p:extLst>
      <p:ext uri="{BB962C8B-B14F-4D97-AF65-F5344CB8AC3E}">
        <p14:creationId xmlns:p14="http://schemas.microsoft.com/office/powerpoint/2010/main" val="2387571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Bedingungen</a:t>
            </a:r>
            <a:endParaRPr lang="de-DE" dirty="0"/>
          </a:p>
        </p:txBody>
      </p:sp>
      <p:sp>
        <p:nvSpPr>
          <p:cNvPr id="5" name="Rectangle 4"/>
          <p:cNvSpPr/>
          <p:nvPr/>
        </p:nvSpPr>
        <p:spPr>
          <a:xfrm>
            <a:off x="4225244" y="1596511"/>
            <a:ext cx="2850470" cy="1384995"/>
          </a:xfrm>
          <a:prstGeom prst="rect">
            <a:avLst/>
          </a:prstGeom>
        </p:spPr>
        <p:txBody>
          <a:bodyPr wrap="square">
            <a:spAutoFit/>
          </a:bodyPr>
          <a:lstStyle/>
          <a:p>
            <a:pPr marL="0" lvl="1">
              <a:spcBef>
                <a:spcPts val="600"/>
              </a:spcBef>
              <a:buClr>
                <a:srgbClr val="F0AB00"/>
              </a:buClr>
              <a:buSzPct val="80000"/>
              <a:buNone/>
            </a:pPr>
            <a:r>
              <a:rPr lang="de-DE" sz="2000" b="1" dirty="0" smtClean="0">
                <a:solidFill>
                  <a:srgbClr val="000000"/>
                </a:solidFill>
              </a:rPr>
              <a:t>Logische Operatoren</a:t>
            </a:r>
            <a:endParaRPr lang="de-DE" sz="20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smtClean="0">
                <a:solidFill>
                  <a:srgbClr val="000000"/>
                </a:solidFill>
              </a:rPr>
              <a:t>!	NOT</a:t>
            </a:r>
          </a:p>
          <a:p>
            <a:pPr marL="180000" lvl="2" indent="-180000">
              <a:spcBef>
                <a:spcPts val="400"/>
              </a:spcBef>
              <a:buClr>
                <a:srgbClr val="F0AB00"/>
              </a:buClr>
              <a:buSzPct val="100000"/>
              <a:buFont typeface="Wingdings" pitchFamily="2" charset="2"/>
              <a:buChar char=""/>
            </a:pPr>
            <a:r>
              <a:rPr lang="de-DE" sz="1800" dirty="0" smtClean="0">
                <a:solidFill>
                  <a:srgbClr val="000000"/>
                </a:solidFill>
              </a:rPr>
              <a:t>&amp;&amp;</a:t>
            </a:r>
            <a:r>
              <a:rPr lang="de-DE" sz="1800" dirty="0">
                <a:solidFill>
                  <a:srgbClr val="000000"/>
                </a:solidFill>
              </a:rPr>
              <a:t>	AND</a:t>
            </a:r>
          </a:p>
          <a:p>
            <a:pPr marL="180000" lvl="2" indent="-180000">
              <a:spcBef>
                <a:spcPts val="400"/>
              </a:spcBef>
              <a:buClr>
                <a:srgbClr val="F0AB00"/>
              </a:buClr>
              <a:buSzPct val="100000"/>
              <a:buFont typeface="Wingdings" pitchFamily="2" charset="2"/>
              <a:buChar char=""/>
            </a:pPr>
            <a:r>
              <a:rPr lang="de-DE" sz="1800" dirty="0">
                <a:solidFill>
                  <a:srgbClr val="000000"/>
                </a:solidFill>
              </a:rPr>
              <a:t>||	OR</a:t>
            </a:r>
          </a:p>
        </p:txBody>
      </p:sp>
      <p:sp>
        <p:nvSpPr>
          <p:cNvPr id="6" name="Rectangle 5"/>
          <p:cNvSpPr/>
          <p:nvPr/>
        </p:nvSpPr>
        <p:spPr>
          <a:xfrm>
            <a:off x="7969927" y="1596511"/>
            <a:ext cx="3645127" cy="1056700"/>
          </a:xfrm>
          <a:prstGeom prst="rect">
            <a:avLst/>
          </a:prstGeom>
        </p:spPr>
        <p:txBody>
          <a:bodyPr wrap="square">
            <a:spAutoFit/>
          </a:bodyPr>
          <a:lstStyle/>
          <a:p>
            <a:pPr marL="0" lvl="1">
              <a:spcBef>
                <a:spcPts val="600"/>
              </a:spcBef>
              <a:buClr>
                <a:srgbClr val="F0AB00"/>
              </a:buClr>
              <a:buSzPct val="80000"/>
              <a:buNone/>
            </a:pPr>
            <a:r>
              <a:rPr lang="de-DE" sz="2000" b="1" dirty="0" smtClean="0">
                <a:solidFill>
                  <a:srgbClr val="000000"/>
                </a:solidFill>
              </a:rPr>
              <a:t>Typenoperatoren</a:t>
            </a:r>
            <a:endParaRPr lang="de-DE" sz="20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err="1">
                <a:solidFill>
                  <a:srgbClr val="000000"/>
                </a:solidFill>
              </a:rPr>
              <a:t>t</a:t>
            </a:r>
            <a:r>
              <a:rPr lang="de-DE" sz="1800" dirty="0" err="1" smtClean="0">
                <a:solidFill>
                  <a:srgbClr val="000000"/>
                </a:solidFill>
              </a:rPr>
              <a:t>ypeof</a:t>
            </a:r>
            <a:r>
              <a:rPr lang="de-DE" sz="1800" dirty="0" smtClean="0">
                <a:solidFill>
                  <a:srgbClr val="000000"/>
                </a:solidFill>
              </a:rPr>
              <a:t>		Typ von</a:t>
            </a:r>
            <a:endParaRPr lang="de-DE" sz="18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err="1" smtClean="0">
                <a:solidFill>
                  <a:srgbClr val="000000"/>
                </a:solidFill>
              </a:rPr>
              <a:t>instanceof</a:t>
            </a:r>
            <a:r>
              <a:rPr lang="de-DE" sz="1800" dirty="0">
                <a:solidFill>
                  <a:srgbClr val="000000"/>
                </a:solidFill>
              </a:rPr>
              <a:t>	</a:t>
            </a:r>
            <a:r>
              <a:rPr lang="de-DE" sz="1800" dirty="0" smtClean="0">
                <a:solidFill>
                  <a:srgbClr val="000000"/>
                </a:solidFill>
              </a:rPr>
              <a:t>Instanz von</a:t>
            </a:r>
            <a:endParaRPr lang="de-DE" sz="1800" dirty="0">
              <a:solidFill>
                <a:srgbClr val="000000"/>
              </a:solidFill>
            </a:endParaRPr>
          </a:p>
        </p:txBody>
      </p:sp>
      <p:sp>
        <p:nvSpPr>
          <p:cNvPr id="8" name="Rectangle 7"/>
          <p:cNvSpPr/>
          <p:nvPr/>
        </p:nvSpPr>
        <p:spPr>
          <a:xfrm>
            <a:off x="339045" y="1596511"/>
            <a:ext cx="3318555" cy="3683060"/>
          </a:xfrm>
          <a:prstGeom prst="rect">
            <a:avLst/>
          </a:prstGeom>
        </p:spPr>
        <p:txBody>
          <a:bodyPr wrap="square">
            <a:spAutoFit/>
          </a:bodyPr>
          <a:lstStyle/>
          <a:p>
            <a:pPr lvl="0">
              <a:spcBef>
                <a:spcPts val="2400"/>
              </a:spcBef>
              <a:buClr>
                <a:srgbClr val="F0AB00"/>
              </a:buClr>
              <a:buSzPct val="80000"/>
            </a:pPr>
            <a:r>
              <a:rPr lang="de-DE" sz="2000" b="1" dirty="0">
                <a:solidFill>
                  <a:srgbClr val="000000"/>
                </a:solidFill>
              </a:rPr>
              <a:t>Vergleichsoperatoren</a:t>
            </a:r>
          </a:p>
          <a:p>
            <a:pPr marL="180000" lvl="2" indent="-180000">
              <a:spcBef>
                <a:spcPts val="400"/>
              </a:spcBef>
              <a:buClr>
                <a:srgbClr val="F0AB00"/>
              </a:buClr>
              <a:buSzPct val="100000"/>
              <a:buFont typeface="Wingdings" pitchFamily="2" charset="2"/>
              <a:buChar char=""/>
            </a:pPr>
            <a:r>
              <a:rPr lang="de-DE" sz="1800" dirty="0">
                <a:solidFill>
                  <a:srgbClr val="000000"/>
                </a:solidFill>
              </a:rPr>
              <a:t>==	</a:t>
            </a:r>
            <a:r>
              <a:rPr lang="de-DE" sz="1800" dirty="0" err="1">
                <a:solidFill>
                  <a:srgbClr val="000000"/>
                </a:solidFill>
              </a:rPr>
              <a:t>istgleich</a:t>
            </a:r>
            <a:endParaRPr lang="de-DE" sz="18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a:solidFill>
                  <a:srgbClr val="000000"/>
                </a:solidFill>
              </a:rPr>
              <a:t>===	</a:t>
            </a:r>
            <a:r>
              <a:rPr lang="de-DE" sz="1800" dirty="0" err="1">
                <a:solidFill>
                  <a:srgbClr val="000000"/>
                </a:solidFill>
              </a:rPr>
              <a:t>istgleich</a:t>
            </a:r>
            <a:r>
              <a:rPr lang="de-DE" sz="1800" dirty="0">
                <a:solidFill>
                  <a:srgbClr val="000000"/>
                </a:solidFill>
              </a:rPr>
              <a:t> (+Typ)</a:t>
            </a:r>
          </a:p>
          <a:p>
            <a:pPr marL="180000" lvl="2" indent="-180000">
              <a:spcBef>
                <a:spcPts val="400"/>
              </a:spcBef>
              <a:buClr>
                <a:srgbClr val="F0AB00"/>
              </a:buClr>
              <a:buSzPct val="100000"/>
              <a:buFont typeface="Wingdings" pitchFamily="2" charset="2"/>
              <a:buChar char=""/>
            </a:pPr>
            <a:r>
              <a:rPr lang="de-DE" sz="1800" dirty="0">
                <a:solidFill>
                  <a:srgbClr val="000000"/>
                </a:solidFill>
              </a:rPr>
              <a:t>!=	ungleich</a:t>
            </a:r>
          </a:p>
          <a:p>
            <a:pPr marL="180000" lvl="2" indent="-180000">
              <a:spcBef>
                <a:spcPts val="400"/>
              </a:spcBef>
              <a:buClr>
                <a:srgbClr val="F0AB00"/>
              </a:buClr>
              <a:buSzPct val="100000"/>
              <a:buFont typeface="Wingdings" pitchFamily="2" charset="2"/>
              <a:buChar char=""/>
            </a:pPr>
            <a:r>
              <a:rPr lang="de-DE" sz="1800" dirty="0">
                <a:solidFill>
                  <a:srgbClr val="000000"/>
                </a:solidFill>
              </a:rPr>
              <a:t>!==	ungleich (+Typ)</a:t>
            </a:r>
          </a:p>
          <a:p>
            <a:pPr marL="180000" lvl="2" indent="-180000">
              <a:spcBef>
                <a:spcPts val="400"/>
              </a:spcBef>
              <a:buClr>
                <a:srgbClr val="F0AB00"/>
              </a:buClr>
              <a:buSzPct val="100000"/>
              <a:buFont typeface="Wingdings" pitchFamily="2" charset="2"/>
              <a:buChar char=""/>
            </a:pPr>
            <a:r>
              <a:rPr lang="de-DE" sz="1800" dirty="0">
                <a:solidFill>
                  <a:srgbClr val="000000"/>
                </a:solidFill>
              </a:rPr>
              <a:t>&lt;	kleiner</a:t>
            </a:r>
          </a:p>
          <a:p>
            <a:pPr marL="180000" lvl="2" indent="-180000">
              <a:spcBef>
                <a:spcPts val="400"/>
              </a:spcBef>
              <a:buClr>
                <a:srgbClr val="F0AB00"/>
              </a:buClr>
              <a:buSzPct val="100000"/>
              <a:buFont typeface="Wingdings" pitchFamily="2" charset="2"/>
              <a:buChar char=""/>
            </a:pPr>
            <a:r>
              <a:rPr lang="de-DE" sz="1800" dirty="0">
                <a:solidFill>
                  <a:srgbClr val="000000"/>
                </a:solidFill>
              </a:rPr>
              <a:t>&gt;	größer</a:t>
            </a:r>
          </a:p>
          <a:p>
            <a:pPr marL="180000" lvl="2" indent="-180000">
              <a:spcBef>
                <a:spcPts val="400"/>
              </a:spcBef>
              <a:buClr>
                <a:srgbClr val="F0AB00"/>
              </a:buClr>
              <a:buSzPct val="100000"/>
              <a:buFont typeface="Wingdings" pitchFamily="2" charset="2"/>
              <a:buChar char=""/>
            </a:pPr>
            <a:r>
              <a:rPr lang="de-DE" sz="1800" dirty="0">
                <a:solidFill>
                  <a:srgbClr val="000000"/>
                </a:solidFill>
              </a:rPr>
              <a:t>&lt;=	</a:t>
            </a:r>
            <a:r>
              <a:rPr lang="de-DE" sz="1800" dirty="0" err="1">
                <a:solidFill>
                  <a:srgbClr val="000000"/>
                </a:solidFill>
              </a:rPr>
              <a:t>kleinergleich</a:t>
            </a:r>
            <a:endParaRPr lang="de-DE" sz="18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a:solidFill>
                  <a:srgbClr val="000000"/>
                </a:solidFill>
              </a:rPr>
              <a:t>&gt;=	</a:t>
            </a:r>
            <a:r>
              <a:rPr lang="de-DE" sz="1800" dirty="0" err="1">
                <a:solidFill>
                  <a:srgbClr val="000000"/>
                </a:solidFill>
              </a:rPr>
              <a:t>größergleich</a:t>
            </a:r>
            <a:endParaRPr lang="de-DE" sz="1800" dirty="0">
              <a:solidFill>
                <a:srgbClr val="000000"/>
              </a:solidFill>
            </a:endParaRPr>
          </a:p>
          <a:p>
            <a:pPr marL="180000" lvl="2" indent="-180000">
              <a:spcBef>
                <a:spcPts val="400"/>
              </a:spcBef>
              <a:buClr>
                <a:srgbClr val="F0AB00"/>
              </a:buClr>
              <a:buSzPct val="100000"/>
              <a:buFont typeface="Wingdings" pitchFamily="2" charset="2"/>
              <a:buChar char=""/>
            </a:pPr>
            <a:endParaRPr lang="de-DE" sz="18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a:solidFill>
                  <a:srgbClr val="000000"/>
                </a:solidFill>
              </a:rPr>
              <a:t>in	Element von</a:t>
            </a:r>
          </a:p>
        </p:txBody>
      </p:sp>
    </p:spTree>
    <p:extLst>
      <p:ext uri="{BB962C8B-B14F-4D97-AF65-F5344CB8AC3E}">
        <p14:creationId xmlns:p14="http://schemas.microsoft.com/office/powerpoint/2010/main" val="3925593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Bedingungen – </a:t>
            </a:r>
            <a:r>
              <a:rPr lang="de-DE" dirty="0" err="1" smtClean="0"/>
              <a:t>Truthy</a:t>
            </a:r>
            <a:endParaRPr lang="de-DE" dirty="0"/>
          </a:p>
        </p:txBody>
      </p:sp>
      <p:sp>
        <p:nvSpPr>
          <p:cNvPr id="3" name="Text Placeholder 2"/>
          <p:cNvSpPr>
            <a:spLocks noGrp="1"/>
          </p:cNvSpPr>
          <p:nvPr>
            <p:ph type="body" sz="quarter" idx="10"/>
          </p:nvPr>
        </p:nvSpPr>
        <p:spPr/>
        <p:txBody>
          <a:bodyPr/>
          <a:lstStyle/>
          <a:p>
            <a:r>
              <a:rPr lang="de-DE" dirty="0" smtClean="0"/>
              <a:t>Allgemein</a:t>
            </a:r>
          </a:p>
          <a:p>
            <a:pPr lvl="1"/>
            <a:r>
              <a:rPr lang="de-DE" dirty="0" smtClean="0"/>
              <a:t>Jeder Wert hat einen zugehörigen booleschen Wert</a:t>
            </a:r>
          </a:p>
          <a:p>
            <a:r>
              <a:rPr lang="de-DE" dirty="0" err="1" smtClean="0"/>
              <a:t>Falsy</a:t>
            </a:r>
            <a:endParaRPr lang="de-DE" dirty="0" smtClean="0"/>
          </a:p>
          <a:p>
            <a:pPr lvl="1"/>
            <a:r>
              <a:rPr lang="de-DE" dirty="0" smtClean="0"/>
              <a:t>Folgende Werte werden als false interpretiert:</a:t>
            </a:r>
          </a:p>
          <a:p>
            <a:pPr lvl="2"/>
            <a:r>
              <a:rPr lang="de-DE" dirty="0"/>
              <a:t>f</a:t>
            </a:r>
            <a:r>
              <a:rPr lang="de-DE" dirty="0" smtClean="0"/>
              <a:t>alse</a:t>
            </a:r>
          </a:p>
          <a:p>
            <a:pPr lvl="2"/>
            <a:r>
              <a:rPr lang="de-DE" dirty="0" smtClean="0"/>
              <a:t>0</a:t>
            </a:r>
          </a:p>
          <a:p>
            <a:pPr lvl="2"/>
            <a:r>
              <a:rPr lang="de-DE" b="1" dirty="0" smtClean="0"/>
              <a:t>""</a:t>
            </a:r>
            <a:r>
              <a:rPr lang="de-DE" dirty="0" smtClean="0"/>
              <a:t>  	(leerer String)</a:t>
            </a:r>
          </a:p>
          <a:p>
            <a:pPr lvl="2"/>
            <a:r>
              <a:rPr lang="de-DE" dirty="0" smtClean="0"/>
              <a:t>null</a:t>
            </a:r>
          </a:p>
          <a:p>
            <a:pPr lvl="2"/>
            <a:r>
              <a:rPr lang="de-DE" dirty="0" err="1" smtClean="0"/>
              <a:t>undefined</a:t>
            </a:r>
            <a:endParaRPr lang="de-DE" dirty="0" smtClean="0"/>
          </a:p>
          <a:p>
            <a:pPr lvl="2"/>
            <a:r>
              <a:rPr lang="de-DE" dirty="0" err="1" smtClean="0"/>
              <a:t>NaN</a:t>
            </a:r>
            <a:r>
              <a:rPr lang="de-DE" dirty="0" smtClean="0"/>
              <a:t> 	(Not a </a:t>
            </a:r>
            <a:r>
              <a:rPr lang="de-DE" dirty="0" err="1" smtClean="0"/>
              <a:t>Number</a:t>
            </a:r>
            <a:r>
              <a:rPr lang="de-DE" dirty="0" smtClean="0"/>
              <a:t>)</a:t>
            </a:r>
          </a:p>
          <a:p>
            <a:r>
              <a:rPr lang="de-DE" dirty="0" err="1" smtClean="0"/>
              <a:t>Truthy</a:t>
            </a:r>
            <a:endParaRPr lang="de-DE" dirty="0" smtClean="0"/>
          </a:p>
          <a:p>
            <a:pPr lvl="1"/>
            <a:r>
              <a:rPr lang="de-DE" dirty="0" smtClean="0"/>
              <a:t>Alle anderen Werte werden als true interpretiert!</a:t>
            </a:r>
            <a:endParaRPr lang="de-DE" dirty="0"/>
          </a:p>
        </p:txBody>
      </p:sp>
    </p:spTree>
    <p:extLst>
      <p:ext uri="{BB962C8B-B14F-4D97-AF65-F5344CB8AC3E}">
        <p14:creationId xmlns:p14="http://schemas.microsoft.com/office/powerpoint/2010/main" val="3894751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Übung – Bedingungen</a:t>
            </a:r>
            <a:endParaRPr lang="de-DE" dirty="0"/>
          </a:p>
        </p:txBody>
      </p:sp>
      <p:sp>
        <p:nvSpPr>
          <p:cNvPr id="3" name="Text Placeholder 2"/>
          <p:cNvSpPr>
            <a:spLocks noGrp="1"/>
          </p:cNvSpPr>
          <p:nvPr>
            <p:ph type="body" sz="quarter" idx="10"/>
          </p:nvPr>
        </p:nvSpPr>
        <p:spPr/>
        <p:txBody>
          <a:bodyPr/>
          <a:lstStyle/>
          <a:p>
            <a:r>
              <a:rPr lang="de-DE" dirty="0" smtClean="0"/>
              <a:t>Welchen Rückgabewert (true/false) liefern die folgenden Bedingungen?</a:t>
            </a:r>
            <a:endParaRPr lang="de-DE" dirty="0" smtClean="0">
              <a:solidFill>
                <a:srgbClr val="000000"/>
              </a:solidFill>
              <a:latin typeface="Consolas"/>
            </a:endParaRPr>
          </a:p>
          <a:p>
            <a:endParaRPr lang="de-DE" dirty="0" smtClean="0">
              <a:solidFill>
                <a:srgbClr val="000000"/>
              </a:solidFill>
              <a:latin typeface="Consolas"/>
            </a:endParaRPr>
          </a:p>
          <a:p>
            <a:pPr marL="457200" lvl="1" indent="-457200">
              <a:buFont typeface="+mj-lt"/>
              <a:buAutoNum type="arabicPeriod"/>
            </a:pPr>
            <a:endParaRPr lang="de-DE" dirty="0"/>
          </a:p>
        </p:txBody>
      </p:sp>
      <p:sp>
        <p:nvSpPr>
          <p:cNvPr id="5" name="Rectangle 4"/>
          <p:cNvSpPr/>
          <p:nvPr/>
        </p:nvSpPr>
        <p:spPr>
          <a:xfrm>
            <a:off x="503884" y="2147581"/>
            <a:ext cx="5404043" cy="4154984"/>
          </a:xfrm>
          <a:prstGeom prst="rect">
            <a:avLst/>
          </a:prstGeom>
        </p:spPr>
        <p:txBody>
          <a:bodyPr wrap="none">
            <a:spAutoFit/>
          </a:bodyPr>
          <a:lstStyle/>
          <a:p>
            <a:pPr marL="457200" indent="-457200">
              <a:buFont typeface="+mj-lt"/>
              <a:buAutoNum type="arabicPeriod"/>
            </a:pPr>
            <a:r>
              <a:rPr lang="de-DE" sz="2400" dirty="0" smtClean="0">
                <a:latin typeface="Consolas"/>
              </a:rPr>
              <a:t> </a:t>
            </a:r>
            <a:r>
              <a:rPr lang="de-DE" sz="2400" dirty="0" smtClean="0">
                <a:solidFill>
                  <a:srgbClr val="2A00FF"/>
                </a:solidFill>
                <a:latin typeface="Consolas"/>
              </a:rPr>
              <a:t>"1"</a:t>
            </a:r>
            <a:r>
              <a:rPr lang="de-DE" sz="2400" dirty="0" smtClean="0">
                <a:solidFill>
                  <a:srgbClr val="000000"/>
                </a:solidFill>
                <a:latin typeface="Consolas"/>
              </a:rPr>
              <a:t> == 1</a:t>
            </a:r>
          </a:p>
          <a:p>
            <a:pPr marL="457200" indent="-457200">
              <a:buFont typeface="+mj-lt"/>
              <a:buAutoNum type="arabicPeriod"/>
            </a:pPr>
            <a:r>
              <a:rPr lang="de-DE" sz="2400" dirty="0" smtClean="0">
                <a:solidFill>
                  <a:srgbClr val="000000"/>
                </a:solidFill>
                <a:latin typeface="Consolas"/>
              </a:rPr>
              <a:t> [1] == </a:t>
            </a:r>
            <a:r>
              <a:rPr lang="de-DE" sz="2400" dirty="0" smtClean="0">
                <a:solidFill>
                  <a:srgbClr val="2A00FF"/>
                </a:solidFill>
                <a:latin typeface="Consolas"/>
              </a:rPr>
              <a:t>"1"</a:t>
            </a:r>
          </a:p>
          <a:p>
            <a:pPr marL="457200" indent="-457200">
              <a:buFont typeface="+mj-lt"/>
              <a:buAutoNum type="arabicPeriod"/>
            </a:pPr>
            <a:r>
              <a:rPr lang="de-DE" sz="2400" dirty="0" smtClean="0">
                <a:solidFill>
                  <a:srgbClr val="000000"/>
                </a:solidFill>
                <a:latin typeface="Consolas"/>
              </a:rPr>
              <a:t> []</a:t>
            </a:r>
            <a:endParaRPr lang="de-DE" sz="2400" dirty="0" smtClean="0">
              <a:latin typeface="Consolas"/>
            </a:endParaRPr>
          </a:p>
          <a:p>
            <a:pPr marL="457200" indent="-457200">
              <a:buFont typeface="+mj-lt"/>
              <a:buAutoNum type="arabicPeriod"/>
            </a:pPr>
            <a:r>
              <a:rPr lang="de-DE" sz="2400" dirty="0" smtClean="0">
                <a:latin typeface="Consolas"/>
              </a:rPr>
              <a:t> </a:t>
            </a:r>
            <a:r>
              <a:rPr lang="de-DE" sz="2400" dirty="0" smtClean="0">
                <a:solidFill>
                  <a:srgbClr val="2A00FF"/>
                </a:solidFill>
                <a:latin typeface="Consolas"/>
              </a:rPr>
              <a:t>""</a:t>
            </a:r>
            <a:endParaRPr lang="de-DE" sz="2400" dirty="0" smtClean="0">
              <a:solidFill>
                <a:srgbClr val="000000"/>
              </a:solidFill>
              <a:latin typeface="Consolas"/>
            </a:endParaRPr>
          </a:p>
          <a:p>
            <a:pPr marL="457200" indent="-457200">
              <a:buFont typeface="+mj-lt"/>
              <a:buAutoNum type="arabicPeriod"/>
            </a:pPr>
            <a:r>
              <a:rPr lang="de-DE" sz="2400" dirty="0" smtClean="0">
                <a:solidFill>
                  <a:srgbClr val="000000"/>
                </a:solidFill>
                <a:latin typeface="Consolas"/>
              </a:rPr>
              <a:t> [] == </a:t>
            </a:r>
            <a:r>
              <a:rPr lang="de-DE" sz="2400" dirty="0" smtClean="0">
                <a:solidFill>
                  <a:srgbClr val="2A00FF"/>
                </a:solidFill>
                <a:latin typeface="Consolas"/>
              </a:rPr>
              <a:t>""</a:t>
            </a:r>
            <a:endParaRPr lang="de-DE" sz="2400" dirty="0" smtClean="0">
              <a:solidFill>
                <a:srgbClr val="000000"/>
              </a:solidFill>
              <a:latin typeface="Consolas"/>
            </a:endParaRPr>
          </a:p>
          <a:p>
            <a:pPr marL="457200" indent="-457200">
              <a:buFont typeface="+mj-lt"/>
              <a:buAutoNum type="arabicPeriod"/>
            </a:pPr>
            <a:r>
              <a:rPr lang="de-DE" sz="2400" dirty="0" smtClean="0">
                <a:solidFill>
                  <a:srgbClr val="000000"/>
                </a:solidFill>
                <a:latin typeface="Consolas"/>
              </a:rPr>
              <a:t> [4, [8, [15]]] == </a:t>
            </a:r>
            <a:r>
              <a:rPr lang="de-DE" sz="2400" dirty="0" smtClean="0">
                <a:solidFill>
                  <a:srgbClr val="2A00FF"/>
                </a:solidFill>
                <a:latin typeface="Consolas"/>
              </a:rPr>
              <a:t>"4,8,15"</a:t>
            </a:r>
            <a:r>
              <a:rPr lang="de-DE" sz="2400" dirty="0" smtClean="0">
                <a:solidFill>
                  <a:srgbClr val="000000"/>
                </a:solidFill>
                <a:latin typeface="Consolas"/>
              </a:rPr>
              <a:t>;</a:t>
            </a:r>
          </a:p>
          <a:p>
            <a:pPr marL="457200" indent="-457200">
              <a:buFont typeface="+mj-lt"/>
              <a:buAutoNum type="arabicPeriod"/>
            </a:pPr>
            <a:r>
              <a:rPr lang="de-DE" sz="2400" dirty="0" smtClean="0">
                <a:latin typeface="Consolas"/>
              </a:rPr>
              <a:t> </a:t>
            </a:r>
            <a:r>
              <a:rPr lang="de-DE" sz="2400" b="1" dirty="0" smtClean="0">
                <a:solidFill>
                  <a:srgbClr val="7F0055"/>
                </a:solidFill>
                <a:latin typeface="Consolas"/>
              </a:rPr>
              <a:t>true</a:t>
            </a:r>
            <a:r>
              <a:rPr lang="de-DE" sz="2400" b="1" dirty="0" smtClean="0">
                <a:solidFill>
                  <a:srgbClr val="000000"/>
                </a:solidFill>
                <a:latin typeface="Consolas"/>
              </a:rPr>
              <a:t> &gt; </a:t>
            </a:r>
            <a:r>
              <a:rPr lang="de-DE" sz="2400" b="1" dirty="0" smtClean="0">
                <a:solidFill>
                  <a:srgbClr val="7F0055"/>
                </a:solidFill>
                <a:latin typeface="Consolas"/>
              </a:rPr>
              <a:t>false</a:t>
            </a:r>
          </a:p>
          <a:p>
            <a:pPr marL="457200" indent="-457200">
              <a:buFont typeface="+mj-lt"/>
              <a:buAutoNum type="arabicPeriod"/>
            </a:pPr>
            <a:r>
              <a:rPr lang="de-DE" sz="2400" dirty="0" smtClean="0">
                <a:latin typeface="Consolas"/>
              </a:rPr>
              <a:t> </a:t>
            </a:r>
            <a:r>
              <a:rPr lang="de-DE" sz="2400" b="1" dirty="0" err="1" smtClean="0">
                <a:solidFill>
                  <a:srgbClr val="7F0055"/>
                </a:solidFill>
                <a:latin typeface="Consolas"/>
              </a:rPr>
              <a:t>undefined</a:t>
            </a:r>
            <a:r>
              <a:rPr lang="de-DE" sz="2400" b="1" dirty="0" smtClean="0">
                <a:solidFill>
                  <a:srgbClr val="000000"/>
                </a:solidFill>
                <a:latin typeface="Consolas"/>
              </a:rPr>
              <a:t> == </a:t>
            </a:r>
            <a:r>
              <a:rPr lang="de-DE" sz="2400" b="1" dirty="0" smtClean="0">
                <a:solidFill>
                  <a:srgbClr val="7F0055"/>
                </a:solidFill>
                <a:latin typeface="Consolas"/>
              </a:rPr>
              <a:t>false</a:t>
            </a:r>
            <a:endParaRPr lang="de-DE" sz="2400" b="1" dirty="0" smtClean="0">
              <a:solidFill>
                <a:srgbClr val="000000"/>
              </a:solidFill>
              <a:latin typeface="Consolas"/>
            </a:endParaRPr>
          </a:p>
          <a:p>
            <a:pPr marL="457200" indent="-457200">
              <a:buFont typeface="+mj-lt"/>
              <a:buAutoNum type="arabicPeriod"/>
            </a:pPr>
            <a:r>
              <a:rPr lang="de-DE" sz="2400" dirty="0" smtClean="0">
                <a:latin typeface="Consolas"/>
              </a:rPr>
              <a:t> </a:t>
            </a:r>
            <a:r>
              <a:rPr lang="de-DE" sz="2400" b="1" dirty="0" err="1" smtClean="0">
                <a:solidFill>
                  <a:srgbClr val="7F0055"/>
                </a:solidFill>
                <a:latin typeface="Consolas"/>
              </a:rPr>
              <a:t>undefined</a:t>
            </a:r>
            <a:r>
              <a:rPr lang="de-DE" sz="2400" b="1" dirty="0" smtClean="0">
                <a:solidFill>
                  <a:srgbClr val="000000"/>
                </a:solidFill>
                <a:latin typeface="Consolas"/>
              </a:rPr>
              <a:t> </a:t>
            </a:r>
            <a:r>
              <a:rPr lang="de-DE" sz="2400" b="1" dirty="0">
                <a:solidFill>
                  <a:srgbClr val="000000"/>
                </a:solidFill>
                <a:latin typeface="Consolas"/>
              </a:rPr>
              <a:t>== </a:t>
            </a:r>
            <a:r>
              <a:rPr lang="de-DE" sz="2400" b="1" dirty="0" smtClean="0">
                <a:solidFill>
                  <a:srgbClr val="7F0055"/>
                </a:solidFill>
                <a:latin typeface="Consolas"/>
              </a:rPr>
              <a:t>null</a:t>
            </a:r>
            <a:endParaRPr lang="de-DE" sz="2400" b="1" dirty="0" smtClean="0">
              <a:solidFill>
                <a:srgbClr val="000000"/>
              </a:solidFill>
              <a:latin typeface="Consolas"/>
            </a:endParaRPr>
          </a:p>
          <a:p>
            <a:pPr marL="457200" indent="-457200">
              <a:buFont typeface="+mj-lt"/>
              <a:buAutoNum type="arabicPeriod"/>
            </a:pPr>
            <a:r>
              <a:rPr lang="de-DE" sz="2400" dirty="0" smtClean="0">
                <a:latin typeface="Consolas"/>
              </a:rPr>
              <a:t> </a:t>
            </a:r>
            <a:r>
              <a:rPr lang="de-DE" sz="2400" b="1" dirty="0" smtClean="0">
                <a:solidFill>
                  <a:srgbClr val="7F0055"/>
                </a:solidFill>
                <a:latin typeface="Consolas"/>
              </a:rPr>
              <a:t>null </a:t>
            </a:r>
            <a:r>
              <a:rPr lang="de-DE" sz="2400" b="1" dirty="0">
                <a:solidFill>
                  <a:srgbClr val="000000"/>
                </a:solidFill>
                <a:latin typeface="Consolas"/>
              </a:rPr>
              <a:t>== </a:t>
            </a:r>
            <a:r>
              <a:rPr lang="de-DE" sz="2400" b="1" dirty="0" smtClean="0">
                <a:solidFill>
                  <a:srgbClr val="7F0055"/>
                </a:solidFill>
                <a:latin typeface="Consolas"/>
              </a:rPr>
              <a:t>null</a:t>
            </a:r>
          </a:p>
          <a:p>
            <a:pPr marL="457200" indent="-457200">
              <a:buFont typeface="+mj-lt"/>
              <a:buAutoNum type="arabicPeriod"/>
            </a:pPr>
            <a:r>
              <a:rPr lang="de-DE" sz="2400" dirty="0">
                <a:latin typeface="Consolas"/>
              </a:rPr>
              <a:t> </a:t>
            </a:r>
            <a:r>
              <a:rPr lang="de-DE" sz="2400" dirty="0" err="1">
                <a:solidFill>
                  <a:srgbClr val="000000"/>
                </a:solidFill>
                <a:latin typeface="Consolas"/>
              </a:rPr>
              <a:t>NaN</a:t>
            </a:r>
            <a:r>
              <a:rPr lang="de-DE" sz="2400" dirty="0">
                <a:solidFill>
                  <a:srgbClr val="000000"/>
                </a:solidFill>
                <a:latin typeface="Consolas"/>
              </a:rPr>
              <a:t> == </a:t>
            </a:r>
            <a:r>
              <a:rPr lang="de-DE" sz="2400" dirty="0" err="1" smtClean="0">
                <a:solidFill>
                  <a:srgbClr val="000000"/>
                </a:solidFill>
                <a:latin typeface="Consolas"/>
              </a:rPr>
              <a:t>NaN</a:t>
            </a:r>
            <a:endParaRPr lang="de-DE" sz="2400" dirty="0">
              <a:solidFill>
                <a:srgbClr val="000000"/>
              </a:solidFill>
              <a:latin typeface="Consolas"/>
            </a:endParaRPr>
          </a:p>
        </p:txBody>
      </p:sp>
      <p:sp>
        <p:nvSpPr>
          <p:cNvPr id="6" name="Rectangle 5"/>
          <p:cNvSpPr/>
          <p:nvPr/>
        </p:nvSpPr>
        <p:spPr>
          <a:xfrm>
            <a:off x="6977970" y="2147580"/>
            <a:ext cx="4421254" cy="3416320"/>
          </a:xfrm>
          <a:prstGeom prst="rect">
            <a:avLst/>
          </a:prstGeom>
        </p:spPr>
        <p:txBody>
          <a:bodyPr wrap="square">
            <a:spAutoFit/>
          </a:bodyPr>
          <a:lstStyle/>
          <a:p>
            <a:r>
              <a:rPr lang="de-DE" sz="2400" dirty="0" err="1">
                <a:solidFill>
                  <a:srgbClr val="7F0055"/>
                </a:solidFill>
                <a:latin typeface="Consolas"/>
              </a:rPr>
              <a:t>var</a:t>
            </a:r>
            <a:r>
              <a:rPr lang="de-DE" sz="2400" dirty="0">
                <a:solidFill>
                  <a:srgbClr val="000000"/>
                </a:solidFill>
                <a:latin typeface="Consolas"/>
              </a:rPr>
              <a:t> a = [1];</a:t>
            </a:r>
          </a:p>
          <a:p>
            <a:r>
              <a:rPr lang="de-DE" sz="2400" dirty="0" err="1">
                <a:solidFill>
                  <a:srgbClr val="7F0055"/>
                </a:solidFill>
                <a:latin typeface="Consolas"/>
              </a:rPr>
              <a:t>var</a:t>
            </a:r>
            <a:r>
              <a:rPr lang="de-DE" sz="2400" dirty="0">
                <a:solidFill>
                  <a:srgbClr val="000000"/>
                </a:solidFill>
                <a:latin typeface="Consolas"/>
              </a:rPr>
              <a:t> b = 1;</a:t>
            </a:r>
          </a:p>
          <a:p>
            <a:r>
              <a:rPr lang="de-DE" sz="2400" dirty="0" err="1">
                <a:solidFill>
                  <a:srgbClr val="7F0055"/>
                </a:solidFill>
                <a:latin typeface="Consolas"/>
              </a:rPr>
              <a:t>var</a:t>
            </a:r>
            <a:r>
              <a:rPr lang="de-DE" sz="2400" dirty="0">
                <a:solidFill>
                  <a:srgbClr val="000000"/>
                </a:solidFill>
                <a:latin typeface="Consolas"/>
              </a:rPr>
              <a:t> c = [1</a:t>
            </a:r>
            <a:r>
              <a:rPr lang="de-DE" sz="2400" dirty="0" smtClean="0">
                <a:solidFill>
                  <a:srgbClr val="000000"/>
                </a:solidFill>
                <a:latin typeface="Consolas"/>
              </a:rPr>
              <a:t>];</a:t>
            </a:r>
          </a:p>
          <a:p>
            <a:endParaRPr lang="de-DE" sz="2400" dirty="0">
              <a:solidFill>
                <a:srgbClr val="000000"/>
              </a:solidFill>
              <a:latin typeface="Consolas"/>
            </a:endParaRPr>
          </a:p>
          <a:p>
            <a:pPr marL="457200" indent="-457200">
              <a:buFont typeface="+mj-lt"/>
              <a:buAutoNum type="arabicPeriod" startAt="11"/>
            </a:pPr>
            <a:r>
              <a:rPr lang="de-DE" sz="2400" dirty="0" smtClean="0">
                <a:solidFill>
                  <a:srgbClr val="000000"/>
                </a:solidFill>
                <a:latin typeface="Consolas"/>
              </a:rPr>
              <a:t> a </a:t>
            </a:r>
            <a:r>
              <a:rPr lang="de-DE" sz="2400" dirty="0">
                <a:solidFill>
                  <a:srgbClr val="000000"/>
                </a:solidFill>
                <a:latin typeface="Consolas"/>
              </a:rPr>
              <a:t>== b &amp;&amp; b == </a:t>
            </a:r>
            <a:r>
              <a:rPr lang="de-DE" sz="2400" dirty="0" smtClean="0">
                <a:solidFill>
                  <a:srgbClr val="000000"/>
                </a:solidFill>
                <a:latin typeface="Consolas"/>
              </a:rPr>
              <a:t>c</a:t>
            </a:r>
          </a:p>
          <a:p>
            <a:pPr marL="457200" indent="-457200">
              <a:buFont typeface="+mj-lt"/>
              <a:buAutoNum type="arabicPeriod" startAt="11"/>
            </a:pPr>
            <a:r>
              <a:rPr lang="de-DE" sz="2400" dirty="0" smtClean="0">
                <a:solidFill>
                  <a:srgbClr val="000000"/>
                </a:solidFill>
                <a:latin typeface="Consolas"/>
              </a:rPr>
              <a:t> a == c</a:t>
            </a:r>
          </a:p>
          <a:p>
            <a:pPr marL="457200" indent="-457200">
              <a:buFont typeface="+mj-lt"/>
              <a:buAutoNum type="arabicPeriod" startAt="11"/>
            </a:pPr>
            <a:endParaRPr lang="de-DE" sz="2400" dirty="0">
              <a:solidFill>
                <a:srgbClr val="000000"/>
              </a:solidFill>
              <a:latin typeface="Consolas"/>
            </a:endParaRPr>
          </a:p>
          <a:p>
            <a:pPr marL="457200" indent="-457200">
              <a:buFont typeface="+mj-lt"/>
              <a:buAutoNum type="arabicPeriod" startAt="11"/>
            </a:pPr>
            <a:r>
              <a:rPr lang="de-DE" sz="2400" dirty="0">
                <a:solidFill>
                  <a:srgbClr val="000000"/>
                </a:solidFill>
                <a:latin typeface="Consolas"/>
              </a:rPr>
              <a:t> </a:t>
            </a:r>
            <a:r>
              <a:rPr lang="de-DE" sz="2400" dirty="0" smtClean="0">
                <a:solidFill>
                  <a:srgbClr val="2A00FF"/>
                </a:solidFill>
                <a:latin typeface="Consolas"/>
              </a:rPr>
              <a:t>"0</a:t>
            </a:r>
            <a:r>
              <a:rPr lang="de-DE" sz="2400" dirty="0">
                <a:solidFill>
                  <a:srgbClr val="2A00FF"/>
                </a:solidFill>
                <a:latin typeface="Consolas"/>
              </a:rPr>
              <a:t>"</a:t>
            </a:r>
            <a:r>
              <a:rPr lang="de-DE" sz="2400" dirty="0">
                <a:solidFill>
                  <a:srgbClr val="000000"/>
                </a:solidFill>
                <a:latin typeface="Consolas"/>
              </a:rPr>
              <a:t> == </a:t>
            </a:r>
            <a:r>
              <a:rPr lang="de-DE" sz="2400" dirty="0" smtClean="0">
                <a:solidFill>
                  <a:srgbClr val="000000"/>
                </a:solidFill>
                <a:latin typeface="Consolas"/>
              </a:rPr>
              <a:t>0</a:t>
            </a:r>
            <a:endParaRPr lang="de-DE" sz="2400" dirty="0">
              <a:solidFill>
                <a:srgbClr val="000000"/>
              </a:solidFill>
              <a:latin typeface="Consolas"/>
            </a:endParaRPr>
          </a:p>
          <a:p>
            <a:pPr marL="457200" indent="-457200">
              <a:buFont typeface="+mj-lt"/>
              <a:buAutoNum type="arabicPeriod" startAt="11"/>
            </a:pPr>
            <a:r>
              <a:rPr lang="de-DE" sz="2400" dirty="0" smtClean="0">
                <a:solidFill>
                  <a:srgbClr val="000000"/>
                </a:solidFill>
                <a:latin typeface="Consolas"/>
              </a:rPr>
              <a:t> !</a:t>
            </a:r>
            <a:r>
              <a:rPr lang="de-DE" sz="2400" dirty="0" smtClean="0">
                <a:solidFill>
                  <a:srgbClr val="2A00FF"/>
                </a:solidFill>
                <a:latin typeface="Consolas"/>
              </a:rPr>
              <a:t>"</a:t>
            </a:r>
            <a:r>
              <a:rPr lang="de-DE" sz="2400" dirty="0">
                <a:solidFill>
                  <a:srgbClr val="2A00FF"/>
                </a:solidFill>
                <a:latin typeface="Consolas"/>
              </a:rPr>
              <a:t>0"</a:t>
            </a:r>
            <a:r>
              <a:rPr lang="de-DE" sz="2400" dirty="0">
                <a:solidFill>
                  <a:srgbClr val="000000"/>
                </a:solidFill>
                <a:latin typeface="Consolas"/>
              </a:rPr>
              <a:t> == !</a:t>
            </a:r>
            <a:r>
              <a:rPr lang="de-DE" sz="2400" dirty="0" smtClean="0">
                <a:solidFill>
                  <a:srgbClr val="000000"/>
                </a:solidFill>
                <a:latin typeface="Consolas"/>
              </a:rPr>
              <a:t>0</a:t>
            </a:r>
            <a:endParaRPr lang="de-DE" sz="2400" dirty="0">
              <a:solidFill>
                <a:srgbClr val="000000"/>
              </a:solidFill>
              <a:latin typeface="Consolas"/>
            </a:endParaRPr>
          </a:p>
        </p:txBody>
      </p:sp>
    </p:spTree>
    <p:extLst>
      <p:ext uri="{BB962C8B-B14F-4D97-AF65-F5344CB8AC3E}">
        <p14:creationId xmlns:p14="http://schemas.microsoft.com/office/powerpoint/2010/main" val="3162314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Verzweigungen</a:t>
            </a:r>
            <a:endParaRPr lang="de-DE" dirty="0"/>
          </a:p>
        </p:txBody>
      </p:sp>
      <p:sp>
        <p:nvSpPr>
          <p:cNvPr id="3" name="Text Placeholder 2"/>
          <p:cNvSpPr>
            <a:spLocks noGrp="1"/>
          </p:cNvSpPr>
          <p:nvPr>
            <p:ph type="body" sz="quarter" idx="10"/>
          </p:nvPr>
        </p:nvSpPr>
        <p:spPr/>
        <p:txBody>
          <a:bodyPr/>
          <a:lstStyle/>
          <a:p>
            <a:r>
              <a:rPr lang="de-DE" dirty="0" smtClean="0"/>
              <a:t>Verzweigung mit if</a:t>
            </a:r>
          </a:p>
          <a:p>
            <a:pPr lvl="1"/>
            <a:r>
              <a:rPr lang="de-DE" dirty="0">
                <a:solidFill>
                  <a:srgbClr val="7F0055"/>
                </a:solidFill>
                <a:latin typeface="Consolas"/>
              </a:rPr>
              <a:t>if</a:t>
            </a:r>
            <a:r>
              <a:rPr lang="de-DE" dirty="0">
                <a:solidFill>
                  <a:srgbClr val="000000"/>
                </a:solidFill>
                <a:latin typeface="Consolas"/>
              </a:rPr>
              <a:t>(</a:t>
            </a:r>
            <a:r>
              <a:rPr lang="de-DE" dirty="0" err="1">
                <a:solidFill>
                  <a:srgbClr val="000000"/>
                </a:solidFill>
                <a:latin typeface="Consolas"/>
              </a:rPr>
              <a:t>cond</a:t>
            </a:r>
            <a:r>
              <a:rPr lang="de-DE" dirty="0">
                <a:solidFill>
                  <a:srgbClr val="000000"/>
                </a:solidFill>
                <a:latin typeface="Consolas"/>
              </a:rPr>
              <a:t>){</a:t>
            </a:r>
          </a:p>
          <a:p>
            <a:pPr lvl="1"/>
            <a:r>
              <a:rPr lang="de-DE" dirty="0" smtClean="0">
                <a:solidFill>
                  <a:srgbClr val="000000"/>
                </a:solidFill>
                <a:latin typeface="Consolas"/>
              </a:rPr>
              <a:t>  console.log</a:t>
            </a:r>
            <a:r>
              <a:rPr lang="de-DE" dirty="0">
                <a:solidFill>
                  <a:srgbClr val="000000"/>
                </a:solidFill>
                <a:latin typeface="Consolas"/>
              </a:rPr>
              <a:t>(</a:t>
            </a:r>
            <a:r>
              <a:rPr lang="de-DE" dirty="0">
                <a:solidFill>
                  <a:srgbClr val="2A00FF"/>
                </a:solidFill>
                <a:latin typeface="Consolas"/>
              </a:rPr>
              <a:t>'wahr'</a:t>
            </a:r>
            <a:r>
              <a:rPr lang="de-DE" dirty="0">
                <a:solidFill>
                  <a:srgbClr val="000000"/>
                </a:solidFill>
                <a:latin typeface="Consolas"/>
              </a:rPr>
              <a:t>);</a:t>
            </a:r>
          </a:p>
          <a:p>
            <a:pPr lvl="1"/>
            <a:r>
              <a:rPr lang="de-DE" dirty="0">
                <a:solidFill>
                  <a:srgbClr val="000000"/>
                </a:solidFill>
                <a:latin typeface="Consolas"/>
              </a:rPr>
              <a:t>} </a:t>
            </a:r>
            <a:r>
              <a:rPr lang="de-DE" dirty="0" err="1">
                <a:solidFill>
                  <a:srgbClr val="7F0055"/>
                </a:solidFill>
                <a:latin typeface="Consolas"/>
              </a:rPr>
              <a:t>else</a:t>
            </a:r>
            <a:r>
              <a:rPr lang="de-DE" dirty="0">
                <a:solidFill>
                  <a:srgbClr val="000000"/>
                </a:solidFill>
                <a:latin typeface="Consolas"/>
              </a:rPr>
              <a:t> {</a:t>
            </a:r>
          </a:p>
          <a:p>
            <a:pPr lvl="1"/>
            <a:r>
              <a:rPr lang="de-DE" dirty="0" smtClean="0">
                <a:solidFill>
                  <a:srgbClr val="000000"/>
                </a:solidFill>
                <a:latin typeface="Consolas"/>
              </a:rPr>
              <a:t>  console.log</a:t>
            </a:r>
            <a:r>
              <a:rPr lang="de-DE" dirty="0">
                <a:solidFill>
                  <a:srgbClr val="000000"/>
                </a:solidFill>
                <a:latin typeface="Consolas"/>
              </a:rPr>
              <a:t>(</a:t>
            </a:r>
            <a:r>
              <a:rPr lang="de-DE" dirty="0">
                <a:solidFill>
                  <a:srgbClr val="2A00FF"/>
                </a:solidFill>
                <a:latin typeface="Consolas"/>
              </a:rPr>
              <a:t>'unwahr'</a:t>
            </a:r>
            <a:r>
              <a:rPr lang="de-DE" dirty="0">
                <a:solidFill>
                  <a:srgbClr val="000000"/>
                </a:solidFill>
                <a:latin typeface="Consolas"/>
              </a:rPr>
              <a:t>);</a:t>
            </a:r>
          </a:p>
          <a:p>
            <a:pPr lvl="1"/>
            <a:r>
              <a:rPr lang="de-DE" dirty="0">
                <a:solidFill>
                  <a:srgbClr val="000000"/>
                </a:solidFill>
                <a:latin typeface="Consolas"/>
              </a:rPr>
              <a:t>}</a:t>
            </a:r>
          </a:p>
          <a:p>
            <a:r>
              <a:rPr lang="de-DE" dirty="0" smtClean="0"/>
              <a:t>Einfaches </a:t>
            </a:r>
            <a:r>
              <a:rPr lang="de-DE" dirty="0" err="1" smtClean="0"/>
              <a:t>Entweder-Oder</a:t>
            </a:r>
            <a:endParaRPr lang="de-DE" dirty="0"/>
          </a:p>
          <a:p>
            <a:pPr lvl="1"/>
            <a:r>
              <a:rPr lang="de-DE" dirty="0" err="1">
                <a:solidFill>
                  <a:srgbClr val="7F0055"/>
                </a:solidFill>
                <a:latin typeface="Consolas"/>
              </a:rPr>
              <a:t>var</a:t>
            </a:r>
            <a:r>
              <a:rPr lang="de-DE" dirty="0">
                <a:solidFill>
                  <a:srgbClr val="000000"/>
                </a:solidFill>
                <a:latin typeface="Consolas"/>
              </a:rPr>
              <a:t> x = </a:t>
            </a:r>
            <a:r>
              <a:rPr lang="de-DE" dirty="0" err="1">
                <a:solidFill>
                  <a:srgbClr val="000000"/>
                </a:solidFill>
                <a:latin typeface="Consolas"/>
              </a:rPr>
              <a:t>cond</a:t>
            </a:r>
            <a:r>
              <a:rPr lang="de-DE" dirty="0">
                <a:solidFill>
                  <a:srgbClr val="000000"/>
                </a:solidFill>
                <a:latin typeface="Consolas"/>
              </a:rPr>
              <a:t> ? </a:t>
            </a:r>
            <a:r>
              <a:rPr lang="de-DE" dirty="0">
                <a:solidFill>
                  <a:srgbClr val="2A00FF"/>
                </a:solidFill>
                <a:latin typeface="Consolas"/>
              </a:rPr>
              <a:t>'wahr'</a:t>
            </a:r>
            <a:r>
              <a:rPr lang="de-DE" dirty="0">
                <a:solidFill>
                  <a:srgbClr val="000000"/>
                </a:solidFill>
                <a:latin typeface="Consolas"/>
              </a:rPr>
              <a:t> : </a:t>
            </a:r>
            <a:r>
              <a:rPr lang="de-DE" dirty="0">
                <a:solidFill>
                  <a:srgbClr val="2A00FF"/>
                </a:solidFill>
                <a:latin typeface="Consolas"/>
              </a:rPr>
              <a:t>'unwahr'</a:t>
            </a:r>
            <a:r>
              <a:rPr lang="de-DE" dirty="0">
                <a:solidFill>
                  <a:srgbClr val="000000"/>
                </a:solidFill>
                <a:latin typeface="Consolas"/>
              </a:rPr>
              <a:t>;</a:t>
            </a:r>
          </a:p>
          <a:p>
            <a:endParaRPr lang="de-DE" dirty="0" smtClean="0"/>
          </a:p>
          <a:p>
            <a:endParaRPr lang="de-DE" dirty="0"/>
          </a:p>
        </p:txBody>
      </p:sp>
    </p:spTree>
    <p:extLst>
      <p:ext uri="{BB962C8B-B14F-4D97-AF65-F5344CB8AC3E}">
        <p14:creationId xmlns:p14="http://schemas.microsoft.com/office/powerpoint/2010/main" val="3591002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Verzweigungen</a:t>
            </a:r>
            <a:endParaRPr lang="de-DE" dirty="0"/>
          </a:p>
        </p:txBody>
      </p:sp>
      <p:sp>
        <p:nvSpPr>
          <p:cNvPr id="3" name="Text Placeholder 2"/>
          <p:cNvSpPr>
            <a:spLocks noGrp="1"/>
          </p:cNvSpPr>
          <p:nvPr>
            <p:ph type="body" sz="quarter" idx="10"/>
          </p:nvPr>
        </p:nvSpPr>
        <p:spPr/>
        <p:txBody>
          <a:bodyPr/>
          <a:lstStyle/>
          <a:p>
            <a:r>
              <a:rPr lang="de-DE" dirty="0" smtClean="0"/>
              <a:t>Verzweigung mit </a:t>
            </a:r>
            <a:r>
              <a:rPr lang="de-DE" dirty="0" err="1" smtClean="0"/>
              <a:t>switch-case</a:t>
            </a:r>
            <a:endParaRPr lang="de-DE" dirty="0" smtClean="0"/>
          </a:p>
          <a:p>
            <a:pPr lvl="1"/>
            <a:r>
              <a:rPr lang="de-DE" dirty="0" err="1">
                <a:solidFill>
                  <a:srgbClr val="7F0055"/>
                </a:solidFill>
                <a:latin typeface="Consolas"/>
              </a:rPr>
              <a:t>switch</a:t>
            </a:r>
            <a:r>
              <a:rPr lang="de-DE" dirty="0">
                <a:solidFill>
                  <a:srgbClr val="000000"/>
                </a:solidFill>
                <a:latin typeface="Consolas"/>
              </a:rPr>
              <a:t> (</a:t>
            </a:r>
            <a:r>
              <a:rPr lang="de-DE" dirty="0" err="1">
                <a:solidFill>
                  <a:srgbClr val="000000"/>
                </a:solidFill>
                <a:latin typeface="Consolas"/>
              </a:rPr>
              <a:t>inputVar</a:t>
            </a:r>
            <a:r>
              <a:rPr lang="de-DE" dirty="0">
                <a:solidFill>
                  <a:srgbClr val="000000"/>
                </a:solidFill>
                <a:latin typeface="Consolas"/>
              </a:rPr>
              <a:t>) {</a:t>
            </a:r>
          </a:p>
          <a:p>
            <a:pPr lvl="1"/>
            <a:r>
              <a:rPr lang="de-DE" dirty="0">
                <a:solidFill>
                  <a:srgbClr val="000000"/>
                </a:solidFill>
                <a:latin typeface="Consolas"/>
              </a:rPr>
              <a:t>  </a:t>
            </a:r>
            <a:r>
              <a:rPr lang="de-DE" dirty="0" err="1">
                <a:solidFill>
                  <a:srgbClr val="7F0055"/>
                </a:solidFill>
                <a:latin typeface="Consolas"/>
              </a:rPr>
              <a:t>case</a:t>
            </a:r>
            <a:r>
              <a:rPr lang="de-DE" dirty="0">
                <a:solidFill>
                  <a:srgbClr val="000000"/>
                </a:solidFill>
                <a:latin typeface="Consolas"/>
              </a:rPr>
              <a:t> </a:t>
            </a:r>
            <a:r>
              <a:rPr lang="de-DE" dirty="0">
                <a:solidFill>
                  <a:srgbClr val="2A00FF"/>
                </a:solidFill>
                <a:latin typeface="Consolas"/>
              </a:rPr>
              <a:t>"a"</a:t>
            </a:r>
            <a:r>
              <a:rPr lang="de-DE" dirty="0">
                <a:solidFill>
                  <a:srgbClr val="000000"/>
                </a:solidFill>
                <a:latin typeface="Consolas"/>
              </a:rPr>
              <a:t>:</a:t>
            </a:r>
          </a:p>
          <a:p>
            <a:pPr lvl="1"/>
            <a:r>
              <a:rPr lang="de-DE" dirty="0">
                <a:solidFill>
                  <a:srgbClr val="000000"/>
                </a:solidFill>
                <a:latin typeface="Consolas"/>
              </a:rPr>
              <a:t>  </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Anweisungen, </a:t>
            </a:r>
            <a:r>
              <a:rPr lang="de-DE" dirty="0" smtClean="0">
                <a:solidFill>
                  <a:srgbClr val="3F7F5F"/>
                </a:solidFill>
                <a:latin typeface="Consolas"/>
              </a:rPr>
              <a:t>wenn </a:t>
            </a:r>
            <a:r>
              <a:rPr lang="de-DE" dirty="0" err="1" smtClean="0">
                <a:solidFill>
                  <a:srgbClr val="3F7F5F"/>
                </a:solidFill>
                <a:latin typeface="Consolas"/>
              </a:rPr>
              <a:t>inputVar</a:t>
            </a:r>
            <a:r>
              <a:rPr lang="de-DE" dirty="0" smtClean="0">
                <a:solidFill>
                  <a:srgbClr val="3F7F5F"/>
                </a:solidFill>
                <a:latin typeface="Consolas"/>
              </a:rPr>
              <a:t> == </a:t>
            </a:r>
            <a:r>
              <a:rPr lang="de-DE" dirty="0">
                <a:solidFill>
                  <a:srgbClr val="3F7F5F"/>
                </a:solidFill>
                <a:latin typeface="Consolas"/>
              </a:rPr>
              <a:t>"a"</a:t>
            </a:r>
          </a:p>
          <a:p>
            <a:pPr lvl="1"/>
            <a:r>
              <a:rPr lang="de-DE" dirty="0">
                <a:solidFill>
                  <a:srgbClr val="000000"/>
                </a:solidFill>
                <a:latin typeface="Consolas"/>
              </a:rPr>
              <a:t>  </a:t>
            </a:r>
            <a:r>
              <a:rPr lang="de-DE" dirty="0" smtClean="0">
                <a:solidFill>
                  <a:srgbClr val="000000"/>
                </a:solidFill>
                <a:latin typeface="Consolas"/>
              </a:rPr>
              <a:t>  </a:t>
            </a:r>
            <a:r>
              <a:rPr lang="de-DE" dirty="0" smtClean="0">
                <a:solidFill>
                  <a:srgbClr val="7F0055"/>
                </a:solidFill>
                <a:latin typeface="Consolas"/>
              </a:rPr>
              <a:t>break</a:t>
            </a:r>
            <a:r>
              <a:rPr lang="de-DE" dirty="0">
                <a:solidFill>
                  <a:srgbClr val="000000"/>
                </a:solidFill>
                <a:latin typeface="Consolas"/>
              </a:rPr>
              <a:t>;</a:t>
            </a:r>
          </a:p>
          <a:p>
            <a:pPr lvl="1"/>
            <a:r>
              <a:rPr lang="de-DE" dirty="0">
                <a:solidFill>
                  <a:srgbClr val="000000"/>
                </a:solidFill>
                <a:latin typeface="Consolas"/>
              </a:rPr>
              <a:t>  </a:t>
            </a:r>
            <a:r>
              <a:rPr lang="de-DE" dirty="0" err="1">
                <a:solidFill>
                  <a:srgbClr val="7F0055"/>
                </a:solidFill>
                <a:latin typeface="Consolas"/>
              </a:rPr>
              <a:t>case</a:t>
            </a:r>
            <a:r>
              <a:rPr lang="de-DE" dirty="0">
                <a:solidFill>
                  <a:srgbClr val="000000"/>
                </a:solidFill>
                <a:latin typeface="Consolas"/>
              </a:rPr>
              <a:t> </a:t>
            </a:r>
            <a:r>
              <a:rPr lang="de-DE" dirty="0">
                <a:solidFill>
                  <a:srgbClr val="2A00FF"/>
                </a:solidFill>
                <a:latin typeface="Consolas"/>
              </a:rPr>
              <a:t>"b"</a:t>
            </a:r>
            <a:r>
              <a:rPr lang="de-DE" dirty="0">
                <a:solidFill>
                  <a:srgbClr val="000000"/>
                </a:solidFill>
                <a:latin typeface="Consolas"/>
              </a:rPr>
              <a:t>:</a:t>
            </a:r>
          </a:p>
          <a:p>
            <a:pPr lvl="1"/>
            <a:r>
              <a:rPr lang="de-DE" dirty="0">
                <a:solidFill>
                  <a:srgbClr val="000000"/>
                </a:solidFill>
                <a:latin typeface="Consolas"/>
              </a:rPr>
              <a:t>  </a:t>
            </a:r>
            <a:r>
              <a:rPr lang="de-DE" dirty="0" err="1">
                <a:solidFill>
                  <a:srgbClr val="7F0055"/>
                </a:solidFill>
                <a:latin typeface="Consolas"/>
              </a:rPr>
              <a:t>case</a:t>
            </a:r>
            <a:r>
              <a:rPr lang="de-DE" dirty="0">
                <a:solidFill>
                  <a:srgbClr val="000000"/>
                </a:solidFill>
                <a:latin typeface="Consolas"/>
              </a:rPr>
              <a:t> </a:t>
            </a:r>
            <a:r>
              <a:rPr lang="de-DE" dirty="0">
                <a:solidFill>
                  <a:srgbClr val="2A00FF"/>
                </a:solidFill>
                <a:latin typeface="Consolas"/>
              </a:rPr>
              <a:t>"c"</a:t>
            </a:r>
            <a:r>
              <a:rPr lang="de-DE" dirty="0">
                <a:solidFill>
                  <a:srgbClr val="000000"/>
                </a:solidFill>
                <a:latin typeface="Consolas"/>
              </a:rPr>
              <a:t>:</a:t>
            </a:r>
          </a:p>
          <a:p>
            <a:pPr lvl="1"/>
            <a:r>
              <a:rPr lang="de-DE" dirty="0">
                <a:solidFill>
                  <a:srgbClr val="000000"/>
                </a:solidFill>
                <a:latin typeface="Consolas"/>
              </a:rPr>
              <a:t>  </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Anweisungen, wenn </a:t>
            </a:r>
            <a:r>
              <a:rPr lang="de-DE" dirty="0" err="1" smtClean="0">
                <a:solidFill>
                  <a:srgbClr val="3F7F5F"/>
                </a:solidFill>
                <a:latin typeface="Consolas"/>
              </a:rPr>
              <a:t>inputVar</a:t>
            </a:r>
            <a:r>
              <a:rPr lang="de-DE" dirty="0" smtClean="0">
                <a:solidFill>
                  <a:srgbClr val="3F7F5F"/>
                </a:solidFill>
                <a:latin typeface="Consolas"/>
              </a:rPr>
              <a:t> == "b</a:t>
            </a:r>
            <a:r>
              <a:rPr lang="de-DE" dirty="0">
                <a:solidFill>
                  <a:srgbClr val="3F7F5F"/>
                </a:solidFill>
                <a:latin typeface="Consolas"/>
              </a:rPr>
              <a:t>" oder </a:t>
            </a:r>
            <a:r>
              <a:rPr lang="de-DE" dirty="0" err="1" smtClean="0">
                <a:solidFill>
                  <a:srgbClr val="3F7F5F"/>
                </a:solidFill>
                <a:latin typeface="Consolas"/>
              </a:rPr>
              <a:t>inputVar</a:t>
            </a:r>
            <a:r>
              <a:rPr lang="de-DE" dirty="0" smtClean="0">
                <a:solidFill>
                  <a:srgbClr val="3F7F5F"/>
                </a:solidFill>
                <a:latin typeface="Consolas"/>
              </a:rPr>
              <a:t> == "c</a:t>
            </a:r>
            <a:r>
              <a:rPr lang="de-DE" dirty="0">
                <a:solidFill>
                  <a:srgbClr val="3F7F5F"/>
                </a:solidFill>
                <a:latin typeface="Consolas"/>
              </a:rPr>
              <a:t>"</a:t>
            </a:r>
          </a:p>
          <a:p>
            <a:pPr lvl="1"/>
            <a:r>
              <a:rPr lang="de-DE" dirty="0">
                <a:solidFill>
                  <a:srgbClr val="000000"/>
                </a:solidFill>
                <a:latin typeface="Consolas"/>
              </a:rPr>
              <a:t>    </a:t>
            </a:r>
            <a:r>
              <a:rPr lang="de-DE" dirty="0" smtClean="0">
                <a:solidFill>
                  <a:srgbClr val="7F0055"/>
                </a:solidFill>
                <a:latin typeface="Consolas"/>
              </a:rPr>
              <a:t>break</a:t>
            </a:r>
            <a:r>
              <a:rPr lang="de-DE" dirty="0">
                <a:solidFill>
                  <a:srgbClr val="000000"/>
                </a:solidFill>
                <a:latin typeface="Consolas"/>
              </a:rPr>
              <a:t>;</a:t>
            </a:r>
          </a:p>
          <a:p>
            <a:pPr lvl="1"/>
            <a:r>
              <a:rPr lang="de-DE" dirty="0">
                <a:solidFill>
                  <a:srgbClr val="000000"/>
                </a:solidFill>
                <a:latin typeface="Consolas"/>
              </a:rPr>
              <a:t>  </a:t>
            </a:r>
            <a:r>
              <a:rPr lang="de-DE" dirty="0" err="1">
                <a:solidFill>
                  <a:srgbClr val="7F0055"/>
                </a:solidFill>
                <a:latin typeface="Consolas"/>
              </a:rPr>
              <a:t>default</a:t>
            </a:r>
            <a:r>
              <a:rPr lang="de-DE" dirty="0">
                <a:solidFill>
                  <a:srgbClr val="000000"/>
                </a:solidFill>
                <a:latin typeface="Consolas"/>
              </a:rPr>
              <a:t>:</a:t>
            </a:r>
          </a:p>
          <a:p>
            <a:pPr lvl="1"/>
            <a:r>
              <a:rPr lang="de-DE" dirty="0">
                <a:solidFill>
                  <a:srgbClr val="000000"/>
                </a:solidFill>
                <a:latin typeface="Consolas"/>
              </a:rPr>
              <a:t>  </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Anweisungen für alle anderen Fälle</a:t>
            </a:r>
          </a:p>
          <a:p>
            <a:pPr lvl="1"/>
            <a:r>
              <a:rPr lang="de-DE" dirty="0">
                <a:solidFill>
                  <a:srgbClr val="000000"/>
                </a:solidFill>
                <a:latin typeface="Consolas"/>
              </a:rPr>
              <a:t>}</a:t>
            </a:r>
          </a:p>
          <a:p>
            <a:endParaRPr lang="de-DE" dirty="0" smtClean="0"/>
          </a:p>
          <a:p>
            <a:endParaRPr lang="de-DE" dirty="0" smtClean="0"/>
          </a:p>
        </p:txBody>
      </p:sp>
    </p:spTree>
    <p:extLst>
      <p:ext uri="{BB962C8B-B14F-4D97-AF65-F5344CB8AC3E}">
        <p14:creationId xmlns:p14="http://schemas.microsoft.com/office/powerpoint/2010/main" val="3245317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Schleifen</a:t>
            </a:r>
            <a:endParaRPr lang="de-DE" dirty="0"/>
          </a:p>
        </p:txBody>
      </p:sp>
      <p:sp>
        <p:nvSpPr>
          <p:cNvPr id="3" name="Text Placeholder 2"/>
          <p:cNvSpPr>
            <a:spLocks noGrp="1"/>
          </p:cNvSpPr>
          <p:nvPr>
            <p:ph type="body" sz="quarter" idx="10"/>
          </p:nvPr>
        </p:nvSpPr>
        <p:spPr/>
        <p:txBody>
          <a:bodyPr/>
          <a:lstStyle/>
          <a:p>
            <a:r>
              <a:rPr lang="de-DE" dirty="0" smtClean="0"/>
              <a:t>Kopfgesteuerte Schleife</a:t>
            </a:r>
          </a:p>
          <a:p>
            <a:pPr lvl="1"/>
            <a:r>
              <a:rPr lang="de-DE" dirty="0" err="1">
                <a:solidFill>
                  <a:srgbClr val="7F0055"/>
                </a:solidFill>
                <a:latin typeface="Consolas"/>
              </a:rPr>
              <a:t>while</a:t>
            </a:r>
            <a:r>
              <a:rPr lang="de-DE" dirty="0">
                <a:solidFill>
                  <a:srgbClr val="000000"/>
                </a:solidFill>
                <a:latin typeface="Consolas"/>
              </a:rPr>
              <a:t>(</a:t>
            </a:r>
            <a:r>
              <a:rPr lang="de-DE" dirty="0" err="1">
                <a:solidFill>
                  <a:srgbClr val="000000"/>
                </a:solidFill>
                <a:latin typeface="Consolas"/>
              </a:rPr>
              <a:t>cond</a:t>
            </a:r>
            <a:r>
              <a:rPr lang="de-DE" dirty="0">
                <a:solidFill>
                  <a:srgbClr val="000000"/>
                </a:solidFill>
                <a:latin typeface="Consolas"/>
              </a:rPr>
              <a:t>){</a:t>
            </a:r>
          </a:p>
          <a:p>
            <a:pPr lvl="1"/>
            <a:r>
              <a:rPr lang="de-DE" dirty="0" smtClean="0">
                <a:solidFill>
                  <a:srgbClr val="3F7F5F"/>
                </a:solidFill>
                <a:latin typeface="Consolas"/>
              </a:rPr>
              <a:t>  // </a:t>
            </a:r>
            <a:r>
              <a:rPr lang="de-DE" dirty="0">
                <a:solidFill>
                  <a:srgbClr val="3F7F5F"/>
                </a:solidFill>
                <a:latin typeface="Consolas"/>
              </a:rPr>
              <a:t>Anweisungen</a:t>
            </a:r>
          </a:p>
          <a:p>
            <a:pPr lvl="1"/>
            <a:r>
              <a:rPr lang="de-DE" dirty="0">
                <a:solidFill>
                  <a:srgbClr val="000000"/>
                </a:solidFill>
                <a:latin typeface="Consolas"/>
              </a:rPr>
              <a:t>}</a:t>
            </a:r>
          </a:p>
          <a:p>
            <a:r>
              <a:rPr lang="de-DE" dirty="0" smtClean="0"/>
              <a:t>Fußgesteuerte Schleife</a:t>
            </a:r>
          </a:p>
          <a:p>
            <a:pPr lvl="1"/>
            <a:r>
              <a:rPr lang="de-DE" dirty="0">
                <a:solidFill>
                  <a:srgbClr val="7F0055"/>
                </a:solidFill>
                <a:latin typeface="Consolas"/>
              </a:rPr>
              <a:t>do</a:t>
            </a:r>
            <a:r>
              <a:rPr lang="de-DE" dirty="0">
                <a:solidFill>
                  <a:srgbClr val="000000"/>
                </a:solidFill>
                <a:latin typeface="Consolas"/>
              </a:rPr>
              <a:t> {</a:t>
            </a:r>
          </a:p>
          <a:p>
            <a:pPr lvl="1"/>
            <a:r>
              <a:rPr lang="de-DE" dirty="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Anweisungen</a:t>
            </a:r>
          </a:p>
          <a:p>
            <a:pPr lvl="1"/>
            <a:r>
              <a:rPr lang="de-DE" dirty="0" smtClean="0">
                <a:solidFill>
                  <a:srgbClr val="000000"/>
                </a:solidFill>
                <a:latin typeface="Consolas"/>
              </a:rPr>
              <a:t>} </a:t>
            </a:r>
            <a:r>
              <a:rPr lang="de-DE" dirty="0" err="1">
                <a:solidFill>
                  <a:srgbClr val="7F0055"/>
                </a:solidFill>
                <a:latin typeface="Consolas"/>
              </a:rPr>
              <a:t>while</a:t>
            </a:r>
            <a:r>
              <a:rPr lang="de-DE" dirty="0">
                <a:solidFill>
                  <a:srgbClr val="000000"/>
                </a:solidFill>
                <a:latin typeface="Consolas"/>
              </a:rPr>
              <a:t> (</a:t>
            </a:r>
            <a:r>
              <a:rPr lang="de-DE" dirty="0" err="1">
                <a:solidFill>
                  <a:srgbClr val="000000"/>
                </a:solidFill>
                <a:latin typeface="Consolas"/>
              </a:rPr>
              <a:t>cond</a:t>
            </a:r>
            <a:r>
              <a:rPr lang="de-DE" dirty="0" smtClean="0">
                <a:solidFill>
                  <a:srgbClr val="000000"/>
                </a:solidFill>
                <a:latin typeface="Consolas"/>
              </a:rPr>
              <a:t>);</a:t>
            </a:r>
            <a:endParaRPr lang="de-DE" dirty="0">
              <a:solidFill>
                <a:srgbClr val="000000"/>
              </a:solidFill>
              <a:latin typeface="Consolas"/>
            </a:endParaRPr>
          </a:p>
        </p:txBody>
      </p:sp>
      <p:sp>
        <p:nvSpPr>
          <p:cNvPr id="4" name="Text Placeholder 2"/>
          <p:cNvSpPr txBox="1">
            <a:spLocks/>
          </p:cNvSpPr>
          <p:nvPr/>
        </p:nvSpPr>
        <p:spPr bwMode="gray">
          <a:xfrm>
            <a:off x="4601029" y="3439886"/>
            <a:ext cx="4093028" cy="1930400"/>
          </a:xfrm>
          <a:prstGeom prst="rect">
            <a:avLst/>
          </a:prstGeom>
          <a:solidFill>
            <a:schemeClr val="bg1">
              <a:lumMod val="85000"/>
            </a:schemeClr>
          </a:solidFill>
        </p:spPr>
        <p:txBody>
          <a:bodyPr vert="horz" lIns="0" tIns="0" rIns="0" bIns="0" rtlCol="0">
            <a:no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dirty="0" err="1" smtClean="0">
                <a:solidFill>
                  <a:srgbClr val="000000"/>
                </a:solidFill>
                <a:latin typeface="+mj-lt"/>
              </a:rPr>
              <a:t>ForEach</a:t>
            </a:r>
            <a:r>
              <a:rPr lang="de-DE" dirty="0" smtClean="0">
                <a:solidFill>
                  <a:srgbClr val="000000"/>
                </a:solidFill>
                <a:latin typeface="+mj-lt"/>
              </a:rPr>
              <a:t>-Schleife</a:t>
            </a:r>
          </a:p>
          <a:p>
            <a:pPr lvl="1"/>
            <a:r>
              <a:rPr lang="de-DE" dirty="0" err="1" smtClean="0">
                <a:solidFill>
                  <a:srgbClr val="7F0055"/>
                </a:solidFill>
                <a:latin typeface="Consolas"/>
              </a:rPr>
              <a:t>var</a:t>
            </a:r>
            <a:r>
              <a:rPr lang="de-DE" dirty="0" smtClean="0">
                <a:solidFill>
                  <a:srgbClr val="000000"/>
                </a:solidFill>
                <a:latin typeface="Consolas"/>
              </a:rPr>
              <a:t> </a:t>
            </a:r>
            <a:r>
              <a:rPr lang="de-DE" dirty="0" err="1" smtClean="0">
                <a:solidFill>
                  <a:srgbClr val="000000"/>
                </a:solidFill>
                <a:latin typeface="Consolas"/>
              </a:rPr>
              <a:t>arr</a:t>
            </a:r>
            <a:r>
              <a:rPr lang="de-DE" dirty="0" smtClean="0">
                <a:solidFill>
                  <a:srgbClr val="000000"/>
                </a:solidFill>
                <a:latin typeface="Consolas"/>
              </a:rPr>
              <a:t> = [0, 1, 2, 3];</a:t>
            </a:r>
          </a:p>
          <a:p>
            <a:pPr lvl="1"/>
            <a:r>
              <a:rPr lang="de-DE" dirty="0" err="1" smtClean="0">
                <a:solidFill>
                  <a:srgbClr val="000000"/>
                </a:solidFill>
                <a:latin typeface="Consolas"/>
              </a:rPr>
              <a:t>arr.forEach</a:t>
            </a:r>
            <a:r>
              <a:rPr lang="de-DE" dirty="0" smtClean="0">
                <a:solidFill>
                  <a:srgbClr val="000000"/>
                </a:solidFill>
                <a:latin typeface="Consolas"/>
              </a:rPr>
              <a:t>(</a:t>
            </a:r>
            <a:r>
              <a:rPr lang="de-DE" dirty="0" err="1" smtClean="0">
                <a:solidFill>
                  <a:srgbClr val="7F0055"/>
                </a:solidFill>
                <a:latin typeface="Consolas"/>
              </a:rPr>
              <a:t>function</a:t>
            </a:r>
            <a:r>
              <a:rPr lang="de-DE" dirty="0" smtClean="0">
                <a:solidFill>
                  <a:srgbClr val="000000"/>
                </a:solidFill>
                <a:latin typeface="Consolas"/>
              </a:rPr>
              <a:t>(</a:t>
            </a:r>
            <a:r>
              <a:rPr lang="de-DE" dirty="0" err="1" smtClean="0">
                <a:solidFill>
                  <a:srgbClr val="000000"/>
                </a:solidFill>
                <a:latin typeface="Consolas"/>
              </a:rPr>
              <a:t>elem</a:t>
            </a:r>
            <a:r>
              <a:rPr lang="de-DE" dirty="0" smtClean="0">
                <a:solidFill>
                  <a:srgbClr val="000000"/>
                </a:solidFill>
                <a:latin typeface="Consolas"/>
              </a:rPr>
              <a:t>){</a:t>
            </a:r>
            <a:endParaRPr lang="de-DE" dirty="0" smtClean="0">
              <a:solidFill>
                <a:srgbClr val="000000"/>
              </a:solidFill>
              <a:highlight>
                <a:srgbClr val="D4D4D4"/>
              </a:highlight>
              <a:latin typeface="Consolas"/>
            </a:endParaRPr>
          </a:p>
          <a:p>
            <a:pPr lvl="1"/>
            <a:r>
              <a:rPr lang="de-DE" dirty="0" smtClean="0">
                <a:solidFill>
                  <a:srgbClr val="000000"/>
                </a:solidFill>
                <a:latin typeface="Consolas"/>
              </a:rPr>
              <a:t>  console.log(</a:t>
            </a:r>
            <a:r>
              <a:rPr lang="de-DE" dirty="0" err="1" smtClean="0">
                <a:solidFill>
                  <a:srgbClr val="000000"/>
                </a:solidFill>
                <a:latin typeface="Consolas"/>
              </a:rPr>
              <a:t>elem</a:t>
            </a:r>
            <a:r>
              <a:rPr lang="de-DE" dirty="0" smtClean="0">
                <a:solidFill>
                  <a:srgbClr val="000000"/>
                </a:solidFill>
                <a:latin typeface="Consolas"/>
              </a:rPr>
              <a:t>);</a:t>
            </a:r>
          </a:p>
          <a:p>
            <a:pPr lvl="1"/>
            <a:r>
              <a:rPr lang="de-DE" dirty="0" smtClean="0">
                <a:solidFill>
                  <a:srgbClr val="000000"/>
                </a:solidFill>
                <a:latin typeface="Consolas"/>
              </a:rPr>
              <a:t>});</a:t>
            </a:r>
            <a:endParaRPr lang="de-DE" dirty="0">
              <a:solidFill>
                <a:srgbClr val="000000"/>
              </a:solidFill>
              <a:latin typeface="Consolas"/>
            </a:endParaRPr>
          </a:p>
        </p:txBody>
      </p:sp>
      <p:sp>
        <p:nvSpPr>
          <p:cNvPr id="6" name="Text Placeholder 2"/>
          <p:cNvSpPr txBox="1">
            <a:spLocks/>
          </p:cNvSpPr>
          <p:nvPr/>
        </p:nvSpPr>
        <p:spPr bwMode="gray">
          <a:xfrm>
            <a:off x="4601029" y="1683822"/>
            <a:ext cx="4093028" cy="1610922"/>
          </a:xfrm>
          <a:prstGeom prst="rect">
            <a:avLst/>
          </a:prstGeom>
          <a:noFill/>
        </p:spPr>
        <p:txBody>
          <a:bodyPr vert="horz" lIns="0" tIns="0" rIns="0" bIns="0" rtlCol="0">
            <a:no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dirty="0" err="1" smtClean="0"/>
              <a:t>For</a:t>
            </a:r>
            <a:r>
              <a:rPr lang="de-DE" dirty="0" smtClean="0"/>
              <a:t>-Schleife</a:t>
            </a:r>
          </a:p>
          <a:p>
            <a:pPr lvl="1"/>
            <a:r>
              <a:rPr lang="nn-NO" dirty="0" smtClean="0">
                <a:solidFill>
                  <a:srgbClr val="7F0055"/>
                </a:solidFill>
                <a:latin typeface="Consolas"/>
              </a:rPr>
              <a:t>for</a:t>
            </a:r>
            <a:r>
              <a:rPr lang="nn-NO" dirty="0" smtClean="0">
                <a:solidFill>
                  <a:srgbClr val="000000"/>
                </a:solidFill>
                <a:latin typeface="Consolas"/>
              </a:rPr>
              <a:t>(</a:t>
            </a:r>
            <a:r>
              <a:rPr lang="nn-NO" dirty="0" smtClean="0">
                <a:solidFill>
                  <a:srgbClr val="7F0055"/>
                </a:solidFill>
                <a:latin typeface="Consolas"/>
              </a:rPr>
              <a:t>var</a:t>
            </a:r>
            <a:r>
              <a:rPr lang="nn-NO" dirty="0" smtClean="0">
                <a:solidFill>
                  <a:srgbClr val="000000"/>
                </a:solidFill>
                <a:latin typeface="Consolas"/>
              </a:rPr>
              <a:t> i = 0; i &lt; 4; i++){</a:t>
            </a:r>
          </a:p>
          <a:p>
            <a:pPr lvl="1"/>
            <a:r>
              <a:rPr lang="de-DE" dirty="0" smtClean="0">
                <a:solidFill>
                  <a:srgbClr val="000000"/>
                </a:solidFill>
                <a:latin typeface="Consolas"/>
              </a:rPr>
              <a:t>  console.log(i);</a:t>
            </a:r>
          </a:p>
          <a:p>
            <a:pPr lvl="1"/>
            <a:r>
              <a:rPr lang="de-DE" dirty="0" smtClean="0">
                <a:solidFill>
                  <a:srgbClr val="000000"/>
                </a:solidFill>
                <a:latin typeface="Consolas"/>
              </a:rPr>
              <a:t>}</a:t>
            </a:r>
          </a:p>
        </p:txBody>
      </p:sp>
    </p:spTree>
    <p:extLst>
      <p:ext uri="{BB962C8B-B14F-4D97-AF65-F5344CB8AC3E}">
        <p14:creationId xmlns:p14="http://schemas.microsoft.com/office/powerpoint/2010/main" val="754221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smtClean="0"/>
              <a:t>Objektorientierung</a:t>
            </a:r>
            <a:endParaRPr lang="de-DE" dirty="0"/>
          </a:p>
        </p:txBody>
      </p:sp>
      <p:sp>
        <p:nvSpPr>
          <p:cNvPr id="5" name="Text Placeholder 4"/>
          <p:cNvSpPr>
            <a:spLocks noGrp="1"/>
          </p:cNvSpPr>
          <p:nvPr>
            <p:ph type="body" sz="quarter" idx="10"/>
          </p:nvPr>
        </p:nvSpPr>
        <p:spPr/>
        <p:txBody>
          <a:bodyPr/>
          <a:lstStyle/>
          <a:p>
            <a:r>
              <a:rPr lang="de-DE" dirty="0" smtClean="0"/>
              <a:t>Objekte und Vererbung</a:t>
            </a:r>
            <a:endParaRPr lang="de-DE" dirty="0"/>
          </a:p>
        </p:txBody>
      </p:sp>
    </p:spTree>
    <p:extLst>
      <p:ext uri="{BB962C8B-B14F-4D97-AF65-F5344CB8AC3E}">
        <p14:creationId xmlns:p14="http://schemas.microsoft.com/office/powerpoint/2010/main" val="128680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Objekte durch Objektliterale</a:t>
            </a:r>
            <a:endParaRPr lang="de-DE" dirty="0"/>
          </a:p>
        </p:txBody>
      </p:sp>
      <p:sp>
        <p:nvSpPr>
          <p:cNvPr id="4" name="Text Placeholder 3"/>
          <p:cNvSpPr>
            <a:spLocks noGrp="1"/>
          </p:cNvSpPr>
          <p:nvPr>
            <p:ph type="body" sz="quarter" idx="10"/>
          </p:nvPr>
        </p:nvSpPr>
        <p:spPr/>
        <p:txBody>
          <a:bodyPr/>
          <a:lstStyle/>
          <a:p>
            <a:r>
              <a:rPr lang="de-DE" dirty="0" smtClean="0"/>
              <a:t>Beispiel</a:t>
            </a:r>
          </a:p>
          <a:p>
            <a:pPr lvl="1"/>
            <a:r>
              <a:rPr lang="de-DE" dirty="0" err="1">
                <a:solidFill>
                  <a:srgbClr val="7F0055"/>
                </a:solidFill>
                <a:latin typeface="Consolas"/>
              </a:rPr>
              <a:t>var</a:t>
            </a:r>
            <a:r>
              <a:rPr lang="de-DE" dirty="0">
                <a:solidFill>
                  <a:srgbClr val="000000"/>
                </a:solidFill>
                <a:latin typeface="Consolas"/>
              </a:rPr>
              <a:t> </a:t>
            </a:r>
            <a:r>
              <a:rPr lang="de-DE" dirty="0" err="1">
                <a:solidFill>
                  <a:srgbClr val="000000"/>
                </a:solidFill>
                <a:latin typeface="Consolas"/>
              </a:rPr>
              <a:t>max</a:t>
            </a:r>
            <a:r>
              <a:rPr lang="de-DE" dirty="0">
                <a:solidFill>
                  <a:srgbClr val="000000"/>
                </a:solidFill>
                <a:latin typeface="Consolas"/>
              </a:rPr>
              <a:t> = {</a:t>
            </a:r>
          </a:p>
          <a:p>
            <a:pPr lvl="1"/>
            <a:r>
              <a:rPr lang="de-DE" dirty="0">
                <a:solidFill>
                  <a:srgbClr val="000000"/>
                </a:solidFill>
                <a:latin typeface="Consolas"/>
              </a:rPr>
              <a:t>  </a:t>
            </a:r>
            <a:r>
              <a:rPr lang="de-DE" dirty="0" err="1">
                <a:solidFill>
                  <a:srgbClr val="000000"/>
                </a:solidFill>
                <a:latin typeface="Consolas"/>
              </a:rPr>
              <a:t>name</a:t>
            </a:r>
            <a:r>
              <a:rPr lang="de-DE" dirty="0">
                <a:solidFill>
                  <a:srgbClr val="000000"/>
                </a:solidFill>
                <a:latin typeface="Consolas"/>
              </a:rPr>
              <a:t>: </a:t>
            </a:r>
            <a:r>
              <a:rPr lang="de-DE" dirty="0">
                <a:solidFill>
                  <a:srgbClr val="2A00FF"/>
                </a:solidFill>
                <a:latin typeface="Consolas"/>
              </a:rPr>
              <a:t>"Max"</a:t>
            </a:r>
            <a:r>
              <a:rPr lang="de-DE" dirty="0">
                <a:solidFill>
                  <a:srgbClr val="000000"/>
                </a:solidFill>
                <a:latin typeface="Consolas"/>
              </a:rPr>
              <a:t>, </a:t>
            </a:r>
          </a:p>
          <a:p>
            <a:pPr lvl="1"/>
            <a:r>
              <a:rPr lang="de-DE" dirty="0">
                <a:solidFill>
                  <a:srgbClr val="000000"/>
                </a:solidFill>
                <a:latin typeface="Consolas"/>
              </a:rPr>
              <a:t>  </a:t>
            </a:r>
            <a:r>
              <a:rPr lang="de-DE" dirty="0" err="1">
                <a:solidFill>
                  <a:srgbClr val="000000"/>
                </a:solidFill>
                <a:latin typeface="Consolas"/>
              </a:rPr>
              <a:t>sayHello</a:t>
            </a:r>
            <a:r>
              <a:rPr lang="de-DE" dirty="0">
                <a:solidFill>
                  <a:srgbClr val="000000"/>
                </a:solidFill>
                <a:latin typeface="Consolas"/>
              </a:rPr>
              <a:t>: </a:t>
            </a:r>
            <a:r>
              <a:rPr lang="de-DE" dirty="0" err="1">
                <a:solidFill>
                  <a:srgbClr val="7F0055"/>
                </a:solidFill>
                <a:latin typeface="Consolas"/>
              </a:rPr>
              <a:t>function</a:t>
            </a:r>
            <a:r>
              <a:rPr lang="de-DE" dirty="0">
                <a:solidFill>
                  <a:srgbClr val="000000"/>
                </a:solidFill>
                <a:latin typeface="Consolas"/>
              </a:rPr>
              <a:t>(){</a:t>
            </a:r>
          </a:p>
          <a:p>
            <a:pPr lvl="1"/>
            <a:r>
              <a:rPr lang="de-DE" dirty="0">
                <a:solidFill>
                  <a:srgbClr val="000000"/>
                </a:solidFill>
                <a:latin typeface="Consolas"/>
              </a:rPr>
              <a:t>    console.log(</a:t>
            </a:r>
            <a:r>
              <a:rPr lang="de-DE" dirty="0">
                <a:solidFill>
                  <a:srgbClr val="2A00FF"/>
                </a:solidFill>
                <a:latin typeface="Consolas"/>
              </a:rPr>
              <a:t>"</a:t>
            </a:r>
            <a:r>
              <a:rPr lang="de-DE" dirty="0" err="1">
                <a:solidFill>
                  <a:srgbClr val="2A00FF"/>
                </a:solidFill>
                <a:latin typeface="Consolas"/>
              </a:rPr>
              <a:t>Hello</a:t>
            </a:r>
            <a:r>
              <a:rPr lang="de-DE" dirty="0">
                <a:solidFill>
                  <a:srgbClr val="2A00FF"/>
                </a:solidFill>
                <a:latin typeface="Consolas"/>
              </a:rPr>
              <a:t> "</a:t>
            </a:r>
            <a:r>
              <a:rPr lang="de-DE" dirty="0">
                <a:solidFill>
                  <a:srgbClr val="000000"/>
                </a:solidFill>
                <a:latin typeface="Consolas"/>
              </a:rPr>
              <a:t> + </a:t>
            </a:r>
            <a:r>
              <a:rPr lang="de-DE" dirty="0">
                <a:solidFill>
                  <a:srgbClr val="7F0055"/>
                </a:solidFill>
                <a:latin typeface="Consolas"/>
              </a:rPr>
              <a:t>this</a:t>
            </a:r>
            <a:r>
              <a:rPr lang="de-DE" dirty="0">
                <a:solidFill>
                  <a:srgbClr val="000000"/>
                </a:solidFill>
                <a:latin typeface="Consolas"/>
              </a:rPr>
              <a:t>.name + </a:t>
            </a:r>
            <a:r>
              <a:rPr lang="de-DE" dirty="0">
                <a:solidFill>
                  <a:srgbClr val="2A00FF"/>
                </a:solidFill>
                <a:latin typeface="Consolas"/>
              </a:rPr>
              <a:t>"!"</a:t>
            </a:r>
            <a:r>
              <a:rPr lang="de-DE" dirty="0">
                <a:solidFill>
                  <a:srgbClr val="000000"/>
                </a:solidFill>
                <a:latin typeface="Consolas"/>
              </a:rPr>
              <a:t>);</a:t>
            </a:r>
          </a:p>
          <a:p>
            <a:pPr lvl="1"/>
            <a:r>
              <a:rPr lang="de-DE" dirty="0">
                <a:solidFill>
                  <a:srgbClr val="000000"/>
                </a:solidFill>
                <a:latin typeface="Consolas"/>
              </a:rPr>
              <a:t>  } </a:t>
            </a:r>
          </a:p>
          <a:p>
            <a:pPr lvl="1"/>
            <a:r>
              <a:rPr lang="de-DE" dirty="0">
                <a:solidFill>
                  <a:srgbClr val="000000"/>
                </a:solidFill>
                <a:latin typeface="Consolas"/>
              </a:rPr>
              <a:t>};</a:t>
            </a:r>
          </a:p>
          <a:p>
            <a:pPr lvl="1"/>
            <a:r>
              <a:rPr lang="de-DE" dirty="0" err="1">
                <a:solidFill>
                  <a:srgbClr val="000000"/>
                </a:solidFill>
                <a:latin typeface="Consolas"/>
              </a:rPr>
              <a:t>max.sayHello</a:t>
            </a:r>
            <a:r>
              <a:rPr lang="de-DE" dirty="0">
                <a:solidFill>
                  <a:srgbClr val="000000"/>
                </a:solidFill>
                <a:latin typeface="Consolas"/>
              </a:rPr>
              <a:t>();</a:t>
            </a:r>
          </a:p>
          <a:p>
            <a:r>
              <a:rPr lang="de-DE" dirty="0" smtClean="0"/>
              <a:t>Ausgabe</a:t>
            </a:r>
          </a:p>
          <a:p>
            <a:pPr lvl="1"/>
            <a:r>
              <a:rPr lang="de-DE" dirty="0" smtClean="0"/>
              <a:t>„</a:t>
            </a:r>
            <a:r>
              <a:rPr lang="de-DE" dirty="0" err="1" smtClean="0"/>
              <a:t>Hello</a:t>
            </a:r>
            <a:r>
              <a:rPr lang="de-DE" dirty="0" smtClean="0"/>
              <a:t> Max“</a:t>
            </a:r>
            <a:endParaRPr lang="de-DE" dirty="0"/>
          </a:p>
        </p:txBody>
      </p:sp>
    </p:spTree>
    <p:extLst>
      <p:ext uri="{BB962C8B-B14F-4D97-AF65-F5344CB8AC3E}">
        <p14:creationId xmlns:p14="http://schemas.microsoft.com/office/powerpoint/2010/main" val="16567187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Objekte durch Funktionen erzeugen</a:t>
            </a:r>
            <a:endParaRPr lang="de-DE" dirty="0"/>
          </a:p>
        </p:txBody>
      </p:sp>
      <p:sp>
        <p:nvSpPr>
          <p:cNvPr id="3" name="Text Placeholder 2"/>
          <p:cNvSpPr>
            <a:spLocks noGrp="1"/>
          </p:cNvSpPr>
          <p:nvPr>
            <p:ph type="body" sz="quarter" idx="10"/>
          </p:nvPr>
        </p:nvSpPr>
        <p:spPr/>
        <p:txBody>
          <a:bodyPr/>
          <a:lstStyle/>
          <a:p>
            <a:r>
              <a:rPr lang="de-DE" dirty="0" smtClean="0"/>
              <a:t>Beispiel</a:t>
            </a:r>
          </a:p>
          <a:p>
            <a:pPr lvl="1"/>
            <a:r>
              <a:rPr lang="de-DE" dirty="0" err="1">
                <a:solidFill>
                  <a:srgbClr val="7F0055"/>
                </a:solidFill>
                <a:latin typeface="Consolas"/>
              </a:rPr>
              <a:t>function</a:t>
            </a:r>
            <a:r>
              <a:rPr lang="de-DE" dirty="0">
                <a:solidFill>
                  <a:srgbClr val="000000"/>
                </a:solidFill>
                <a:latin typeface="Consolas"/>
              </a:rPr>
              <a:t> Person(</a:t>
            </a:r>
            <a:r>
              <a:rPr lang="de-DE" dirty="0" err="1">
                <a:solidFill>
                  <a:srgbClr val="000000"/>
                </a:solidFill>
                <a:latin typeface="Consolas"/>
              </a:rPr>
              <a:t>inName</a:t>
            </a:r>
            <a:r>
              <a:rPr lang="de-DE" dirty="0">
                <a:solidFill>
                  <a:srgbClr val="000000"/>
                </a:solidFill>
                <a:latin typeface="Consolas"/>
              </a:rPr>
              <a:t>, </a:t>
            </a:r>
            <a:r>
              <a:rPr lang="de-DE" dirty="0" err="1">
                <a:solidFill>
                  <a:srgbClr val="000000"/>
                </a:solidFill>
                <a:latin typeface="Consolas"/>
              </a:rPr>
              <a:t>inAge</a:t>
            </a:r>
            <a:r>
              <a:rPr lang="de-DE" dirty="0">
                <a:solidFill>
                  <a:srgbClr val="000000"/>
                </a:solidFill>
                <a:latin typeface="Consolas"/>
              </a:rPr>
              <a:t>){</a:t>
            </a:r>
          </a:p>
          <a:p>
            <a:pPr lvl="1"/>
            <a:r>
              <a:rPr lang="de-DE" dirty="0" smtClean="0">
                <a:solidFill>
                  <a:srgbClr val="7F0055"/>
                </a:solidFill>
                <a:latin typeface="Consolas"/>
              </a:rPr>
              <a:t>  </a:t>
            </a:r>
            <a:r>
              <a:rPr lang="de-DE" dirty="0" err="1" smtClean="0">
                <a:solidFill>
                  <a:srgbClr val="7F0055"/>
                </a:solidFill>
                <a:latin typeface="Consolas"/>
              </a:rPr>
              <a:t>var</a:t>
            </a:r>
            <a:r>
              <a:rPr lang="de-DE" dirty="0" smtClean="0">
                <a:solidFill>
                  <a:srgbClr val="000000"/>
                </a:solidFill>
                <a:latin typeface="Consolas"/>
              </a:rPr>
              <a:t> </a:t>
            </a:r>
            <a:r>
              <a:rPr lang="de-DE" dirty="0" err="1">
                <a:solidFill>
                  <a:srgbClr val="000000"/>
                </a:solidFill>
                <a:latin typeface="Consolas"/>
              </a:rPr>
              <a:t>name</a:t>
            </a:r>
            <a:r>
              <a:rPr lang="de-DE" dirty="0">
                <a:solidFill>
                  <a:srgbClr val="000000"/>
                </a:solidFill>
                <a:latin typeface="Consolas"/>
              </a:rPr>
              <a:t> = </a:t>
            </a:r>
            <a:r>
              <a:rPr lang="de-DE" dirty="0" err="1">
                <a:solidFill>
                  <a:srgbClr val="000000"/>
                </a:solidFill>
                <a:latin typeface="Consolas"/>
              </a:rPr>
              <a:t>inName</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private variable</a:t>
            </a:r>
          </a:p>
          <a:p>
            <a:pPr lvl="1"/>
            <a:r>
              <a:rPr lang="de-DE" dirty="0" smtClean="0">
                <a:solidFill>
                  <a:srgbClr val="7F0055"/>
                </a:solidFill>
                <a:latin typeface="Consolas"/>
              </a:rPr>
              <a:t>  </a:t>
            </a:r>
            <a:r>
              <a:rPr lang="de-DE" dirty="0" err="1" smtClean="0">
                <a:solidFill>
                  <a:srgbClr val="7F0055"/>
                </a:solidFill>
                <a:latin typeface="Consolas"/>
              </a:rPr>
              <a:t>this</a:t>
            </a:r>
            <a:r>
              <a:rPr lang="de-DE" dirty="0" err="1" smtClean="0">
                <a:solidFill>
                  <a:srgbClr val="000000"/>
                </a:solidFill>
                <a:latin typeface="Consolas"/>
              </a:rPr>
              <a:t>.age</a:t>
            </a:r>
            <a:r>
              <a:rPr lang="de-DE" dirty="0" smtClean="0">
                <a:solidFill>
                  <a:srgbClr val="000000"/>
                </a:solidFill>
                <a:latin typeface="Consolas"/>
              </a:rPr>
              <a:t> </a:t>
            </a:r>
            <a:r>
              <a:rPr lang="de-DE" dirty="0">
                <a:solidFill>
                  <a:srgbClr val="000000"/>
                </a:solidFill>
                <a:latin typeface="Consolas"/>
              </a:rPr>
              <a:t>= </a:t>
            </a:r>
            <a:r>
              <a:rPr lang="de-DE" dirty="0" err="1">
                <a:solidFill>
                  <a:srgbClr val="000000"/>
                </a:solidFill>
                <a:latin typeface="Consolas"/>
              </a:rPr>
              <a:t>inAge</a:t>
            </a:r>
            <a:r>
              <a:rPr lang="de-DE" dirty="0" smtClean="0">
                <a:solidFill>
                  <a:srgbClr val="000000"/>
                </a:solidFill>
                <a:latin typeface="Consolas"/>
              </a:rPr>
              <a:t>;			</a:t>
            </a:r>
            <a:r>
              <a:rPr lang="de-DE" dirty="0" smtClean="0">
                <a:solidFill>
                  <a:srgbClr val="3F7F5F"/>
                </a:solidFill>
                <a:latin typeface="Consolas"/>
              </a:rPr>
              <a:t>// </a:t>
            </a:r>
            <a:r>
              <a:rPr lang="de-DE" dirty="0" err="1">
                <a:solidFill>
                  <a:srgbClr val="3F7F5F"/>
                </a:solidFill>
                <a:latin typeface="Consolas"/>
              </a:rPr>
              <a:t>public</a:t>
            </a:r>
            <a:r>
              <a:rPr lang="de-DE" dirty="0">
                <a:solidFill>
                  <a:srgbClr val="3F7F5F"/>
                </a:solidFill>
                <a:latin typeface="Consolas"/>
              </a:rPr>
              <a:t> variable</a:t>
            </a:r>
          </a:p>
          <a:p>
            <a:pPr lvl="1"/>
            <a:r>
              <a:rPr lang="en-US" dirty="0" smtClean="0">
                <a:solidFill>
                  <a:srgbClr val="7F0055"/>
                </a:solidFill>
                <a:latin typeface="Consolas"/>
              </a:rPr>
              <a:t>  </a:t>
            </a:r>
            <a:r>
              <a:rPr lang="en-US" dirty="0" err="1" smtClean="0">
                <a:solidFill>
                  <a:srgbClr val="7F0055"/>
                </a:solidFill>
                <a:latin typeface="Consolas"/>
              </a:rPr>
              <a:t>var</a:t>
            </a:r>
            <a:r>
              <a:rPr lang="en-US" dirty="0" smtClean="0">
                <a:solidFill>
                  <a:srgbClr val="000000"/>
                </a:solidFill>
                <a:latin typeface="Consolas"/>
              </a:rPr>
              <a:t> </a:t>
            </a:r>
            <a:r>
              <a:rPr lang="en-US" dirty="0" err="1">
                <a:solidFill>
                  <a:srgbClr val="000000"/>
                </a:solidFill>
                <a:latin typeface="Consolas"/>
              </a:rPr>
              <a:t>celebBirthday</a:t>
            </a:r>
            <a:r>
              <a:rPr lang="en-US" dirty="0">
                <a:solidFill>
                  <a:srgbClr val="000000"/>
                </a:solidFill>
                <a:latin typeface="Consolas"/>
              </a:rPr>
              <a:t> = </a:t>
            </a:r>
            <a:r>
              <a:rPr lang="en-US" dirty="0">
                <a:solidFill>
                  <a:srgbClr val="7F0055"/>
                </a:solidFill>
                <a:latin typeface="Consolas"/>
              </a:rPr>
              <a:t>function</a:t>
            </a:r>
            <a:r>
              <a:rPr lang="en-US" dirty="0" smtClean="0">
                <a:solidFill>
                  <a:srgbClr val="000000"/>
                </a:solidFill>
                <a:latin typeface="Consolas"/>
              </a:rPr>
              <a:t>(){	</a:t>
            </a:r>
            <a:r>
              <a:rPr lang="en-US" dirty="0" smtClean="0">
                <a:solidFill>
                  <a:srgbClr val="3F7F5F"/>
                </a:solidFill>
                <a:latin typeface="Consolas"/>
              </a:rPr>
              <a:t>// </a:t>
            </a:r>
            <a:r>
              <a:rPr lang="en-US" dirty="0">
                <a:solidFill>
                  <a:srgbClr val="3F7F5F"/>
                </a:solidFill>
                <a:latin typeface="Consolas"/>
              </a:rPr>
              <a:t>private function</a:t>
            </a:r>
          </a:p>
          <a:p>
            <a:pPr lvl="1"/>
            <a:r>
              <a:rPr lang="de-DE" dirty="0" smtClean="0">
                <a:solidFill>
                  <a:srgbClr val="7F0055"/>
                </a:solidFill>
                <a:latin typeface="Consolas"/>
              </a:rPr>
              <a:t>    </a:t>
            </a:r>
            <a:r>
              <a:rPr lang="de-DE" dirty="0" err="1" smtClean="0">
                <a:solidFill>
                  <a:srgbClr val="7F0055"/>
                </a:solidFill>
                <a:latin typeface="Consolas"/>
              </a:rPr>
              <a:t>this</a:t>
            </a:r>
            <a:r>
              <a:rPr lang="de-DE" dirty="0" err="1" smtClean="0">
                <a:solidFill>
                  <a:srgbClr val="000000"/>
                </a:solidFill>
                <a:latin typeface="Consolas"/>
              </a:rPr>
              <a:t>.age</a:t>
            </a:r>
            <a:r>
              <a:rPr lang="de-DE" dirty="0">
                <a:solidFill>
                  <a:srgbClr val="000000"/>
                </a:solidFill>
                <a:latin typeface="Consolas"/>
              </a:rPr>
              <a:t>++;</a:t>
            </a:r>
          </a:p>
          <a:p>
            <a:pPr lvl="1"/>
            <a:r>
              <a:rPr lang="de-DE" dirty="0" smtClean="0">
                <a:solidFill>
                  <a:srgbClr val="000000"/>
                </a:solidFill>
                <a:latin typeface="Consolas"/>
              </a:rPr>
              <a:t>  };</a:t>
            </a:r>
            <a:endParaRPr lang="de-DE" dirty="0">
              <a:solidFill>
                <a:srgbClr val="000000"/>
              </a:solidFill>
              <a:latin typeface="Consolas"/>
            </a:endParaRPr>
          </a:p>
          <a:p>
            <a:pPr lvl="1"/>
            <a:r>
              <a:rPr lang="de-DE" dirty="0" smtClean="0">
                <a:solidFill>
                  <a:srgbClr val="7F0055"/>
                </a:solidFill>
                <a:latin typeface="Consolas"/>
              </a:rPr>
              <a:t>  </a:t>
            </a:r>
            <a:r>
              <a:rPr lang="de-DE" dirty="0" err="1" smtClean="0">
                <a:solidFill>
                  <a:srgbClr val="7F0055"/>
                </a:solidFill>
                <a:latin typeface="Consolas"/>
              </a:rPr>
              <a:t>this</a:t>
            </a:r>
            <a:r>
              <a:rPr lang="de-DE" dirty="0" err="1" smtClean="0">
                <a:solidFill>
                  <a:srgbClr val="000000"/>
                </a:solidFill>
                <a:latin typeface="Consolas"/>
              </a:rPr>
              <a:t>.sayHello</a:t>
            </a:r>
            <a:r>
              <a:rPr lang="de-DE" dirty="0" smtClean="0">
                <a:solidFill>
                  <a:srgbClr val="000000"/>
                </a:solidFill>
                <a:latin typeface="Consolas"/>
              </a:rPr>
              <a:t> </a:t>
            </a:r>
            <a:r>
              <a:rPr lang="de-DE" dirty="0">
                <a:solidFill>
                  <a:srgbClr val="000000"/>
                </a:solidFill>
                <a:latin typeface="Consolas"/>
              </a:rPr>
              <a:t>= </a:t>
            </a:r>
            <a:r>
              <a:rPr lang="de-DE" dirty="0" err="1">
                <a:solidFill>
                  <a:srgbClr val="7F0055"/>
                </a:solidFill>
                <a:latin typeface="Consolas"/>
              </a:rPr>
              <a:t>function</a:t>
            </a:r>
            <a:r>
              <a:rPr lang="de-DE" dirty="0" smtClean="0">
                <a:solidFill>
                  <a:srgbClr val="000000"/>
                </a:solidFill>
                <a:latin typeface="Consolas"/>
              </a:rPr>
              <a:t>(){		</a:t>
            </a:r>
            <a:r>
              <a:rPr lang="de-DE" dirty="0" smtClean="0">
                <a:solidFill>
                  <a:srgbClr val="3F7F5F"/>
                </a:solidFill>
                <a:latin typeface="Consolas"/>
              </a:rPr>
              <a:t>// </a:t>
            </a:r>
            <a:r>
              <a:rPr lang="de-DE" dirty="0" err="1">
                <a:solidFill>
                  <a:srgbClr val="3F7F5F"/>
                </a:solidFill>
                <a:latin typeface="Consolas"/>
              </a:rPr>
              <a:t>public</a:t>
            </a:r>
            <a:r>
              <a:rPr lang="de-DE" dirty="0">
                <a:solidFill>
                  <a:srgbClr val="3F7F5F"/>
                </a:solidFill>
                <a:latin typeface="Consolas"/>
              </a:rPr>
              <a:t> </a:t>
            </a:r>
            <a:r>
              <a:rPr lang="de-DE" dirty="0" err="1">
                <a:solidFill>
                  <a:srgbClr val="3F7F5F"/>
                </a:solidFill>
                <a:latin typeface="Consolas"/>
              </a:rPr>
              <a:t>function</a:t>
            </a:r>
            <a:endParaRPr lang="de-DE" dirty="0">
              <a:solidFill>
                <a:srgbClr val="3F7F5F"/>
              </a:solidFill>
              <a:latin typeface="Consolas"/>
            </a:endParaRPr>
          </a:p>
          <a:p>
            <a:pPr lvl="1"/>
            <a:r>
              <a:rPr lang="de-DE" dirty="0" smtClean="0">
                <a:solidFill>
                  <a:srgbClr val="000000"/>
                </a:solidFill>
                <a:latin typeface="Consolas"/>
              </a:rPr>
              <a:t>    console.log</a:t>
            </a:r>
            <a:r>
              <a:rPr lang="de-DE" dirty="0">
                <a:solidFill>
                  <a:srgbClr val="000000"/>
                </a:solidFill>
                <a:latin typeface="Consolas"/>
              </a:rPr>
              <a:t>(</a:t>
            </a:r>
            <a:r>
              <a:rPr lang="de-DE" dirty="0">
                <a:solidFill>
                  <a:srgbClr val="2A00FF"/>
                </a:solidFill>
                <a:latin typeface="Consolas"/>
              </a:rPr>
              <a:t>"</a:t>
            </a:r>
            <a:r>
              <a:rPr lang="de-DE" dirty="0" err="1">
                <a:solidFill>
                  <a:srgbClr val="2A00FF"/>
                </a:solidFill>
                <a:latin typeface="Consolas"/>
              </a:rPr>
              <a:t>Hello</a:t>
            </a:r>
            <a:r>
              <a:rPr lang="de-DE" dirty="0">
                <a:solidFill>
                  <a:srgbClr val="2A00FF"/>
                </a:solidFill>
                <a:latin typeface="Consolas"/>
              </a:rPr>
              <a:t>"</a:t>
            </a:r>
            <a:r>
              <a:rPr lang="de-DE" dirty="0">
                <a:solidFill>
                  <a:srgbClr val="000000"/>
                </a:solidFill>
                <a:latin typeface="Consolas"/>
              </a:rPr>
              <a:t> + </a:t>
            </a:r>
            <a:r>
              <a:rPr lang="de-DE" dirty="0" err="1">
                <a:solidFill>
                  <a:srgbClr val="000000"/>
                </a:solidFill>
                <a:latin typeface="Consolas"/>
              </a:rPr>
              <a:t>name</a:t>
            </a:r>
            <a:r>
              <a:rPr lang="de-DE" dirty="0">
                <a:solidFill>
                  <a:srgbClr val="000000"/>
                </a:solidFill>
                <a:latin typeface="Consolas"/>
              </a:rPr>
              <a:t> + </a:t>
            </a:r>
            <a:r>
              <a:rPr lang="de-DE" dirty="0">
                <a:solidFill>
                  <a:srgbClr val="2A00FF"/>
                </a:solidFill>
                <a:latin typeface="Consolas"/>
              </a:rPr>
              <a:t>"!"</a:t>
            </a:r>
            <a:r>
              <a:rPr lang="de-DE" dirty="0">
                <a:solidFill>
                  <a:srgbClr val="000000"/>
                </a:solidFill>
                <a:latin typeface="Consolas"/>
              </a:rPr>
              <a:t>);</a:t>
            </a:r>
          </a:p>
          <a:p>
            <a:pPr lvl="1"/>
            <a:r>
              <a:rPr lang="de-DE" dirty="0" smtClean="0">
                <a:solidFill>
                  <a:srgbClr val="000000"/>
                </a:solidFill>
                <a:latin typeface="Consolas"/>
              </a:rPr>
              <a:t>  };</a:t>
            </a:r>
            <a:endParaRPr lang="de-DE" dirty="0">
              <a:solidFill>
                <a:srgbClr val="000000"/>
              </a:solidFill>
              <a:latin typeface="Consolas"/>
            </a:endParaRPr>
          </a:p>
          <a:p>
            <a:pPr lvl="1"/>
            <a:r>
              <a:rPr lang="de-DE" dirty="0" smtClean="0">
                <a:solidFill>
                  <a:srgbClr val="000000"/>
                </a:solidFill>
                <a:latin typeface="Consolas"/>
              </a:rPr>
              <a:t>}</a:t>
            </a:r>
          </a:p>
          <a:p>
            <a:pPr lvl="1"/>
            <a:r>
              <a:rPr lang="de-DE" dirty="0" err="1">
                <a:solidFill>
                  <a:srgbClr val="7F0055"/>
                </a:solidFill>
                <a:latin typeface="Consolas"/>
              </a:rPr>
              <a:t>var</a:t>
            </a:r>
            <a:r>
              <a:rPr lang="de-DE" dirty="0">
                <a:solidFill>
                  <a:srgbClr val="000000"/>
                </a:solidFill>
                <a:latin typeface="Consolas"/>
              </a:rPr>
              <a:t> </a:t>
            </a:r>
            <a:r>
              <a:rPr lang="de-DE" dirty="0" err="1">
                <a:solidFill>
                  <a:srgbClr val="000000"/>
                </a:solidFill>
                <a:latin typeface="Consolas"/>
              </a:rPr>
              <a:t>max</a:t>
            </a:r>
            <a:r>
              <a:rPr lang="de-DE" dirty="0">
                <a:solidFill>
                  <a:srgbClr val="000000"/>
                </a:solidFill>
                <a:latin typeface="Consolas"/>
              </a:rPr>
              <a:t> = </a:t>
            </a:r>
            <a:r>
              <a:rPr lang="de-DE" dirty="0" err="1">
                <a:solidFill>
                  <a:srgbClr val="7F0055"/>
                </a:solidFill>
                <a:latin typeface="Consolas"/>
              </a:rPr>
              <a:t>new</a:t>
            </a:r>
            <a:r>
              <a:rPr lang="de-DE" dirty="0">
                <a:solidFill>
                  <a:srgbClr val="000000"/>
                </a:solidFill>
                <a:latin typeface="Consolas"/>
              </a:rPr>
              <a:t> Person(</a:t>
            </a:r>
            <a:r>
              <a:rPr lang="de-DE" dirty="0">
                <a:solidFill>
                  <a:srgbClr val="2A00FF"/>
                </a:solidFill>
                <a:latin typeface="Consolas"/>
              </a:rPr>
              <a:t>"Max"</a:t>
            </a:r>
            <a:r>
              <a:rPr lang="de-DE" dirty="0">
                <a:solidFill>
                  <a:srgbClr val="000000"/>
                </a:solidFill>
                <a:latin typeface="Consolas"/>
              </a:rPr>
              <a:t>, 10);</a:t>
            </a:r>
          </a:p>
          <a:p>
            <a:pPr lvl="1"/>
            <a:endParaRPr lang="de-DE" dirty="0" smtClean="0">
              <a:solidFill>
                <a:srgbClr val="000000"/>
              </a:solidFill>
              <a:latin typeface="Consolas"/>
            </a:endParaRPr>
          </a:p>
          <a:p>
            <a:endParaRPr lang="de-DE" dirty="0"/>
          </a:p>
        </p:txBody>
      </p:sp>
    </p:spTree>
    <p:extLst>
      <p:ext uri="{BB962C8B-B14F-4D97-AF65-F5344CB8AC3E}">
        <p14:creationId xmlns:p14="http://schemas.microsoft.com/office/powerpoint/2010/main" val="3230360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smtClean="0"/>
              <a:t>HTML</a:t>
            </a:r>
            <a:endParaRPr lang="de-DE" dirty="0"/>
          </a:p>
        </p:txBody>
      </p:sp>
      <p:sp>
        <p:nvSpPr>
          <p:cNvPr id="5" name="Text Placeholder 4"/>
          <p:cNvSpPr>
            <a:spLocks noGrp="1"/>
          </p:cNvSpPr>
          <p:nvPr>
            <p:ph type="body" sz="quarter" idx="10"/>
          </p:nvPr>
        </p:nvSpPr>
        <p:spPr/>
        <p:txBody>
          <a:bodyPr/>
          <a:lstStyle/>
          <a:p>
            <a:r>
              <a:rPr lang="de-DE" dirty="0" smtClean="0"/>
              <a:t>Wiederholung</a:t>
            </a:r>
            <a:endParaRPr lang="de-DE" dirty="0"/>
          </a:p>
        </p:txBody>
      </p:sp>
    </p:spTree>
    <p:extLst>
      <p:ext uri="{BB962C8B-B14F-4D97-AF65-F5344CB8AC3E}">
        <p14:creationId xmlns:p14="http://schemas.microsoft.com/office/powerpoint/2010/main" val="27642867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„Vererbung“</a:t>
            </a:r>
            <a:endParaRPr lang="de-DE" dirty="0"/>
          </a:p>
        </p:txBody>
      </p:sp>
      <p:sp>
        <p:nvSpPr>
          <p:cNvPr id="3" name="Text Placeholder 2"/>
          <p:cNvSpPr>
            <a:spLocks noGrp="1"/>
          </p:cNvSpPr>
          <p:nvPr>
            <p:ph type="body" sz="quarter" idx="10"/>
          </p:nvPr>
        </p:nvSpPr>
        <p:spPr/>
        <p:txBody>
          <a:bodyPr/>
          <a:lstStyle/>
          <a:p>
            <a:r>
              <a:rPr lang="de-DE" dirty="0" smtClean="0"/>
              <a:t>Grundlegendes</a:t>
            </a:r>
          </a:p>
          <a:p>
            <a:pPr lvl="1"/>
            <a:r>
              <a:rPr lang="de-DE" dirty="0" smtClean="0"/>
              <a:t>JavaScript unterstützt keine Klassen</a:t>
            </a:r>
          </a:p>
          <a:p>
            <a:pPr lvl="1"/>
            <a:r>
              <a:rPr lang="de-DE" dirty="0" smtClean="0"/>
              <a:t>Vererbung ist daher auch nur zwischen Objekten möglich</a:t>
            </a:r>
          </a:p>
          <a:p>
            <a:pPr lvl="1"/>
            <a:endParaRPr lang="de-DE" dirty="0" smtClean="0"/>
          </a:p>
          <a:p>
            <a:pPr lvl="1"/>
            <a:endParaRPr lang="de-DE" dirty="0"/>
          </a:p>
        </p:txBody>
      </p:sp>
    </p:spTree>
    <p:extLst>
      <p:ext uri="{BB962C8B-B14F-4D97-AF65-F5344CB8AC3E}">
        <p14:creationId xmlns:p14="http://schemas.microsoft.com/office/powerpoint/2010/main" val="1045163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„Vererbung“</a:t>
            </a:r>
            <a:endParaRPr lang="de-DE" dirty="0"/>
          </a:p>
        </p:txBody>
      </p:sp>
      <p:sp>
        <p:nvSpPr>
          <p:cNvPr id="3" name="Text Placeholder 2"/>
          <p:cNvSpPr>
            <a:spLocks noGrp="1"/>
          </p:cNvSpPr>
          <p:nvPr>
            <p:ph type="body" sz="quarter" idx="10"/>
          </p:nvPr>
        </p:nvSpPr>
        <p:spPr>
          <a:xfrm>
            <a:off x="324000" y="1691079"/>
            <a:ext cx="1163277" cy="391110"/>
          </a:xfrm>
        </p:spPr>
        <p:txBody>
          <a:bodyPr/>
          <a:lstStyle/>
          <a:p>
            <a:r>
              <a:rPr lang="de-DE" dirty="0" smtClean="0"/>
              <a:t>Beispiel</a:t>
            </a:r>
            <a:endParaRPr lang="de-DE" dirty="0">
              <a:latin typeface="Consolas"/>
            </a:endParaRPr>
          </a:p>
        </p:txBody>
      </p:sp>
      <p:sp>
        <p:nvSpPr>
          <p:cNvPr id="5" name="Rectangle 4"/>
          <p:cNvSpPr/>
          <p:nvPr/>
        </p:nvSpPr>
        <p:spPr>
          <a:xfrm>
            <a:off x="6905491" y="2082188"/>
            <a:ext cx="5036793" cy="4462760"/>
          </a:xfrm>
          <a:prstGeom prst="rect">
            <a:avLst/>
          </a:prstGeom>
        </p:spPr>
        <p:txBody>
          <a:bodyPr wrap="square">
            <a:spAutoFit/>
          </a:bodyPr>
          <a:lstStyle/>
          <a:p>
            <a:pPr marL="0" lvl="1">
              <a:spcBef>
                <a:spcPts val="600"/>
              </a:spcBef>
              <a:buClr>
                <a:srgbClr val="F0AB00"/>
              </a:buClr>
              <a:buSzPct val="80000"/>
              <a:buNone/>
            </a:pPr>
            <a:r>
              <a:rPr lang="en-US" sz="1400" dirty="0" err="1">
                <a:solidFill>
                  <a:srgbClr val="7F0055"/>
                </a:solidFill>
                <a:latin typeface="Consolas"/>
              </a:rPr>
              <a:t>var</a:t>
            </a:r>
            <a:r>
              <a:rPr lang="en-US" sz="1400" dirty="0">
                <a:solidFill>
                  <a:srgbClr val="000000"/>
                </a:solidFill>
                <a:latin typeface="Consolas"/>
              </a:rPr>
              <a:t> Car = </a:t>
            </a:r>
            <a:r>
              <a:rPr lang="en-US" sz="1400" dirty="0">
                <a:solidFill>
                  <a:srgbClr val="7F0055"/>
                </a:solidFill>
                <a:latin typeface="Consolas"/>
              </a:rPr>
              <a:t>function</a:t>
            </a:r>
            <a:r>
              <a:rPr lang="en-US" sz="1400" dirty="0">
                <a:solidFill>
                  <a:srgbClr val="000000"/>
                </a:solidFill>
                <a:latin typeface="Consolas"/>
              </a:rPr>
              <a:t>(name, </a:t>
            </a:r>
            <a:r>
              <a:rPr lang="en-US" sz="1400" dirty="0" err="1">
                <a:solidFill>
                  <a:srgbClr val="000000"/>
                </a:solidFill>
                <a:latin typeface="Consolas"/>
              </a:rPr>
              <a:t>ps</a:t>
            </a:r>
            <a:r>
              <a:rPr lang="en-US" sz="1400" dirty="0">
                <a:solidFill>
                  <a:srgbClr val="000000"/>
                </a:solidFill>
                <a:latin typeface="Consolas"/>
              </a:rPr>
              <a:t>, </a:t>
            </a:r>
            <a:r>
              <a:rPr lang="en-US" sz="1400" dirty="0" err="1">
                <a:solidFill>
                  <a:srgbClr val="000000"/>
                </a:solidFill>
                <a:latin typeface="Consolas"/>
              </a:rPr>
              <a:t>noSeats</a:t>
            </a:r>
            <a:r>
              <a:rPr lang="en-US" sz="1400" dirty="0">
                <a:solidFill>
                  <a:srgbClr val="000000"/>
                </a:solidFill>
                <a:latin typeface="Consolas"/>
              </a:rPr>
              <a:t>){</a:t>
            </a:r>
          </a:p>
          <a:p>
            <a:pPr marL="0" lvl="1">
              <a:spcBef>
                <a:spcPts val="600"/>
              </a:spcBef>
              <a:buClr>
                <a:srgbClr val="F0AB00"/>
              </a:buClr>
              <a:buSzPct val="80000"/>
              <a:buNone/>
            </a:pPr>
            <a:r>
              <a:rPr lang="de-DE" sz="1400" dirty="0" smtClean="0">
                <a:solidFill>
                  <a:srgbClr val="7F0055"/>
                </a:solidFill>
                <a:latin typeface="Consolas"/>
              </a:rPr>
              <a:t>  </a:t>
            </a:r>
            <a:r>
              <a:rPr lang="de-DE" sz="1400" dirty="0" err="1" smtClean="0">
                <a:solidFill>
                  <a:srgbClr val="7F0055"/>
                </a:solidFill>
                <a:latin typeface="Consolas"/>
              </a:rPr>
              <a:t>this</a:t>
            </a:r>
            <a:r>
              <a:rPr lang="de-DE" sz="1400" dirty="0" err="1" smtClean="0">
                <a:solidFill>
                  <a:srgbClr val="000000"/>
                </a:solidFill>
                <a:latin typeface="Consolas"/>
              </a:rPr>
              <a:t>.noSeats</a:t>
            </a:r>
            <a:r>
              <a:rPr lang="de-DE" sz="1400" dirty="0" smtClean="0">
                <a:solidFill>
                  <a:srgbClr val="000000"/>
                </a:solidFill>
                <a:latin typeface="Consolas"/>
              </a:rPr>
              <a:t> </a:t>
            </a:r>
            <a:r>
              <a:rPr lang="de-DE" sz="1400" dirty="0">
                <a:solidFill>
                  <a:srgbClr val="000000"/>
                </a:solidFill>
                <a:latin typeface="Consolas"/>
              </a:rPr>
              <a:t>= </a:t>
            </a:r>
            <a:r>
              <a:rPr lang="de-DE" sz="1400" dirty="0" err="1">
                <a:solidFill>
                  <a:srgbClr val="000000"/>
                </a:solidFill>
                <a:latin typeface="Consolas"/>
              </a:rPr>
              <a:t>noSeats</a:t>
            </a:r>
            <a:r>
              <a:rPr lang="de-DE" sz="1400" dirty="0">
                <a:solidFill>
                  <a:srgbClr val="000000"/>
                </a:solidFill>
                <a:latin typeface="Consolas"/>
              </a:rPr>
              <a:t>;</a:t>
            </a:r>
          </a:p>
          <a:p>
            <a:pPr marL="0" lvl="1">
              <a:spcBef>
                <a:spcPts val="600"/>
              </a:spcBef>
              <a:buClr>
                <a:srgbClr val="F0AB00"/>
              </a:buClr>
              <a:buSzPct val="80000"/>
              <a:buNone/>
            </a:pPr>
            <a:r>
              <a:rPr lang="de-DE" sz="1400" dirty="0" smtClean="0">
                <a:solidFill>
                  <a:srgbClr val="000000"/>
                </a:solidFill>
                <a:latin typeface="Consolas"/>
              </a:rPr>
              <a:t>  </a:t>
            </a:r>
            <a:r>
              <a:rPr lang="de-DE" sz="1400" dirty="0" err="1" smtClean="0">
                <a:solidFill>
                  <a:srgbClr val="000000"/>
                </a:solidFill>
                <a:latin typeface="Consolas"/>
              </a:rPr>
              <a:t>Vehicle.call</a:t>
            </a:r>
            <a:r>
              <a:rPr lang="de-DE" sz="1400" dirty="0" smtClean="0">
                <a:solidFill>
                  <a:srgbClr val="000000"/>
                </a:solidFill>
                <a:latin typeface="Consolas"/>
              </a:rPr>
              <a:t>(</a:t>
            </a:r>
            <a:r>
              <a:rPr lang="de-DE" sz="1400" dirty="0" err="1" smtClean="0">
                <a:solidFill>
                  <a:srgbClr val="7F0055"/>
                </a:solidFill>
                <a:latin typeface="Consolas"/>
              </a:rPr>
              <a:t>this</a:t>
            </a:r>
            <a:r>
              <a:rPr lang="de-DE" sz="1400" dirty="0">
                <a:solidFill>
                  <a:srgbClr val="000000"/>
                </a:solidFill>
                <a:latin typeface="Consolas"/>
              </a:rPr>
              <a:t>, </a:t>
            </a:r>
            <a:r>
              <a:rPr lang="de-DE" sz="1400" dirty="0" err="1">
                <a:solidFill>
                  <a:srgbClr val="000000"/>
                </a:solidFill>
                <a:latin typeface="Consolas"/>
              </a:rPr>
              <a:t>name</a:t>
            </a:r>
            <a:r>
              <a:rPr lang="de-DE" sz="1400" dirty="0">
                <a:solidFill>
                  <a:srgbClr val="000000"/>
                </a:solidFill>
                <a:latin typeface="Consolas"/>
              </a:rPr>
              <a:t>, </a:t>
            </a:r>
            <a:r>
              <a:rPr lang="de-DE" sz="1400" dirty="0" err="1">
                <a:solidFill>
                  <a:srgbClr val="000000"/>
                </a:solidFill>
                <a:latin typeface="Consolas"/>
              </a:rPr>
              <a:t>ps</a:t>
            </a:r>
            <a:r>
              <a:rPr lang="de-DE" sz="1400" dirty="0" smtClean="0">
                <a:solidFill>
                  <a:srgbClr val="000000"/>
                </a:solidFill>
                <a:latin typeface="Consolas"/>
              </a:rPr>
              <a:t>);</a:t>
            </a:r>
          </a:p>
          <a:p>
            <a:pPr marL="0" lvl="1">
              <a:spcBef>
                <a:spcPts val="600"/>
              </a:spcBef>
              <a:buClr>
                <a:srgbClr val="F0AB00"/>
              </a:buClr>
              <a:buSzPct val="80000"/>
              <a:buNone/>
            </a:pPr>
            <a:r>
              <a:rPr lang="de-DE" sz="1400" dirty="0" smtClean="0">
                <a:solidFill>
                  <a:srgbClr val="000000"/>
                </a:solidFill>
                <a:latin typeface="Consolas"/>
              </a:rPr>
              <a:t>}</a:t>
            </a:r>
            <a:endParaRPr lang="de-DE" sz="1400" dirty="0">
              <a:solidFill>
                <a:srgbClr val="000000"/>
              </a:solidFill>
              <a:latin typeface="Consolas"/>
            </a:endParaRPr>
          </a:p>
          <a:p>
            <a:pPr marL="0" lvl="1">
              <a:spcBef>
                <a:spcPts val="600"/>
              </a:spcBef>
              <a:buClr>
                <a:srgbClr val="F0AB00"/>
              </a:buClr>
              <a:buSzPct val="80000"/>
              <a:buNone/>
            </a:pPr>
            <a:r>
              <a:rPr lang="de-DE" sz="1400" dirty="0" err="1">
                <a:solidFill>
                  <a:srgbClr val="000000"/>
                </a:solidFill>
                <a:latin typeface="Consolas"/>
              </a:rPr>
              <a:t>Car.prototype</a:t>
            </a:r>
            <a:r>
              <a:rPr lang="de-DE" sz="1400" dirty="0">
                <a:solidFill>
                  <a:srgbClr val="000000"/>
                </a:solidFill>
                <a:latin typeface="Consolas"/>
              </a:rPr>
              <a:t> = </a:t>
            </a:r>
            <a:r>
              <a:rPr lang="de-DE" sz="1400" dirty="0" err="1">
                <a:solidFill>
                  <a:srgbClr val="000000"/>
                </a:solidFill>
                <a:latin typeface="Consolas"/>
              </a:rPr>
              <a:t>Object.create</a:t>
            </a:r>
            <a:r>
              <a:rPr lang="de-DE" sz="1400" dirty="0">
                <a:solidFill>
                  <a:srgbClr val="000000"/>
                </a:solidFill>
                <a:latin typeface="Consolas"/>
              </a:rPr>
              <a:t>(</a:t>
            </a:r>
            <a:r>
              <a:rPr lang="de-DE" sz="1400" dirty="0" err="1">
                <a:solidFill>
                  <a:srgbClr val="000000"/>
                </a:solidFill>
                <a:latin typeface="Consolas"/>
              </a:rPr>
              <a:t>Vehicle.prototype</a:t>
            </a:r>
            <a:r>
              <a:rPr lang="de-DE" sz="1400" dirty="0" smtClean="0">
                <a:solidFill>
                  <a:srgbClr val="000000"/>
                </a:solidFill>
                <a:latin typeface="Consolas"/>
              </a:rPr>
              <a:t>);</a:t>
            </a:r>
          </a:p>
          <a:p>
            <a:pPr marL="0" lvl="1">
              <a:spcBef>
                <a:spcPts val="600"/>
              </a:spcBef>
              <a:buClr>
                <a:srgbClr val="F0AB00"/>
              </a:buClr>
              <a:buSzPct val="80000"/>
              <a:buNone/>
            </a:pPr>
            <a:r>
              <a:rPr lang="de-DE" sz="1400" dirty="0" err="1" smtClean="0">
                <a:solidFill>
                  <a:srgbClr val="000000"/>
                </a:solidFill>
                <a:latin typeface="Consolas"/>
              </a:rPr>
              <a:t>Car.prototype.constructor</a:t>
            </a:r>
            <a:r>
              <a:rPr lang="de-DE" sz="1400" dirty="0" smtClean="0">
                <a:solidFill>
                  <a:srgbClr val="000000"/>
                </a:solidFill>
                <a:latin typeface="Consolas"/>
              </a:rPr>
              <a:t> </a:t>
            </a:r>
            <a:r>
              <a:rPr lang="de-DE" sz="1400" dirty="0">
                <a:solidFill>
                  <a:srgbClr val="000000"/>
                </a:solidFill>
                <a:latin typeface="Consolas"/>
              </a:rPr>
              <a:t>= </a:t>
            </a:r>
            <a:r>
              <a:rPr lang="de-DE" sz="1400" dirty="0" smtClean="0">
                <a:solidFill>
                  <a:srgbClr val="000000"/>
                </a:solidFill>
                <a:latin typeface="Consolas"/>
              </a:rPr>
              <a:t>Car;</a:t>
            </a:r>
          </a:p>
          <a:p>
            <a:pPr marL="0" lvl="1">
              <a:spcBef>
                <a:spcPts val="600"/>
              </a:spcBef>
              <a:buClr>
                <a:srgbClr val="F0AB00"/>
              </a:buClr>
              <a:buSzPct val="80000"/>
              <a:buNone/>
            </a:pPr>
            <a:r>
              <a:rPr lang="de-DE" sz="1400" dirty="0" err="1" smtClean="0">
                <a:solidFill>
                  <a:srgbClr val="000000"/>
                </a:solidFill>
                <a:latin typeface="Consolas"/>
              </a:rPr>
              <a:t>Car.prototype.logData</a:t>
            </a:r>
            <a:r>
              <a:rPr lang="de-DE" sz="1400" dirty="0" smtClean="0">
                <a:solidFill>
                  <a:srgbClr val="000000"/>
                </a:solidFill>
                <a:latin typeface="Consolas"/>
              </a:rPr>
              <a:t> </a:t>
            </a:r>
            <a:r>
              <a:rPr lang="de-DE" sz="1400" dirty="0">
                <a:solidFill>
                  <a:srgbClr val="000000"/>
                </a:solidFill>
                <a:latin typeface="Consolas"/>
              </a:rPr>
              <a:t>= </a:t>
            </a:r>
            <a:r>
              <a:rPr lang="de-DE" sz="1400" dirty="0" err="1">
                <a:solidFill>
                  <a:srgbClr val="7F0055"/>
                </a:solidFill>
                <a:latin typeface="Consolas"/>
              </a:rPr>
              <a:t>function</a:t>
            </a:r>
            <a:r>
              <a:rPr lang="de-DE" sz="1400" dirty="0">
                <a:solidFill>
                  <a:srgbClr val="000000"/>
                </a:solidFill>
                <a:latin typeface="Consolas"/>
              </a:rPr>
              <a:t>(){</a:t>
            </a:r>
          </a:p>
          <a:p>
            <a:pPr marL="0" lvl="1">
              <a:spcBef>
                <a:spcPts val="600"/>
              </a:spcBef>
              <a:buClr>
                <a:srgbClr val="F0AB00"/>
              </a:buClr>
              <a:buSzPct val="80000"/>
              <a:buNone/>
            </a:pPr>
            <a:r>
              <a:rPr lang="de-DE" sz="1400" dirty="0" smtClean="0">
                <a:solidFill>
                  <a:srgbClr val="000000"/>
                </a:solidFill>
                <a:latin typeface="Consolas"/>
              </a:rPr>
              <a:t>  console.log</a:t>
            </a:r>
            <a:r>
              <a:rPr lang="de-DE" sz="1400" dirty="0">
                <a:solidFill>
                  <a:srgbClr val="000000"/>
                </a:solidFill>
                <a:latin typeface="Consolas"/>
              </a:rPr>
              <a:t>(</a:t>
            </a:r>
            <a:r>
              <a:rPr lang="de-DE" sz="1400" dirty="0">
                <a:solidFill>
                  <a:srgbClr val="2A00FF"/>
                </a:solidFill>
                <a:latin typeface="Consolas"/>
              </a:rPr>
              <a:t>"Name: "</a:t>
            </a:r>
            <a:r>
              <a:rPr lang="de-DE" sz="1400" dirty="0">
                <a:solidFill>
                  <a:srgbClr val="000000"/>
                </a:solidFill>
                <a:latin typeface="Consolas"/>
              </a:rPr>
              <a:t> + </a:t>
            </a:r>
            <a:r>
              <a:rPr lang="de-DE" sz="1400" dirty="0">
                <a:solidFill>
                  <a:srgbClr val="7F0055"/>
                </a:solidFill>
                <a:latin typeface="Consolas"/>
              </a:rPr>
              <a:t>this</a:t>
            </a:r>
            <a:r>
              <a:rPr lang="de-DE" sz="1400" dirty="0">
                <a:solidFill>
                  <a:srgbClr val="000000"/>
                </a:solidFill>
                <a:latin typeface="Consolas"/>
              </a:rPr>
              <a:t>.name);</a:t>
            </a:r>
          </a:p>
          <a:p>
            <a:pPr marL="0" lvl="1">
              <a:spcBef>
                <a:spcPts val="600"/>
              </a:spcBef>
              <a:buClr>
                <a:srgbClr val="F0AB00"/>
              </a:buClr>
              <a:buSzPct val="80000"/>
              <a:buNone/>
            </a:pPr>
            <a:r>
              <a:rPr lang="de-DE" sz="1400" dirty="0" smtClean="0">
                <a:solidFill>
                  <a:srgbClr val="000000"/>
                </a:solidFill>
                <a:latin typeface="Consolas"/>
              </a:rPr>
              <a:t>  console.log</a:t>
            </a:r>
            <a:r>
              <a:rPr lang="de-DE" sz="1400" dirty="0">
                <a:solidFill>
                  <a:srgbClr val="000000"/>
                </a:solidFill>
                <a:latin typeface="Consolas"/>
              </a:rPr>
              <a:t>(</a:t>
            </a:r>
            <a:r>
              <a:rPr lang="de-DE" sz="1400" dirty="0">
                <a:solidFill>
                  <a:srgbClr val="2A00FF"/>
                </a:solidFill>
                <a:latin typeface="Consolas"/>
              </a:rPr>
              <a:t>"Power: "</a:t>
            </a:r>
            <a:r>
              <a:rPr lang="de-DE" sz="1400" dirty="0">
                <a:solidFill>
                  <a:srgbClr val="000000"/>
                </a:solidFill>
                <a:latin typeface="Consolas"/>
              </a:rPr>
              <a:t> + </a:t>
            </a:r>
            <a:r>
              <a:rPr lang="de-DE" sz="1400" dirty="0">
                <a:solidFill>
                  <a:srgbClr val="7F0055"/>
                </a:solidFill>
                <a:latin typeface="Consolas"/>
              </a:rPr>
              <a:t>this</a:t>
            </a:r>
            <a:r>
              <a:rPr lang="de-DE" sz="1400" dirty="0">
                <a:solidFill>
                  <a:srgbClr val="000000"/>
                </a:solidFill>
                <a:latin typeface="Consolas"/>
              </a:rPr>
              <a:t>.ps + </a:t>
            </a:r>
            <a:r>
              <a:rPr lang="de-DE" sz="1400" dirty="0">
                <a:solidFill>
                  <a:srgbClr val="2A00FF"/>
                </a:solidFill>
                <a:latin typeface="Consolas"/>
              </a:rPr>
              <a:t>" PS"</a:t>
            </a:r>
            <a:r>
              <a:rPr lang="de-DE" sz="1400" dirty="0">
                <a:solidFill>
                  <a:srgbClr val="000000"/>
                </a:solidFill>
                <a:latin typeface="Consolas"/>
              </a:rPr>
              <a:t>);</a:t>
            </a:r>
          </a:p>
          <a:p>
            <a:pPr marL="0" lvl="1">
              <a:spcBef>
                <a:spcPts val="600"/>
              </a:spcBef>
              <a:buClr>
                <a:srgbClr val="F0AB00"/>
              </a:buClr>
              <a:buSzPct val="80000"/>
              <a:buNone/>
            </a:pPr>
            <a:r>
              <a:rPr lang="de-DE" sz="1400" dirty="0" smtClean="0">
                <a:solidFill>
                  <a:srgbClr val="000000"/>
                </a:solidFill>
                <a:latin typeface="Consolas"/>
              </a:rPr>
              <a:t>  console.log</a:t>
            </a:r>
            <a:r>
              <a:rPr lang="de-DE" sz="1400" dirty="0">
                <a:solidFill>
                  <a:srgbClr val="000000"/>
                </a:solidFill>
                <a:latin typeface="Consolas"/>
              </a:rPr>
              <a:t>(</a:t>
            </a:r>
            <a:r>
              <a:rPr lang="de-DE" sz="1400" dirty="0">
                <a:solidFill>
                  <a:srgbClr val="2A00FF"/>
                </a:solidFill>
                <a:latin typeface="Consolas"/>
              </a:rPr>
              <a:t>"</a:t>
            </a:r>
            <a:r>
              <a:rPr lang="de-DE" sz="1400" dirty="0" err="1">
                <a:solidFill>
                  <a:srgbClr val="2A00FF"/>
                </a:solidFill>
                <a:latin typeface="Consolas"/>
              </a:rPr>
              <a:t>Seats</a:t>
            </a:r>
            <a:r>
              <a:rPr lang="de-DE" sz="1400" dirty="0">
                <a:solidFill>
                  <a:srgbClr val="2A00FF"/>
                </a:solidFill>
                <a:latin typeface="Consolas"/>
              </a:rPr>
              <a:t>: "</a:t>
            </a:r>
            <a:r>
              <a:rPr lang="de-DE" sz="1400" dirty="0">
                <a:solidFill>
                  <a:srgbClr val="000000"/>
                </a:solidFill>
                <a:latin typeface="Consolas"/>
              </a:rPr>
              <a:t> + </a:t>
            </a:r>
            <a:r>
              <a:rPr lang="de-DE" sz="1400" dirty="0" err="1">
                <a:solidFill>
                  <a:srgbClr val="7F0055"/>
                </a:solidFill>
                <a:latin typeface="Consolas"/>
              </a:rPr>
              <a:t>this</a:t>
            </a:r>
            <a:r>
              <a:rPr lang="de-DE" sz="1400" dirty="0" err="1">
                <a:solidFill>
                  <a:srgbClr val="000000"/>
                </a:solidFill>
                <a:latin typeface="Consolas"/>
              </a:rPr>
              <a:t>.noSeats</a:t>
            </a:r>
            <a:r>
              <a:rPr lang="de-DE" sz="1400" dirty="0">
                <a:solidFill>
                  <a:srgbClr val="000000"/>
                </a:solidFill>
                <a:latin typeface="Consolas"/>
              </a:rPr>
              <a:t>);</a:t>
            </a:r>
          </a:p>
          <a:p>
            <a:pPr marL="0" lvl="1">
              <a:spcBef>
                <a:spcPts val="600"/>
              </a:spcBef>
              <a:buClr>
                <a:srgbClr val="F0AB00"/>
              </a:buClr>
              <a:buSzPct val="80000"/>
              <a:buNone/>
            </a:pPr>
            <a:r>
              <a:rPr lang="de-DE" sz="1400" dirty="0">
                <a:solidFill>
                  <a:srgbClr val="000000"/>
                </a:solidFill>
                <a:latin typeface="Consolas"/>
              </a:rPr>
              <a:t>}</a:t>
            </a:r>
          </a:p>
          <a:p>
            <a:pPr marL="0" lvl="1">
              <a:spcBef>
                <a:spcPts val="600"/>
              </a:spcBef>
              <a:buClr>
                <a:srgbClr val="F0AB00"/>
              </a:buClr>
              <a:buSzPct val="80000"/>
              <a:buNone/>
            </a:pPr>
            <a:endParaRPr lang="de-DE" sz="1400" dirty="0">
              <a:solidFill>
                <a:srgbClr val="000000"/>
              </a:solidFill>
              <a:latin typeface="Consolas"/>
            </a:endParaRPr>
          </a:p>
          <a:p>
            <a:pPr marL="0" lvl="1">
              <a:spcBef>
                <a:spcPts val="600"/>
              </a:spcBef>
              <a:buClr>
                <a:srgbClr val="F0AB00"/>
              </a:buClr>
              <a:buSzPct val="80000"/>
              <a:buNone/>
            </a:pPr>
            <a:r>
              <a:rPr lang="en-US" sz="1400" dirty="0" err="1">
                <a:solidFill>
                  <a:srgbClr val="7F0055"/>
                </a:solidFill>
                <a:latin typeface="Consolas"/>
              </a:rPr>
              <a:t>var</a:t>
            </a:r>
            <a:r>
              <a:rPr lang="en-US" sz="1400" dirty="0">
                <a:solidFill>
                  <a:srgbClr val="000000"/>
                </a:solidFill>
                <a:latin typeface="Consolas"/>
              </a:rPr>
              <a:t> c1 = </a:t>
            </a:r>
            <a:r>
              <a:rPr lang="en-US" sz="1400" dirty="0">
                <a:solidFill>
                  <a:srgbClr val="7F0055"/>
                </a:solidFill>
                <a:latin typeface="Consolas"/>
              </a:rPr>
              <a:t>new</a:t>
            </a:r>
            <a:r>
              <a:rPr lang="en-US" sz="1400" dirty="0">
                <a:solidFill>
                  <a:srgbClr val="000000"/>
                </a:solidFill>
                <a:latin typeface="Consolas"/>
              </a:rPr>
              <a:t> Car(</a:t>
            </a:r>
            <a:r>
              <a:rPr lang="en-US" sz="1400" dirty="0">
                <a:solidFill>
                  <a:srgbClr val="2A00FF"/>
                </a:solidFill>
                <a:latin typeface="Consolas"/>
              </a:rPr>
              <a:t>"Citroen 2CV"</a:t>
            </a:r>
            <a:r>
              <a:rPr lang="en-US" sz="1400" dirty="0">
                <a:solidFill>
                  <a:srgbClr val="000000"/>
                </a:solidFill>
                <a:latin typeface="Consolas"/>
              </a:rPr>
              <a:t>, 35);</a:t>
            </a:r>
          </a:p>
          <a:p>
            <a:pPr marL="0" lvl="1">
              <a:spcBef>
                <a:spcPts val="600"/>
              </a:spcBef>
              <a:buClr>
                <a:srgbClr val="F0AB00"/>
              </a:buClr>
              <a:buSzPct val="80000"/>
              <a:buNone/>
            </a:pPr>
            <a:r>
              <a:rPr lang="de-DE" sz="1400" dirty="0">
                <a:solidFill>
                  <a:srgbClr val="000000"/>
                </a:solidFill>
                <a:latin typeface="Consolas"/>
              </a:rPr>
              <a:t>c1.drive();</a:t>
            </a:r>
          </a:p>
          <a:p>
            <a:pPr marL="0" lvl="1">
              <a:spcBef>
                <a:spcPts val="600"/>
              </a:spcBef>
              <a:buClr>
                <a:srgbClr val="F0AB00"/>
              </a:buClr>
              <a:buSzPct val="80000"/>
              <a:buNone/>
            </a:pPr>
            <a:r>
              <a:rPr lang="de-DE" sz="1400" dirty="0">
                <a:solidFill>
                  <a:srgbClr val="000000"/>
                </a:solidFill>
                <a:latin typeface="Consolas"/>
              </a:rPr>
              <a:t>c1.logData();</a:t>
            </a:r>
          </a:p>
        </p:txBody>
      </p:sp>
      <p:cxnSp>
        <p:nvCxnSpPr>
          <p:cNvPr id="7" name="Straight Connector 6"/>
          <p:cNvCxnSpPr/>
          <p:nvPr/>
        </p:nvCxnSpPr>
        <p:spPr>
          <a:xfrm>
            <a:off x="6751254" y="2082188"/>
            <a:ext cx="0" cy="420844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06388" y="2082188"/>
            <a:ext cx="6096000" cy="4170372"/>
          </a:xfrm>
          <a:prstGeom prst="rect">
            <a:avLst/>
          </a:prstGeom>
        </p:spPr>
        <p:txBody>
          <a:bodyPr>
            <a:spAutoFit/>
          </a:bodyPr>
          <a:lstStyle/>
          <a:p>
            <a:pPr marL="0" lvl="1">
              <a:spcBef>
                <a:spcPts val="600"/>
              </a:spcBef>
              <a:buClr>
                <a:srgbClr val="F0AB00"/>
              </a:buClr>
              <a:buSzPct val="80000"/>
              <a:buNone/>
            </a:pPr>
            <a:r>
              <a:rPr lang="de-DE" sz="1400" dirty="0" err="1">
                <a:solidFill>
                  <a:srgbClr val="7F0055"/>
                </a:solidFill>
                <a:latin typeface="Consolas"/>
              </a:rPr>
              <a:t>var</a:t>
            </a:r>
            <a:r>
              <a:rPr lang="de-DE" sz="1400" dirty="0">
                <a:solidFill>
                  <a:srgbClr val="000000"/>
                </a:solidFill>
                <a:latin typeface="Consolas"/>
              </a:rPr>
              <a:t> </a:t>
            </a:r>
            <a:r>
              <a:rPr lang="de-DE" sz="1400" dirty="0" err="1">
                <a:solidFill>
                  <a:srgbClr val="000000"/>
                </a:solidFill>
                <a:latin typeface="Consolas"/>
              </a:rPr>
              <a:t>Vehicle</a:t>
            </a:r>
            <a:r>
              <a:rPr lang="de-DE" sz="1400" dirty="0">
                <a:solidFill>
                  <a:srgbClr val="000000"/>
                </a:solidFill>
                <a:latin typeface="Consolas"/>
              </a:rPr>
              <a:t> = </a:t>
            </a:r>
            <a:r>
              <a:rPr lang="de-DE" sz="1400" dirty="0" err="1">
                <a:solidFill>
                  <a:srgbClr val="7F0055"/>
                </a:solidFill>
                <a:latin typeface="Consolas"/>
              </a:rPr>
              <a:t>function</a:t>
            </a:r>
            <a:r>
              <a:rPr lang="de-DE" sz="1400" dirty="0">
                <a:solidFill>
                  <a:srgbClr val="000000"/>
                </a:solidFill>
                <a:latin typeface="Consolas"/>
              </a:rPr>
              <a:t>(</a:t>
            </a:r>
            <a:r>
              <a:rPr lang="de-DE" sz="1400" dirty="0" err="1">
                <a:solidFill>
                  <a:srgbClr val="000000"/>
                </a:solidFill>
                <a:latin typeface="Consolas"/>
              </a:rPr>
              <a:t>name</a:t>
            </a:r>
            <a:r>
              <a:rPr lang="de-DE" sz="1400" dirty="0">
                <a:solidFill>
                  <a:srgbClr val="000000"/>
                </a:solidFill>
                <a:latin typeface="Consolas"/>
              </a:rPr>
              <a:t>, </a:t>
            </a:r>
            <a:r>
              <a:rPr lang="de-DE" sz="1400" dirty="0" err="1">
                <a:solidFill>
                  <a:srgbClr val="000000"/>
                </a:solidFill>
                <a:latin typeface="Consolas"/>
              </a:rPr>
              <a:t>ps</a:t>
            </a:r>
            <a:r>
              <a:rPr lang="de-DE" sz="1400" dirty="0">
                <a:solidFill>
                  <a:srgbClr val="000000"/>
                </a:solidFill>
                <a:latin typeface="Consolas"/>
              </a:rPr>
              <a:t>){</a:t>
            </a:r>
          </a:p>
          <a:p>
            <a:pPr marL="0" lvl="1">
              <a:spcBef>
                <a:spcPts val="600"/>
              </a:spcBef>
              <a:buClr>
                <a:srgbClr val="F0AB00"/>
              </a:buClr>
              <a:buSzPct val="80000"/>
              <a:buNone/>
            </a:pPr>
            <a:r>
              <a:rPr lang="de-DE" sz="1400" dirty="0">
                <a:solidFill>
                  <a:srgbClr val="7F0055"/>
                </a:solidFill>
                <a:latin typeface="Consolas"/>
              </a:rPr>
              <a:t>  this</a:t>
            </a:r>
            <a:r>
              <a:rPr lang="de-DE" sz="1400" dirty="0">
                <a:solidFill>
                  <a:srgbClr val="000000"/>
                </a:solidFill>
                <a:latin typeface="Consolas"/>
              </a:rPr>
              <a:t>.name = </a:t>
            </a:r>
            <a:r>
              <a:rPr lang="de-DE" sz="1400" dirty="0" err="1">
                <a:solidFill>
                  <a:srgbClr val="000000"/>
                </a:solidFill>
                <a:latin typeface="Consolas"/>
              </a:rPr>
              <a:t>name</a:t>
            </a:r>
            <a:r>
              <a:rPr lang="de-DE" sz="1400" dirty="0">
                <a:solidFill>
                  <a:srgbClr val="000000"/>
                </a:solidFill>
                <a:latin typeface="Consolas"/>
              </a:rPr>
              <a:t>;</a:t>
            </a:r>
          </a:p>
          <a:p>
            <a:pPr marL="0" lvl="1">
              <a:spcBef>
                <a:spcPts val="600"/>
              </a:spcBef>
              <a:buClr>
                <a:srgbClr val="F0AB00"/>
              </a:buClr>
              <a:buSzPct val="80000"/>
              <a:buNone/>
            </a:pPr>
            <a:r>
              <a:rPr lang="de-DE" sz="1400" dirty="0">
                <a:solidFill>
                  <a:srgbClr val="7F0055"/>
                </a:solidFill>
                <a:latin typeface="Consolas"/>
              </a:rPr>
              <a:t>  this</a:t>
            </a:r>
            <a:r>
              <a:rPr lang="de-DE" sz="1400" dirty="0">
                <a:solidFill>
                  <a:srgbClr val="000000"/>
                </a:solidFill>
                <a:latin typeface="Consolas"/>
              </a:rPr>
              <a:t>.ps = </a:t>
            </a:r>
            <a:r>
              <a:rPr lang="de-DE" sz="1400" dirty="0" err="1">
                <a:solidFill>
                  <a:srgbClr val="000000"/>
                </a:solidFill>
                <a:latin typeface="Consolas"/>
              </a:rPr>
              <a:t>ps</a:t>
            </a:r>
            <a:r>
              <a:rPr lang="de-DE" sz="1400" dirty="0">
                <a:solidFill>
                  <a:srgbClr val="000000"/>
                </a:solidFill>
                <a:latin typeface="Consolas"/>
              </a:rPr>
              <a:t>;</a:t>
            </a:r>
          </a:p>
          <a:p>
            <a:pPr marL="0" lvl="1">
              <a:spcBef>
                <a:spcPts val="600"/>
              </a:spcBef>
              <a:buClr>
                <a:srgbClr val="F0AB00"/>
              </a:buClr>
              <a:buSzPct val="80000"/>
              <a:buNone/>
            </a:pPr>
            <a:r>
              <a:rPr lang="de-DE" sz="1400" dirty="0">
                <a:solidFill>
                  <a:srgbClr val="7F0055"/>
                </a:solidFill>
                <a:latin typeface="Consolas"/>
              </a:rPr>
              <a:t>  </a:t>
            </a:r>
            <a:r>
              <a:rPr lang="de-DE" sz="1400" dirty="0" err="1">
                <a:solidFill>
                  <a:srgbClr val="7F0055"/>
                </a:solidFill>
                <a:latin typeface="Consolas"/>
              </a:rPr>
              <a:t>this</a:t>
            </a:r>
            <a:r>
              <a:rPr lang="de-DE" sz="1400" dirty="0" err="1">
                <a:solidFill>
                  <a:srgbClr val="000000"/>
                </a:solidFill>
                <a:latin typeface="Consolas"/>
              </a:rPr>
              <a:t>.test</a:t>
            </a:r>
            <a:r>
              <a:rPr lang="de-DE" sz="1400" dirty="0">
                <a:solidFill>
                  <a:srgbClr val="000000"/>
                </a:solidFill>
                <a:latin typeface="Consolas"/>
              </a:rPr>
              <a:t> = </a:t>
            </a:r>
            <a:r>
              <a:rPr lang="de-DE" sz="1400" dirty="0" err="1">
                <a:solidFill>
                  <a:srgbClr val="7F0055"/>
                </a:solidFill>
                <a:latin typeface="Consolas"/>
              </a:rPr>
              <a:t>function</a:t>
            </a:r>
            <a:r>
              <a:rPr lang="de-DE" sz="1400" dirty="0">
                <a:solidFill>
                  <a:srgbClr val="000000"/>
                </a:solidFill>
                <a:latin typeface="Consolas"/>
              </a:rPr>
              <a:t>(){</a:t>
            </a:r>
          </a:p>
          <a:p>
            <a:pPr marL="0" lvl="1">
              <a:spcBef>
                <a:spcPts val="600"/>
              </a:spcBef>
              <a:buClr>
                <a:srgbClr val="F0AB00"/>
              </a:buClr>
              <a:buSzPct val="80000"/>
              <a:buNone/>
            </a:pPr>
            <a:r>
              <a:rPr lang="de-DE" sz="1400" dirty="0">
                <a:solidFill>
                  <a:srgbClr val="000000"/>
                </a:solidFill>
                <a:latin typeface="Consolas"/>
              </a:rPr>
              <a:t>    console.log(</a:t>
            </a:r>
            <a:r>
              <a:rPr lang="de-DE" sz="1400" dirty="0">
                <a:solidFill>
                  <a:srgbClr val="2A00FF"/>
                </a:solidFill>
                <a:latin typeface="Consolas"/>
              </a:rPr>
              <a:t>'</a:t>
            </a:r>
            <a:r>
              <a:rPr lang="de-DE" sz="1400" dirty="0" err="1">
                <a:solidFill>
                  <a:srgbClr val="2A00FF"/>
                </a:solidFill>
                <a:latin typeface="Consolas"/>
              </a:rPr>
              <a:t>test</a:t>
            </a:r>
            <a:r>
              <a:rPr lang="de-DE" sz="1400" dirty="0">
                <a:solidFill>
                  <a:srgbClr val="2A00FF"/>
                </a:solidFill>
                <a:latin typeface="Consolas"/>
              </a:rPr>
              <a:t>'</a:t>
            </a:r>
            <a:r>
              <a:rPr lang="de-DE" sz="1400" dirty="0">
                <a:solidFill>
                  <a:srgbClr val="000000"/>
                </a:solidFill>
                <a:latin typeface="Consolas"/>
              </a:rPr>
              <a:t>);</a:t>
            </a:r>
          </a:p>
          <a:p>
            <a:pPr marL="0" lvl="1">
              <a:spcBef>
                <a:spcPts val="600"/>
              </a:spcBef>
              <a:buClr>
                <a:srgbClr val="F0AB00"/>
              </a:buClr>
              <a:buSzPct val="80000"/>
              <a:buNone/>
            </a:pPr>
            <a:r>
              <a:rPr lang="de-DE" sz="1400" dirty="0">
                <a:solidFill>
                  <a:srgbClr val="000000"/>
                </a:solidFill>
                <a:latin typeface="Consolas"/>
              </a:rPr>
              <a:t>  };</a:t>
            </a:r>
          </a:p>
          <a:p>
            <a:pPr marL="0" lvl="1">
              <a:spcBef>
                <a:spcPts val="600"/>
              </a:spcBef>
              <a:buClr>
                <a:srgbClr val="F0AB00"/>
              </a:buClr>
              <a:buSzPct val="80000"/>
              <a:buNone/>
            </a:pPr>
            <a:r>
              <a:rPr lang="de-DE" sz="1400" dirty="0">
                <a:solidFill>
                  <a:srgbClr val="000000"/>
                </a:solidFill>
                <a:latin typeface="Consolas"/>
              </a:rPr>
              <a:t>}</a:t>
            </a:r>
          </a:p>
          <a:p>
            <a:pPr marL="0" lvl="1">
              <a:spcBef>
                <a:spcPts val="600"/>
              </a:spcBef>
              <a:buClr>
                <a:srgbClr val="F0AB00"/>
              </a:buClr>
              <a:buSzPct val="80000"/>
              <a:buNone/>
            </a:pPr>
            <a:r>
              <a:rPr lang="de-DE" sz="1400" dirty="0" err="1">
                <a:solidFill>
                  <a:srgbClr val="000000"/>
                </a:solidFill>
                <a:latin typeface="Consolas"/>
              </a:rPr>
              <a:t>Vehicle.prototype.drive</a:t>
            </a:r>
            <a:r>
              <a:rPr lang="de-DE" sz="1400" dirty="0">
                <a:solidFill>
                  <a:srgbClr val="000000"/>
                </a:solidFill>
                <a:latin typeface="Consolas"/>
              </a:rPr>
              <a:t> = </a:t>
            </a:r>
            <a:r>
              <a:rPr lang="de-DE" sz="1400" dirty="0" err="1">
                <a:solidFill>
                  <a:srgbClr val="7F0055"/>
                </a:solidFill>
                <a:latin typeface="Consolas"/>
              </a:rPr>
              <a:t>function</a:t>
            </a:r>
            <a:r>
              <a:rPr lang="de-DE" sz="1400" dirty="0">
                <a:solidFill>
                  <a:srgbClr val="000000"/>
                </a:solidFill>
                <a:latin typeface="Consolas"/>
              </a:rPr>
              <a:t>(){</a:t>
            </a:r>
          </a:p>
          <a:p>
            <a:pPr marL="0" lvl="1">
              <a:spcBef>
                <a:spcPts val="600"/>
              </a:spcBef>
              <a:buClr>
                <a:srgbClr val="F0AB00"/>
              </a:buClr>
              <a:buSzPct val="80000"/>
              <a:buNone/>
            </a:pPr>
            <a:r>
              <a:rPr lang="en-US" sz="1400" dirty="0">
                <a:solidFill>
                  <a:srgbClr val="000000"/>
                </a:solidFill>
                <a:latin typeface="Consolas"/>
              </a:rPr>
              <a:t>  console.log(</a:t>
            </a:r>
            <a:r>
              <a:rPr lang="en-US" sz="1400" dirty="0">
                <a:solidFill>
                  <a:srgbClr val="7F0055"/>
                </a:solidFill>
                <a:latin typeface="Consolas"/>
              </a:rPr>
              <a:t>this</a:t>
            </a:r>
            <a:r>
              <a:rPr lang="en-US" sz="1400" dirty="0">
                <a:solidFill>
                  <a:srgbClr val="000000"/>
                </a:solidFill>
                <a:latin typeface="Consolas"/>
              </a:rPr>
              <a:t>.name + </a:t>
            </a:r>
            <a:r>
              <a:rPr lang="en-US" sz="1400" dirty="0">
                <a:solidFill>
                  <a:srgbClr val="2A00FF"/>
                </a:solidFill>
                <a:latin typeface="Consolas"/>
              </a:rPr>
              <a:t>" driving with "</a:t>
            </a:r>
            <a:r>
              <a:rPr lang="en-US" sz="1400" dirty="0">
                <a:solidFill>
                  <a:srgbClr val="000000"/>
                </a:solidFill>
                <a:latin typeface="Consolas"/>
              </a:rPr>
              <a:t> </a:t>
            </a:r>
            <a:br>
              <a:rPr lang="en-US" sz="1400" dirty="0">
                <a:solidFill>
                  <a:srgbClr val="000000"/>
                </a:solidFill>
                <a:latin typeface="Consolas"/>
              </a:rPr>
            </a:br>
            <a:r>
              <a:rPr lang="en-US" sz="1400" dirty="0">
                <a:solidFill>
                  <a:srgbClr val="000000"/>
                </a:solidFill>
                <a:latin typeface="Consolas"/>
              </a:rPr>
              <a:t>	 </a:t>
            </a:r>
            <a:r>
              <a:rPr lang="en-US" sz="1400" dirty="0" smtClean="0">
                <a:solidFill>
                  <a:srgbClr val="000000"/>
                </a:solidFill>
                <a:latin typeface="Consolas"/>
              </a:rPr>
              <a:t>   + </a:t>
            </a:r>
            <a:r>
              <a:rPr lang="en-US" sz="1400" dirty="0">
                <a:solidFill>
                  <a:srgbClr val="7F0055"/>
                </a:solidFill>
                <a:latin typeface="Consolas"/>
              </a:rPr>
              <a:t>this</a:t>
            </a:r>
            <a:r>
              <a:rPr lang="en-US" sz="1400" dirty="0">
                <a:solidFill>
                  <a:srgbClr val="000000"/>
                </a:solidFill>
                <a:latin typeface="Consolas"/>
              </a:rPr>
              <a:t>.ps + </a:t>
            </a:r>
            <a:r>
              <a:rPr lang="en-US" sz="1400" dirty="0">
                <a:solidFill>
                  <a:srgbClr val="2A00FF"/>
                </a:solidFill>
                <a:latin typeface="Consolas"/>
              </a:rPr>
              <a:t>" PS."</a:t>
            </a:r>
            <a:r>
              <a:rPr lang="en-US" sz="1400" dirty="0">
                <a:solidFill>
                  <a:srgbClr val="000000"/>
                </a:solidFill>
                <a:latin typeface="Consolas"/>
              </a:rPr>
              <a:t>);</a:t>
            </a:r>
          </a:p>
          <a:p>
            <a:pPr marL="0" lvl="1">
              <a:spcBef>
                <a:spcPts val="600"/>
              </a:spcBef>
              <a:buClr>
                <a:srgbClr val="F0AB00"/>
              </a:buClr>
              <a:buSzPct val="80000"/>
              <a:buNone/>
            </a:pPr>
            <a:r>
              <a:rPr lang="de-DE" sz="1400" dirty="0" smtClean="0">
                <a:solidFill>
                  <a:srgbClr val="000000"/>
                </a:solidFill>
                <a:latin typeface="Consolas"/>
              </a:rPr>
              <a:t>}</a:t>
            </a:r>
          </a:p>
          <a:p>
            <a:pPr marL="0" lvl="1">
              <a:spcBef>
                <a:spcPts val="600"/>
              </a:spcBef>
              <a:buClr>
                <a:srgbClr val="F0AB00"/>
              </a:buClr>
              <a:buSzPct val="80000"/>
              <a:buNone/>
            </a:pPr>
            <a:endParaRPr lang="de-DE" sz="1400" dirty="0" smtClean="0">
              <a:solidFill>
                <a:srgbClr val="000000"/>
              </a:solidFill>
              <a:latin typeface="Consolas"/>
            </a:endParaRPr>
          </a:p>
          <a:p>
            <a:r>
              <a:rPr lang="en-US" sz="1400" dirty="0" err="1" smtClean="0">
                <a:solidFill>
                  <a:srgbClr val="7F0055"/>
                </a:solidFill>
                <a:latin typeface="Consolas"/>
              </a:rPr>
              <a:t>var</a:t>
            </a:r>
            <a:r>
              <a:rPr lang="en-US" sz="1400" dirty="0" smtClean="0">
                <a:solidFill>
                  <a:srgbClr val="000000"/>
                </a:solidFill>
                <a:latin typeface="Consolas"/>
              </a:rPr>
              <a:t> </a:t>
            </a:r>
            <a:r>
              <a:rPr lang="en-US" sz="1400" dirty="0">
                <a:solidFill>
                  <a:srgbClr val="000000"/>
                </a:solidFill>
                <a:latin typeface="Consolas"/>
              </a:rPr>
              <a:t>v1 = </a:t>
            </a:r>
            <a:r>
              <a:rPr lang="en-US" sz="1400" dirty="0">
                <a:solidFill>
                  <a:srgbClr val="7F0055"/>
                </a:solidFill>
                <a:latin typeface="Consolas"/>
              </a:rPr>
              <a:t>new</a:t>
            </a:r>
            <a:r>
              <a:rPr lang="en-US" sz="1400" dirty="0">
                <a:solidFill>
                  <a:srgbClr val="000000"/>
                </a:solidFill>
                <a:latin typeface="Consolas"/>
              </a:rPr>
              <a:t> Vehicle(</a:t>
            </a:r>
            <a:r>
              <a:rPr lang="en-US" sz="1400" dirty="0">
                <a:solidFill>
                  <a:srgbClr val="2A00FF"/>
                </a:solidFill>
                <a:latin typeface="Consolas"/>
              </a:rPr>
              <a:t>"</a:t>
            </a:r>
            <a:r>
              <a:rPr lang="en-US" sz="1400" dirty="0" err="1">
                <a:solidFill>
                  <a:srgbClr val="2A00FF"/>
                </a:solidFill>
                <a:latin typeface="Consolas"/>
              </a:rPr>
              <a:t>AbstractObject</a:t>
            </a:r>
            <a:r>
              <a:rPr lang="en-US" sz="1400" dirty="0">
                <a:solidFill>
                  <a:srgbClr val="2A00FF"/>
                </a:solidFill>
                <a:latin typeface="Consolas"/>
              </a:rPr>
              <a:t>"</a:t>
            </a:r>
            <a:r>
              <a:rPr lang="en-US" sz="1400" dirty="0">
                <a:solidFill>
                  <a:srgbClr val="000000"/>
                </a:solidFill>
                <a:latin typeface="Consolas"/>
              </a:rPr>
              <a:t>, Infinity);</a:t>
            </a:r>
          </a:p>
          <a:p>
            <a:r>
              <a:rPr lang="de-DE" sz="1400" dirty="0" smtClean="0">
                <a:solidFill>
                  <a:srgbClr val="000000"/>
                </a:solidFill>
                <a:latin typeface="Consolas"/>
              </a:rPr>
              <a:t>v1.drive();</a:t>
            </a:r>
          </a:p>
          <a:p>
            <a:r>
              <a:rPr lang="de-DE" sz="1400" dirty="0">
                <a:solidFill>
                  <a:srgbClr val="000000"/>
                </a:solidFill>
                <a:latin typeface="Consolas"/>
              </a:rPr>
              <a:t>v</a:t>
            </a:r>
            <a:r>
              <a:rPr lang="de-DE" sz="1400" dirty="0" smtClean="0">
                <a:solidFill>
                  <a:srgbClr val="000000"/>
                </a:solidFill>
                <a:latin typeface="Consolas"/>
              </a:rPr>
              <a:t>1.test();</a:t>
            </a:r>
            <a:endParaRPr lang="de-DE" sz="1000" dirty="0">
              <a:solidFill>
                <a:srgbClr val="000000"/>
              </a:solidFill>
              <a:latin typeface="Consolas"/>
            </a:endParaRPr>
          </a:p>
        </p:txBody>
      </p:sp>
      <p:sp>
        <p:nvSpPr>
          <p:cNvPr id="16" name="Right Brace 15"/>
          <p:cNvSpPr/>
          <p:nvPr/>
        </p:nvSpPr>
        <p:spPr>
          <a:xfrm>
            <a:off x="4825388" y="2082188"/>
            <a:ext cx="374573" cy="2054408"/>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17" name="TextBox 16"/>
          <p:cNvSpPr txBox="1"/>
          <p:nvPr/>
        </p:nvSpPr>
        <p:spPr>
          <a:xfrm>
            <a:off x="5332162" y="2967045"/>
            <a:ext cx="1192634"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err="1" smtClean="0">
                <a:ea typeface="Arial Unicode MS" pitchFamily="34" charset="-128"/>
                <a:cs typeface="Arial Unicode MS" pitchFamily="34" charset="-128"/>
              </a:rPr>
              <a:t>Constructor</a:t>
            </a:r>
            <a:endParaRPr lang="de-DE" sz="1800" kern="0" dirty="0" smtClean="0">
              <a:ea typeface="Arial Unicode MS" pitchFamily="34" charset="-128"/>
              <a:cs typeface="Arial Unicode MS" pitchFamily="34" charset="-128"/>
            </a:endParaRPr>
          </a:p>
        </p:txBody>
      </p:sp>
      <p:sp>
        <p:nvSpPr>
          <p:cNvPr id="18" name="Right Brace 17"/>
          <p:cNvSpPr/>
          <p:nvPr/>
        </p:nvSpPr>
        <p:spPr>
          <a:xfrm>
            <a:off x="2544898" y="2423711"/>
            <a:ext cx="121185" cy="543334"/>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9" name="TextBox 18"/>
          <p:cNvSpPr txBox="1"/>
          <p:nvPr/>
        </p:nvSpPr>
        <p:spPr>
          <a:xfrm>
            <a:off x="2817251" y="2556877"/>
            <a:ext cx="97462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rPr>
              <a:t>Variablen</a:t>
            </a:r>
          </a:p>
        </p:txBody>
      </p:sp>
      <p:sp>
        <p:nvSpPr>
          <p:cNvPr id="20" name="Right Brace 19"/>
          <p:cNvSpPr/>
          <p:nvPr/>
        </p:nvSpPr>
        <p:spPr>
          <a:xfrm>
            <a:off x="2894371" y="2967045"/>
            <a:ext cx="225056" cy="877842"/>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1" name="TextBox 20"/>
          <p:cNvSpPr txBox="1"/>
          <p:nvPr/>
        </p:nvSpPr>
        <p:spPr>
          <a:xfrm>
            <a:off x="3304564" y="3267466"/>
            <a:ext cx="897682"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rPr>
              <a:t>Methode</a:t>
            </a:r>
          </a:p>
        </p:txBody>
      </p:sp>
      <p:sp>
        <p:nvSpPr>
          <p:cNvPr id="22" name="Right Brace 21"/>
          <p:cNvSpPr/>
          <p:nvPr/>
        </p:nvSpPr>
        <p:spPr>
          <a:xfrm>
            <a:off x="4712860" y="4186408"/>
            <a:ext cx="225056" cy="969485"/>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3" name="TextBox 22"/>
          <p:cNvSpPr txBox="1"/>
          <p:nvPr/>
        </p:nvSpPr>
        <p:spPr>
          <a:xfrm>
            <a:off x="5199960" y="4355679"/>
            <a:ext cx="1423467" cy="630942"/>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rPr>
              <a:t>Methode über</a:t>
            </a:r>
          </a:p>
          <a:p>
            <a:pPr fontAlgn="base">
              <a:spcBef>
                <a:spcPts val="600"/>
              </a:spcBef>
              <a:spcAft>
                <a:spcPct val="0"/>
              </a:spcAft>
              <a:buClr>
                <a:srgbClr val="F0AB00"/>
              </a:buClr>
              <a:buSzPct val="80000"/>
            </a:pPr>
            <a:r>
              <a:rPr lang="de-DE" sz="1800" kern="0" dirty="0" err="1" smtClean="0">
                <a:ea typeface="Arial Unicode MS" pitchFamily="34" charset="-128"/>
                <a:cs typeface="Arial Unicode MS" pitchFamily="34" charset="-128"/>
              </a:rPr>
              <a:t>Prototyping</a:t>
            </a:r>
            <a:endParaRPr lang="de-DE"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11507975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Objektorientierung – Übung</a:t>
            </a:r>
            <a:endParaRPr lang="de-DE" dirty="0"/>
          </a:p>
        </p:txBody>
      </p:sp>
      <p:sp>
        <p:nvSpPr>
          <p:cNvPr id="3" name="Text Placeholder 2"/>
          <p:cNvSpPr>
            <a:spLocks noGrp="1"/>
          </p:cNvSpPr>
          <p:nvPr>
            <p:ph type="body" sz="quarter" idx="10"/>
          </p:nvPr>
        </p:nvSpPr>
        <p:spPr/>
        <p:txBody>
          <a:bodyPr/>
          <a:lstStyle/>
          <a:p>
            <a:pPr marL="457200" indent="-457200">
              <a:buFont typeface="+mj-lt"/>
              <a:buAutoNum type="arabicPeriod"/>
            </a:pPr>
            <a:r>
              <a:rPr lang="de-DE" dirty="0" smtClean="0"/>
              <a:t>Erstelle eine Klasse Shape, die eine x- und y-Koordinate und eine Farbe (als hexadezimalen String)  besitzt</a:t>
            </a:r>
          </a:p>
          <a:p>
            <a:pPr marL="457200" indent="-457200">
              <a:buFont typeface="+mj-lt"/>
              <a:buAutoNum type="arabicPeriod"/>
            </a:pPr>
            <a:r>
              <a:rPr lang="de-DE" dirty="0" smtClean="0"/>
              <a:t>Erstelle eine </a:t>
            </a:r>
            <a:r>
              <a:rPr lang="de-DE" dirty="0" err="1" smtClean="0"/>
              <a:t>Klsse</a:t>
            </a:r>
            <a:r>
              <a:rPr lang="de-DE" dirty="0" smtClean="0"/>
              <a:t> </a:t>
            </a:r>
            <a:r>
              <a:rPr lang="de-DE" dirty="0" err="1" smtClean="0"/>
              <a:t>Rectangle</a:t>
            </a:r>
            <a:r>
              <a:rPr lang="de-DE" dirty="0" smtClean="0"/>
              <a:t>, die von Shape erbt, eine Höhe, eine Breite und eine </a:t>
            </a:r>
            <a:r>
              <a:rPr lang="de-DE" dirty="0" err="1" smtClean="0"/>
              <a:t>paint</a:t>
            </a:r>
            <a:r>
              <a:rPr lang="de-DE" dirty="0" smtClean="0"/>
              <a:t>-Methode zum Zeichnen eines Rechtecks besitzt.</a:t>
            </a:r>
          </a:p>
          <a:p>
            <a:pPr marL="457200" indent="-457200">
              <a:buFont typeface="+mj-lt"/>
              <a:buAutoNum type="arabicPeriod"/>
            </a:pPr>
            <a:r>
              <a:rPr lang="de-DE" dirty="0" smtClean="0"/>
              <a:t>Erstelle eine Klasse Circle, die von Shape erbt und einen Radius und eine </a:t>
            </a:r>
            <a:r>
              <a:rPr lang="de-DE" dirty="0" err="1" smtClean="0"/>
              <a:t>paint</a:t>
            </a:r>
            <a:r>
              <a:rPr lang="de-DE" dirty="0" smtClean="0"/>
              <a:t>-Methode zum Zeichnen eines Kreises besitzt.</a:t>
            </a:r>
            <a:endParaRPr lang="de-DE" dirty="0"/>
          </a:p>
        </p:txBody>
      </p:sp>
    </p:spTree>
    <p:extLst>
      <p:ext uri="{BB962C8B-B14F-4D97-AF65-F5344CB8AC3E}">
        <p14:creationId xmlns:p14="http://schemas.microsoft.com/office/powerpoint/2010/main" val="24203396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smtClean="0"/>
              <a:t>AJAX</a:t>
            </a:r>
            <a:endParaRPr lang="de-DE" dirty="0"/>
          </a:p>
        </p:txBody>
      </p:sp>
      <p:sp>
        <p:nvSpPr>
          <p:cNvPr id="5" name="Text Placeholder 4"/>
          <p:cNvSpPr>
            <a:spLocks noGrp="1"/>
          </p:cNvSpPr>
          <p:nvPr>
            <p:ph type="body" sz="quarter" idx="10"/>
          </p:nvPr>
        </p:nvSpPr>
        <p:spPr/>
        <p:txBody>
          <a:bodyPr/>
          <a:lstStyle/>
          <a:p>
            <a:r>
              <a:rPr lang="de-DE" dirty="0" err="1" smtClean="0"/>
              <a:t>Asynchronous</a:t>
            </a:r>
            <a:r>
              <a:rPr lang="de-DE" dirty="0" smtClean="0"/>
              <a:t> JavaScript </a:t>
            </a:r>
            <a:r>
              <a:rPr lang="de-DE" dirty="0" err="1" smtClean="0"/>
              <a:t>and</a:t>
            </a:r>
            <a:r>
              <a:rPr lang="de-DE" dirty="0" smtClean="0"/>
              <a:t> XML</a:t>
            </a:r>
            <a:endParaRPr lang="de-DE" dirty="0"/>
          </a:p>
        </p:txBody>
      </p:sp>
    </p:spTree>
    <p:extLst>
      <p:ext uri="{BB962C8B-B14F-4D97-AF65-F5344CB8AC3E}">
        <p14:creationId xmlns:p14="http://schemas.microsoft.com/office/powerpoint/2010/main" val="31788860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AJAX</a:t>
            </a:r>
            <a:endParaRPr lang="de-DE" dirty="0"/>
          </a:p>
        </p:txBody>
      </p:sp>
      <p:sp>
        <p:nvSpPr>
          <p:cNvPr id="3" name="Text Placeholder 2"/>
          <p:cNvSpPr>
            <a:spLocks noGrp="1"/>
          </p:cNvSpPr>
          <p:nvPr>
            <p:ph type="body" sz="quarter" idx="10"/>
          </p:nvPr>
        </p:nvSpPr>
        <p:spPr/>
        <p:txBody>
          <a:bodyPr/>
          <a:lstStyle/>
          <a:p>
            <a:r>
              <a:rPr lang="de-DE" dirty="0" smtClean="0"/>
              <a:t>Warum Ajax?</a:t>
            </a:r>
          </a:p>
          <a:p>
            <a:pPr lvl="1"/>
            <a:r>
              <a:rPr lang="de-DE" dirty="0" smtClean="0"/>
              <a:t>Ermöglicht asynchrone Datenübertragung</a:t>
            </a:r>
          </a:p>
          <a:p>
            <a:pPr lvl="1"/>
            <a:r>
              <a:rPr lang="de-DE" dirty="0" smtClean="0"/>
              <a:t>Vermeidet </a:t>
            </a:r>
            <a:r>
              <a:rPr lang="de-DE" dirty="0" err="1" smtClean="0"/>
              <a:t>Neuladen</a:t>
            </a:r>
            <a:r>
              <a:rPr lang="de-DE" dirty="0" smtClean="0"/>
              <a:t> der Seite</a:t>
            </a:r>
          </a:p>
          <a:p>
            <a:r>
              <a:rPr lang="de-DE" dirty="0" smtClean="0"/>
              <a:t>Ablauf</a:t>
            </a:r>
          </a:p>
          <a:p>
            <a:pPr lvl="1"/>
            <a:r>
              <a:rPr lang="de-DE" dirty="0" smtClean="0"/>
              <a:t>Request-Objekt erzeugen</a:t>
            </a:r>
          </a:p>
          <a:p>
            <a:pPr lvl="1"/>
            <a:r>
              <a:rPr lang="de-DE" dirty="0" smtClean="0"/>
              <a:t>Request abschicken</a:t>
            </a:r>
          </a:p>
          <a:p>
            <a:pPr lvl="1"/>
            <a:endParaRPr lang="de-DE" dirty="0"/>
          </a:p>
        </p:txBody>
      </p:sp>
    </p:spTree>
    <p:extLst>
      <p:ext uri="{BB962C8B-B14F-4D97-AF65-F5344CB8AC3E}">
        <p14:creationId xmlns:p14="http://schemas.microsoft.com/office/powerpoint/2010/main" val="1188867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AJAX</a:t>
            </a:r>
            <a:endParaRPr lang="de-DE" dirty="0"/>
          </a:p>
        </p:txBody>
      </p:sp>
      <p:sp>
        <p:nvSpPr>
          <p:cNvPr id="3" name="Text Placeholder 2"/>
          <p:cNvSpPr>
            <a:spLocks noGrp="1"/>
          </p:cNvSpPr>
          <p:nvPr>
            <p:ph type="body" sz="quarter" idx="10"/>
          </p:nvPr>
        </p:nvSpPr>
        <p:spPr/>
        <p:txBody>
          <a:bodyPr/>
          <a:lstStyle/>
          <a:p>
            <a:r>
              <a:rPr lang="de-DE" dirty="0" smtClean="0"/>
              <a:t>Request-Objekt erzeugen</a:t>
            </a:r>
          </a:p>
          <a:p>
            <a:pPr lvl="1"/>
            <a:r>
              <a:rPr lang="de-DE" sz="1600" dirty="0" err="1">
                <a:solidFill>
                  <a:srgbClr val="7F0055"/>
                </a:solidFill>
                <a:latin typeface="Consolas"/>
              </a:rPr>
              <a:t>var</a:t>
            </a:r>
            <a:r>
              <a:rPr lang="de-DE" sz="1600" dirty="0">
                <a:solidFill>
                  <a:srgbClr val="000000"/>
                </a:solidFill>
                <a:latin typeface="Consolas"/>
              </a:rPr>
              <a:t> </a:t>
            </a:r>
            <a:r>
              <a:rPr lang="de-DE" sz="1600" dirty="0" err="1">
                <a:solidFill>
                  <a:srgbClr val="000000"/>
                </a:solidFill>
                <a:latin typeface="Consolas"/>
              </a:rPr>
              <a:t>http_request</a:t>
            </a:r>
            <a:r>
              <a:rPr lang="de-DE" sz="1600" dirty="0">
                <a:solidFill>
                  <a:srgbClr val="000000"/>
                </a:solidFill>
                <a:latin typeface="Consolas"/>
              </a:rPr>
              <a:t> = </a:t>
            </a:r>
            <a:r>
              <a:rPr lang="de-DE" sz="1600" dirty="0">
                <a:solidFill>
                  <a:srgbClr val="7F0055"/>
                </a:solidFill>
                <a:latin typeface="Consolas"/>
              </a:rPr>
              <a:t>false</a:t>
            </a:r>
            <a:r>
              <a:rPr lang="de-DE" sz="1600" dirty="0">
                <a:solidFill>
                  <a:srgbClr val="000000"/>
                </a:solidFill>
                <a:latin typeface="Consolas"/>
              </a:rPr>
              <a:t>;</a:t>
            </a:r>
          </a:p>
          <a:p>
            <a:pPr lvl="1"/>
            <a:r>
              <a:rPr lang="de-DE" sz="1600" dirty="0">
                <a:solidFill>
                  <a:srgbClr val="7F0055"/>
                </a:solidFill>
                <a:latin typeface="Consolas"/>
              </a:rPr>
              <a:t>if</a:t>
            </a:r>
            <a:r>
              <a:rPr lang="de-DE" sz="1600" dirty="0">
                <a:solidFill>
                  <a:srgbClr val="000000"/>
                </a:solidFill>
                <a:latin typeface="Consolas"/>
              </a:rPr>
              <a:t> (</a:t>
            </a:r>
            <a:r>
              <a:rPr lang="de-DE" sz="1600" dirty="0" err="1">
                <a:solidFill>
                  <a:srgbClr val="000000"/>
                </a:solidFill>
                <a:latin typeface="Consolas"/>
              </a:rPr>
              <a:t>window.XMLHttpRequest</a:t>
            </a:r>
            <a:r>
              <a:rPr lang="de-DE" sz="1600" dirty="0">
                <a:solidFill>
                  <a:srgbClr val="000000"/>
                </a:solidFill>
                <a:latin typeface="Consolas"/>
              </a:rPr>
              <a:t>) { </a:t>
            </a:r>
            <a:r>
              <a:rPr lang="de-DE" sz="1600" dirty="0">
                <a:solidFill>
                  <a:srgbClr val="3F7F5F"/>
                </a:solidFill>
                <a:latin typeface="Consolas"/>
              </a:rPr>
              <a:t>// Mozilla, Safari,...</a:t>
            </a:r>
          </a:p>
          <a:p>
            <a:pPr lvl="1"/>
            <a:r>
              <a:rPr lang="de-DE" sz="1600" dirty="0">
                <a:solidFill>
                  <a:srgbClr val="000000"/>
                </a:solidFill>
                <a:latin typeface="Consolas"/>
              </a:rPr>
              <a:t>    </a:t>
            </a:r>
            <a:r>
              <a:rPr lang="de-DE" sz="1600" dirty="0" err="1">
                <a:solidFill>
                  <a:srgbClr val="000000"/>
                </a:solidFill>
                <a:latin typeface="Consolas"/>
              </a:rPr>
              <a:t>http_request</a:t>
            </a:r>
            <a:r>
              <a:rPr lang="de-DE" sz="1600" dirty="0">
                <a:solidFill>
                  <a:srgbClr val="000000"/>
                </a:solidFill>
                <a:latin typeface="Consolas"/>
              </a:rPr>
              <a:t> = </a:t>
            </a:r>
            <a:r>
              <a:rPr lang="de-DE" sz="1600" dirty="0" err="1">
                <a:solidFill>
                  <a:srgbClr val="7F0055"/>
                </a:solidFill>
                <a:latin typeface="Consolas"/>
              </a:rPr>
              <a:t>new</a:t>
            </a:r>
            <a:r>
              <a:rPr lang="de-DE" sz="1600" dirty="0">
                <a:solidFill>
                  <a:srgbClr val="000000"/>
                </a:solidFill>
                <a:latin typeface="Consolas"/>
              </a:rPr>
              <a:t> </a:t>
            </a:r>
            <a:r>
              <a:rPr lang="de-DE" sz="1600" dirty="0" err="1">
                <a:solidFill>
                  <a:srgbClr val="000000"/>
                </a:solidFill>
                <a:latin typeface="Consolas"/>
              </a:rPr>
              <a:t>XMLHttpRequest</a:t>
            </a:r>
            <a:r>
              <a:rPr lang="de-DE" sz="1600" dirty="0">
                <a:solidFill>
                  <a:srgbClr val="000000"/>
                </a:solidFill>
                <a:latin typeface="Consolas"/>
              </a:rPr>
              <a:t>();</a:t>
            </a:r>
          </a:p>
          <a:p>
            <a:pPr lvl="1"/>
            <a:r>
              <a:rPr lang="en-US" sz="1600" dirty="0">
                <a:solidFill>
                  <a:srgbClr val="000000"/>
                </a:solidFill>
                <a:latin typeface="Consolas"/>
              </a:rPr>
              <a:t>} </a:t>
            </a:r>
            <a:r>
              <a:rPr lang="en-US" sz="1600" dirty="0">
                <a:solidFill>
                  <a:srgbClr val="7F0055"/>
                </a:solidFill>
                <a:latin typeface="Consolas"/>
              </a:rPr>
              <a:t>else</a:t>
            </a:r>
            <a:r>
              <a:rPr lang="en-US" sz="1600" dirty="0">
                <a:solidFill>
                  <a:srgbClr val="000000"/>
                </a:solidFill>
                <a:latin typeface="Consolas"/>
              </a:rPr>
              <a:t> </a:t>
            </a:r>
            <a:r>
              <a:rPr lang="en-US" sz="1600" dirty="0">
                <a:solidFill>
                  <a:srgbClr val="7F0055"/>
                </a:solidFill>
                <a:latin typeface="Consolas"/>
              </a:rPr>
              <a:t>if</a:t>
            </a:r>
            <a:r>
              <a:rPr lang="en-US" sz="1600" dirty="0">
                <a:solidFill>
                  <a:srgbClr val="000000"/>
                </a:solidFill>
                <a:latin typeface="Consolas"/>
              </a:rPr>
              <a:t> (</a:t>
            </a:r>
            <a:r>
              <a:rPr lang="en-US" sz="1600" dirty="0" err="1">
                <a:solidFill>
                  <a:srgbClr val="000000"/>
                </a:solidFill>
                <a:latin typeface="Consolas"/>
              </a:rPr>
              <a:t>window.ActiveXObject</a:t>
            </a:r>
            <a:r>
              <a:rPr lang="en-US" sz="1600" dirty="0">
                <a:solidFill>
                  <a:srgbClr val="000000"/>
                </a:solidFill>
                <a:latin typeface="Consolas"/>
              </a:rPr>
              <a:t>) { </a:t>
            </a:r>
            <a:r>
              <a:rPr lang="en-US" sz="1600" dirty="0">
                <a:solidFill>
                  <a:srgbClr val="3F7F5F"/>
                </a:solidFill>
                <a:latin typeface="Consolas"/>
              </a:rPr>
              <a:t>// IE &lt;= 9</a:t>
            </a:r>
          </a:p>
          <a:p>
            <a:pPr lvl="1"/>
            <a:r>
              <a:rPr lang="de-DE" sz="1600" dirty="0">
                <a:solidFill>
                  <a:srgbClr val="000000"/>
                </a:solidFill>
                <a:latin typeface="Consolas"/>
              </a:rPr>
              <a:t>    </a:t>
            </a:r>
            <a:r>
              <a:rPr lang="de-DE" sz="1600" dirty="0" err="1">
                <a:solidFill>
                  <a:srgbClr val="7F0055"/>
                </a:solidFill>
                <a:latin typeface="Consolas"/>
              </a:rPr>
              <a:t>try</a:t>
            </a:r>
            <a:r>
              <a:rPr lang="de-DE" sz="1600" dirty="0">
                <a:solidFill>
                  <a:srgbClr val="000000"/>
                </a:solidFill>
                <a:latin typeface="Consolas"/>
              </a:rPr>
              <a:t> {</a:t>
            </a:r>
          </a:p>
          <a:p>
            <a:pPr lvl="1"/>
            <a:r>
              <a:rPr lang="de-DE" sz="1600" dirty="0">
                <a:solidFill>
                  <a:srgbClr val="000000"/>
                </a:solidFill>
                <a:latin typeface="Consolas"/>
              </a:rPr>
              <a:t>        </a:t>
            </a:r>
            <a:r>
              <a:rPr lang="de-DE" sz="1600" dirty="0" err="1">
                <a:solidFill>
                  <a:srgbClr val="000000"/>
                </a:solidFill>
                <a:latin typeface="Consolas"/>
              </a:rPr>
              <a:t>http_request</a:t>
            </a:r>
            <a:r>
              <a:rPr lang="de-DE" sz="1600" dirty="0">
                <a:solidFill>
                  <a:srgbClr val="000000"/>
                </a:solidFill>
                <a:latin typeface="Consolas"/>
              </a:rPr>
              <a:t> = </a:t>
            </a:r>
            <a:r>
              <a:rPr lang="de-DE" sz="1600" dirty="0" err="1">
                <a:solidFill>
                  <a:srgbClr val="7F0055"/>
                </a:solidFill>
                <a:latin typeface="Consolas"/>
              </a:rPr>
              <a:t>new</a:t>
            </a:r>
            <a:r>
              <a:rPr lang="de-DE" sz="1600" dirty="0">
                <a:solidFill>
                  <a:srgbClr val="000000"/>
                </a:solidFill>
                <a:latin typeface="Consolas"/>
              </a:rPr>
              <a:t> </a:t>
            </a:r>
            <a:r>
              <a:rPr lang="de-DE" sz="1600" dirty="0" err="1">
                <a:solidFill>
                  <a:srgbClr val="000000"/>
                </a:solidFill>
                <a:latin typeface="Consolas"/>
              </a:rPr>
              <a:t>ActiveXObject</a:t>
            </a:r>
            <a:r>
              <a:rPr lang="de-DE" sz="1600" dirty="0">
                <a:solidFill>
                  <a:srgbClr val="000000"/>
                </a:solidFill>
                <a:latin typeface="Consolas"/>
              </a:rPr>
              <a:t>(</a:t>
            </a:r>
            <a:r>
              <a:rPr lang="de-DE" sz="1600" dirty="0">
                <a:solidFill>
                  <a:srgbClr val="2A00FF"/>
                </a:solidFill>
                <a:latin typeface="Consolas"/>
              </a:rPr>
              <a:t>"Msxml2.XMLHTTP"</a:t>
            </a:r>
            <a:r>
              <a:rPr lang="de-DE" sz="1600" dirty="0">
                <a:solidFill>
                  <a:srgbClr val="000000"/>
                </a:solidFill>
                <a:latin typeface="Consolas"/>
              </a:rPr>
              <a:t>);</a:t>
            </a:r>
          </a:p>
          <a:p>
            <a:pPr lvl="1"/>
            <a:r>
              <a:rPr lang="de-DE" sz="1600" dirty="0">
                <a:solidFill>
                  <a:srgbClr val="000000"/>
                </a:solidFill>
                <a:latin typeface="Consolas"/>
              </a:rPr>
              <a:t>    } </a:t>
            </a:r>
            <a:r>
              <a:rPr lang="de-DE" sz="1600" dirty="0">
                <a:solidFill>
                  <a:srgbClr val="7F0055"/>
                </a:solidFill>
                <a:latin typeface="Consolas"/>
              </a:rPr>
              <a:t>catch</a:t>
            </a:r>
            <a:r>
              <a:rPr lang="de-DE" sz="1600" dirty="0">
                <a:solidFill>
                  <a:srgbClr val="000000"/>
                </a:solidFill>
                <a:latin typeface="Consolas"/>
              </a:rPr>
              <a:t> (e) {</a:t>
            </a:r>
          </a:p>
          <a:p>
            <a:pPr lvl="1"/>
            <a:r>
              <a:rPr lang="de-DE" sz="1600" dirty="0">
                <a:solidFill>
                  <a:srgbClr val="000000"/>
                </a:solidFill>
                <a:latin typeface="Consolas"/>
              </a:rPr>
              <a:t>        </a:t>
            </a:r>
            <a:r>
              <a:rPr lang="de-DE" sz="1600" dirty="0" err="1">
                <a:solidFill>
                  <a:srgbClr val="7F0055"/>
                </a:solidFill>
                <a:latin typeface="Consolas"/>
              </a:rPr>
              <a:t>try</a:t>
            </a:r>
            <a:r>
              <a:rPr lang="de-DE" sz="1600" dirty="0">
                <a:solidFill>
                  <a:srgbClr val="000000"/>
                </a:solidFill>
                <a:latin typeface="Consolas"/>
              </a:rPr>
              <a:t> {</a:t>
            </a:r>
          </a:p>
          <a:p>
            <a:pPr lvl="1"/>
            <a:r>
              <a:rPr lang="de-DE" sz="1600" dirty="0">
                <a:solidFill>
                  <a:srgbClr val="000000"/>
                </a:solidFill>
                <a:latin typeface="Consolas"/>
              </a:rPr>
              <a:t>            </a:t>
            </a:r>
            <a:r>
              <a:rPr lang="de-DE" sz="1600" dirty="0" err="1">
                <a:solidFill>
                  <a:srgbClr val="000000"/>
                </a:solidFill>
                <a:latin typeface="Consolas"/>
              </a:rPr>
              <a:t>http_request</a:t>
            </a:r>
            <a:r>
              <a:rPr lang="de-DE" sz="1600" dirty="0">
                <a:solidFill>
                  <a:srgbClr val="000000"/>
                </a:solidFill>
                <a:latin typeface="Consolas"/>
              </a:rPr>
              <a:t> = </a:t>
            </a:r>
            <a:r>
              <a:rPr lang="de-DE" sz="1600" dirty="0" err="1">
                <a:solidFill>
                  <a:srgbClr val="7F0055"/>
                </a:solidFill>
                <a:latin typeface="Consolas"/>
              </a:rPr>
              <a:t>new</a:t>
            </a:r>
            <a:r>
              <a:rPr lang="de-DE" sz="1600" dirty="0">
                <a:solidFill>
                  <a:srgbClr val="000000"/>
                </a:solidFill>
                <a:latin typeface="Consolas"/>
              </a:rPr>
              <a:t> </a:t>
            </a:r>
            <a:r>
              <a:rPr lang="de-DE" sz="1600" dirty="0" err="1">
                <a:solidFill>
                  <a:srgbClr val="000000"/>
                </a:solidFill>
                <a:latin typeface="Consolas"/>
              </a:rPr>
              <a:t>ActiveXObject</a:t>
            </a:r>
            <a:r>
              <a:rPr lang="de-DE" sz="1600" dirty="0">
                <a:solidFill>
                  <a:srgbClr val="000000"/>
                </a:solidFill>
                <a:latin typeface="Consolas"/>
              </a:rPr>
              <a:t>(</a:t>
            </a:r>
            <a:r>
              <a:rPr lang="de-DE" sz="1600" dirty="0">
                <a:solidFill>
                  <a:srgbClr val="2A00FF"/>
                </a:solidFill>
                <a:latin typeface="Consolas"/>
              </a:rPr>
              <a:t>"</a:t>
            </a:r>
            <a:r>
              <a:rPr lang="de-DE" sz="1600" dirty="0" err="1">
                <a:solidFill>
                  <a:srgbClr val="2A00FF"/>
                </a:solidFill>
                <a:latin typeface="Consolas"/>
              </a:rPr>
              <a:t>Microsoft.XMLHTTP</a:t>
            </a:r>
            <a:r>
              <a:rPr lang="de-DE" sz="1600" dirty="0">
                <a:solidFill>
                  <a:srgbClr val="2A00FF"/>
                </a:solidFill>
                <a:latin typeface="Consolas"/>
              </a:rPr>
              <a:t>"</a:t>
            </a:r>
            <a:r>
              <a:rPr lang="de-DE" sz="1600" dirty="0">
                <a:solidFill>
                  <a:srgbClr val="000000"/>
                </a:solidFill>
                <a:latin typeface="Consolas"/>
              </a:rPr>
              <a:t>);</a:t>
            </a:r>
          </a:p>
          <a:p>
            <a:pPr lvl="1"/>
            <a:r>
              <a:rPr lang="de-DE" sz="1600" dirty="0">
                <a:solidFill>
                  <a:srgbClr val="000000"/>
                </a:solidFill>
                <a:latin typeface="Consolas"/>
              </a:rPr>
              <a:t>        } </a:t>
            </a:r>
            <a:r>
              <a:rPr lang="de-DE" sz="1600" dirty="0">
                <a:solidFill>
                  <a:srgbClr val="7F0055"/>
                </a:solidFill>
                <a:latin typeface="Consolas"/>
              </a:rPr>
              <a:t>catch</a:t>
            </a:r>
            <a:r>
              <a:rPr lang="de-DE" sz="1600" dirty="0">
                <a:solidFill>
                  <a:srgbClr val="000000"/>
                </a:solidFill>
                <a:latin typeface="Consolas"/>
              </a:rPr>
              <a:t> (e) {}</a:t>
            </a:r>
          </a:p>
          <a:p>
            <a:pPr lvl="1"/>
            <a:r>
              <a:rPr lang="de-DE" sz="1600" dirty="0">
                <a:solidFill>
                  <a:srgbClr val="000000"/>
                </a:solidFill>
                <a:latin typeface="Consolas"/>
              </a:rPr>
              <a:t>    }</a:t>
            </a:r>
          </a:p>
          <a:p>
            <a:pPr lvl="1"/>
            <a:r>
              <a:rPr lang="de-DE" sz="1600" dirty="0">
                <a:solidFill>
                  <a:srgbClr val="000000"/>
                </a:solidFill>
                <a:latin typeface="Consolas"/>
              </a:rPr>
              <a:t>}</a:t>
            </a:r>
          </a:p>
          <a:p>
            <a:endParaRPr lang="de-DE" dirty="0"/>
          </a:p>
        </p:txBody>
      </p:sp>
    </p:spTree>
    <p:extLst>
      <p:ext uri="{BB962C8B-B14F-4D97-AF65-F5344CB8AC3E}">
        <p14:creationId xmlns:p14="http://schemas.microsoft.com/office/powerpoint/2010/main" val="28660488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AJAX</a:t>
            </a:r>
            <a:endParaRPr lang="de-DE" dirty="0"/>
          </a:p>
        </p:txBody>
      </p:sp>
      <p:sp>
        <p:nvSpPr>
          <p:cNvPr id="3" name="Text Placeholder 2"/>
          <p:cNvSpPr>
            <a:spLocks noGrp="1"/>
          </p:cNvSpPr>
          <p:nvPr>
            <p:ph type="body" sz="quarter" idx="10"/>
          </p:nvPr>
        </p:nvSpPr>
        <p:spPr/>
        <p:txBody>
          <a:bodyPr/>
          <a:lstStyle/>
          <a:p>
            <a:r>
              <a:rPr lang="de-DE" dirty="0" smtClean="0"/>
              <a:t>Request-Objekt abschicken</a:t>
            </a:r>
            <a:endParaRPr lang="de-DE" dirty="0">
              <a:latin typeface="Consolas"/>
            </a:endParaRPr>
          </a:p>
          <a:p>
            <a:pPr lvl="1"/>
            <a:r>
              <a:rPr lang="de-DE" sz="1600" dirty="0" err="1">
                <a:solidFill>
                  <a:srgbClr val="000000"/>
                </a:solidFill>
                <a:latin typeface="Consolas"/>
              </a:rPr>
              <a:t>http_request.onreadystatechange</a:t>
            </a:r>
            <a:r>
              <a:rPr lang="de-DE" sz="1600" dirty="0">
                <a:solidFill>
                  <a:srgbClr val="000000"/>
                </a:solidFill>
                <a:latin typeface="Consolas"/>
              </a:rPr>
              <a:t> = </a:t>
            </a:r>
            <a:r>
              <a:rPr lang="de-DE" sz="1600" dirty="0" err="1">
                <a:solidFill>
                  <a:srgbClr val="7F0055"/>
                </a:solidFill>
                <a:latin typeface="Consolas"/>
              </a:rPr>
              <a:t>function</a:t>
            </a:r>
            <a:r>
              <a:rPr lang="de-DE" sz="1600" dirty="0">
                <a:solidFill>
                  <a:srgbClr val="000000"/>
                </a:solidFill>
                <a:latin typeface="Consolas"/>
              </a:rPr>
              <a:t>(){</a:t>
            </a:r>
          </a:p>
          <a:p>
            <a:pPr lvl="1"/>
            <a:r>
              <a:rPr lang="de-DE" sz="1600" dirty="0" smtClean="0">
                <a:solidFill>
                  <a:srgbClr val="7F0055"/>
                </a:solidFill>
                <a:latin typeface="Consolas"/>
              </a:rPr>
              <a:t>    if</a:t>
            </a:r>
            <a:r>
              <a:rPr lang="de-DE" sz="1600" dirty="0" smtClean="0">
                <a:solidFill>
                  <a:srgbClr val="000000"/>
                </a:solidFill>
                <a:latin typeface="Consolas"/>
              </a:rPr>
              <a:t> </a:t>
            </a:r>
            <a:r>
              <a:rPr lang="de-DE" sz="1600" dirty="0">
                <a:solidFill>
                  <a:srgbClr val="000000"/>
                </a:solidFill>
                <a:latin typeface="Consolas"/>
              </a:rPr>
              <a:t>(</a:t>
            </a:r>
            <a:r>
              <a:rPr lang="de-DE" sz="1600" dirty="0" err="1">
                <a:solidFill>
                  <a:srgbClr val="000000"/>
                </a:solidFill>
                <a:latin typeface="Consolas"/>
              </a:rPr>
              <a:t>http_request.readyState</a:t>
            </a:r>
            <a:r>
              <a:rPr lang="de-DE" sz="1600" dirty="0">
                <a:solidFill>
                  <a:srgbClr val="000000"/>
                </a:solidFill>
                <a:latin typeface="Consolas"/>
              </a:rPr>
              <a:t> == 4) {</a:t>
            </a:r>
          </a:p>
          <a:p>
            <a:pPr lvl="1"/>
            <a:r>
              <a:rPr lang="de-DE" sz="1600" dirty="0" smtClean="0">
                <a:solidFill>
                  <a:srgbClr val="7F0055"/>
                </a:solidFill>
                <a:latin typeface="Consolas"/>
              </a:rPr>
              <a:t>        if</a:t>
            </a:r>
            <a:r>
              <a:rPr lang="de-DE" sz="1600" dirty="0" smtClean="0">
                <a:solidFill>
                  <a:srgbClr val="000000"/>
                </a:solidFill>
                <a:latin typeface="Consolas"/>
              </a:rPr>
              <a:t> </a:t>
            </a:r>
            <a:r>
              <a:rPr lang="de-DE" sz="1600" dirty="0">
                <a:solidFill>
                  <a:srgbClr val="000000"/>
                </a:solidFill>
                <a:latin typeface="Consolas"/>
              </a:rPr>
              <a:t>(</a:t>
            </a:r>
            <a:r>
              <a:rPr lang="de-DE" sz="1600" dirty="0" err="1">
                <a:solidFill>
                  <a:srgbClr val="000000"/>
                </a:solidFill>
                <a:latin typeface="Consolas"/>
              </a:rPr>
              <a:t>http_request.status</a:t>
            </a:r>
            <a:r>
              <a:rPr lang="de-DE" sz="1600" dirty="0">
                <a:solidFill>
                  <a:srgbClr val="000000"/>
                </a:solidFill>
                <a:latin typeface="Consolas"/>
              </a:rPr>
              <a:t> == 200) {</a:t>
            </a:r>
          </a:p>
          <a:p>
            <a:pPr lvl="1"/>
            <a:r>
              <a:rPr lang="de-DE" sz="1600" dirty="0" smtClean="0">
                <a:solidFill>
                  <a:srgbClr val="000000"/>
                </a:solidFill>
                <a:latin typeface="Consolas"/>
              </a:rPr>
              <a:t>            alert(</a:t>
            </a:r>
            <a:r>
              <a:rPr lang="de-DE" sz="1600" dirty="0" err="1" smtClean="0">
                <a:solidFill>
                  <a:srgbClr val="000000"/>
                </a:solidFill>
                <a:latin typeface="Consolas"/>
              </a:rPr>
              <a:t>http_request.responseText</a:t>
            </a:r>
            <a:r>
              <a:rPr lang="de-DE" sz="1600" dirty="0">
                <a:solidFill>
                  <a:srgbClr val="000000"/>
                </a:solidFill>
                <a:latin typeface="Consolas"/>
              </a:rPr>
              <a:t>);</a:t>
            </a:r>
          </a:p>
          <a:p>
            <a:pPr lvl="1"/>
            <a:r>
              <a:rPr lang="de-DE" sz="1600" dirty="0" smtClean="0">
                <a:solidFill>
                  <a:srgbClr val="000000"/>
                </a:solidFill>
                <a:latin typeface="Consolas"/>
              </a:rPr>
              <a:t>        } </a:t>
            </a:r>
            <a:r>
              <a:rPr lang="de-DE" sz="1600" dirty="0" err="1">
                <a:solidFill>
                  <a:srgbClr val="7F0055"/>
                </a:solidFill>
                <a:latin typeface="Consolas"/>
              </a:rPr>
              <a:t>else</a:t>
            </a:r>
            <a:r>
              <a:rPr lang="de-DE" sz="1600" dirty="0">
                <a:solidFill>
                  <a:srgbClr val="000000"/>
                </a:solidFill>
                <a:latin typeface="Consolas"/>
              </a:rPr>
              <a:t> {</a:t>
            </a:r>
          </a:p>
          <a:p>
            <a:pPr lvl="1"/>
            <a:r>
              <a:rPr lang="en-US" sz="1600" dirty="0" smtClean="0">
                <a:solidFill>
                  <a:srgbClr val="000000"/>
                </a:solidFill>
                <a:latin typeface="Consolas"/>
              </a:rPr>
              <a:t>            alert</a:t>
            </a:r>
            <a:r>
              <a:rPr lang="en-US" sz="1600" dirty="0">
                <a:solidFill>
                  <a:srgbClr val="000000"/>
                </a:solidFill>
                <a:latin typeface="Consolas"/>
              </a:rPr>
              <a:t>(</a:t>
            </a:r>
            <a:r>
              <a:rPr lang="en-US" sz="1600" dirty="0">
                <a:solidFill>
                  <a:srgbClr val="2A00FF"/>
                </a:solidFill>
                <a:latin typeface="Consolas"/>
              </a:rPr>
              <a:t>'An Error occurred with your AJAX-Request.'</a:t>
            </a:r>
            <a:r>
              <a:rPr lang="en-US" sz="1600" dirty="0">
                <a:solidFill>
                  <a:srgbClr val="000000"/>
                </a:solidFill>
                <a:latin typeface="Consolas"/>
              </a:rPr>
              <a:t>);</a:t>
            </a:r>
          </a:p>
          <a:p>
            <a:pPr lvl="1"/>
            <a:r>
              <a:rPr lang="de-DE" sz="1600" dirty="0" smtClean="0">
                <a:solidFill>
                  <a:srgbClr val="000000"/>
                </a:solidFill>
                <a:latin typeface="Consolas"/>
              </a:rPr>
              <a:t>        }</a:t>
            </a:r>
            <a:endParaRPr lang="de-DE" sz="1600" dirty="0">
              <a:solidFill>
                <a:srgbClr val="000000"/>
              </a:solidFill>
              <a:latin typeface="Consolas"/>
            </a:endParaRPr>
          </a:p>
          <a:p>
            <a:pPr lvl="1"/>
            <a:r>
              <a:rPr lang="de-DE" sz="1600" dirty="0" smtClean="0">
                <a:solidFill>
                  <a:srgbClr val="000000"/>
                </a:solidFill>
                <a:latin typeface="Consolas"/>
              </a:rPr>
              <a:t>    }</a:t>
            </a:r>
            <a:endParaRPr lang="de-DE" sz="1600" dirty="0">
              <a:solidFill>
                <a:srgbClr val="000000"/>
              </a:solidFill>
              <a:latin typeface="Consolas"/>
            </a:endParaRPr>
          </a:p>
          <a:p>
            <a:pPr lvl="1"/>
            <a:r>
              <a:rPr lang="de-DE" sz="1600" dirty="0" smtClean="0">
                <a:solidFill>
                  <a:srgbClr val="000000"/>
                </a:solidFill>
                <a:latin typeface="Consolas"/>
              </a:rPr>
              <a:t>};</a:t>
            </a:r>
            <a:endParaRPr lang="de-DE" dirty="0">
              <a:solidFill>
                <a:srgbClr val="000000"/>
              </a:solidFill>
              <a:latin typeface="Consolas"/>
            </a:endParaRPr>
          </a:p>
          <a:p>
            <a:pPr lvl="1"/>
            <a:r>
              <a:rPr lang="de-DE" sz="1600" dirty="0" err="1">
                <a:solidFill>
                  <a:srgbClr val="000000"/>
                </a:solidFill>
                <a:latin typeface="Consolas"/>
              </a:rPr>
              <a:t>http_request.open</a:t>
            </a:r>
            <a:r>
              <a:rPr lang="de-DE" sz="1600" dirty="0">
                <a:solidFill>
                  <a:srgbClr val="000000"/>
                </a:solidFill>
                <a:latin typeface="Consolas"/>
              </a:rPr>
              <a:t>(</a:t>
            </a:r>
            <a:r>
              <a:rPr lang="de-DE" sz="1600" dirty="0">
                <a:solidFill>
                  <a:srgbClr val="2A00FF"/>
                </a:solidFill>
                <a:latin typeface="Consolas"/>
              </a:rPr>
              <a:t>'</a:t>
            </a:r>
            <a:r>
              <a:rPr lang="de-DE" sz="1600" dirty="0" err="1">
                <a:solidFill>
                  <a:srgbClr val="2A00FF"/>
                </a:solidFill>
                <a:latin typeface="Consolas"/>
              </a:rPr>
              <a:t>get</a:t>
            </a:r>
            <a:r>
              <a:rPr lang="de-DE" sz="1600" dirty="0">
                <a:solidFill>
                  <a:srgbClr val="2A00FF"/>
                </a:solidFill>
                <a:latin typeface="Consolas"/>
              </a:rPr>
              <a:t>'</a:t>
            </a:r>
            <a:r>
              <a:rPr lang="de-DE" sz="1600" dirty="0">
                <a:solidFill>
                  <a:srgbClr val="000000"/>
                </a:solidFill>
                <a:latin typeface="Consolas"/>
              </a:rPr>
              <a:t>, </a:t>
            </a:r>
            <a:r>
              <a:rPr lang="de-DE" sz="1600" dirty="0">
                <a:solidFill>
                  <a:srgbClr val="2A00FF"/>
                </a:solidFill>
                <a:latin typeface="Consolas"/>
              </a:rPr>
              <a:t>'http://jscc.herokuapp.com/ping'</a:t>
            </a:r>
            <a:r>
              <a:rPr lang="de-DE" sz="1600" dirty="0">
                <a:solidFill>
                  <a:srgbClr val="000000"/>
                </a:solidFill>
                <a:latin typeface="Consolas"/>
              </a:rPr>
              <a:t>, </a:t>
            </a:r>
            <a:r>
              <a:rPr lang="de-DE" sz="1600" dirty="0">
                <a:solidFill>
                  <a:srgbClr val="7F0055"/>
                </a:solidFill>
                <a:latin typeface="Consolas"/>
              </a:rPr>
              <a:t>true</a:t>
            </a:r>
            <a:r>
              <a:rPr lang="de-DE" sz="1600" dirty="0">
                <a:solidFill>
                  <a:srgbClr val="000000"/>
                </a:solidFill>
                <a:latin typeface="Consolas"/>
              </a:rPr>
              <a:t>);</a:t>
            </a:r>
          </a:p>
          <a:p>
            <a:pPr lvl="1"/>
            <a:r>
              <a:rPr lang="de-DE" sz="1600" dirty="0" err="1">
                <a:solidFill>
                  <a:srgbClr val="000000"/>
                </a:solidFill>
                <a:latin typeface="Consolas"/>
              </a:rPr>
              <a:t>http_request.send</a:t>
            </a:r>
            <a:r>
              <a:rPr lang="de-DE" sz="1600" dirty="0">
                <a:solidFill>
                  <a:srgbClr val="000000"/>
                </a:solidFill>
                <a:latin typeface="Consolas"/>
              </a:rPr>
              <a:t>(</a:t>
            </a:r>
            <a:r>
              <a:rPr lang="de-DE" sz="1600" dirty="0">
                <a:solidFill>
                  <a:srgbClr val="7F0055"/>
                </a:solidFill>
                <a:latin typeface="Consolas"/>
              </a:rPr>
              <a:t>null</a:t>
            </a:r>
            <a:r>
              <a:rPr lang="de-DE" sz="1600" dirty="0" smtClean="0">
                <a:solidFill>
                  <a:srgbClr val="000000"/>
                </a:solidFill>
                <a:latin typeface="Consolas"/>
              </a:rPr>
              <a:t>);</a:t>
            </a:r>
            <a:endParaRPr lang="de-DE" sz="1600" dirty="0">
              <a:solidFill>
                <a:srgbClr val="000000"/>
              </a:solidFill>
              <a:latin typeface="Consolas"/>
            </a:endParaRPr>
          </a:p>
        </p:txBody>
      </p:sp>
    </p:spTree>
    <p:extLst>
      <p:ext uri="{BB962C8B-B14F-4D97-AF65-F5344CB8AC3E}">
        <p14:creationId xmlns:p14="http://schemas.microsoft.com/office/powerpoint/2010/main" val="22067202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AJAX – Übung</a:t>
            </a:r>
            <a:endParaRPr lang="de-DE" dirty="0"/>
          </a:p>
        </p:txBody>
      </p:sp>
      <p:sp>
        <p:nvSpPr>
          <p:cNvPr id="3" name="Text Placeholder 2"/>
          <p:cNvSpPr>
            <a:spLocks noGrp="1"/>
          </p:cNvSpPr>
          <p:nvPr>
            <p:ph type="body" sz="quarter" idx="10"/>
          </p:nvPr>
        </p:nvSpPr>
        <p:spPr/>
        <p:txBody>
          <a:bodyPr/>
          <a:lstStyle/>
          <a:p>
            <a:r>
              <a:rPr lang="de-DE" dirty="0" smtClean="0"/>
              <a:t>Schreibe eine Funktion </a:t>
            </a:r>
            <a:r>
              <a:rPr lang="de-DE" dirty="0" err="1" smtClean="0"/>
              <a:t>onAjaxSend</a:t>
            </a:r>
            <a:r>
              <a:rPr lang="de-DE" dirty="0" smtClean="0"/>
              <a:t>, die die eingegebene Nachricht als Variable „</a:t>
            </a:r>
            <a:r>
              <a:rPr lang="de-DE" dirty="0" err="1" smtClean="0"/>
              <a:t>message</a:t>
            </a:r>
            <a:r>
              <a:rPr lang="de-DE" dirty="0" smtClean="0"/>
              <a:t>“ über einen AJAX-Request </a:t>
            </a:r>
            <a:r>
              <a:rPr lang="de-DE" dirty="0"/>
              <a:t>mit „POST“ an die URL </a:t>
            </a:r>
            <a:r>
              <a:rPr lang="de-DE" dirty="0">
                <a:hlinkClick r:id="rId2"/>
              </a:rPr>
              <a:t>http://</a:t>
            </a:r>
            <a:r>
              <a:rPr lang="de-DE" dirty="0" smtClean="0">
                <a:hlinkClick r:id="rId2"/>
              </a:rPr>
              <a:t>jscc.herokuapp.com/echo</a:t>
            </a:r>
            <a:r>
              <a:rPr lang="de-DE" dirty="0" smtClean="0"/>
              <a:t> schickt.</a:t>
            </a:r>
          </a:p>
          <a:p>
            <a:r>
              <a:rPr lang="de-DE" dirty="0" smtClean="0"/>
              <a:t>Bei Erhalt der Antwort soll diese in einem alert() angezeigt werden</a:t>
            </a:r>
            <a:r>
              <a:rPr lang="de-DE" dirty="0" smtClean="0"/>
              <a:t>.</a:t>
            </a:r>
          </a:p>
          <a:p>
            <a:r>
              <a:rPr lang="de-DE" dirty="0" smtClean="0"/>
              <a:t>Hinweis zum Senden von Daten als JSON an den Server:</a:t>
            </a:r>
            <a:endParaRPr lang="de-DE" dirty="0" smtClean="0"/>
          </a:p>
          <a:p>
            <a:pPr lvl="1"/>
            <a:r>
              <a:rPr lang="de-DE" dirty="0">
                <a:solidFill>
                  <a:srgbClr val="7F0055"/>
                </a:solidFill>
                <a:latin typeface="Consolas"/>
              </a:rPr>
              <a:t>if</a:t>
            </a:r>
            <a:r>
              <a:rPr lang="de-DE" dirty="0">
                <a:solidFill>
                  <a:srgbClr val="000000"/>
                </a:solidFill>
                <a:latin typeface="Consolas"/>
              </a:rPr>
              <a:t>(</a:t>
            </a:r>
            <a:r>
              <a:rPr lang="de-DE" dirty="0" err="1">
                <a:solidFill>
                  <a:srgbClr val="000000"/>
                </a:solidFill>
                <a:latin typeface="Consolas"/>
              </a:rPr>
              <a:t>json</a:t>
            </a:r>
            <a:r>
              <a:rPr lang="de-DE" dirty="0">
                <a:solidFill>
                  <a:srgbClr val="000000"/>
                </a:solidFill>
                <a:latin typeface="Consolas"/>
              </a:rPr>
              <a:t>){</a:t>
            </a:r>
          </a:p>
          <a:p>
            <a:pPr lvl="1"/>
            <a:r>
              <a:rPr lang="de-DE" dirty="0" smtClean="0">
                <a:solidFill>
                  <a:srgbClr val="000000"/>
                </a:solidFill>
                <a:latin typeface="Consolas"/>
              </a:rPr>
              <a:t>  </a:t>
            </a:r>
            <a:r>
              <a:rPr lang="de-DE" dirty="0" err="1" smtClean="0">
                <a:solidFill>
                  <a:srgbClr val="000000"/>
                </a:solidFill>
                <a:latin typeface="Consolas"/>
              </a:rPr>
              <a:t>http_request.setRequestHeader</a:t>
            </a:r>
            <a:r>
              <a:rPr lang="de-DE" dirty="0">
                <a:solidFill>
                  <a:srgbClr val="000000"/>
                </a:solidFill>
                <a:latin typeface="Consolas"/>
              </a:rPr>
              <a:t>(</a:t>
            </a:r>
            <a:r>
              <a:rPr lang="de-DE" dirty="0">
                <a:solidFill>
                  <a:srgbClr val="2A00FF"/>
                </a:solidFill>
                <a:latin typeface="Consolas"/>
              </a:rPr>
              <a:t>"Content-Type"</a:t>
            </a:r>
            <a:r>
              <a:rPr lang="de-DE" dirty="0">
                <a:solidFill>
                  <a:srgbClr val="000000"/>
                </a:solidFill>
                <a:latin typeface="Consolas"/>
              </a:rPr>
              <a:t>, </a:t>
            </a:r>
            <a:r>
              <a:rPr lang="de-DE" dirty="0">
                <a:solidFill>
                  <a:srgbClr val="2A00FF"/>
                </a:solidFill>
                <a:latin typeface="Consolas"/>
              </a:rPr>
              <a:t>"</a:t>
            </a:r>
            <a:r>
              <a:rPr lang="de-DE" dirty="0" err="1">
                <a:solidFill>
                  <a:srgbClr val="2A00FF"/>
                </a:solidFill>
                <a:latin typeface="Consolas"/>
              </a:rPr>
              <a:t>application</a:t>
            </a:r>
            <a:r>
              <a:rPr lang="de-DE" dirty="0">
                <a:solidFill>
                  <a:srgbClr val="2A00FF"/>
                </a:solidFill>
                <a:latin typeface="Consolas"/>
              </a:rPr>
              <a:t>/</a:t>
            </a:r>
            <a:r>
              <a:rPr lang="de-DE" dirty="0" err="1">
                <a:solidFill>
                  <a:srgbClr val="2A00FF"/>
                </a:solidFill>
                <a:latin typeface="Consolas"/>
              </a:rPr>
              <a:t>json;charset</a:t>
            </a:r>
            <a:r>
              <a:rPr lang="de-DE" dirty="0">
                <a:solidFill>
                  <a:srgbClr val="2A00FF"/>
                </a:solidFill>
                <a:latin typeface="Consolas"/>
              </a:rPr>
              <a:t>=UTF-8"</a:t>
            </a:r>
            <a:r>
              <a:rPr lang="de-DE" dirty="0">
                <a:solidFill>
                  <a:srgbClr val="000000"/>
                </a:solidFill>
                <a:latin typeface="Consolas"/>
              </a:rPr>
              <a:t>);</a:t>
            </a:r>
          </a:p>
          <a:p>
            <a:pPr lvl="1"/>
            <a:r>
              <a:rPr lang="de-DE" dirty="0" smtClean="0">
                <a:solidFill>
                  <a:srgbClr val="000000"/>
                </a:solidFill>
                <a:latin typeface="Consolas"/>
              </a:rPr>
              <a:t>  </a:t>
            </a:r>
            <a:r>
              <a:rPr lang="de-DE" dirty="0" err="1" smtClean="0">
                <a:solidFill>
                  <a:srgbClr val="000000"/>
                </a:solidFill>
                <a:latin typeface="Consolas"/>
              </a:rPr>
              <a:t>json</a:t>
            </a:r>
            <a:r>
              <a:rPr lang="de-DE" dirty="0" smtClean="0">
                <a:solidFill>
                  <a:srgbClr val="000000"/>
                </a:solidFill>
                <a:latin typeface="Consolas"/>
              </a:rPr>
              <a:t> </a:t>
            </a:r>
            <a:r>
              <a:rPr lang="de-DE" dirty="0">
                <a:solidFill>
                  <a:srgbClr val="000000"/>
                </a:solidFill>
                <a:latin typeface="Consolas"/>
              </a:rPr>
              <a:t>= </a:t>
            </a:r>
            <a:r>
              <a:rPr lang="de-DE" dirty="0" err="1">
                <a:solidFill>
                  <a:srgbClr val="000000"/>
                </a:solidFill>
                <a:latin typeface="Consolas"/>
              </a:rPr>
              <a:t>JSON.stringify</a:t>
            </a:r>
            <a:r>
              <a:rPr lang="de-DE" dirty="0">
                <a:solidFill>
                  <a:srgbClr val="000000"/>
                </a:solidFill>
                <a:latin typeface="Consolas"/>
              </a:rPr>
              <a:t>(</a:t>
            </a:r>
            <a:r>
              <a:rPr lang="de-DE" dirty="0" err="1">
                <a:solidFill>
                  <a:srgbClr val="000000"/>
                </a:solidFill>
                <a:latin typeface="Consolas"/>
              </a:rPr>
              <a:t>json</a:t>
            </a:r>
            <a:r>
              <a:rPr lang="de-DE" dirty="0">
                <a:solidFill>
                  <a:srgbClr val="000000"/>
                </a:solidFill>
                <a:latin typeface="Consolas"/>
              </a:rPr>
              <a:t>);</a:t>
            </a:r>
          </a:p>
          <a:p>
            <a:pPr lvl="1"/>
            <a:r>
              <a:rPr lang="de-DE" dirty="0">
                <a:solidFill>
                  <a:srgbClr val="000000"/>
                </a:solidFill>
                <a:latin typeface="Consolas"/>
              </a:rPr>
              <a:t>}</a:t>
            </a:r>
          </a:p>
          <a:p>
            <a:pPr lvl="1"/>
            <a:r>
              <a:rPr lang="de-DE" dirty="0" err="1">
                <a:solidFill>
                  <a:srgbClr val="000000"/>
                </a:solidFill>
                <a:latin typeface="Consolas"/>
              </a:rPr>
              <a:t>http_request.send</a:t>
            </a:r>
            <a:r>
              <a:rPr lang="de-DE" dirty="0">
                <a:solidFill>
                  <a:srgbClr val="000000"/>
                </a:solidFill>
                <a:latin typeface="Consolas"/>
              </a:rPr>
              <a:t>(</a:t>
            </a:r>
            <a:r>
              <a:rPr lang="de-DE" dirty="0" err="1">
                <a:solidFill>
                  <a:srgbClr val="000000"/>
                </a:solidFill>
                <a:latin typeface="Consolas"/>
              </a:rPr>
              <a:t>json</a:t>
            </a:r>
            <a:r>
              <a:rPr lang="de-DE" dirty="0">
                <a:solidFill>
                  <a:srgbClr val="000000"/>
                </a:solidFill>
                <a:latin typeface="Consolas"/>
              </a:rPr>
              <a:t>);</a:t>
            </a:r>
            <a:endParaRPr lang="de-DE" dirty="0"/>
          </a:p>
        </p:txBody>
      </p:sp>
    </p:spTree>
    <p:extLst>
      <p:ext uri="{BB962C8B-B14F-4D97-AF65-F5344CB8AC3E}">
        <p14:creationId xmlns:p14="http://schemas.microsoft.com/office/powerpoint/2010/main" val="16762478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a:xfrm>
            <a:off x="324001" y="4236462"/>
            <a:ext cx="4595870" cy="1846659"/>
          </a:xfrm>
        </p:spPr>
        <p:txBody>
          <a:bodyPr/>
          <a:lstStyle/>
          <a:p>
            <a:r>
              <a:rPr lang="en-US" dirty="0" smtClean="0"/>
              <a:t>Oliver Frendo</a:t>
            </a:r>
          </a:p>
          <a:p>
            <a:r>
              <a:rPr lang="en-US" dirty="0">
                <a:hlinkClick r:id="rId3"/>
              </a:rPr>
              <a:t>o</a:t>
            </a:r>
            <a:r>
              <a:rPr lang="en-US" dirty="0" smtClean="0">
                <a:hlinkClick r:id="rId3"/>
              </a:rPr>
              <a:t>liver.frendo@sap.com</a:t>
            </a:r>
            <a:r>
              <a:rPr lang="en-US" dirty="0" smtClean="0"/>
              <a:t> </a:t>
            </a:r>
          </a:p>
        </p:txBody>
      </p:sp>
      <p:sp>
        <p:nvSpPr>
          <p:cNvPr id="4" name="Text Placeholder 2"/>
          <p:cNvSpPr txBox="1">
            <a:spLocks/>
          </p:cNvSpPr>
          <p:nvPr/>
        </p:nvSpPr>
        <p:spPr bwMode="gray">
          <a:xfrm>
            <a:off x="6867262" y="4388861"/>
            <a:ext cx="4595870" cy="1846659"/>
          </a:xfrm>
          <a:prstGeom prst="rect">
            <a:avLst/>
          </a:prstGeom>
        </p:spPr>
        <p:txBody>
          <a:bodyPr vert="horz" lIns="0" tIns="0" rIns="0" bIns="0" rtlCol="0" anchor="b" anchorCtr="0">
            <a:noAutofit/>
          </a:bodyPr>
          <a:lstStyle>
            <a:lvl1pPr marL="0" indent="0" algn="l" defTabSz="1088776" rtl="0" eaLnBrk="1" latinLnBrk="0" hangingPunct="1">
              <a:spcBef>
                <a:spcPts val="0"/>
              </a:spcBef>
              <a:buClr>
                <a:schemeClr val="accent1"/>
              </a:buClr>
              <a:buSzPct val="80000"/>
              <a:buFontTx/>
              <a:buNone/>
              <a:defRPr sz="2000" b="0"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smtClean="0"/>
              <a:t>Matthias Liedtke</a:t>
            </a:r>
          </a:p>
          <a:p>
            <a:r>
              <a:rPr lang="en-US" dirty="0" smtClean="0">
                <a:hlinkClick r:id="rId4"/>
              </a:rPr>
              <a:t>matthias.liedtke@sap.com</a:t>
            </a:r>
            <a:r>
              <a:rPr lang="en-US" dirty="0" smtClean="0"/>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dirty="0" smtClean="0"/>
              <a:t>HTML</a:t>
            </a:r>
            <a:r>
              <a:rPr lang="de-DE" dirty="0"/>
              <a:t/>
            </a:r>
            <a:br>
              <a:rPr lang="de-DE" dirty="0"/>
            </a:br>
            <a:r>
              <a:rPr lang="de-DE" sz="2000" dirty="0" smtClean="0"/>
              <a:t>Hypertext Markup Language</a:t>
            </a:r>
            <a:endParaRPr lang="de-DE" sz="2000" dirty="0"/>
          </a:p>
        </p:txBody>
      </p:sp>
      <p:sp>
        <p:nvSpPr>
          <p:cNvPr id="2" name="Text Placeholder 1"/>
          <p:cNvSpPr>
            <a:spLocks noGrp="1"/>
          </p:cNvSpPr>
          <p:nvPr>
            <p:ph type="body" sz="quarter" idx="10"/>
          </p:nvPr>
        </p:nvSpPr>
        <p:spPr/>
        <p:txBody>
          <a:bodyPr/>
          <a:lstStyle/>
          <a:p>
            <a:r>
              <a:rPr lang="de-DE" dirty="0" smtClean="0"/>
              <a:t>Textbasierte Auszeichnungssprache</a:t>
            </a:r>
          </a:p>
          <a:p>
            <a:pPr lvl="1"/>
            <a:r>
              <a:rPr lang="de-DE" dirty="0" smtClean="0"/>
              <a:t>Wird vom W3C weiterentwickelt (aktuell: HTML5)</a:t>
            </a:r>
          </a:p>
          <a:p>
            <a:pPr lvl="1"/>
            <a:r>
              <a:rPr lang="de-DE" dirty="0" smtClean="0"/>
              <a:t>Dient zur Strukturierung, nicht zur Formatierung!</a:t>
            </a:r>
          </a:p>
          <a:p>
            <a:pPr lvl="2"/>
            <a:r>
              <a:rPr lang="de-DE" dirty="0" smtClean="0"/>
              <a:t>Entsprechende Elemente gelten als veraltet („</a:t>
            </a:r>
            <a:r>
              <a:rPr lang="de-DE" dirty="0" err="1" smtClean="0"/>
              <a:t>deprecated</a:t>
            </a:r>
            <a:r>
              <a:rPr lang="de-DE" dirty="0" smtClean="0"/>
              <a:t>“)</a:t>
            </a:r>
          </a:p>
          <a:p>
            <a:pPr lvl="2"/>
            <a:r>
              <a:rPr lang="de-DE" dirty="0" smtClean="0"/>
              <a:t>Zur Formatierung wird CSS verwendet</a:t>
            </a:r>
            <a:endParaRPr lang="de-DE" dirty="0"/>
          </a:p>
        </p:txBody>
      </p:sp>
    </p:spTree>
    <p:extLst>
      <p:ext uri="{BB962C8B-B14F-4D97-AF65-F5344CB8AC3E}">
        <p14:creationId xmlns:p14="http://schemas.microsoft.com/office/powerpoint/2010/main" val="26063414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dirty="0" smtClean="0"/>
              <a:t>HTML</a:t>
            </a:r>
            <a:r>
              <a:rPr lang="de-DE" dirty="0"/>
              <a:t/>
            </a:r>
            <a:br>
              <a:rPr lang="de-DE" dirty="0"/>
            </a:br>
            <a:r>
              <a:rPr lang="de-DE" sz="2000" dirty="0" smtClean="0"/>
              <a:t>Hypertext Markup Language</a:t>
            </a:r>
            <a:endParaRPr lang="de-DE" sz="2000" dirty="0"/>
          </a:p>
        </p:txBody>
      </p:sp>
      <p:sp>
        <p:nvSpPr>
          <p:cNvPr id="3" name="Rectangle 2"/>
          <p:cNvSpPr/>
          <p:nvPr/>
        </p:nvSpPr>
        <p:spPr>
          <a:xfrm>
            <a:off x="3576362" y="2688031"/>
            <a:ext cx="5249586" cy="461665"/>
          </a:xfrm>
          <a:prstGeom prst="rect">
            <a:avLst/>
          </a:prstGeom>
        </p:spPr>
        <p:txBody>
          <a:bodyPr wrap="square">
            <a:spAutoFit/>
          </a:bodyPr>
          <a:lstStyle/>
          <a:p>
            <a:r>
              <a:rPr lang="nn-NO" sz="2400" dirty="0" smtClean="0">
                <a:solidFill>
                  <a:srgbClr val="008080"/>
                </a:solidFill>
                <a:latin typeface="Consolas"/>
              </a:rPr>
              <a:t>&lt;</a:t>
            </a:r>
            <a:r>
              <a:rPr lang="nn-NO" sz="2400" dirty="0">
                <a:solidFill>
                  <a:srgbClr val="3F7F7F"/>
                </a:solidFill>
                <a:latin typeface="Consolas"/>
              </a:rPr>
              <a:t>div</a:t>
            </a:r>
            <a:r>
              <a:rPr lang="nn-NO" sz="2400" dirty="0">
                <a:solidFill>
                  <a:srgbClr val="000000"/>
                </a:solidFill>
                <a:latin typeface="Consolas"/>
              </a:rPr>
              <a:t> </a:t>
            </a:r>
            <a:r>
              <a:rPr lang="nn-NO" sz="2400" dirty="0">
                <a:solidFill>
                  <a:srgbClr val="7F007F"/>
                </a:solidFill>
                <a:latin typeface="Consolas"/>
              </a:rPr>
              <a:t>id</a:t>
            </a:r>
            <a:r>
              <a:rPr lang="nn-NO" sz="2400" dirty="0">
                <a:solidFill>
                  <a:srgbClr val="000000"/>
                </a:solidFill>
                <a:latin typeface="Consolas"/>
              </a:rPr>
              <a:t>=</a:t>
            </a:r>
            <a:r>
              <a:rPr lang="nn-NO" sz="2400" i="1" dirty="0">
                <a:solidFill>
                  <a:srgbClr val="2A00FF"/>
                </a:solidFill>
                <a:latin typeface="Consolas"/>
              </a:rPr>
              <a:t>"</a:t>
            </a:r>
            <a:r>
              <a:rPr lang="nn-NO" sz="2400" i="1" dirty="0" err="1">
                <a:solidFill>
                  <a:srgbClr val="2A00FF"/>
                </a:solidFill>
                <a:latin typeface="Consolas"/>
              </a:rPr>
              <a:t>myDiv</a:t>
            </a:r>
            <a:r>
              <a:rPr lang="nn-NO" sz="2400" i="1" dirty="0">
                <a:solidFill>
                  <a:srgbClr val="2A00FF"/>
                </a:solidFill>
                <a:latin typeface="Consolas"/>
              </a:rPr>
              <a:t>"</a:t>
            </a:r>
            <a:r>
              <a:rPr lang="nn-NO" sz="2400" dirty="0">
                <a:solidFill>
                  <a:srgbClr val="008080"/>
                </a:solidFill>
                <a:latin typeface="Consolas"/>
              </a:rPr>
              <a:t>&gt;</a:t>
            </a:r>
            <a:r>
              <a:rPr lang="nn-NO" sz="2400" dirty="0">
                <a:solidFill>
                  <a:srgbClr val="000000"/>
                </a:solidFill>
                <a:latin typeface="Consolas"/>
              </a:rPr>
              <a:t>abc</a:t>
            </a:r>
            <a:r>
              <a:rPr lang="nn-NO" sz="2400" dirty="0">
                <a:solidFill>
                  <a:srgbClr val="008080"/>
                </a:solidFill>
                <a:latin typeface="Consolas"/>
              </a:rPr>
              <a:t>&lt;/</a:t>
            </a:r>
            <a:r>
              <a:rPr lang="nn-NO" sz="2400" dirty="0">
                <a:solidFill>
                  <a:srgbClr val="3F7F7F"/>
                </a:solidFill>
                <a:latin typeface="Consolas"/>
              </a:rPr>
              <a:t>div</a:t>
            </a:r>
            <a:r>
              <a:rPr lang="nn-NO" sz="2400" dirty="0">
                <a:solidFill>
                  <a:srgbClr val="008080"/>
                </a:solidFill>
                <a:latin typeface="Consolas"/>
              </a:rPr>
              <a:t>&gt;</a:t>
            </a:r>
          </a:p>
        </p:txBody>
      </p:sp>
      <p:grpSp>
        <p:nvGrpSpPr>
          <p:cNvPr id="4" name="Group 3"/>
          <p:cNvGrpSpPr/>
          <p:nvPr/>
        </p:nvGrpSpPr>
        <p:grpSpPr>
          <a:xfrm>
            <a:off x="2630073" y="3149696"/>
            <a:ext cx="2925038" cy="1038311"/>
            <a:chOff x="712684" y="2978660"/>
            <a:chExt cx="2925038" cy="1038311"/>
          </a:xfrm>
        </p:grpSpPr>
        <p:sp>
          <p:nvSpPr>
            <p:cNvPr id="17" name="Right Arrow 16"/>
            <p:cNvSpPr/>
            <p:nvPr/>
          </p:nvSpPr>
          <p:spPr bwMode="gray">
            <a:xfrm rot="16200000">
              <a:off x="1822365" y="3180203"/>
              <a:ext cx="705678" cy="30259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8" name="Rounded Rectangle 17"/>
            <p:cNvSpPr/>
            <p:nvPr/>
          </p:nvSpPr>
          <p:spPr bwMode="gray">
            <a:xfrm>
              <a:off x="712684" y="3351707"/>
              <a:ext cx="2925038" cy="66526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smtClean="0">
                  <a:ea typeface="Arial Unicode MS" pitchFamily="34" charset="-128"/>
                  <a:cs typeface="Arial Unicode MS" pitchFamily="34" charset="-128"/>
                </a:rPr>
                <a:t>Öffnendes Tag</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20" name="Group 19"/>
          <p:cNvGrpSpPr/>
          <p:nvPr/>
        </p:nvGrpSpPr>
        <p:grpSpPr>
          <a:xfrm>
            <a:off x="5900912" y="3149696"/>
            <a:ext cx="2925038" cy="1038311"/>
            <a:chOff x="712684" y="2978660"/>
            <a:chExt cx="2925038" cy="1038311"/>
          </a:xfrm>
        </p:grpSpPr>
        <p:sp>
          <p:nvSpPr>
            <p:cNvPr id="24" name="Right Arrow 23"/>
            <p:cNvSpPr/>
            <p:nvPr/>
          </p:nvSpPr>
          <p:spPr bwMode="gray">
            <a:xfrm rot="16200000">
              <a:off x="1822365" y="3180203"/>
              <a:ext cx="705678" cy="30259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8" name="Rounded Rectangle 27"/>
            <p:cNvSpPr/>
            <p:nvPr/>
          </p:nvSpPr>
          <p:spPr bwMode="gray">
            <a:xfrm>
              <a:off x="712684" y="3351707"/>
              <a:ext cx="2925038" cy="66526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smtClean="0">
                  <a:ea typeface="Arial Unicode MS" pitchFamily="34" charset="-128"/>
                  <a:cs typeface="Arial Unicode MS" pitchFamily="34" charset="-128"/>
                </a:rPr>
                <a:t>Schließendes Tag</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29" name="Group 28"/>
          <p:cNvGrpSpPr/>
          <p:nvPr/>
        </p:nvGrpSpPr>
        <p:grpSpPr>
          <a:xfrm>
            <a:off x="2878552" y="1646314"/>
            <a:ext cx="3458817" cy="1041717"/>
            <a:chOff x="2941983" y="1697130"/>
            <a:chExt cx="3458817" cy="1041717"/>
          </a:xfrm>
        </p:grpSpPr>
        <p:sp>
          <p:nvSpPr>
            <p:cNvPr id="30" name="Right Arrow 29"/>
            <p:cNvSpPr/>
            <p:nvPr/>
          </p:nvSpPr>
          <p:spPr bwMode="gray">
            <a:xfrm rot="5400000">
              <a:off x="4408005" y="2207103"/>
              <a:ext cx="705678" cy="357810"/>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1" name="Rounded Rectangle 30"/>
            <p:cNvSpPr/>
            <p:nvPr/>
          </p:nvSpPr>
          <p:spPr bwMode="gray">
            <a:xfrm>
              <a:off x="2941983" y="1697130"/>
              <a:ext cx="3458817" cy="66526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smtClean="0">
                  <a:ea typeface="Arial Unicode MS" pitchFamily="34" charset="-128"/>
                  <a:cs typeface="Arial Unicode MS" pitchFamily="34" charset="-128"/>
                </a:rPr>
                <a:t>Attribut</a:t>
              </a:r>
            </a:p>
          </p:txBody>
        </p:sp>
      </p:grpSp>
    </p:spTree>
    <p:extLst>
      <p:ext uri="{BB962C8B-B14F-4D97-AF65-F5344CB8AC3E}">
        <p14:creationId xmlns:p14="http://schemas.microsoft.com/office/powerpoint/2010/main" val="785219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dirty="0" smtClean="0"/>
              <a:t>Das HTML-Grundgerüst</a:t>
            </a:r>
            <a:endParaRPr lang="de-DE" dirty="0"/>
          </a:p>
        </p:txBody>
      </p:sp>
      <p:sp>
        <p:nvSpPr>
          <p:cNvPr id="12" name="Rectangle 11"/>
          <p:cNvSpPr/>
          <p:nvPr/>
        </p:nvSpPr>
        <p:spPr>
          <a:xfrm>
            <a:off x="3652942" y="2672032"/>
            <a:ext cx="6690760" cy="2862322"/>
          </a:xfrm>
          <a:prstGeom prst="rect">
            <a:avLst/>
          </a:prstGeom>
        </p:spPr>
        <p:txBody>
          <a:bodyPr wrap="square">
            <a:spAutoFit/>
          </a:bodyPr>
          <a:lstStyle/>
          <a:p>
            <a:r>
              <a:rPr lang="de-DE" sz="1800" dirty="0">
                <a:solidFill>
                  <a:srgbClr val="008080"/>
                </a:solidFill>
                <a:latin typeface="Consolas"/>
              </a:rPr>
              <a:t>&lt;!</a:t>
            </a:r>
            <a:r>
              <a:rPr lang="de-DE" sz="1800" dirty="0" err="1">
                <a:solidFill>
                  <a:srgbClr val="3F7F7F"/>
                </a:solidFill>
                <a:latin typeface="Consolas"/>
              </a:rPr>
              <a:t>doctype</a:t>
            </a:r>
            <a:r>
              <a:rPr lang="de-DE" sz="1800" dirty="0">
                <a:solidFill>
                  <a:srgbClr val="3F7F7F"/>
                </a:solidFill>
                <a:latin typeface="Consolas"/>
              </a:rPr>
              <a:t> </a:t>
            </a:r>
            <a:r>
              <a:rPr lang="de-DE" sz="1800" dirty="0" err="1">
                <a:solidFill>
                  <a:srgbClr val="008080"/>
                </a:solidFill>
                <a:latin typeface="Consolas"/>
              </a:rPr>
              <a:t>html</a:t>
            </a:r>
            <a:r>
              <a:rPr lang="de-DE" sz="1800" dirty="0">
                <a:solidFill>
                  <a:srgbClr val="008080"/>
                </a:solidFill>
                <a:latin typeface="Consolas"/>
              </a:rPr>
              <a:t>&gt;</a:t>
            </a:r>
          </a:p>
          <a:p>
            <a:r>
              <a:rPr lang="de-DE" sz="1800" dirty="0">
                <a:solidFill>
                  <a:srgbClr val="008080"/>
                </a:solidFill>
                <a:latin typeface="Consolas"/>
              </a:rPr>
              <a:t>&lt;</a:t>
            </a:r>
            <a:r>
              <a:rPr lang="de-DE" sz="1800" dirty="0" err="1">
                <a:solidFill>
                  <a:srgbClr val="3F7F7F"/>
                </a:solidFill>
                <a:latin typeface="Consolas"/>
              </a:rPr>
              <a:t>html</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err="1">
                <a:solidFill>
                  <a:srgbClr val="3F7F7F"/>
                </a:solidFill>
                <a:latin typeface="Consolas"/>
              </a:rPr>
              <a:t>head</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err="1">
                <a:solidFill>
                  <a:srgbClr val="3F7F7F"/>
                </a:solidFill>
                <a:latin typeface="Consolas"/>
              </a:rPr>
              <a:t>meta</a:t>
            </a:r>
            <a:r>
              <a:rPr lang="de-DE" sz="1800" dirty="0">
                <a:solidFill>
                  <a:srgbClr val="3F7F7F"/>
                </a:solidFill>
                <a:latin typeface="Consolas"/>
              </a:rPr>
              <a:t> </a:t>
            </a:r>
            <a:r>
              <a:rPr lang="de-DE" sz="1800" dirty="0" err="1">
                <a:solidFill>
                  <a:srgbClr val="7F007F"/>
                </a:solidFill>
                <a:latin typeface="Consolas"/>
              </a:rPr>
              <a:t>charset</a:t>
            </a:r>
            <a:r>
              <a:rPr lang="de-DE" sz="1800" dirty="0">
                <a:solidFill>
                  <a:srgbClr val="000000"/>
                </a:solidFill>
                <a:latin typeface="Consolas"/>
              </a:rPr>
              <a:t>=</a:t>
            </a:r>
            <a:r>
              <a:rPr lang="de-DE" sz="1800" i="1" dirty="0">
                <a:solidFill>
                  <a:srgbClr val="2A00FF"/>
                </a:solidFill>
                <a:latin typeface="Consolas"/>
              </a:rPr>
              <a:t>"utf-8"</a:t>
            </a:r>
            <a:r>
              <a:rPr lang="de-DE" sz="1800" i="1"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smtClean="0">
                <a:solidFill>
                  <a:srgbClr val="3F7F7F"/>
                </a:solidFill>
                <a:latin typeface="Consolas"/>
              </a:rPr>
              <a:t>title</a:t>
            </a:r>
            <a:r>
              <a:rPr lang="de-DE" sz="1800" dirty="0" smtClean="0">
                <a:solidFill>
                  <a:srgbClr val="008080"/>
                </a:solidFill>
                <a:latin typeface="Consolas"/>
              </a:rPr>
              <a:t>&gt;</a:t>
            </a:r>
            <a:r>
              <a:rPr lang="de-DE" sz="1800" dirty="0" smtClean="0">
                <a:solidFill>
                  <a:srgbClr val="000000"/>
                </a:solidFill>
                <a:latin typeface="Consolas"/>
              </a:rPr>
              <a:t>Titel der Webseite</a:t>
            </a:r>
            <a:r>
              <a:rPr lang="de-DE" sz="1800" dirty="0" smtClean="0">
                <a:solidFill>
                  <a:srgbClr val="008080"/>
                </a:solidFill>
                <a:latin typeface="Consolas"/>
              </a:rPr>
              <a:t>&lt;/</a:t>
            </a:r>
            <a:r>
              <a:rPr lang="de-DE" sz="1800" dirty="0">
                <a:solidFill>
                  <a:srgbClr val="3F7F7F"/>
                </a:solidFill>
                <a:latin typeface="Consolas"/>
              </a:rPr>
              <a:t>title</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err="1">
                <a:solidFill>
                  <a:srgbClr val="3F7F7F"/>
                </a:solidFill>
                <a:latin typeface="Consolas"/>
              </a:rPr>
              <a:t>head</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err="1">
                <a:solidFill>
                  <a:srgbClr val="3F7F7F"/>
                </a:solidFill>
                <a:latin typeface="Consolas"/>
              </a:rPr>
              <a:t>body</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a:solidFill>
                  <a:srgbClr val="3F7F7F"/>
                </a:solidFill>
                <a:latin typeface="Consolas"/>
              </a:rPr>
              <a:t>p</a:t>
            </a:r>
            <a:r>
              <a:rPr lang="de-DE" sz="1800" dirty="0">
                <a:solidFill>
                  <a:srgbClr val="008080"/>
                </a:solidFill>
                <a:latin typeface="Consolas"/>
              </a:rPr>
              <a:t>&gt;</a:t>
            </a:r>
            <a:r>
              <a:rPr lang="de-DE" sz="1800" dirty="0">
                <a:solidFill>
                  <a:srgbClr val="000000"/>
                </a:solidFill>
                <a:latin typeface="Consolas"/>
              </a:rPr>
              <a:t>Hier steht der Inhalt.</a:t>
            </a:r>
            <a:r>
              <a:rPr lang="de-DE" sz="1800" dirty="0">
                <a:solidFill>
                  <a:srgbClr val="008080"/>
                </a:solidFill>
                <a:latin typeface="Consolas"/>
              </a:rPr>
              <a:t>&lt;/</a:t>
            </a:r>
            <a:r>
              <a:rPr lang="de-DE" sz="1800" dirty="0">
                <a:solidFill>
                  <a:srgbClr val="3F7F7F"/>
                </a:solidFill>
                <a:latin typeface="Consolas"/>
              </a:rPr>
              <a:t>p</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err="1">
                <a:solidFill>
                  <a:srgbClr val="3F7F7F"/>
                </a:solidFill>
                <a:latin typeface="Consolas"/>
              </a:rPr>
              <a:t>body</a:t>
            </a:r>
            <a:r>
              <a:rPr lang="de-DE" sz="1800" dirty="0">
                <a:solidFill>
                  <a:srgbClr val="008080"/>
                </a:solidFill>
                <a:latin typeface="Consolas"/>
              </a:rPr>
              <a:t>&gt;</a:t>
            </a:r>
          </a:p>
          <a:p>
            <a:r>
              <a:rPr lang="de-DE" sz="1800" dirty="0">
                <a:solidFill>
                  <a:srgbClr val="008080"/>
                </a:solidFill>
                <a:latin typeface="Consolas"/>
              </a:rPr>
              <a:t>&lt;/</a:t>
            </a:r>
            <a:r>
              <a:rPr lang="de-DE" sz="1800" dirty="0" err="1">
                <a:solidFill>
                  <a:srgbClr val="3F7F7F"/>
                </a:solidFill>
                <a:latin typeface="Consolas"/>
              </a:rPr>
              <a:t>html</a:t>
            </a:r>
            <a:r>
              <a:rPr lang="de-DE" sz="1800" dirty="0">
                <a:solidFill>
                  <a:srgbClr val="008080"/>
                </a:solidFill>
                <a:latin typeface="Consolas"/>
              </a:rPr>
              <a:t>&gt;</a:t>
            </a:r>
          </a:p>
        </p:txBody>
      </p:sp>
      <p:grpSp>
        <p:nvGrpSpPr>
          <p:cNvPr id="19" name="Group 18"/>
          <p:cNvGrpSpPr/>
          <p:nvPr/>
        </p:nvGrpSpPr>
        <p:grpSpPr>
          <a:xfrm>
            <a:off x="2941983" y="1321903"/>
            <a:ext cx="3458817" cy="1416944"/>
            <a:chOff x="2941983" y="1321903"/>
            <a:chExt cx="3458817" cy="1416944"/>
          </a:xfrm>
        </p:grpSpPr>
        <p:sp>
          <p:nvSpPr>
            <p:cNvPr id="16" name="Right Arrow 15"/>
            <p:cNvSpPr/>
            <p:nvPr/>
          </p:nvSpPr>
          <p:spPr bwMode="gray">
            <a:xfrm rot="5400000">
              <a:off x="4408005" y="2207103"/>
              <a:ext cx="705678" cy="357810"/>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3" name="Rounded Rectangle 12"/>
            <p:cNvSpPr/>
            <p:nvPr/>
          </p:nvSpPr>
          <p:spPr bwMode="gray">
            <a:xfrm>
              <a:off x="2941983" y="1321903"/>
              <a:ext cx="3458817" cy="1027937"/>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err="1" smtClean="0">
                  <a:ea typeface="Arial Unicode MS" pitchFamily="34" charset="-128"/>
                  <a:cs typeface="Arial Unicode MS" pitchFamily="34" charset="-128"/>
                </a:rPr>
                <a:t>Doctype</a:t>
              </a:r>
              <a:r>
                <a:rPr lang="de-DE" sz="2000" kern="0" dirty="0" smtClean="0">
                  <a:ea typeface="Arial Unicode MS" pitchFamily="34" charset="-128"/>
                  <a:cs typeface="Arial Unicode MS" pitchFamily="34" charset="-128"/>
                </a:rPr>
                <a:t>: </a:t>
              </a:r>
            </a:p>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smtClean="0">
                  <a:ea typeface="Arial Unicode MS" pitchFamily="34" charset="-128"/>
                  <a:cs typeface="Arial Unicode MS" pitchFamily="34" charset="-128"/>
                </a:rPr>
                <a:t>Angabe der HTML-Version</a:t>
              </a: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grpSp>
        <p:nvGrpSpPr>
          <p:cNvPr id="23" name="Group 22"/>
          <p:cNvGrpSpPr/>
          <p:nvPr/>
        </p:nvGrpSpPr>
        <p:grpSpPr>
          <a:xfrm>
            <a:off x="712684" y="3351707"/>
            <a:ext cx="3402117" cy="665264"/>
            <a:chOff x="225667" y="2821302"/>
            <a:chExt cx="3402117" cy="665264"/>
          </a:xfrm>
        </p:grpSpPr>
        <p:sp>
          <p:nvSpPr>
            <p:cNvPr id="21" name="Right Arrow 20"/>
            <p:cNvSpPr/>
            <p:nvPr/>
          </p:nvSpPr>
          <p:spPr bwMode="gray">
            <a:xfrm>
              <a:off x="2922106" y="3002639"/>
              <a:ext cx="705678" cy="30259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2" name="Rounded Rectangle 21"/>
            <p:cNvSpPr/>
            <p:nvPr/>
          </p:nvSpPr>
          <p:spPr bwMode="gray">
            <a:xfrm>
              <a:off x="225667" y="2821302"/>
              <a:ext cx="2925038" cy="66526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noProof="0" dirty="0" smtClean="0">
                  <a:ea typeface="Arial Unicode MS" pitchFamily="34" charset="-128"/>
                  <a:cs typeface="Arial Unicode MS" pitchFamily="34" charset="-128"/>
                </a:rPr>
                <a:t>Angabe der Zeichenkodierung</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27" name="Group 26"/>
          <p:cNvGrpSpPr/>
          <p:nvPr/>
        </p:nvGrpSpPr>
        <p:grpSpPr>
          <a:xfrm>
            <a:off x="8416838" y="3617092"/>
            <a:ext cx="3360893" cy="665264"/>
            <a:chOff x="8297569" y="3551254"/>
            <a:chExt cx="3360893" cy="665264"/>
          </a:xfrm>
        </p:grpSpPr>
        <p:sp>
          <p:nvSpPr>
            <p:cNvPr id="25" name="Right Arrow 24"/>
            <p:cNvSpPr/>
            <p:nvPr/>
          </p:nvSpPr>
          <p:spPr bwMode="gray">
            <a:xfrm rot="10800000">
              <a:off x="8297569" y="3732590"/>
              <a:ext cx="705678" cy="30259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6" name="Rounded Rectangle 25"/>
            <p:cNvSpPr/>
            <p:nvPr/>
          </p:nvSpPr>
          <p:spPr bwMode="gray">
            <a:xfrm>
              <a:off x="8733424" y="3551254"/>
              <a:ext cx="2925038" cy="66526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noProof="0" dirty="0" smtClean="0">
                  <a:ea typeface="Arial Unicode MS" pitchFamily="34" charset="-128"/>
                  <a:cs typeface="Arial Unicode MS" pitchFamily="34" charset="-128"/>
                </a:rPr>
                <a:t>Titel im Browserfenster</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470909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HTML – Allgemeine Elemente</a:t>
            </a:r>
            <a:endParaRPr lang="de-DE" dirty="0"/>
          </a:p>
        </p:txBody>
      </p:sp>
      <p:graphicFrame>
        <p:nvGraphicFramePr>
          <p:cNvPr id="4" name="Table 3"/>
          <p:cNvGraphicFramePr>
            <a:graphicFrameLocks noGrp="1"/>
          </p:cNvGraphicFramePr>
          <p:nvPr>
            <p:extLst>
              <p:ext uri="{D42A27DB-BD31-4B8C-83A1-F6EECF244321}">
                <p14:modId xmlns:p14="http://schemas.microsoft.com/office/powerpoint/2010/main" val="2002778095"/>
              </p:ext>
            </p:extLst>
          </p:nvPr>
        </p:nvGraphicFramePr>
        <p:xfrm>
          <a:off x="322996" y="1385677"/>
          <a:ext cx="9546562" cy="3916120"/>
        </p:xfrm>
        <a:graphic>
          <a:graphicData uri="http://schemas.openxmlformats.org/drawingml/2006/table">
            <a:tbl>
              <a:tblPr firstRow="1" bandRow="1">
                <a:tableStyleId>{2D5ABB26-0587-4C30-8999-92F81FD0307C}</a:tableStyleId>
              </a:tblPr>
              <a:tblGrid>
                <a:gridCol w="4773281"/>
                <a:gridCol w="4773281"/>
              </a:tblGrid>
              <a:tr h="482776">
                <a:tc>
                  <a:txBody>
                    <a:bodyPr/>
                    <a:lstStyle/>
                    <a:p>
                      <a:pPr algn="l"/>
                      <a:r>
                        <a:rPr lang="de-DE" sz="2000" u="none" dirty="0" smtClean="0">
                          <a:solidFill>
                            <a:srgbClr val="008080"/>
                          </a:solidFill>
                          <a:latin typeface="Consolas"/>
                        </a:rPr>
                        <a:t>&lt;</a:t>
                      </a:r>
                      <a:r>
                        <a:rPr lang="de-DE" sz="2000" u="none" dirty="0" smtClean="0">
                          <a:solidFill>
                            <a:srgbClr val="3F7F7F"/>
                          </a:solidFill>
                          <a:latin typeface="Consolas"/>
                        </a:rPr>
                        <a:t>p</a:t>
                      </a:r>
                      <a:r>
                        <a:rPr lang="de-DE" sz="2000" u="none" dirty="0" smtClean="0">
                          <a:solidFill>
                            <a:srgbClr val="008080"/>
                          </a:solidFill>
                          <a:latin typeface="Consolas"/>
                        </a:rPr>
                        <a:t>&gt;&lt;/</a:t>
                      </a:r>
                      <a:r>
                        <a:rPr lang="de-DE" sz="2000" u="none" dirty="0" smtClean="0">
                          <a:solidFill>
                            <a:srgbClr val="3F7F7F"/>
                          </a:solidFill>
                          <a:latin typeface="Consolas"/>
                        </a:rPr>
                        <a:t>p</a:t>
                      </a:r>
                      <a:r>
                        <a:rPr lang="de-DE" sz="2000" u="none" dirty="0" smtClean="0">
                          <a:solidFill>
                            <a:srgbClr val="008080"/>
                          </a:solidFill>
                          <a:latin typeface="Consolas"/>
                        </a:rPr>
                        <a:t>&gt;</a:t>
                      </a:r>
                    </a:p>
                  </a:txBody>
                  <a:tcPr/>
                </a:tc>
                <a:tc>
                  <a:txBody>
                    <a:bodyPr/>
                    <a:lstStyle/>
                    <a:p>
                      <a:r>
                        <a:rPr lang="de-DE" dirty="0" smtClean="0"/>
                        <a:t>Text</a:t>
                      </a:r>
                      <a:endParaRPr lang="de-DE" dirty="0"/>
                    </a:p>
                  </a:txBody>
                  <a:tcPr/>
                </a:tc>
              </a:tr>
              <a:tr h="482776">
                <a:tc>
                  <a:txBody>
                    <a:bodyPr/>
                    <a:lstStyle/>
                    <a:p>
                      <a:pPr algn="l"/>
                      <a:r>
                        <a:rPr lang="de-DE" sz="2000" u="none" dirty="0" smtClean="0">
                          <a:solidFill>
                            <a:srgbClr val="008080"/>
                          </a:solidFill>
                          <a:latin typeface="Consolas"/>
                        </a:rPr>
                        <a:t>&lt;</a:t>
                      </a:r>
                      <a:r>
                        <a:rPr lang="de-DE" sz="2000" u="none" dirty="0" smtClean="0">
                          <a:solidFill>
                            <a:srgbClr val="3F7F7F"/>
                          </a:solidFill>
                          <a:latin typeface="Consolas"/>
                        </a:rPr>
                        <a:t>a</a:t>
                      </a:r>
                      <a:r>
                        <a:rPr lang="de-DE" sz="2000" u="none" dirty="0" smtClean="0">
                          <a:solidFill>
                            <a:srgbClr val="000000"/>
                          </a:solidFill>
                          <a:latin typeface="Consolas"/>
                        </a:rPr>
                        <a:t> </a:t>
                      </a:r>
                      <a:r>
                        <a:rPr lang="de-DE" sz="2000" u="none" dirty="0" err="1" smtClean="0">
                          <a:solidFill>
                            <a:srgbClr val="7F007F"/>
                          </a:solidFill>
                          <a:latin typeface="Consolas"/>
                        </a:rPr>
                        <a:t>href</a:t>
                      </a:r>
                      <a:r>
                        <a:rPr lang="de-DE" sz="2000" u="none" dirty="0" smtClean="0">
                          <a:solidFill>
                            <a:srgbClr val="000000"/>
                          </a:solidFill>
                          <a:latin typeface="Consolas"/>
                        </a:rPr>
                        <a:t>=</a:t>
                      </a:r>
                      <a:r>
                        <a:rPr lang="de-DE" sz="2000" i="1" u="none" dirty="0" smtClean="0">
                          <a:solidFill>
                            <a:srgbClr val="2A00FF"/>
                          </a:solidFill>
                          <a:latin typeface="Consolas"/>
                        </a:rPr>
                        <a:t>"#"</a:t>
                      </a:r>
                      <a:r>
                        <a:rPr lang="de-DE" sz="2000" i="0" u="none" dirty="0" smtClean="0">
                          <a:solidFill>
                            <a:srgbClr val="008080"/>
                          </a:solidFill>
                          <a:latin typeface="Consolas"/>
                        </a:rPr>
                        <a:t>&gt;&lt;/</a:t>
                      </a:r>
                      <a:r>
                        <a:rPr lang="de-DE" sz="2000" i="0" u="none" dirty="0" smtClean="0">
                          <a:solidFill>
                            <a:srgbClr val="3F7F7F"/>
                          </a:solidFill>
                          <a:latin typeface="Consolas"/>
                        </a:rPr>
                        <a:t>a</a:t>
                      </a:r>
                      <a:r>
                        <a:rPr lang="de-DE" sz="2000" i="0" u="none" dirty="0" smtClean="0">
                          <a:solidFill>
                            <a:srgbClr val="008080"/>
                          </a:solidFill>
                          <a:latin typeface="Consolas"/>
                        </a:rPr>
                        <a:t>&gt;</a:t>
                      </a:r>
                    </a:p>
                  </a:txBody>
                  <a:tcPr/>
                </a:tc>
                <a:tc>
                  <a:txBody>
                    <a:bodyPr/>
                    <a:lstStyle/>
                    <a:p>
                      <a:r>
                        <a:rPr lang="de-DE" dirty="0" smtClean="0"/>
                        <a:t>Link</a:t>
                      </a:r>
                      <a:endParaRPr lang="de-DE" dirty="0"/>
                    </a:p>
                  </a:txBody>
                  <a:tcPr/>
                </a:tc>
              </a:tr>
              <a:tr h="482776">
                <a:tc>
                  <a:txBody>
                    <a:bodyPr/>
                    <a:lstStyle/>
                    <a:p>
                      <a:pPr algn="l"/>
                      <a:r>
                        <a:rPr lang="de-DE" sz="2000" u="none" dirty="0" smtClean="0">
                          <a:solidFill>
                            <a:srgbClr val="008080"/>
                          </a:solidFill>
                          <a:latin typeface="Consolas"/>
                        </a:rPr>
                        <a:t>&lt;</a:t>
                      </a:r>
                      <a:r>
                        <a:rPr lang="de-DE" sz="2000" u="none" dirty="0" err="1" smtClean="0">
                          <a:solidFill>
                            <a:srgbClr val="3F7F7F"/>
                          </a:solidFill>
                          <a:latin typeface="Consolas"/>
                        </a:rPr>
                        <a:t>img</a:t>
                      </a:r>
                      <a:r>
                        <a:rPr lang="de-DE" sz="2000" u="none" dirty="0" smtClean="0">
                          <a:solidFill>
                            <a:srgbClr val="000000"/>
                          </a:solidFill>
                          <a:latin typeface="Consolas"/>
                        </a:rPr>
                        <a:t> </a:t>
                      </a:r>
                      <a:r>
                        <a:rPr lang="de-DE" sz="2000" u="none" dirty="0" err="1" smtClean="0">
                          <a:solidFill>
                            <a:srgbClr val="7F007F"/>
                          </a:solidFill>
                          <a:latin typeface="Consolas"/>
                        </a:rPr>
                        <a:t>src</a:t>
                      </a:r>
                      <a:r>
                        <a:rPr lang="de-DE" sz="2000" u="none" dirty="0" smtClean="0">
                          <a:solidFill>
                            <a:srgbClr val="000000"/>
                          </a:solidFill>
                          <a:latin typeface="Consolas"/>
                        </a:rPr>
                        <a:t>=</a:t>
                      </a:r>
                      <a:r>
                        <a:rPr lang="de-DE" sz="2000" i="1" u="none" dirty="0" smtClean="0">
                          <a:solidFill>
                            <a:srgbClr val="2A00FF"/>
                          </a:solidFill>
                          <a:latin typeface="Consolas"/>
                        </a:rPr>
                        <a:t>"#"</a:t>
                      </a:r>
                      <a:r>
                        <a:rPr lang="de-DE" sz="2000" i="0" u="none" dirty="0" smtClean="0">
                          <a:solidFill>
                            <a:srgbClr val="008080"/>
                          </a:solidFill>
                          <a:latin typeface="Consolas"/>
                        </a:rPr>
                        <a:t>&gt;</a:t>
                      </a:r>
                    </a:p>
                  </a:txBody>
                  <a:tcPr/>
                </a:tc>
                <a:tc>
                  <a:txBody>
                    <a:bodyPr/>
                    <a:lstStyle/>
                    <a:p>
                      <a:r>
                        <a:rPr lang="de-DE" dirty="0" smtClean="0"/>
                        <a:t>Bild</a:t>
                      </a:r>
                      <a:endParaRPr lang="de-DE" dirty="0"/>
                    </a:p>
                  </a:txBody>
                  <a:tcPr/>
                </a:tc>
              </a:tr>
              <a:tr h="536688">
                <a:tc>
                  <a:txBody>
                    <a:bodyPr/>
                    <a:lstStyle/>
                    <a:p>
                      <a:pPr algn="l"/>
                      <a:r>
                        <a:rPr lang="de-DE" sz="2000" u="none" dirty="0" smtClean="0">
                          <a:solidFill>
                            <a:srgbClr val="008080"/>
                          </a:solidFill>
                          <a:latin typeface="Consolas"/>
                        </a:rPr>
                        <a:t>&lt;</a:t>
                      </a:r>
                      <a:r>
                        <a:rPr lang="de-DE" sz="2000" u="none" dirty="0" smtClean="0">
                          <a:solidFill>
                            <a:srgbClr val="3F7F7F"/>
                          </a:solidFill>
                          <a:latin typeface="Consolas"/>
                        </a:rPr>
                        <a:t>h1</a:t>
                      </a:r>
                      <a:r>
                        <a:rPr lang="de-DE" sz="2000" u="none" dirty="0" smtClean="0">
                          <a:solidFill>
                            <a:srgbClr val="008080"/>
                          </a:solidFill>
                          <a:latin typeface="Consolas"/>
                        </a:rPr>
                        <a:t>&gt;&lt;/</a:t>
                      </a:r>
                      <a:r>
                        <a:rPr lang="de-DE" sz="2000" u="none" dirty="0" smtClean="0">
                          <a:solidFill>
                            <a:srgbClr val="3F7F7F"/>
                          </a:solidFill>
                          <a:latin typeface="Consolas"/>
                        </a:rPr>
                        <a:t>h1</a:t>
                      </a:r>
                      <a:r>
                        <a:rPr lang="de-DE" sz="2000" u="none" dirty="0" smtClean="0">
                          <a:solidFill>
                            <a:srgbClr val="008080"/>
                          </a:solidFill>
                          <a:latin typeface="Consolas"/>
                        </a:rPr>
                        <a:t>&gt;</a:t>
                      </a:r>
                    </a:p>
                  </a:txBody>
                  <a:tcPr/>
                </a:tc>
                <a:tc>
                  <a:txBody>
                    <a:bodyPr/>
                    <a:lstStyle/>
                    <a:p>
                      <a:r>
                        <a:rPr lang="de-DE" dirty="0" smtClean="0"/>
                        <a:t>Überschrift 1. Ordnung</a:t>
                      </a:r>
                      <a:endParaRPr lang="de-DE" dirty="0"/>
                    </a:p>
                  </a:txBody>
                  <a:tcPr/>
                </a:tc>
              </a:tr>
              <a:tr h="482776">
                <a:tc>
                  <a:txBody>
                    <a:bodyPr/>
                    <a:lstStyle/>
                    <a:p>
                      <a:pPr algn="l"/>
                      <a:r>
                        <a:rPr lang="de-DE" sz="2000" u="none" dirty="0" smtClean="0">
                          <a:solidFill>
                            <a:srgbClr val="008080"/>
                          </a:solidFill>
                          <a:latin typeface="Consolas"/>
                        </a:rPr>
                        <a:t>&lt;</a:t>
                      </a:r>
                      <a:r>
                        <a:rPr lang="de-DE" sz="2000" u="none" dirty="0" smtClean="0">
                          <a:solidFill>
                            <a:srgbClr val="3F7F7F"/>
                          </a:solidFill>
                          <a:latin typeface="Consolas"/>
                        </a:rPr>
                        <a:t>div</a:t>
                      </a:r>
                      <a:r>
                        <a:rPr lang="de-DE" sz="2000" u="none" dirty="0" smtClean="0">
                          <a:solidFill>
                            <a:srgbClr val="008080"/>
                          </a:solidFill>
                          <a:latin typeface="Consolas"/>
                        </a:rPr>
                        <a:t>&gt;&lt;/</a:t>
                      </a:r>
                      <a:r>
                        <a:rPr lang="de-DE" sz="2000" u="none" dirty="0" smtClean="0">
                          <a:solidFill>
                            <a:srgbClr val="3F7F7F"/>
                          </a:solidFill>
                          <a:latin typeface="Consolas"/>
                        </a:rPr>
                        <a:t>div</a:t>
                      </a:r>
                      <a:r>
                        <a:rPr lang="de-DE" sz="2000" u="none" dirty="0" smtClean="0">
                          <a:solidFill>
                            <a:srgbClr val="008080"/>
                          </a:solidFill>
                          <a:latin typeface="Consolas"/>
                        </a:rPr>
                        <a:t>&gt;</a:t>
                      </a:r>
                    </a:p>
                  </a:txBody>
                  <a:tcPr/>
                </a:tc>
                <a:tc>
                  <a:txBody>
                    <a:bodyPr/>
                    <a:lstStyle/>
                    <a:p>
                      <a:r>
                        <a:rPr lang="de-DE" dirty="0" smtClean="0"/>
                        <a:t>Block-Element</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u="none" dirty="0" smtClean="0">
                          <a:solidFill>
                            <a:srgbClr val="008080"/>
                          </a:solidFill>
                          <a:latin typeface="Consolas"/>
                        </a:rPr>
                        <a:t>&lt;</a:t>
                      </a:r>
                      <a:r>
                        <a:rPr lang="de-DE" sz="2000" u="none" dirty="0" smtClean="0">
                          <a:solidFill>
                            <a:srgbClr val="3F7F7F"/>
                          </a:solidFill>
                          <a:latin typeface="Consolas"/>
                        </a:rPr>
                        <a:t>span</a:t>
                      </a:r>
                      <a:r>
                        <a:rPr lang="de-DE" sz="2000" u="none" dirty="0" smtClean="0">
                          <a:solidFill>
                            <a:srgbClr val="008080"/>
                          </a:solidFill>
                          <a:latin typeface="Consolas"/>
                        </a:rPr>
                        <a:t>&gt;&lt;/</a:t>
                      </a:r>
                      <a:r>
                        <a:rPr lang="de-DE" sz="2000" u="none" dirty="0" smtClean="0">
                          <a:solidFill>
                            <a:srgbClr val="3F7F7F"/>
                          </a:solidFill>
                          <a:latin typeface="Consolas"/>
                        </a:rPr>
                        <a:t>span</a:t>
                      </a:r>
                      <a:r>
                        <a:rPr lang="de-DE" sz="2000" u="none" dirty="0" smtClean="0">
                          <a:solidFill>
                            <a:srgbClr val="008080"/>
                          </a:solidFill>
                          <a:latin typeface="Consolas"/>
                        </a:rPr>
                        <a:t>&gt;</a:t>
                      </a:r>
                    </a:p>
                  </a:txBody>
                  <a:tcPr/>
                </a:tc>
                <a:tc>
                  <a:txBody>
                    <a:bodyPr/>
                    <a:lstStyle/>
                    <a:p>
                      <a:r>
                        <a:rPr lang="de-DE" dirty="0" smtClean="0"/>
                        <a:t>Inline-Element</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u="none" dirty="0" smtClean="0">
                          <a:solidFill>
                            <a:srgbClr val="008080"/>
                          </a:solidFill>
                          <a:latin typeface="Consolas"/>
                        </a:rPr>
                        <a:t>&lt;</a:t>
                      </a:r>
                      <a:r>
                        <a:rPr lang="de-DE" sz="2000" u="none" dirty="0" err="1" smtClean="0">
                          <a:solidFill>
                            <a:srgbClr val="008080"/>
                          </a:solidFill>
                          <a:latin typeface="Consolas"/>
                        </a:rPr>
                        <a:t>ul</a:t>
                      </a:r>
                      <a:r>
                        <a:rPr lang="de-DE" sz="2000" u="none" dirty="0" smtClean="0">
                          <a:solidFill>
                            <a:srgbClr val="008080"/>
                          </a:solidFill>
                          <a:latin typeface="Consolas"/>
                        </a:rPr>
                        <a:t>&gt;&lt;/</a:t>
                      </a:r>
                      <a:r>
                        <a:rPr lang="de-DE" sz="2000" u="none" dirty="0" err="1" smtClean="0">
                          <a:solidFill>
                            <a:srgbClr val="008080"/>
                          </a:solidFill>
                          <a:latin typeface="Consolas"/>
                        </a:rPr>
                        <a:t>ul</a:t>
                      </a:r>
                      <a:r>
                        <a:rPr lang="de-DE" sz="2000" u="none" dirty="0" smtClean="0">
                          <a:solidFill>
                            <a:srgbClr val="008080"/>
                          </a:solidFill>
                          <a:latin typeface="Consolas"/>
                        </a:rPr>
                        <a:t>&gt;</a:t>
                      </a:r>
                    </a:p>
                  </a:txBody>
                  <a:tcPr/>
                </a:tc>
                <a:tc>
                  <a:txBody>
                    <a:bodyPr/>
                    <a:lstStyle/>
                    <a:p>
                      <a:r>
                        <a:rPr lang="de-DE" dirty="0" smtClean="0"/>
                        <a:t>Liste</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u="none" dirty="0" smtClean="0">
                          <a:solidFill>
                            <a:srgbClr val="008080"/>
                          </a:solidFill>
                          <a:latin typeface="Consolas"/>
                        </a:rPr>
                        <a:t>&lt;li&gt;&lt;/li&gt;</a:t>
                      </a:r>
                    </a:p>
                  </a:txBody>
                  <a:tcPr/>
                </a:tc>
                <a:tc>
                  <a:txBody>
                    <a:bodyPr/>
                    <a:lstStyle/>
                    <a:p>
                      <a:r>
                        <a:rPr lang="de-DE" dirty="0" smtClean="0"/>
                        <a:t>Listenelement</a:t>
                      </a:r>
                      <a:endParaRPr lang="de-DE" dirty="0"/>
                    </a:p>
                  </a:txBody>
                  <a:tcPr/>
                </a:tc>
              </a:tr>
            </a:tbl>
          </a:graphicData>
        </a:graphic>
      </p:graphicFrame>
    </p:spTree>
    <p:extLst>
      <p:ext uri="{BB962C8B-B14F-4D97-AF65-F5344CB8AC3E}">
        <p14:creationId xmlns:p14="http://schemas.microsoft.com/office/powerpoint/2010/main" val="4148622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HTML – Formularelemente</a:t>
            </a:r>
            <a:endParaRPr lang="de-DE" dirty="0"/>
          </a:p>
        </p:txBody>
      </p:sp>
      <p:graphicFrame>
        <p:nvGraphicFramePr>
          <p:cNvPr id="4" name="Table 3"/>
          <p:cNvGraphicFramePr>
            <a:graphicFrameLocks noGrp="1"/>
          </p:cNvGraphicFramePr>
          <p:nvPr>
            <p:extLst>
              <p:ext uri="{D42A27DB-BD31-4B8C-83A1-F6EECF244321}">
                <p14:modId xmlns:p14="http://schemas.microsoft.com/office/powerpoint/2010/main" val="3904284360"/>
              </p:ext>
            </p:extLst>
          </p:nvPr>
        </p:nvGraphicFramePr>
        <p:xfrm>
          <a:off x="323850" y="1690688"/>
          <a:ext cx="9546562" cy="3666848"/>
        </p:xfrm>
        <a:graphic>
          <a:graphicData uri="http://schemas.openxmlformats.org/drawingml/2006/table">
            <a:tbl>
              <a:tblPr firstRow="1" bandRow="1">
                <a:tableStyleId>{2D5ABB26-0587-4C30-8999-92F81FD0307C}</a:tableStyleId>
              </a:tblPr>
              <a:tblGrid>
                <a:gridCol w="4773281"/>
                <a:gridCol w="4773281"/>
              </a:tblGrid>
              <a:tr h="482776">
                <a:tc>
                  <a:txBody>
                    <a:bodyPr/>
                    <a:lstStyle/>
                    <a:p>
                      <a:pPr algn="l"/>
                      <a:r>
                        <a:rPr lang="de-DE" sz="2000" u="none" dirty="0" smtClean="0">
                          <a:solidFill>
                            <a:srgbClr val="008080"/>
                          </a:solidFill>
                          <a:latin typeface="Consolas"/>
                        </a:rPr>
                        <a:t>&lt;form&gt;</a:t>
                      </a:r>
                    </a:p>
                  </a:txBody>
                  <a:tcPr/>
                </a:tc>
                <a:tc>
                  <a:txBody>
                    <a:bodyPr/>
                    <a:lstStyle/>
                    <a:p>
                      <a:r>
                        <a:rPr lang="de-DE" dirty="0" smtClean="0"/>
                        <a:t>Formular</a:t>
                      </a:r>
                      <a:endParaRPr lang="de-DE" dirty="0"/>
                    </a:p>
                  </a:txBody>
                  <a:tcPr/>
                </a:tc>
              </a:tr>
              <a:tr h="482776">
                <a:tc>
                  <a:txBody>
                    <a:bodyPr/>
                    <a:lstStyle/>
                    <a:p>
                      <a:pPr algn="l"/>
                      <a:r>
                        <a:rPr lang="de-DE" sz="2000" i="0" u="none" dirty="0" smtClean="0">
                          <a:solidFill>
                            <a:srgbClr val="008080"/>
                          </a:solidFill>
                          <a:latin typeface="Consolas"/>
                        </a:rPr>
                        <a:t>&lt;</a:t>
                      </a:r>
                      <a:r>
                        <a:rPr lang="de-DE" sz="2000" i="0" u="none" dirty="0" err="1" smtClean="0">
                          <a:solidFill>
                            <a:srgbClr val="008080"/>
                          </a:solidFill>
                          <a:latin typeface="Consolas"/>
                        </a:rPr>
                        <a:t>label</a:t>
                      </a:r>
                      <a:r>
                        <a:rPr lang="de-DE" sz="2000" i="0" u="none" dirty="0" smtClean="0">
                          <a:solidFill>
                            <a:srgbClr val="008080"/>
                          </a:solidFill>
                          <a:latin typeface="Consolas"/>
                        </a:rPr>
                        <a:t>&gt;</a:t>
                      </a:r>
                    </a:p>
                  </a:txBody>
                  <a:tcPr/>
                </a:tc>
                <a:tc>
                  <a:txBody>
                    <a:bodyPr/>
                    <a:lstStyle/>
                    <a:p>
                      <a:r>
                        <a:rPr lang="de-DE" dirty="0" smtClean="0"/>
                        <a:t>Label</a:t>
                      </a:r>
                      <a:r>
                        <a:rPr lang="de-DE" baseline="0" dirty="0" smtClean="0"/>
                        <a:t> (Beschriftung für Eingabefeld)</a:t>
                      </a:r>
                      <a:endParaRPr lang="de-DE" dirty="0"/>
                    </a:p>
                  </a:txBody>
                  <a:tcPr/>
                </a:tc>
              </a:tr>
              <a:tr h="482776">
                <a:tc>
                  <a:txBody>
                    <a:bodyPr/>
                    <a:lstStyle/>
                    <a:p>
                      <a:pPr algn="l"/>
                      <a:r>
                        <a:rPr lang="en-US" sz="2000" dirty="0" smtClean="0">
                          <a:solidFill>
                            <a:srgbClr val="008080"/>
                          </a:solidFill>
                          <a:latin typeface="Consolas"/>
                        </a:rPr>
                        <a:t>&lt;</a:t>
                      </a:r>
                      <a:r>
                        <a:rPr lang="en-US" sz="2000" dirty="0" smtClean="0">
                          <a:solidFill>
                            <a:srgbClr val="3F7F7F"/>
                          </a:solidFill>
                          <a:latin typeface="Consolas"/>
                        </a:rPr>
                        <a:t>button</a:t>
                      </a:r>
                      <a:r>
                        <a:rPr lang="en-US" sz="2000" dirty="0" smtClean="0">
                          <a:solidFill>
                            <a:srgbClr val="008080"/>
                          </a:solidFill>
                          <a:latin typeface="Consolas"/>
                        </a:rPr>
                        <a:t>&gt; </a:t>
                      </a:r>
                      <a:r>
                        <a:rPr lang="en-US" sz="2100" dirty="0" err="1" smtClean="0">
                          <a:solidFill>
                            <a:schemeClr val="tx1"/>
                          </a:solidFill>
                          <a:latin typeface="+mj-lt"/>
                        </a:rPr>
                        <a:t>oder</a:t>
                      </a:r>
                      <a:r>
                        <a:rPr lang="en-US" sz="2000" dirty="0" smtClean="0">
                          <a:solidFill>
                            <a:schemeClr val="tx1"/>
                          </a:solidFill>
                          <a:latin typeface="Consolas"/>
                        </a:rPr>
                        <a:t> </a:t>
                      </a:r>
                      <a:r>
                        <a:rPr lang="en-US" sz="2000" dirty="0" smtClean="0">
                          <a:solidFill>
                            <a:srgbClr val="008080"/>
                          </a:solidFill>
                          <a:latin typeface="Consolas"/>
                        </a:rPr>
                        <a:t>&lt;</a:t>
                      </a:r>
                      <a:r>
                        <a:rPr lang="en-US" sz="2000" dirty="0" smtClean="0">
                          <a:solidFill>
                            <a:srgbClr val="3F7F7F"/>
                          </a:solidFill>
                          <a:latin typeface="Consolas"/>
                        </a:rPr>
                        <a:t>input </a:t>
                      </a:r>
                      <a:r>
                        <a:rPr lang="en-US" sz="2000" dirty="0" smtClean="0">
                          <a:solidFill>
                            <a:srgbClr val="7F007F"/>
                          </a:solidFill>
                          <a:latin typeface="Consolas"/>
                        </a:rPr>
                        <a:t>type</a:t>
                      </a:r>
                      <a:r>
                        <a:rPr lang="en-US" sz="2000" dirty="0" smtClean="0">
                          <a:solidFill>
                            <a:srgbClr val="000000"/>
                          </a:solidFill>
                          <a:latin typeface="Consolas"/>
                        </a:rPr>
                        <a:t>=</a:t>
                      </a:r>
                      <a:r>
                        <a:rPr lang="en-US" sz="2000" i="1" dirty="0" smtClean="0">
                          <a:solidFill>
                            <a:srgbClr val="2A00FF"/>
                          </a:solidFill>
                          <a:latin typeface="Consolas"/>
                        </a:rPr>
                        <a:t>"button"</a:t>
                      </a:r>
                      <a:r>
                        <a:rPr lang="en-US" sz="2000" i="0" dirty="0" smtClean="0">
                          <a:solidFill>
                            <a:srgbClr val="008080"/>
                          </a:solidFill>
                          <a:latin typeface="Consolas"/>
                        </a:rPr>
                        <a:t>&gt;</a:t>
                      </a:r>
                    </a:p>
                  </a:txBody>
                  <a:tcPr/>
                </a:tc>
                <a:tc>
                  <a:txBody>
                    <a:bodyPr/>
                    <a:lstStyle/>
                    <a:p>
                      <a:r>
                        <a:rPr lang="de-DE" dirty="0" smtClean="0"/>
                        <a:t>Button</a:t>
                      </a:r>
                      <a:endParaRPr lang="de-DE" dirty="0"/>
                    </a:p>
                  </a:txBody>
                  <a:tcPr/>
                </a:tc>
              </a:tr>
              <a:tr h="536688">
                <a:tc>
                  <a:txBody>
                    <a:bodyPr/>
                    <a:lstStyle/>
                    <a:p>
                      <a:pPr algn="l"/>
                      <a:r>
                        <a:rPr lang="de-DE" sz="2000" dirty="0" smtClean="0">
                          <a:solidFill>
                            <a:srgbClr val="008080"/>
                          </a:solidFill>
                          <a:latin typeface="Consolas"/>
                        </a:rPr>
                        <a:t>&lt;</a:t>
                      </a:r>
                      <a:r>
                        <a:rPr lang="de-DE" sz="2000" dirty="0" err="1" smtClean="0">
                          <a:solidFill>
                            <a:srgbClr val="3F7F7F"/>
                          </a:solidFill>
                          <a:latin typeface="Consolas"/>
                        </a:rPr>
                        <a:t>input</a:t>
                      </a:r>
                      <a:r>
                        <a:rPr lang="de-DE" sz="2000" dirty="0" smtClean="0">
                          <a:solidFill>
                            <a:srgbClr val="008080"/>
                          </a:solidFill>
                          <a:latin typeface="Consolas"/>
                        </a:rPr>
                        <a:t>&gt;</a:t>
                      </a:r>
                    </a:p>
                  </a:txBody>
                  <a:tcPr/>
                </a:tc>
                <a:tc>
                  <a:txBody>
                    <a:bodyPr/>
                    <a:lstStyle/>
                    <a:p>
                      <a:r>
                        <a:rPr lang="de-DE" dirty="0" smtClean="0"/>
                        <a:t>Eingabefeld</a:t>
                      </a:r>
                      <a:endParaRPr lang="de-DE" dirty="0"/>
                    </a:p>
                  </a:txBody>
                  <a:tcPr/>
                </a:tc>
              </a:tr>
              <a:tr h="482776">
                <a:tc>
                  <a:txBody>
                    <a:bodyPr/>
                    <a:lstStyle/>
                    <a:p>
                      <a:pPr algn="l"/>
                      <a:r>
                        <a:rPr lang="de-DE" sz="2000" dirty="0" smtClean="0">
                          <a:solidFill>
                            <a:srgbClr val="008080"/>
                          </a:solidFill>
                          <a:latin typeface="Consolas"/>
                        </a:rPr>
                        <a:t>&lt;</a:t>
                      </a:r>
                      <a:r>
                        <a:rPr lang="de-DE" sz="2000" dirty="0" err="1" smtClean="0">
                          <a:solidFill>
                            <a:srgbClr val="3F7F7F"/>
                          </a:solidFill>
                          <a:latin typeface="Consolas"/>
                        </a:rPr>
                        <a:t>textarea</a:t>
                      </a:r>
                      <a:r>
                        <a:rPr lang="de-DE" sz="2000" dirty="0" smtClean="0">
                          <a:solidFill>
                            <a:srgbClr val="008080"/>
                          </a:solidFill>
                          <a:latin typeface="Consolas"/>
                        </a:rPr>
                        <a:t>&gt;&lt;/</a:t>
                      </a:r>
                      <a:r>
                        <a:rPr lang="de-DE" sz="2000" dirty="0" err="1" smtClean="0">
                          <a:solidFill>
                            <a:srgbClr val="3F7F7F"/>
                          </a:solidFill>
                          <a:latin typeface="Consolas"/>
                        </a:rPr>
                        <a:t>textarea</a:t>
                      </a:r>
                      <a:r>
                        <a:rPr lang="de-DE" sz="2000" dirty="0" smtClean="0">
                          <a:solidFill>
                            <a:srgbClr val="008080"/>
                          </a:solidFill>
                          <a:latin typeface="Consolas"/>
                        </a:rPr>
                        <a:t>&gt;</a:t>
                      </a:r>
                    </a:p>
                  </a:txBody>
                  <a:tcPr/>
                </a:tc>
                <a:tc>
                  <a:txBody>
                    <a:bodyPr/>
                    <a:lstStyle/>
                    <a:p>
                      <a:r>
                        <a:rPr lang="de-DE" dirty="0" smtClean="0"/>
                        <a:t>Mehrzeiliges</a:t>
                      </a:r>
                      <a:r>
                        <a:rPr lang="de-DE" baseline="0" dirty="0" smtClean="0"/>
                        <a:t> Eingabefeld</a:t>
                      </a:r>
                      <a:endParaRPr lang="de-DE" dirty="0"/>
                    </a:p>
                  </a:txBody>
                  <a:tcPr/>
                </a:tc>
              </a:tr>
              <a:tr h="482776">
                <a:tc>
                  <a:txBody>
                    <a:bodyPr/>
                    <a:lstStyle/>
                    <a:p>
                      <a:pPr algn="l"/>
                      <a:r>
                        <a:rPr lang="de-DE" sz="2000" dirty="0" smtClean="0">
                          <a:solidFill>
                            <a:srgbClr val="008080"/>
                          </a:solidFill>
                          <a:latin typeface="Consolas"/>
                        </a:rPr>
                        <a:t>&lt;</a:t>
                      </a:r>
                      <a:r>
                        <a:rPr lang="de-DE" sz="2000" dirty="0" err="1" smtClean="0">
                          <a:solidFill>
                            <a:srgbClr val="3F7F7F"/>
                          </a:solidFill>
                          <a:latin typeface="Consolas"/>
                        </a:rPr>
                        <a:t>select</a:t>
                      </a:r>
                      <a:r>
                        <a:rPr lang="de-DE" sz="2000" dirty="0" smtClean="0">
                          <a:solidFill>
                            <a:srgbClr val="008080"/>
                          </a:solidFill>
                          <a:latin typeface="Consolas"/>
                        </a:rPr>
                        <a:t>&gt;</a:t>
                      </a:r>
                      <a:endParaRPr lang="de-DE" sz="2000" u="none" dirty="0" smtClean="0">
                        <a:solidFill>
                          <a:srgbClr val="008080"/>
                        </a:solidFill>
                        <a:latin typeface="Consolas"/>
                      </a:endParaRPr>
                    </a:p>
                  </a:txBody>
                  <a:tcPr/>
                </a:tc>
                <a:tc>
                  <a:txBody>
                    <a:bodyPr/>
                    <a:lstStyle/>
                    <a:p>
                      <a:r>
                        <a:rPr lang="de-DE" dirty="0" smtClean="0"/>
                        <a:t>Auswahlliste</a:t>
                      </a:r>
                      <a:endParaRPr lang="de-DE" dirty="0"/>
                    </a:p>
                  </a:txBody>
                  <a:tcPr/>
                </a:tc>
              </a:tr>
              <a:tr h="482776">
                <a:tc>
                  <a:txBody>
                    <a:bodyPr/>
                    <a:lstStyle/>
                    <a:p>
                      <a:pPr algn="l"/>
                      <a:r>
                        <a:rPr lang="de-DE" sz="2000" dirty="0" smtClean="0">
                          <a:solidFill>
                            <a:srgbClr val="008080"/>
                          </a:solidFill>
                          <a:latin typeface="Consolas"/>
                        </a:rPr>
                        <a:t>&lt;</a:t>
                      </a:r>
                      <a:r>
                        <a:rPr lang="de-DE" sz="2000" dirty="0" err="1" smtClean="0">
                          <a:solidFill>
                            <a:srgbClr val="3F7F7F"/>
                          </a:solidFill>
                          <a:latin typeface="Consolas"/>
                        </a:rPr>
                        <a:t>option</a:t>
                      </a:r>
                      <a:r>
                        <a:rPr lang="de-DE" sz="2000" dirty="0" smtClean="0">
                          <a:solidFill>
                            <a:srgbClr val="008080"/>
                          </a:solidFill>
                          <a:latin typeface="Consolas"/>
                        </a:rPr>
                        <a:t>&gt;</a:t>
                      </a:r>
                    </a:p>
                  </a:txBody>
                  <a:tcPr/>
                </a:tc>
                <a:tc>
                  <a:txBody>
                    <a:bodyPr/>
                    <a:lstStyle/>
                    <a:p>
                      <a:r>
                        <a:rPr lang="de-DE" dirty="0" smtClean="0"/>
                        <a:t>Element in Auswahlliste</a:t>
                      </a:r>
                      <a:endParaRPr lang="de-DE" dirty="0"/>
                    </a:p>
                  </a:txBody>
                  <a:tcPr/>
                </a:tc>
              </a:tr>
            </a:tbl>
          </a:graphicData>
        </a:graphic>
      </p:graphicFrame>
    </p:spTree>
    <p:extLst>
      <p:ext uri="{BB962C8B-B14F-4D97-AF65-F5344CB8AC3E}">
        <p14:creationId xmlns:p14="http://schemas.microsoft.com/office/powerpoint/2010/main" val="1511220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CSS</a:t>
            </a:r>
            <a:br>
              <a:rPr lang="de-DE" dirty="0" smtClean="0"/>
            </a:br>
            <a:r>
              <a:rPr lang="de-DE" sz="2000" dirty="0" smtClean="0"/>
              <a:t>Cascading Style Sheets</a:t>
            </a:r>
            <a:endParaRPr lang="de-DE" sz="2000" dirty="0"/>
          </a:p>
        </p:txBody>
      </p:sp>
      <p:sp>
        <p:nvSpPr>
          <p:cNvPr id="3" name="Text Placeholder 2"/>
          <p:cNvSpPr>
            <a:spLocks noGrp="1"/>
          </p:cNvSpPr>
          <p:nvPr>
            <p:ph type="body" sz="quarter" idx="10"/>
          </p:nvPr>
        </p:nvSpPr>
        <p:spPr/>
        <p:txBody>
          <a:bodyPr/>
          <a:lstStyle/>
          <a:p>
            <a:r>
              <a:rPr lang="de-DE" dirty="0" smtClean="0"/>
              <a:t>Sprache zur Gestaltung von HTML</a:t>
            </a:r>
          </a:p>
          <a:p>
            <a:pPr lvl="1"/>
            <a:r>
              <a:rPr lang="de-DE" dirty="0" smtClean="0"/>
              <a:t>Beispiel</a:t>
            </a:r>
          </a:p>
        </p:txBody>
      </p:sp>
      <p:sp>
        <p:nvSpPr>
          <p:cNvPr id="5" name="Rectangle 4"/>
          <p:cNvSpPr/>
          <p:nvPr/>
        </p:nvSpPr>
        <p:spPr>
          <a:xfrm>
            <a:off x="349931" y="2634343"/>
            <a:ext cx="6096000" cy="1569660"/>
          </a:xfrm>
          <a:prstGeom prst="rect">
            <a:avLst/>
          </a:prstGeom>
        </p:spPr>
        <p:txBody>
          <a:bodyPr>
            <a:spAutoFit/>
          </a:bodyPr>
          <a:lstStyle/>
          <a:p>
            <a:r>
              <a:rPr lang="de-DE" sz="2400" b="1" dirty="0">
                <a:solidFill>
                  <a:srgbClr val="3F7F7F"/>
                </a:solidFill>
                <a:latin typeface="Consolas"/>
              </a:rPr>
              <a:t>h1 </a:t>
            </a:r>
            <a:r>
              <a:rPr lang="de-DE" sz="2400" b="1" dirty="0">
                <a:solidFill>
                  <a:srgbClr val="000000"/>
                </a:solidFill>
                <a:latin typeface="Consolas"/>
              </a:rPr>
              <a:t>{</a:t>
            </a:r>
          </a:p>
          <a:p>
            <a:r>
              <a:rPr lang="de-DE" sz="2400" dirty="0" smtClean="0">
                <a:solidFill>
                  <a:srgbClr val="7F007F"/>
                </a:solidFill>
                <a:latin typeface="Consolas"/>
              </a:rPr>
              <a:t>  </a:t>
            </a:r>
            <a:r>
              <a:rPr lang="de-DE" sz="2400" dirty="0" err="1" smtClean="0">
                <a:solidFill>
                  <a:srgbClr val="7F007F"/>
                </a:solidFill>
                <a:latin typeface="Consolas"/>
              </a:rPr>
              <a:t>color</a:t>
            </a:r>
            <a:r>
              <a:rPr lang="de-DE" sz="2400" dirty="0">
                <a:solidFill>
                  <a:srgbClr val="000000"/>
                </a:solidFill>
                <a:latin typeface="Consolas"/>
              </a:rPr>
              <a:t>: </a:t>
            </a:r>
            <a:r>
              <a:rPr lang="de-DE" sz="2400" i="1" dirty="0" err="1">
                <a:solidFill>
                  <a:srgbClr val="2A00E1"/>
                </a:solidFill>
                <a:latin typeface="Consolas"/>
              </a:rPr>
              <a:t>grey</a:t>
            </a:r>
            <a:r>
              <a:rPr lang="de-DE" sz="2400" i="1" dirty="0">
                <a:solidFill>
                  <a:srgbClr val="000000"/>
                </a:solidFill>
                <a:latin typeface="Consolas"/>
              </a:rPr>
              <a:t>;</a:t>
            </a:r>
          </a:p>
          <a:p>
            <a:r>
              <a:rPr lang="de-DE" sz="2400" dirty="0" smtClean="0">
                <a:solidFill>
                  <a:srgbClr val="7F007F"/>
                </a:solidFill>
                <a:latin typeface="Consolas"/>
              </a:rPr>
              <a:t>  </a:t>
            </a:r>
            <a:r>
              <a:rPr lang="de-DE" sz="2400" dirty="0" err="1" smtClean="0">
                <a:solidFill>
                  <a:srgbClr val="7F007F"/>
                </a:solidFill>
                <a:latin typeface="Consolas"/>
              </a:rPr>
              <a:t>margin</a:t>
            </a:r>
            <a:r>
              <a:rPr lang="de-DE" sz="2400" dirty="0">
                <a:solidFill>
                  <a:srgbClr val="000000"/>
                </a:solidFill>
                <a:latin typeface="Consolas"/>
              </a:rPr>
              <a:t>: </a:t>
            </a:r>
            <a:r>
              <a:rPr lang="de-DE" sz="2400" i="1" dirty="0">
                <a:solidFill>
                  <a:srgbClr val="2A00E1"/>
                </a:solidFill>
                <a:latin typeface="Consolas"/>
              </a:rPr>
              <a:t>2px</a:t>
            </a:r>
            <a:r>
              <a:rPr lang="de-DE" sz="2400" i="1" dirty="0">
                <a:solidFill>
                  <a:srgbClr val="000000"/>
                </a:solidFill>
                <a:latin typeface="Consolas"/>
              </a:rPr>
              <a:t>;</a:t>
            </a:r>
          </a:p>
          <a:p>
            <a:r>
              <a:rPr lang="de-DE" sz="2400" dirty="0">
                <a:solidFill>
                  <a:srgbClr val="000000"/>
                </a:solidFill>
                <a:latin typeface="Consolas"/>
              </a:rPr>
              <a:t>}</a:t>
            </a:r>
          </a:p>
        </p:txBody>
      </p:sp>
    </p:spTree>
    <p:extLst>
      <p:ext uri="{BB962C8B-B14F-4D97-AF65-F5344CB8AC3E}">
        <p14:creationId xmlns:p14="http://schemas.microsoft.com/office/powerpoint/2010/main" val="781766696"/>
      </p:ext>
    </p:extLst>
  </p:cSld>
  <p:clrMapOvr>
    <a:masterClrMapping/>
  </p:clrMapOvr>
</p:sld>
</file>

<file path=ppt/theme/theme1.xml><?xml version="1.0" encoding="utf-8"?>
<a:theme xmlns:a="http://schemas.openxmlformats.org/drawingml/2006/main" name="SAP_2014_16x9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SAP_2014_16x9_v1.0</Template>
  <TotalTime>0</TotalTime>
  <Words>1338</Words>
  <Application>Microsoft Office PowerPoint</Application>
  <PresentationFormat>Custom</PresentationFormat>
  <Paragraphs>399</Paragraphs>
  <Slides>40</Slides>
  <Notes>7</Notes>
  <HiddenSlides>2</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SAP_2014_16x9_v1.0</vt:lpstr>
      <vt:lpstr>JavaScript CrossCourse</vt:lpstr>
      <vt:lpstr>Agenda</vt:lpstr>
      <vt:lpstr>HTML</vt:lpstr>
      <vt:lpstr>HTML Hypertext Markup Language</vt:lpstr>
      <vt:lpstr>HTML Hypertext Markup Language</vt:lpstr>
      <vt:lpstr>Das HTML-Grundgerüst</vt:lpstr>
      <vt:lpstr>HTML – Allgemeine Elemente</vt:lpstr>
      <vt:lpstr>HTML – Formularelemente</vt:lpstr>
      <vt:lpstr>CSS Cascading Style Sheets</vt:lpstr>
      <vt:lpstr>CSS – Einige wichtige Eigenschaften</vt:lpstr>
      <vt:lpstr>CSS im HTML einbinden</vt:lpstr>
      <vt:lpstr>Was ist JavaScript?</vt:lpstr>
      <vt:lpstr>Was ist JavaScript?</vt:lpstr>
      <vt:lpstr>Einbinden von JavaScript in HTML</vt:lpstr>
      <vt:lpstr>Hello World</vt:lpstr>
      <vt:lpstr>Hello World – Das erste Programm</vt:lpstr>
      <vt:lpstr>Übung – Hello World</vt:lpstr>
      <vt:lpstr>Variablen</vt:lpstr>
      <vt:lpstr>Variablen</vt:lpstr>
      <vt:lpstr>Kontrollstrukturen</vt:lpstr>
      <vt:lpstr>Bedingungen</vt:lpstr>
      <vt:lpstr>Bedingungen – Truthy</vt:lpstr>
      <vt:lpstr>Übung – Bedingungen</vt:lpstr>
      <vt:lpstr>Verzweigungen</vt:lpstr>
      <vt:lpstr>Verzweigungen</vt:lpstr>
      <vt:lpstr>Schleifen</vt:lpstr>
      <vt:lpstr>Objektorientierung</vt:lpstr>
      <vt:lpstr>Objekte durch Objektliterale</vt:lpstr>
      <vt:lpstr>Objekte durch Funktionen erzeugen</vt:lpstr>
      <vt:lpstr>„Vererbung“</vt:lpstr>
      <vt:lpstr>„Vererbung“</vt:lpstr>
      <vt:lpstr>Objektorientierung – Übung</vt:lpstr>
      <vt:lpstr>AJAX</vt:lpstr>
      <vt:lpstr>AJAX</vt:lpstr>
      <vt:lpstr>AJAX</vt:lpstr>
      <vt:lpstr>AJAX</vt:lpstr>
      <vt:lpstr>AJAX – Übung</vt:lpstr>
      <vt:lpstr>Thank you</vt:lpstr>
      <vt:lpstr>PowerPoint Presentation</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Liedtke, Matthias</dc:creator>
  <cp:lastModifiedBy>Liedtke, Matthias</cp:lastModifiedBy>
  <cp:revision>78</cp:revision>
  <dcterms:created xsi:type="dcterms:W3CDTF">2015-04-19T20:28:26Z</dcterms:created>
  <dcterms:modified xsi:type="dcterms:W3CDTF">2015-04-23T12:46:44Z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