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340" r:id="rId2"/>
    <p:sldId id="342" r:id="rId3"/>
    <p:sldId id="341" r:id="rId4"/>
    <p:sldId id="353" r:id="rId5"/>
    <p:sldId id="346" r:id="rId6"/>
    <p:sldId id="345" r:id="rId7"/>
    <p:sldId id="347" r:id="rId8"/>
    <p:sldId id="349" r:id="rId9"/>
    <p:sldId id="350" r:id="rId10"/>
    <p:sldId id="354" r:id="rId11"/>
    <p:sldId id="352" r:id="rId12"/>
    <p:sldId id="371" r:id="rId13"/>
    <p:sldId id="370" r:id="rId14"/>
    <p:sldId id="372" r:id="rId15"/>
    <p:sldId id="343" r:id="rId16"/>
    <p:sldId id="344" r:id="rId17"/>
    <p:sldId id="362" r:id="rId18"/>
    <p:sldId id="355" r:id="rId19"/>
    <p:sldId id="356" r:id="rId20"/>
    <p:sldId id="359" r:id="rId21"/>
    <p:sldId id="360" r:id="rId22"/>
    <p:sldId id="363" r:id="rId23"/>
    <p:sldId id="364" r:id="rId24"/>
    <p:sldId id="358" r:id="rId25"/>
    <p:sldId id="361" r:id="rId26"/>
    <p:sldId id="365" r:id="rId27"/>
    <p:sldId id="367" r:id="rId28"/>
    <p:sldId id="366" r:id="rId29"/>
    <p:sldId id="368" r:id="rId30"/>
    <p:sldId id="369" r:id="rId31"/>
    <p:sldId id="374" r:id="rId32"/>
    <p:sldId id="375" r:id="rId33"/>
    <p:sldId id="377" r:id="rId34"/>
    <p:sldId id="376" r:id="rId35"/>
    <p:sldId id="378" r:id="rId36"/>
    <p:sldId id="379" r:id="rId37"/>
    <p:sldId id="380" r:id="rId38"/>
    <p:sldId id="310" r:id="rId39"/>
    <p:sldId id="265" r:id="rId40"/>
    <p:sldId id="339" r:id="rId41"/>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77410" autoAdjust="0"/>
  </p:normalViewPr>
  <p:slideViewPr>
    <p:cSldViewPr snapToGrid="0" showGuides="1">
      <p:cViewPr varScale="1">
        <p:scale>
          <a:sx n="86" d="100"/>
          <a:sy n="86" d="100"/>
        </p:scale>
        <p:origin x="-1764" y="-7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95" d="100"/>
          <a:sy n="95" d="100"/>
        </p:scale>
        <p:origin x="-2670"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83983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Car.prototype</a:t>
            </a:r>
            <a:r>
              <a:rPr lang="de-DE" sz="1400" dirty="0" smtClean="0">
                <a:solidFill>
                  <a:srgbClr val="000000"/>
                </a:solidFill>
                <a:latin typeface="Consolas"/>
              </a:rPr>
              <a:t> = </a:t>
            </a:r>
            <a:r>
              <a:rPr lang="de-DE" sz="1400" dirty="0" err="1" smtClean="0">
                <a:solidFill>
                  <a:srgbClr val="000000"/>
                </a:solidFill>
                <a:latin typeface="Consolas"/>
              </a:rPr>
              <a:t>Object.create</a:t>
            </a:r>
            <a:r>
              <a:rPr lang="de-DE" sz="1400" dirty="0" smtClean="0">
                <a:solidFill>
                  <a:srgbClr val="000000"/>
                </a:solidFill>
                <a:latin typeface="Consolas"/>
              </a:rPr>
              <a:t>(</a:t>
            </a:r>
            <a:r>
              <a:rPr lang="de-DE" sz="1400" dirty="0" err="1" smtClean="0">
                <a:solidFill>
                  <a:srgbClr val="000000"/>
                </a:solidFill>
                <a:latin typeface="Consolas"/>
              </a:rPr>
              <a:t>Vehicle.prototype</a:t>
            </a:r>
            <a:r>
              <a:rPr lang="de-DE" sz="1400" dirty="0" smtClean="0">
                <a:solidFill>
                  <a:srgbClr val="000000"/>
                </a:solidFill>
                <a:latin typeface="Consolas"/>
              </a:rPr>
              <a:t>);</a:t>
            </a:r>
          </a:p>
          <a:p>
            <a:pPr marL="285750" indent="-285750">
              <a:buFont typeface="Wingdings"/>
              <a:buChar char="à"/>
            </a:pPr>
            <a:r>
              <a:rPr lang="de-DE" dirty="0" smtClean="0">
                <a:sym typeface="Wingdings" panose="05000000000000000000" pitchFamily="2" charset="2"/>
              </a:rPr>
              <a:t>Car erbt Prototypen</a:t>
            </a:r>
          </a:p>
          <a:p>
            <a:pPr marL="0" marR="0" lvl="1" indent="0" algn="l" defTabSz="1088776" rtl="0" eaLnBrk="1" fontAlgn="auto" latinLnBrk="0" hangingPunct="1">
              <a:lnSpc>
                <a:spcPct val="100000"/>
              </a:lnSpc>
              <a:spcBef>
                <a:spcPts val="0"/>
              </a:spcBef>
              <a:spcAft>
                <a:spcPts val="0"/>
              </a:spcAft>
              <a:buClrTx/>
              <a:buSzTx/>
              <a:buFont typeface="Wingdings"/>
              <a:buNone/>
              <a:tabLst/>
              <a:defRPr/>
            </a:pPr>
            <a:r>
              <a:rPr lang="de-DE" sz="1400" dirty="0" err="1" smtClean="0">
                <a:solidFill>
                  <a:srgbClr val="000000"/>
                </a:solidFill>
                <a:latin typeface="Consolas"/>
              </a:rPr>
              <a:t>Car.prototype.constructor</a:t>
            </a:r>
            <a:r>
              <a:rPr lang="de-DE" sz="1400" dirty="0" smtClean="0">
                <a:solidFill>
                  <a:srgbClr val="000000"/>
                </a:solidFill>
                <a:latin typeface="Consolas"/>
              </a:rPr>
              <a:t> = Car;</a:t>
            </a:r>
          </a:p>
          <a:p>
            <a:pPr marL="0" indent="0">
              <a:buFont typeface="Wingdings"/>
              <a:buNone/>
            </a:pPr>
            <a:r>
              <a:rPr lang="de-DE" dirty="0" smtClean="0">
                <a:sym typeface="Wingdings" panose="05000000000000000000" pitchFamily="2" charset="2"/>
              </a:rPr>
              <a:t> Konstruktor des Prototypen wird überschrieben</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299998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readyState</a:t>
            </a:r>
            <a:r>
              <a:rPr lang="de-DE" dirty="0" smtClean="0"/>
              <a:t> 4:</a:t>
            </a:r>
            <a:r>
              <a:rPr lang="de-DE" baseline="0" dirty="0" smtClean="0"/>
              <a:t> Antwort vollständig erhalten</a:t>
            </a:r>
          </a:p>
          <a:p>
            <a:r>
              <a:rPr lang="de-DE" baseline="0" dirty="0" smtClean="0"/>
              <a:t>Antwortcode 200: Antwort ok</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242822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2014 SAP AG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smtClean="0">
                <a:solidFill>
                  <a:schemeClr val="tx1"/>
                </a:solidFill>
                <a:effectLst/>
                <a:latin typeface="Arial"/>
                <a:ea typeface="+mn-ea"/>
                <a:cs typeface="+mn-cs"/>
              </a:rPr>
              <a:t>Weitergabe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Vervielfältigung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Teilen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daraus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welchem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Zweck</a:t>
            </a:r>
            <a:r>
              <a:rPr lang="en-US" sz="1200" kern="1200" noProof="0" dirty="0" smtClean="0">
                <a:solidFill>
                  <a:schemeClr val="tx1"/>
                </a:solidFill>
                <a:effectLst/>
                <a:latin typeface="Arial"/>
                <a:ea typeface="+mn-ea"/>
                <a:cs typeface="+mn-cs"/>
              </a:rPr>
              <a:t> und in </a:t>
            </a:r>
            <a:r>
              <a:rPr lang="en-US" sz="1200" kern="1200" noProof="0" dirty="0" err="1" smtClean="0">
                <a:solidFill>
                  <a:schemeClr val="tx1"/>
                </a:solidFill>
                <a:effectLst/>
                <a:latin typeface="Arial"/>
                <a:ea typeface="+mn-ea"/>
                <a:cs typeface="+mn-cs"/>
              </a:rPr>
              <a:t>welcher</a:t>
            </a:r>
            <a:r>
              <a:rPr lang="en-US" sz="1200" kern="1200" noProof="0" dirty="0" smtClean="0">
                <a:solidFill>
                  <a:schemeClr val="tx1"/>
                </a:solidFill>
                <a:effectLst/>
                <a:latin typeface="Arial"/>
                <a:ea typeface="+mn-ea"/>
                <a:cs typeface="+mn-cs"/>
              </a:rPr>
              <a:t> Form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immer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ausdrückliche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schriftliche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Genehmigung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gestattet</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SAP und </a:t>
            </a:r>
            <a:r>
              <a:rPr lang="en-US" sz="1200" kern="1200" noProof="0" dirty="0" err="1" smtClean="0">
                <a:solidFill>
                  <a:schemeClr val="tx1"/>
                </a:solidFill>
                <a:effectLst/>
                <a:latin typeface="Arial"/>
                <a:ea typeface="+mn-ea"/>
                <a:cs typeface="+mn-cs"/>
              </a:rPr>
              <a:t>andere</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Dokument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erwähnte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von SAP </a:t>
            </a:r>
            <a:r>
              <a:rPr lang="en-US" sz="1200" kern="1200" noProof="0" dirty="0" err="1" smtClean="0">
                <a:solidFill>
                  <a:schemeClr val="tx1"/>
                </a:solidFill>
                <a:effectLst/>
                <a:latin typeface="Arial"/>
                <a:ea typeface="+mn-ea"/>
                <a:cs typeface="+mn-cs"/>
              </a:rPr>
              <a:t>sowie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dazugehörigen</a:t>
            </a:r>
            <a:r>
              <a:rPr lang="en-US" sz="1200" kern="1200" noProof="0" dirty="0" smtClean="0">
                <a:solidFill>
                  <a:schemeClr val="tx1"/>
                </a:solidFill>
                <a:effectLst/>
                <a:latin typeface="Arial"/>
                <a:ea typeface="+mn-ea"/>
                <a:cs typeface="+mn-cs"/>
              </a:rPr>
              <a:t> Logos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eingetragene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der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Deutschland und </a:t>
            </a:r>
            <a:r>
              <a:rPr lang="en-US" sz="1200" kern="1200" noProof="0" dirty="0" err="1" smtClean="0">
                <a:solidFill>
                  <a:schemeClr val="tx1"/>
                </a:solidFill>
                <a:effectLst/>
                <a:latin typeface="Arial"/>
                <a:ea typeface="+mn-ea"/>
                <a:cs typeface="+mn-cs"/>
              </a:rPr>
              <a:t>verschiedenen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weltweit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Weitere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Hinweise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Markenrecht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finden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a:t>
            </a:r>
            <a:r>
              <a:rPr lang="en-US" sz="1200" kern="1200" noProof="0" dirty="0" smtClean="0">
                <a:solidFill>
                  <a:schemeClr val="tx1"/>
                </a:solidFill>
                <a:effectLst/>
                <a:latin typeface="Arial"/>
                <a:ea typeface="+mn-ea"/>
                <a:cs typeface="+mn-cs"/>
              </a:rPr>
              <a:t> </a:t>
            </a:r>
            <a:r>
              <a:rPr lang="en-US" sz="1200" kern="1200" noProof="0" dirty="0" smtClean="0">
                <a:solidFill>
                  <a:schemeClr val="tx1"/>
                </a:solidFill>
                <a:effectLst/>
                <a:latin typeface="Arial"/>
                <a:ea typeface="+mn-ea"/>
                <a:cs typeface="+mn-cs"/>
                <a:hlinkClick r:id="rId2"/>
              </a:rPr>
              <a:t>http://global.sap.com/corporate-de/legal/copyright/index.epx</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von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Vertriebsfirmen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angebotenen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Softwarekomponenten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Softwarehersteller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länderspezifische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aufweisen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vorliegenden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bereitgestellt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ausschließlich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Informationszwecken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keinerlei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Haftung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Gewährleistung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Fehler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Unvollständigkeiten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Die SAP AG </a:t>
            </a:r>
            <a:br>
              <a:rPr lang="en-US" sz="1200" kern="1200" noProof="0" dirty="0" smtClean="0">
                <a:solidFill>
                  <a:schemeClr val="tx1"/>
                </a:solidFill>
                <a:effectLst/>
                <a:latin typeface="Arial"/>
                <a:ea typeface="+mn-ea"/>
                <a:cs typeface="+mn-cs"/>
              </a:rPr>
            </a:b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lediglich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nach</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Maßgabe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die in der </a:t>
            </a:r>
            <a:r>
              <a:rPr lang="en-US" sz="1200" kern="1200" noProof="0" dirty="0" err="1" smtClean="0">
                <a:solidFill>
                  <a:schemeClr val="tx1"/>
                </a:solidFill>
                <a:effectLst/>
                <a:latin typeface="Arial"/>
                <a:ea typeface="+mn-ea"/>
                <a:cs typeface="+mn-cs"/>
              </a:rPr>
              <a:t>Vereinbarung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jeweiligen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ausdrücklich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geregelt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als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zusätzliche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Garantie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interpretieren</a:t>
            </a:r>
            <a:r>
              <a:rPr lang="en-US" sz="1200" kern="1200" noProof="0" dirty="0" smtClean="0">
                <a:solidFill>
                  <a:schemeClr val="tx1"/>
                </a:solidFill>
                <a:effectLst/>
                <a:latin typeface="Arial"/>
                <a:ea typeface="+mn-ea"/>
                <a:cs typeface="+mn-cs"/>
              </a:rPr>
              <a:t>. 	</a:t>
            </a:r>
          </a:p>
          <a:p>
            <a:pPr>
              <a:spcBef>
                <a:spcPts val="1200"/>
              </a:spcBef>
            </a:pPr>
            <a:r>
              <a:rPr lang="en-US" sz="1200" kern="1200" noProof="0" dirty="0" err="1" smtClean="0">
                <a:solidFill>
                  <a:schemeClr val="tx1"/>
                </a:solidFill>
                <a:effectLst/>
                <a:latin typeface="Arial"/>
                <a:ea typeface="+mn-ea"/>
                <a:cs typeface="+mn-cs"/>
              </a:rPr>
              <a:t>Insbesondere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keiner</a:t>
            </a:r>
            <a:r>
              <a:rPr lang="en-US" sz="1200" kern="1200" noProof="0" dirty="0" smtClean="0">
                <a:solidFill>
                  <a:schemeClr val="tx1"/>
                </a:solidFill>
                <a:effectLst/>
                <a:latin typeface="Arial"/>
                <a:ea typeface="+mn-ea"/>
                <a:cs typeface="+mn-cs"/>
              </a:rPr>
              <a:t> Weise </a:t>
            </a:r>
            <a:r>
              <a:rPr lang="en-US" sz="1200" kern="1200" noProof="0" dirty="0" err="1" smtClean="0">
                <a:solidFill>
                  <a:schemeClr val="tx1"/>
                </a:solidFill>
                <a:effectLst/>
                <a:latin typeface="Arial"/>
                <a:ea typeface="+mn-ea"/>
                <a:cs typeface="+mn-cs"/>
              </a:rPr>
              <a:t>verpflichtet</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dargestellte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Geschäftsabläufe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verfolgen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wiedergegebene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entwickeln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veröffentlichen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Strategie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etwaige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künftige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Entwicklungen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Plattformen</a:t>
            </a:r>
            <a:r>
              <a:rPr lang="en-US" sz="1200" kern="1200" noProof="0" dirty="0" smtClean="0">
                <a:solidFill>
                  <a:schemeClr val="tx1"/>
                </a:solidFill>
                <a:effectLst/>
                <a:latin typeface="Arial"/>
                <a:ea typeface="+mn-ea"/>
                <a:cs typeface="+mn-cs"/>
              </a:rPr>
              <a:t>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jederzeit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Angabe</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Gründen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unangekündigt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geändert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stellen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Zusage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Versprechen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rechtliche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Verpflichtung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Lieferung</a:t>
            </a:r>
            <a:r>
              <a:rPr lang="en-US" sz="1200" kern="1200" noProof="0" dirty="0" smtClean="0">
                <a:solidFill>
                  <a:schemeClr val="tx1"/>
                </a:solidFill>
                <a:effectLst/>
                <a:latin typeface="Arial"/>
                <a:ea typeface="+mn-ea"/>
                <a:cs typeface="+mn-cs"/>
              </a:rPr>
              <a:t> von Material, Code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Sämtliche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unterliegen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Risiken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Unsicherheiten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tatsächlichen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Ergebnisse</a:t>
            </a:r>
            <a:r>
              <a:rPr lang="en-US" sz="1200" kern="1200" noProof="0" dirty="0" smtClean="0">
                <a:solidFill>
                  <a:schemeClr val="tx1"/>
                </a:solidFill>
                <a:effectLst/>
                <a:latin typeface="Arial"/>
                <a:ea typeface="+mn-ea"/>
                <a:cs typeface="+mn-cs"/>
              </a:rPr>
              <a:t> von den </a:t>
            </a:r>
            <a:r>
              <a:rPr lang="en-US" sz="1200" kern="1200" noProof="0" dirty="0" err="1" smtClean="0">
                <a:solidFill>
                  <a:schemeClr val="tx1"/>
                </a:solidFill>
                <a:effectLst/>
                <a:latin typeface="Arial"/>
                <a:ea typeface="+mn-ea"/>
                <a:cs typeface="+mn-cs"/>
              </a:rPr>
              <a:t>Erwartungen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abweichen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geben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Sicht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Zeitpunkt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getätigt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wurden</a:t>
            </a:r>
            <a:r>
              <a:rPr lang="en-US" sz="1200" kern="1200" noProof="0" dirty="0" smtClean="0">
                <a:solidFill>
                  <a:schemeClr val="tx1"/>
                </a:solidFill>
                <a:effectLst/>
                <a:latin typeface="Arial"/>
                <a:ea typeface="+mn-ea"/>
                <a:cs typeface="+mn-cs"/>
              </a:rPr>
              <a:t>. Dem </a:t>
            </a:r>
            <a:r>
              <a:rPr lang="en-US" sz="1200" kern="1200" noProof="0" dirty="0" err="1" smtClean="0">
                <a:solidFill>
                  <a:schemeClr val="tx1"/>
                </a:solidFill>
                <a:effectLst/>
                <a:latin typeface="Arial"/>
                <a:ea typeface="+mn-ea"/>
                <a:cs typeface="+mn-cs"/>
              </a:rPr>
              <a:t>Leser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wird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empfohlen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übertriebenes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Vertrauen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schenken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sich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Kaufentscheidungen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auf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stützen</a:t>
            </a:r>
            <a:r>
              <a:rPr lang="en-US" sz="1200" kern="1200" noProof="0" dirty="0" smtClean="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2014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hyperlink" Target="http://jscc.herokuapp.com/echo" TargetMode="Externa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mailto:Oliver.frendo@sap.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mailto:matthias.liedtke@sap.com"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059412\Downloads\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9"/>
            <a:ext cx="13773834" cy="688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a:t>
            </a:r>
            <a:r>
              <a:rPr lang="en-US" dirty="0" err="1" smtClean="0"/>
              <a:t>CrossCourse</a:t>
            </a:r>
            <a:endParaRPr lang="en-US" dirty="0"/>
          </a:p>
        </p:txBody>
      </p:sp>
      <p:sp>
        <p:nvSpPr>
          <p:cNvPr id="3" name="Subtitle 2"/>
          <p:cNvSpPr>
            <a:spLocks noGrp="1"/>
          </p:cNvSpPr>
          <p:nvPr>
            <p:ph type="subTitle" idx="1"/>
          </p:nvPr>
        </p:nvSpPr>
        <p:spPr/>
        <p:txBody>
          <a:bodyPr/>
          <a:lstStyle/>
          <a:p>
            <a:r>
              <a:rPr lang="en-US" dirty="0" smtClean="0"/>
              <a:t>Oliver Frendo, Matthias Liedtke</a:t>
            </a:r>
          </a:p>
          <a:p>
            <a:r>
              <a:rPr lang="en-US" dirty="0" smtClean="0"/>
              <a:t>24.04.2015</a:t>
            </a:r>
          </a:p>
        </p:txBody>
      </p:sp>
      <p:sp>
        <p:nvSpPr>
          <p:cNvPr id="4"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Internal</a:t>
            </a:r>
          </a:p>
        </p:txBody>
      </p:sp>
      <p:pic>
        <p:nvPicPr>
          <p:cNvPr id="1026" name="Picture 2" descr="http://upload.wikimedia.org/wikipedia/commons/6/6a/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819" y="4546943"/>
            <a:ext cx="1990381" cy="1990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 Einige wichtige Eigenschaften</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23151410"/>
              </p:ext>
            </p:extLst>
          </p:nvPr>
        </p:nvGraphicFramePr>
        <p:xfrm>
          <a:off x="322996" y="1385677"/>
          <a:ext cx="9546562" cy="4398896"/>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dirty="0" err="1" smtClean="0">
                          <a:solidFill>
                            <a:srgbClr val="7F007F"/>
                          </a:solidFill>
                          <a:latin typeface="Consolas"/>
                        </a:rPr>
                        <a:t>margin</a:t>
                      </a:r>
                      <a:endParaRPr lang="de-DE" sz="2000" u="none" dirty="0" smtClean="0">
                        <a:solidFill>
                          <a:srgbClr val="008080"/>
                        </a:solidFill>
                        <a:latin typeface="Consolas"/>
                      </a:endParaRPr>
                    </a:p>
                  </a:txBody>
                  <a:tcPr/>
                </a:tc>
                <a:tc>
                  <a:txBody>
                    <a:bodyPr/>
                    <a:lstStyle/>
                    <a:p>
                      <a:r>
                        <a:rPr lang="de-DE" dirty="0" smtClean="0"/>
                        <a:t>Außenabstand</a:t>
                      </a:r>
                      <a:endParaRPr lang="de-DE" dirty="0"/>
                    </a:p>
                  </a:txBody>
                  <a:tcPr/>
                </a:tc>
              </a:tr>
              <a:tr h="482776">
                <a:tc>
                  <a:txBody>
                    <a:bodyPr/>
                    <a:lstStyle/>
                    <a:p>
                      <a:pPr algn="l"/>
                      <a:r>
                        <a:rPr lang="de-DE" sz="2000" i="0" u="none" dirty="0" err="1" smtClean="0">
                          <a:solidFill>
                            <a:srgbClr val="7F007F"/>
                          </a:solidFill>
                          <a:latin typeface="Consolas"/>
                        </a:rPr>
                        <a:t>padding</a:t>
                      </a:r>
                      <a:endParaRPr lang="de-DE" sz="2000" i="0" u="none" dirty="0" smtClean="0">
                        <a:solidFill>
                          <a:srgbClr val="008080"/>
                        </a:solidFill>
                        <a:latin typeface="Consolas"/>
                      </a:endParaRPr>
                    </a:p>
                  </a:txBody>
                  <a:tcPr/>
                </a:tc>
                <a:tc>
                  <a:txBody>
                    <a:bodyPr/>
                    <a:lstStyle/>
                    <a:p>
                      <a:r>
                        <a:rPr lang="de-DE" dirty="0" smtClean="0"/>
                        <a:t>Innenabstand</a:t>
                      </a:r>
                      <a:endParaRPr lang="de-DE" dirty="0"/>
                    </a:p>
                  </a:txBody>
                  <a:tcPr/>
                </a:tc>
              </a:tr>
              <a:tr h="482776">
                <a:tc>
                  <a:txBody>
                    <a:bodyPr/>
                    <a:lstStyle/>
                    <a:p>
                      <a:pPr algn="l"/>
                      <a:r>
                        <a:rPr lang="de-DE" sz="2000" dirty="0" err="1" smtClean="0">
                          <a:solidFill>
                            <a:srgbClr val="7F007F"/>
                          </a:solidFill>
                          <a:latin typeface="Consolas"/>
                        </a:rPr>
                        <a:t>position</a:t>
                      </a:r>
                      <a:endParaRPr lang="de-DE" sz="2000" i="0" u="none" dirty="0" smtClean="0">
                        <a:solidFill>
                          <a:srgbClr val="008080"/>
                        </a:solidFill>
                        <a:latin typeface="Consolas"/>
                      </a:endParaRPr>
                    </a:p>
                  </a:txBody>
                  <a:tcPr/>
                </a:tc>
                <a:tc>
                  <a:txBody>
                    <a:bodyPr/>
                    <a:lstStyle/>
                    <a:p>
                      <a:r>
                        <a:rPr lang="de-DE" dirty="0" smtClean="0"/>
                        <a:t>Positionierung</a:t>
                      </a:r>
                      <a:endParaRPr lang="de-DE" dirty="0"/>
                    </a:p>
                  </a:txBody>
                  <a:tcPr/>
                </a:tc>
              </a:tr>
              <a:tr h="536688">
                <a:tc>
                  <a:txBody>
                    <a:bodyPr/>
                    <a:lstStyle/>
                    <a:p>
                      <a:pPr algn="l"/>
                      <a:r>
                        <a:rPr lang="de-DE" sz="2000" dirty="0" err="1" smtClean="0">
                          <a:solidFill>
                            <a:srgbClr val="7F007F"/>
                          </a:solidFill>
                          <a:latin typeface="Consolas"/>
                        </a:rPr>
                        <a:t>display</a:t>
                      </a:r>
                      <a:endParaRPr lang="de-DE" sz="2000" u="none" dirty="0" smtClean="0">
                        <a:solidFill>
                          <a:srgbClr val="008080"/>
                        </a:solidFill>
                        <a:latin typeface="Consolas"/>
                      </a:endParaRPr>
                    </a:p>
                  </a:txBody>
                  <a:tcPr/>
                </a:tc>
                <a:tc>
                  <a:txBody>
                    <a:bodyPr/>
                    <a:lstStyle/>
                    <a:p>
                      <a:r>
                        <a:rPr lang="de-DE" dirty="0" smtClean="0"/>
                        <a:t>Anzeige</a:t>
                      </a:r>
                      <a:endParaRPr lang="de-DE" dirty="0"/>
                    </a:p>
                  </a:txBody>
                  <a:tcPr/>
                </a:tc>
              </a:tr>
              <a:tr h="482776">
                <a:tc>
                  <a:txBody>
                    <a:bodyPr/>
                    <a:lstStyle/>
                    <a:p>
                      <a:pPr algn="l"/>
                      <a:r>
                        <a:rPr lang="de-DE" sz="2000" dirty="0" err="1" smtClean="0">
                          <a:solidFill>
                            <a:srgbClr val="7F007F"/>
                          </a:solidFill>
                          <a:latin typeface="Consolas"/>
                        </a:rPr>
                        <a:t>color</a:t>
                      </a:r>
                      <a:endParaRPr lang="de-DE" sz="2000" u="none" dirty="0" smtClean="0">
                        <a:solidFill>
                          <a:srgbClr val="008080"/>
                        </a:solidFill>
                        <a:latin typeface="Consolas"/>
                      </a:endParaRPr>
                    </a:p>
                  </a:txBody>
                  <a:tcPr/>
                </a:tc>
                <a:tc>
                  <a:txBody>
                    <a:bodyPr/>
                    <a:lstStyle/>
                    <a:p>
                      <a:r>
                        <a:rPr lang="de-DE" dirty="0" smtClean="0"/>
                        <a:t>Textfarbe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err="1" smtClean="0">
                          <a:solidFill>
                            <a:srgbClr val="7F007F"/>
                          </a:solidFill>
                          <a:latin typeface="Consolas"/>
                        </a:rPr>
                        <a:t>background</a:t>
                      </a:r>
                      <a:endParaRPr lang="de-DE" sz="2000" u="none" dirty="0" smtClean="0">
                        <a:solidFill>
                          <a:srgbClr val="008080"/>
                        </a:solidFill>
                        <a:latin typeface="Consolas"/>
                      </a:endParaRPr>
                    </a:p>
                  </a:txBody>
                  <a:tcPr/>
                </a:tc>
                <a:tc>
                  <a:txBody>
                    <a:bodyPr/>
                    <a:lstStyle/>
                    <a:p>
                      <a:r>
                        <a:rPr lang="de-DE" dirty="0" smtClean="0"/>
                        <a:t>Hintergrund</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width</a:t>
                      </a:r>
                      <a:r>
                        <a:rPr lang="de-DE" sz="2000" dirty="0" smtClean="0">
                          <a:solidFill>
                            <a:srgbClr val="7F007F"/>
                          </a:solidFill>
                          <a:latin typeface="Consolas"/>
                        </a:rPr>
                        <a:t>, </a:t>
                      </a:r>
                      <a:r>
                        <a:rPr lang="de-DE" sz="2000" dirty="0" err="1" smtClean="0">
                          <a:solidFill>
                            <a:srgbClr val="7F007F"/>
                          </a:solidFill>
                          <a:latin typeface="Consolas"/>
                        </a:rPr>
                        <a:t>height</a:t>
                      </a:r>
                      <a:endParaRPr lang="de-DE" sz="2000" u="none" dirty="0" smtClean="0">
                        <a:solidFill>
                          <a:srgbClr val="008080"/>
                        </a:solidFill>
                        <a:latin typeface="Consolas"/>
                      </a:endParaRPr>
                    </a:p>
                  </a:txBody>
                  <a:tcPr/>
                </a:tc>
                <a:tc>
                  <a:txBody>
                    <a:bodyPr/>
                    <a:lstStyle/>
                    <a:p>
                      <a:r>
                        <a:rPr lang="de-DE" dirty="0" smtClean="0"/>
                        <a:t>Breite, Höhe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float</a:t>
                      </a:r>
                      <a:endParaRPr lang="de-DE" sz="2000" u="none" dirty="0" smtClean="0">
                        <a:solidFill>
                          <a:srgbClr val="008080"/>
                        </a:solidFill>
                        <a:latin typeface="Consolas"/>
                      </a:endParaRPr>
                    </a:p>
                  </a:txBody>
                  <a:tcPr/>
                </a:tc>
                <a:tc>
                  <a:txBody>
                    <a:bodyPr/>
                    <a:lstStyle/>
                    <a:p>
                      <a:r>
                        <a:rPr lang="de-DE" dirty="0" smtClean="0"/>
                        <a:t>Text umfließen</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border</a:t>
                      </a:r>
                      <a:endParaRPr lang="de-DE" sz="2000" u="none" dirty="0" smtClean="0">
                        <a:solidFill>
                          <a:srgbClr val="008080"/>
                        </a:solidFill>
                        <a:latin typeface="Consolas"/>
                      </a:endParaRPr>
                    </a:p>
                  </a:txBody>
                  <a:tcPr/>
                </a:tc>
                <a:tc>
                  <a:txBody>
                    <a:bodyPr/>
                    <a:lstStyle/>
                    <a:p>
                      <a:r>
                        <a:rPr lang="de-DE" dirty="0" smtClean="0"/>
                        <a:t>Rahmen</a:t>
                      </a:r>
                      <a:endParaRPr lang="de-DE" dirty="0"/>
                    </a:p>
                  </a:txBody>
                  <a:tcPr/>
                </a:tc>
              </a:tr>
            </a:tbl>
          </a:graphicData>
        </a:graphic>
      </p:graphicFrame>
    </p:spTree>
    <p:extLst>
      <p:ext uri="{BB962C8B-B14F-4D97-AF65-F5344CB8AC3E}">
        <p14:creationId xmlns:p14="http://schemas.microsoft.com/office/powerpoint/2010/main" val="429081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im HTML einbinden</a:t>
            </a:r>
            <a:endParaRPr lang="de-DE" dirty="0"/>
          </a:p>
        </p:txBody>
      </p:sp>
      <p:sp>
        <p:nvSpPr>
          <p:cNvPr id="3" name="Text Placeholder 2"/>
          <p:cNvSpPr>
            <a:spLocks noGrp="1"/>
          </p:cNvSpPr>
          <p:nvPr>
            <p:ph type="body" sz="quarter" idx="10"/>
          </p:nvPr>
        </p:nvSpPr>
        <p:spPr/>
        <p:txBody>
          <a:bodyPr/>
          <a:lstStyle/>
          <a:p>
            <a:r>
              <a:rPr lang="de-DE" dirty="0" smtClean="0"/>
              <a:t>Verlinkung einer externen CSS-Datei</a:t>
            </a:r>
          </a:p>
          <a:p>
            <a:pPr lvl="1"/>
            <a:r>
              <a:rPr lang="en-US" dirty="0">
                <a:solidFill>
                  <a:srgbClr val="008080"/>
                </a:solidFill>
                <a:latin typeface="Consolas"/>
              </a:rPr>
              <a:t>&lt;</a:t>
            </a:r>
            <a:r>
              <a:rPr lang="en-US" dirty="0">
                <a:solidFill>
                  <a:srgbClr val="3F7F7F"/>
                </a:solidFill>
                <a:latin typeface="Consolas"/>
              </a:rPr>
              <a:t>link </a:t>
            </a:r>
            <a:r>
              <a:rPr lang="en-US" dirty="0" err="1">
                <a:solidFill>
                  <a:srgbClr val="7F007F"/>
                </a:solidFill>
                <a:latin typeface="Consolas"/>
              </a:rPr>
              <a:t>rel</a:t>
            </a:r>
            <a:r>
              <a:rPr lang="en-US" dirty="0">
                <a:solidFill>
                  <a:srgbClr val="000000"/>
                </a:solidFill>
                <a:latin typeface="Consolas"/>
              </a:rPr>
              <a:t>=</a:t>
            </a:r>
            <a:r>
              <a:rPr lang="en-US" i="1" dirty="0">
                <a:solidFill>
                  <a:srgbClr val="2A00FF"/>
                </a:solidFill>
                <a:latin typeface="Consolas"/>
              </a:rPr>
              <a:t>"stylesheet"</a:t>
            </a:r>
            <a:r>
              <a:rPr lang="en-US" dirty="0">
                <a:solidFill>
                  <a:srgbClr val="2A00FF"/>
                </a:solidFill>
                <a:latin typeface="Consolas"/>
              </a:rPr>
              <a:t> </a:t>
            </a:r>
            <a:r>
              <a:rPr lang="en-US" dirty="0">
                <a:solidFill>
                  <a:srgbClr val="7F007F"/>
                </a:solidFill>
                <a:latin typeface="Consolas"/>
              </a:rPr>
              <a:t>type</a:t>
            </a:r>
            <a:r>
              <a:rPr lang="en-US" dirty="0">
                <a:solidFill>
                  <a:srgbClr val="000000"/>
                </a:solidFill>
                <a:latin typeface="Consolas"/>
              </a:rPr>
              <a:t>=</a:t>
            </a:r>
            <a:r>
              <a:rPr lang="en-US" i="1" dirty="0">
                <a:solidFill>
                  <a:srgbClr val="2A00FF"/>
                </a:solidFill>
                <a:latin typeface="Consolas"/>
              </a:rPr>
              <a:t>"text/</a:t>
            </a:r>
            <a:r>
              <a:rPr lang="en-US" i="1" dirty="0" err="1">
                <a:solidFill>
                  <a:srgbClr val="2A00FF"/>
                </a:solidFill>
                <a:latin typeface="Consolas"/>
              </a:rPr>
              <a:t>css</a:t>
            </a:r>
            <a:r>
              <a:rPr lang="en-US" i="1" dirty="0">
                <a:solidFill>
                  <a:srgbClr val="2A00FF"/>
                </a:solidFill>
                <a:latin typeface="Consolas"/>
              </a:rPr>
              <a:t>"</a:t>
            </a:r>
            <a:r>
              <a:rPr lang="en-US" dirty="0">
                <a:solidFill>
                  <a:srgbClr val="2A00FF"/>
                </a:solidFill>
                <a:latin typeface="Consolas"/>
              </a:rPr>
              <a:t> </a:t>
            </a:r>
            <a:r>
              <a:rPr lang="en-US" dirty="0" err="1">
                <a:solidFill>
                  <a:srgbClr val="7F007F"/>
                </a:solidFill>
                <a:latin typeface="Consolas"/>
              </a:rPr>
              <a:t>href</a:t>
            </a:r>
            <a:r>
              <a:rPr lang="en-US" dirty="0">
                <a:solidFill>
                  <a:srgbClr val="000000"/>
                </a:solidFill>
                <a:latin typeface="Consolas"/>
              </a:rPr>
              <a:t>=</a:t>
            </a:r>
            <a:r>
              <a:rPr lang="en-US" i="1" dirty="0">
                <a:solidFill>
                  <a:srgbClr val="2A00FF"/>
                </a:solidFill>
                <a:latin typeface="Consolas"/>
              </a:rPr>
              <a:t>"style.css</a:t>
            </a:r>
            <a:r>
              <a:rPr lang="en-US" i="1" dirty="0" smtClean="0">
                <a:solidFill>
                  <a:srgbClr val="2A00FF"/>
                </a:solidFill>
                <a:latin typeface="Consolas"/>
              </a:rPr>
              <a:t>"</a:t>
            </a:r>
            <a:r>
              <a:rPr lang="en-US" dirty="0" smtClean="0">
                <a:solidFill>
                  <a:srgbClr val="008080"/>
                </a:solidFill>
                <a:latin typeface="Consolas"/>
              </a:rPr>
              <a:t>&gt;</a:t>
            </a:r>
            <a:endParaRPr lang="de-DE" dirty="0" smtClean="0"/>
          </a:p>
          <a:p>
            <a:r>
              <a:rPr lang="de-DE" dirty="0" smtClean="0"/>
              <a:t>Verwendung des Style-Elements</a:t>
            </a:r>
          </a:p>
          <a:p>
            <a:pPr lvl="1"/>
            <a:r>
              <a:rPr lang="de-DE" dirty="0" smtClean="0">
                <a:solidFill>
                  <a:srgbClr val="008080"/>
                </a:solidFill>
                <a:latin typeface="Consolas"/>
              </a:rPr>
              <a:t>&lt;</a:t>
            </a:r>
            <a:r>
              <a:rPr lang="de-DE" dirty="0">
                <a:solidFill>
                  <a:srgbClr val="3F7F7F"/>
                </a:solidFill>
                <a:latin typeface="Consolas"/>
              </a:rPr>
              <a:t>style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css</a:t>
            </a:r>
            <a:r>
              <a:rPr lang="de-DE" i="1" dirty="0">
                <a:solidFill>
                  <a:srgbClr val="2A00FF"/>
                </a:solidFill>
                <a:latin typeface="Consolas"/>
              </a:rPr>
              <a:t>"</a:t>
            </a:r>
            <a:r>
              <a:rPr lang="de-DE" dirty="0">
                <a:solidFill>
                  <a:srgbClr val="008080"/>
                </a:solidFill>
                <a:latin typeface="Consolas"/>
              </a:rPr>
              <a:t>&gt;&lt;/</a:t>
            </a:r>
            <a:r>
              <a:rPr lang="de-DE" dirty="0">
                <a:solidFill>
                  <a:srgbClr val="3F7F7F"/>
                </a:solidFill>
                <a:latin typeface="Consolas"/>
              </a:rPr>
              <a:t>style</a:t>
            </a:r>
            <a:r>
              <a:rPr lang="de-DE" dirty="0">
                <a:solidFill>
                  <a:srgbClr val="008080"/>
                </a:solidFill>
                <a:latin typeface="Consolas"/>
              </a:rPr>
              <a:t>&gt;</a:t>
            </a:r>
          </a:p>
          <a:p>
            <a:r>
              <a:rPr lang="de-DE" dirty="0" smtClean="0"/>
              <a:t>Verwendung des Style-Attributs</a:t>
            </a:r>
          </a:p>
          <a:p>
            <a:pPr lvl="1"/>
            <a:r>
              <a:rPr lang="de-DE" dirty="0" smtClean="0">
                <a:solidFill>
                  <a:srgbClr val="008080"/>
                </a:solidFill>
                <a:latin typeface="Consolas"/>
              </a:rPr>
              <a:t>&lt;</a:t>
            </a:r>
            <a:r>
              <a:rPr lang="de-DE" dirty="0">
                <a:solidFill>
                  <a:srgbClr val="3F7F7F"/>
                </a:solidFill>
                <a:latin typeface="Consolas"/>
              </a:rPr>
              <a:t>p </a:t>
            </a:r>
            <a:r>
              <a:rPr lang="de-DE" dirty="0">
                <a:solidFill>
                  <a:srgbClr val="7F007F"/>
                </a:solidFill>
                <a:latin typeface="Consolas"/>
              </a:rPr>
              <a:t>style</a:t>
            </a:r>
            <a:r>
              <a:rPr lang="de-DE" dirty="0">
                <a:solidFill>
                  <a:srgbClr val="000000"/>
                </a:solidFill>
                <a:latin typeface="Consolas"/>
              </a:rPr>
              <a:t>=""</a:t>
            </a:r>
            <a:r>
              <a:rPr lang="de-DE" dirty="0">
                <a:solidFill>
                  <a:srgbClr val="008080"/>
                </a:solidFill>
                <a:latin typeface="Consolas"/>
              </a:rPr>
              <a:t>&gt;&lt;/</a:t>
            </a:r>
            <a:r>
              <a:rPr lang="de-DE" dirty="0">
                <a:solidFill>
                  <a:srgbClr val="3F7F7F"/>
                </a:solidFill>
                <a:latin typeface="Consolas"/>
              </a:rPr>
              <a:t>p</a:t>
            </a:r>
            <a:r>
              <a:rPr lang="de-DE" dirty="0">
                <a:solidFill>
                  <a:srgbClr val="008080"/>
                </a:solidFill>
                <a:latin typeface="Consolas"/>
              </a:rPr>
              <a:t>&gt;</a:t>
            </a:r>
          </a:p>
          <a:p>
            <a:endParaRPr lang="de-DE" dirty="0" smtClean="0"/>
          </a:p>
        </p:txBody>
      </p:sp>
    </p:spTree>
    <p:extLst>
      <p:ext uri="{BB962C8B-B14F-4D97-AF65-F5344CB8AC3E}">
        <p14:creationId xmlns:p14="http://schemas.microsoft.com/office/powerpoint/2010/main" val="359084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Was ist JavaScript?</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27897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JavaScript?</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Skriptsprache</a:t>
            </a:r>
          </a:p>
          <a:p>
            <a:pPr lvl="1"/>
            <a:r>
              <a:rPr lang="de-DE" dirty="0" smtClean="0"/>
              <a:t>Schwach typisiert</a:t>
            </a:r>
          </a:p>
          <a:p>
            <a:pPr lvl="1"/>
            <a:r>
              <a:rPr lang="de-DE" dirty="0" smtClean="0"/>
              <a:t>Sowohl objektorientierte als auch funktionale Programmierung möglich</a:t>
            </a:r>
          </a:p>
          <a:p>
            <a:pPr lvl="1"/>
            <a:r>
              <a:rPr lang="de-DE" dirty="0" smtClean="0"/>
              <a:t>Sprachkern standardisiert als </a:t>
            </a:r>
            <a:r>
              <a:rPr lang="de-DE" dirty="0" err="1" smtClean="0"/>
              <a:t>ECMAScript</a:t>
            </a:r>
            <a:endParaRPr lang="de-DE" dirty="0" smtClean="0"/>
          </a:p>
          <a:p>
            <a:pPr lvl="1"/>
            <a:r>
              <a:rPr lang="de-DE" dirty="0" smtClean="0"/>
              <a:t>Wurde ursprünglich ausschließlich für den Browser und dynamisches HTML entwickelt</a:t>
            </a:r>
            <a:endParaRPr lang="de-DE" dirty="0"/>
          </a:p>
        </p:txBody>
      </p:sp>
    </p:spTree>
    <p:extLst>
      <p:ext uri="{BB962C8B-B14F-4D97-AF65-F5344CB8AC3E}">
        <p14:creationId xmlns:p14="http://schemas.microsoft.com/office/powerpoint/2010/main" val="10423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Einbinden von JavaScript in HTML</a:t>
            </a:r>
            <a:endParaRPr lang="de-DE" dirty="0"/>
          </a:p>
        </p:txBody>
      </p:sp>
      <p:sp>
        <p:nvSpPr>
          <p:cNvPr id="3" name="Text Placeholder 2"/>
          <p:cNvSpPr>
            <a:spLocks noGrp="1"/>
          </p:cNvSpPr>
          <p:nvPr>
            <p:ph type="body" sz="quarter" idx="10"/>
          </p:nvPr>
        </p:nvSpPr>
        <p:spPr/>
        <p:txBody>
          <a:bodyPr/>
          <a:lstStyle/>
          <a:p>
            <a:r>
              <a:rPr lang="de-DE" dirty="0" smtClean="0"/>
              <a:t>JavaScript direkt im HTML</a:t>
            </a:r>
            <a:endParaRPr lang="de-DE" dirty="0">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a:solidFill>
                  <a:srgbClr val="3F7F7F"/>
                </a:solidFill>
                <a:latin typeface="Consolas"/>
              </a:rPr>
              <a:t>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javascript</a:t>
            </a:r>
            <a:r>
              <a:rPr lang="de-DE" i="1" dirty="0">
                <a:solidFill>
                  <a:srgbClr val="2A00FF"/>
                </a:solidFill>
                <a:latin typeface="Consolas"/>
              </a:rPr>
              <a:t>"</a:t>
            </a:r>
            <a:r>
              <a:rPr lang="de-DE" i="1" dirty="0">
                <a:solidFill>
                  <a:srgbClr val="008080"/>
                </a:solidFill>
                <a:latin typeface="Consolas"/>
              </a:rPr>
              <a:t>&gt;</a:t>
            </a:r>
          </a:p>
          <a:p>
            <a:pPr lvl="1"/>
            <a:r>
              <a:rPr lang="de-DE" dirty="0" smtClean="0">
                <a:solidFill>
                  <a:srgbClr val="3F7F5F"/>
                </a:solidFill>
                <a:latin typeface="Consolas"/>
              </a:rPr>
              <a:t>  // </a:t>
            </a:r>
            <a:r>
              <a:rPr lang="de-DE" dirty="0" err="1">
                <a:solidFill>
                  <a:srgbClr val="3F7F5F"/>
                </a:solidFill>
                <a:latin typeface="Consolas"/>
              </a:rPr>
              <a:t>JavaScriptCode</a:t>
            </a:r>
            <a:endParaRPr lang="de-DE" dirty="0">
              <a:solidFill>
                <a:srgbClr val="3F7F5F"/>
              </a:solidFill>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smtClean="0">
                <a:solidFill>
                  <a:srgbClr val="008080"/>
                </a:solidFill>
                <a:latin typeface="Consolas"/>
              </a:rPr>
              <a:t>&gt;</a:t>
            </a:r>
            <a:endParaRPr lang="de-DE" dirty="0" smtClean="0"/>
          </a:p>
          <a:p>
            <a:r>
              <a:rPr lang="de-DE" dirty="0" smtClean="0"/>
              <a:t>JavaScript-Datei einbinden</a:t>
            </a:r>
          </a:p>
          <a:p>
            <a:pPr lvl="1"/>
            <a:r>
              <a:rPr lang="fr-FR" dirty="0" smtClean="0">
                <a:solidFill>
                  <a:srgbClr val="008080"/>
                </a:solidFill>
                <a:latin typeface="Consolas"/>
              </a:rPr>
              <a:t>&lt;</a:t>
            </a:r>
            <a:r>
              <a:rPr lang="fr-FR" dirty="0">
                <a:solidFill>
                  <a:srgbClr val="3F7F7F"/>
                </a:solidFill>
                <a:latin typeface="Consolas"/>
              </a:rPr>
              <a:t>script </a:t>
            </a:r>
            <a:r>
              <a:rPr lang="fr-FR" dirty="0">
                <a:solidFill>
                  <a:srgbClr val="7F007F"/>
                </a:solidFill>
                <a:latin typeface="Consolas"/>
              </a:rPr>
              <a:t>type</a:t>
            </a:r>
            <a:r>
              <a:rPr lang="fr-FR" dirty="0">
                <a:solidFill>
                  <a:srgbClr val="000000"/>
                </a:solidFill>
                <a:latin typeface="Consolas"/>
              </a:rPr>
              <a:t>=</a:t>
            </a:r>
            <a:r>
              <a:rPr lang="fr-FR" i="1" dirty="0">
                <a:solidFill>
                  <a:srgbClr val="2A00FF"/>
                </a:solidFill>
                <a:latin typeface="Consolas"/>
              </a:rPr>
              <a:t>"</a:t>
            </a:r>
            <a:r>
              <a:rPr lang="fr-FR" i="1" dirty="0" err="1">
                <a:solidFill>
                  <a:srgbClr val="2A00FF"/>
                </a:solidFill>
                <a:latin typeface="Consolas"/>
              </a:rPr>
              <a:t>text</a:t>
            </a:r>
            <a:r>
              <a:rPr lang="fr-FR" i="1" dirty="0">
                <a:solidFill>
                  <a:srgbClr val="2A00FF"/>
                </a:solidFill>
                <a:latin typeface="Consolas"/>
              </a:rPr>
              <a:t>/</a:t>
            </a:r>
            <a:r>
              <a:rPr lang="fr-FR" i="1" dirty="0" err="1">
                <a:solidFill>
                  <a:srgbClr val="2A00FF"/>
                </a:solidFill>
                <a:latin typeface="Consolas"/>
              </a:rPr>
              <a:t>javascript</a:t>
            </a:r>
            <a:r>
              <a:rPr lang="fr-FR" i="1" dirty="0">
                <a:solidFill>
                  <a:srgbClr val="2A00FF"/>
                </a:solidFill>
                <a:latin typeface="Consolas"/>
              </a:rPr>
              <a:t>"</a:t>
            </a:r>
            <a:r>
              <a:rPr lang="fr-FR" dirty="0">
                <a:solidFill>
                  <a:srgbClr val="2A00FF"/>
                </a:solidFill>
                <a:latin typeface="Consolas"/>
              </a:rPr>
              <a:t> </a:t>
            </a:r>
            <a:r>
              <a:rPr lang="fr-FR" dirty="0" err="1">
                <a:solidFill>
                  <a:srgbClr val="7F007F"/>
                </a:solidFill>
                <a:latin typeface="Consolas"/>
              </a:rPr>
              <a:t>src</a:t>
            </a:r>
            <a:r>
              <a:rPr lang="fr-FR" dirty="0">
                <a:solidFill>
                  <a:srgbClr val="000000"/>
                </a:solidFill>
                <a:latin typeface="Consolas"/>
              </a:rPr>
              <a:t>=</a:t>
            </a:r>
            <a:r>
              <a:rPr lang="fr-FR" i="1" dirty="0">
                <a:solidFill>
                  <a:srgbClr val="2A00FF"/>
                </a:solidFill>
                <a:latin typeface="Consolas"/>
              </a:rPr>
              <a:t>"source.js"</a:t>
            </a:r>
            <a:r>
              <a:rPr lang="fr-FR" dirty="0">
                <a:solidFill>
                  <a:srgbClr val="008080"/>
                </a:solidFill>
                <a:latin typeface="Consolas"/>
              </a:rPr>
              <a:t>&gt;&lt;/</a:t>
            </a:r>
            <a:r>
              <a:rPr lang="fr-FR" dirty="0">
                <a:solidFill>
                  <a:srgbClr val="3F7F7F"/>
                </a:solidFill>
                <a:latin typeface="Consolas"/>
              </a:rPr>
              <a:t>script</a:t>
            </a:r>
            <a:r>
              <a:rPr lang="fr-FR" dirty="0" smtClean="0">
                <a:solidFill>
                  <a:srgbClr val="008080"/>
                </a:solidFill>
                <a:latin typeface="Consolas"/>
              </a:rPr>
              <a:t>&gt;</a:t>
            </a:r>
            <a:endParaRPr lang="de-DE" dirty="0" smtClean="0"/>
          </a:p>
          <a:p>
            <a:r>
              <a:rPr lang="de-DE" dirty="0" smtClean="0"/>
              <a:t>Verwendung in HTML-Attributen (Events)</a:t>
            </a:r>
          </a:p>
          <a:p>
            <a:pPr lvl="1"/>
            <a:r>
              <a:rPr lang="en-US" dirty="0" smtClean="0">
                <a:solidFill>
                  <a:srgbClr val="008080"/>
                </a:solidFill>
                <a:latin typeface="Consolas"/>
              </a:rPr>
              <a:t>&lt;</a:t>
            </a:r>
            <a:r>
              <a:rPr lang="en-US" dirty="0">
                <a:solidFill>
                  <a:srgbClr val="3F7F7F"/>
                </a:solidFill>
                <a:latin typeface="Consolas"/>
              </a:rPr>
              <a:t>button </a:t>
            </a:r>
            <a:r>
              <a:rPr lang="en-US" dirty="0" err="1">
                <a:solidFill>
                  <a:srgbClr val="7F007F"/>
                </a:solidFill>
                <a:latin typeface="Consolas"/>
              </a:rPr>
              <a:t>onclick</a:t>
            </a:r>
            <a:r>
              <a:rPr lang="en-US" dirty="0">
                <a:solidFill>
                  <a:srgbClr val="000000"/>
                </a:solidFill>
                <a:latin typeface="Consolas"/>
              </a:rPr>
              <a:t>=</a:t>
            </a:r>
            <a:r>
              <a:rPr lang="en-US" dirty="0">
                <a:solidFill>
                  <a:srgbClr val="2A00FF"/>
                </a:solidFill>
                <a:latin typeface="Consolas"/>
              </a:rPr>
              <a:t>"alert('Hello World');"</a:t>
            </a:r>
            <a:r>
              <a:rPr lang="en-US" dirty="0">
                <a:solidFill>
                  <a:srgbClr val="008080"/>
                </a:solidFill>
                <a:latin typeface="Consolas"/>
              </a:rPr>
              <a:t>&gt;</a:t>
            </a:r>
            <a:r>
              <a:rPr lang="en-US" dirty="0">
                <a:solidFill>
                  <a:srgbClr val="000000"/>
                </a:solidFill>
                <a:latin typeface="Consolas"/>
              </a:rPr>
              <a:t>Click</a:t>
            </a:r>
            <a:r>
              <a:rPr lang="en-US" dirty="0">
                <a:solidFill>
                  <a:srgbClr val="008080"/>
                </a:solidFill>
                <a:latin typeface="Consolas"/>
              </a:rPr>
              <a:t>&lt;/</a:t>
            </a:r>
            <a:r>
              <a:rPr lang="en-US" dirty="0">
                <a:solidFill>
                  <a:srgbClr val="3F7F7F"/>
                </a:solidFill>
                <a:latin typeface="Consolas"/>
              </a:rPr>
              <a:t>button</a:t>
            </a:r>
            <a:r>
              <a:rPr lang="en-US" dirty="0">
                <a:solidFill>
                  <a:srgbClr val="008080"/>
                </a:solidFill>
                <a:latin typeface="Consolas"/>
              </a:rPr>
              <a:t>&gt;</a:t>
            </a:r>
          </a:p>
          <a:p>
            <a:endParaRPr lang="de-DE" dirty="0"/>
          </a:p>
        </p:txBody>
      </p:sp>
    </p:spTree>
    <p:extLst>
      <p:ext uri="{BB962C8B-B14F-4D97-AF65-F5344CB8AC3E}">
        <p14:creationId xmlns:p14="http://schemas.microsoft.com/office/powerpoint/2010/main" val="13341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err="1" smtClean="0"/>
              <a:t>Hello</a:t>
            </a:r>
            <a:r>
              <a:rPr lang="de-DE" dirty="0" smtClean="0"/>
              <a:t> World</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439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err="1" smtClean="0"/>
              <a:t>Hello</a:t>
            </a:r>
            <a:r>
              <a:rPr lang="de-DE" dirty="0" smtClean="0"/>
              <a:t> World – Das erste Programm</a:t>
            </a:r>
            <a:endParaRPr lang="de-DE" dirty="0"/>
          </a:p>
        </p:txBody>
      </p:sp>
      <p:sp>
        <p:nvSpPr>
          <p:cNvPr id="6" name="Text Placeholder 5"/>
          <p:cNvSpPr>
            <a:spLocks noGrp="1"/>
          </p:cNvSpPr>
          <p:nvPr>
            <p:ph type="body" sz="quarter" idx="10"/>
          </p:nvPr>
        </p:nvSpPr>
        <p:spPr/>
        <p:txBody>
          <a:bodyPr/>
          <a:lstStyle/>
          <a:p>
            <a:r>
              <a:rPr lang="de-DE" dirty="0" smtClean="0"/>
              <a:t>Klassisches </a:t>
            </a:r>
            <a:r>
              <a:rPr lang="de-DE" dirty="0" err="1" smtClean="0"/>
              <a:t>Hello</a:t>
            </a:r>
            <a:r>
              <a:rPr lang="de-DE" dirty="0" smtClean="0"/>
              <a:t> World:</a:t>
            </a:r>
          </a:p>
          <a:p>
            <a:endParaRPr lang="de-DE" dirty="0"/>
          </a:p>
          <a:p>
            <a:endParaRPr lang="de-DE" dirty="0" smtClean="0"/>
          </a:p>
          <a:p>
            <a:r>
              <a:rPr lang="de-DE" dirty="0" smtClean="0"/>
              <a:t>Ausgabe in einem Popup:</a:t>
            </a:r>
          </a:p>
        </p:txBody>
      </p:sp>
      <p:sp>
        <p:nvSpPr>
          <p:cNvPr id="7" name="TextBox 6"/>
          <p:cNvSpPr txBox="1"/>
          <p:nvPr/>
        </p:nvSpPr>
        <p:spPr>
          <a:xfrm>
            <a:off x="327991" y="2079437"/>
            <a:ext cx="5025415" cy="830997"/>
          </a:xfrm>
          <a:prstGeom prst="rect">
            <a:avLst/>
          </a:prstGeom>
          <a:noFill/>
        </p:spPr>
        <p:txBody>
          <a:bodyPr wrap="none" lIns="0" tIns="0" rIns="0" bIns="0" rtlCol="0">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t>
            </a:r>
            <a:r>
              <a:rPr lang="de-DE" sz="1800" dirty="0" err="1" smtClean="0">
                <a:solidFill>
                  <a:srgbClr val="000000"/>
                </a:solidFill>
                <a:latin typeface="Consolas"/>
              </a:rPr>
              <a:t>document.write</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
        <p:nvSpPr>
          <p:cNvPr id="9" name="Rectangle 8"/>
          <p:cNvSpPr/>
          <p:nvPr/>
        </p:nvSpPr>
        <p:spPr>
          <a:xfrm>
            <a:off x="327991" y="3896501"/>
            <a:ext cx="6096000" cy="923330"/>
          </a:xfrm>
          <a:prstGeom prst="rect">
            <a:avLst/>
          </a:prstGeom>
        </p:spPr>
        <p:txBody>
          <a:bodyPr>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alert</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Tree>
    <p:extLst>
      <p:ext uri="{BB962C8B-B14F-4D97-AF65-F5344CB8AC3E}">
        <p14:creationId xmlns:p14="http://schemas.microsoft.com/office/powerpoint/2010/main" val="344036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a:t>
            </a:r>
            <a:r>
              <a:rPr lang="de-DE" dirty="0" err="1" smtClean="0"/>
              <a:t>Hello</a:t>
            </a:r>
            <a:r>
              <a:rPr lang="de-DE" dirty="0" smtClean="0"/>
              <a:t> World</a:t>
            </a:r>
            <a:endParaRPr lang="de-DE" dirty="0"/>
          </a:p>
        </p:txBody>
      </p:sp>
      <p:sp>
        <p:nvSpPr>
          <p:cNvPr id="3" name="Text Placeholder 2"/>
          <p:cNvSpPr>
            <a:spLocks noGrp="1"/>
          </p:cNvSpPr>
          <p:nvPr>
            <p:ph type="body" sz="quarter" idx="10"/>
          </p:nvPr>
        </p:nvSpPr>
        <p:spPr/>
        <p:txBody>
          <a:bodyPr/>
          <a:lstStyle/>
          <a:p>
            <a:r>
              <a:rPr lang="de-DE" dirty="0" smtClean="0"/>
              <a:t>Erstellt eine HTML-Datei und erzeugt per JavaScript die Ausgabe „</a:t>
            </a:r>
            <a:r>
              <a:rPr lang="de-DE" dirty="0" err="1" smtClean="0"/>
              <a:t>Hello</a:t>
            </a:r>
            <a:r>
              <a:rPr lang="de-DE" dirty="0" smtClean="0"/>
              <a:t> World!“.</a:t>
            </a:r>
            <a:br>
              <a:rPr lang="de-DE" dirty="0" smtClean="0"/>
            </a:br>
            <a:r>
              <a:rPr lang="de-DE" dirty="0" smtClean="0"/>
              <a:t>Testet das Ergebnis anschließend im Browser!</a:t>
            </a:r>
          </a:p>
        </p:txBody>
      </p:sp>
    </p:spTree>
    <p:extLst>
      <p:ext uri="{BB962C8B-B14F-4D97-AF65-F5344CB8AC3E}">
        <p14:creationId xmlns:p14="http://schemas.microsoft.com/office/powerpoint/2010/main" val="14842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Keine starke Typisierung</a:t>
            </a:r>
          </a:p>
          <a:p>
            <a:pPr lvl="2"/>
            <a:r>
              <a:rPr lang="de-DE" dirty="0" smtClean="0"/>
              <a:t>Variablen haben keine festen Typen</a:t>
            </a:r>
          </a:p>
          <a:p>
            <a:pPr lvl="1"/>
            <a:r>
              <a:rPr lang="de-DE" dirty="0" smtClean="0"/>
              <a:t>Schlüsselwörter</a:t>
            </a:r>
          </a:p>
          <a:p>
            <a:pPr lvl="2"/>
            <a:r>
              <a:rPr lang="de-DE" dirty="0" err="1" smtClean="0">
                <a:solidFill>
                  <a:srgbClr val="7F0055"/>
                </a:solidFill>
                <a:latin typeface="Consolas"/>
              </a:rPr>
              <a:t>var</a:t>
            </a:r>
            <a:r>
              <a:rPr lang="de-DE" dirty="0" smtClean="0">
                <a:solidFill>
                  <a:srgbClr val="7F0055"/>
                </a:solidFill>
                <a:latin typeface="Consolas"/>
              </a:rPr>
              <a:t> </a:t>
            </a:r>
            <a:r>
              <a:rPr lang="de-DE" dirty="0" smtClean="0"/>
              <a:t>	</a:t>
            </a:r>
            <a:r>
              <a:rPr lang="de-DE" dirty="0" smtClean="0">
                <a:sym typeface="Wingdings" panose="05000000000000000000" pitchFamily="2" charset="2"/>
              </a:rPr>
              <a:t> Variable</a:t>
            </a:r>
          </a:p>
          <a:p>
            <a:pPr lvl="2"/>
            <a:r>
              <a:rPr lang="de-DE" dirty="0" err="1">
                <a:solidFill>
                  <a:srgbClr val="7F0055"/>
                </a:solidFill>
                <a:latin typeface="Consolas"/>
              </a:rPr>
              <a:t>const</a:t>
            </a:r>
            <a:r>
              <a:rPr lang="de-DE" dirty="0">
                <a:solidFill>
                  <a:srgbClr val="7F0055"/>
                </a:solidFill>
                <a:latin typeface="Consolas"/>
              </a:rPr>
              <a:t> </a:t>
            </a:r>
            <a:r>
              <a:rPr lang="de-DE" dirty="0">
                <a:sym typeface="Wingdings" panose="05000000000000000000" pitchFamily="2" charset="2"/>
              </a:rPr>
              <a:t>	</a:t>
            </a:r>
            <a:r>
              <a:rPr lang="de-DE" dirty="0" smtClean="0">
                <a:sym typeface="Wingdings" panose="05000000000000000000" pitchFamily="2" charset="2"/>
              </a:rPr>
              <a:t> Konstante</a:t>
            </a:r>
            <a:endParaRPr lang="de-DE" dirty="0" smtClean="0"/>
          </a:p>
          <a:p>
            <a:pPr lvl="2"/>
            <a:endParaRPr lang="de-DE" dirty="0" smtClean="0"/>
          </a:p>
        </p:txBody>
      </p:sp>
    </p:spTree>
    <p:extLst>
      <p:ext uri="{BB962C8B-B14F-4D97-AF65-F5344CB8AC3E}">
        <p14:creationId xmlns:p14="http://schemas.microsoft.com/office/powerpoint/2010/main" val="2318892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Deklaration</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text</a:t>
            </a:r>
            <a:r>
              <a:rPr lang="de-DE" dirty="0">
                <a:solidFill>
                  <a:srgbClr val="000000"/>
                </a:solidFill>
                <a:latin typeface="Consolas"/>
              </a:rPr>
              <a:t> = </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World</a:t>
            </a:r>
            <a:r>
              <a:rPr lang="de-DE" dirty="0" smtClean="0">
                <a:solidFill>
                  <a:srgbClr val="2A00FF"/>
                </a:solidFill>
                <a:latin typeface="Consolas"/>
              </a:rPr>
              <a:t>"</a:t>
            </a:r>
            <a:r>
              <a:rPr lang="de-DE" dirty="0" smtClean="0">
                <a:solidFill>
                  <a:srgbClr val="000000"/>
                </a:solidFill>
                <a:latin typeface="Consolas"/>
              </a:rPr>
              <a:t>;	</a:t>
            </a:r>
            <a:r>
              <a:rPr lang="de-DE" dirty="0" smtClean="0">
                <a:solidFill>
                  <a:srgbClr val="3F7F5F"/>
                </a:solidFill>
                <a:latin typeface="Consolas"/>
              </a:rPr>
              <a:t>// String</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num</a:t>
            </a:r>
            <a:r>
              <a:rPr lang="de-DE" dirty="0" smtClean="0">
                <a:solidFill>
                  <a:srgbClr val="000000"/>
                </a:solidFill>
                <a:latin typeface="Consolas"/>
              </a:rPr>
              <a:t> = 7.5;</a:t>
            </a:r>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err="1" smtClean="0">
                <a:solidFill>
                  <a:srgbClr val="3F7F5F"/>
                </a:solidFill>
                <a:latin typeface="Consolas"/>
              </a:rPr>
              <a:t>Float</a:t>
            </a:r>
            <a:endParaRPr lang="de-DE" dirty="0">
              <a:latin typeface="Consolas"/>
            </a:endParaRP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flag</a:t>
            </a:r>
            <a:r>
              <a:rPr lang="de-DE" dirty="0">
                <a:solidFill>
                  <a:srgbClr val="000000"/>
                </a:solidFill>
                <a:latin typeface="Consolas"/>
              </a:rPr>
              <a:t> = </a:t>
            </a:r>
            <a:r>
              <a:rPr lang="de-DE" dirty="0">
                <a:solidFill>
                  <a:srgbClr val="7F0055"/>
                </a:solidFill>
                <a:latin typeface="Consolas"/>
              </a:rPr>
              <a:t>true</a:t>
            </a:r>
            <a:r>
              <a:rPr lang="de-DE" dirty="0" smtClean="0">
                <a:solidFill>
                  <a:srgbClr val="000000"/>
                </a:solidFill>
                <a:latin typeface="Consolas"/>
              </a:rPr>
              <a:t>;         	</a:t>
            </a:r>
            <a:r>
              <a:rPr lang="de-DE" dirty="0" smtClean="0">
                <a:solidFill>
                  <a:srgbClr val="3F7F5F"/>
                </a:solidFill>
                <a:latin typeface="Consolas"/>
              </a:rPr>
              <a:t>// Boolean</a:t>
            </a:r>
            <a:endParaRPr lang="de-DE" dirty="0">
              <a:solidFill>
                <a:srgbClr val="000000"/>
              </a:solidFill>
              <a:latin typeface="Consolas"/>
            </a:endParaRP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arr</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Array</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obj</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Objekt</a:t>
            </a:r>
          </a:p>
          <a:p>
            <a:pPr lvl="1"/>
            <a:r>
              <a:rPr lang="de-DE" dirty="0" err="1" smtClean="0">
                <a:solidFill>
                  <a:srgbClr val="7F0055"/>
                </a:solidFill>
                <a:latin typeface="Consolas"/>
              </a:rPr>
              <a:t>const</a:t>
            </a:r>
            <a:r>
              <a:rPr lang="de-DE" dirty="0" smtClean="0">
                <a:solidFill>
                  <a:srgbClr val="000000"/>
                </a:solidFill>
                <a:latin typeface="Consolas"/>
              </a:rPr>
              <a:t> </a:t>
            </a:r>
            <a:r>
              <a:rPr lang="de-DE" dirty="0">
                <a:solidFill>
                  <a:srgbClr val="000000"/>
                </a:solidFill>
                <a:latin typeface="Consolas"/>
              </a:rPr>
              <a:t>c = 300000</a:t>
            </a:r>
            <a:r>
              <a:rPr lang="de-DE" dirty="0" smtClean="0">
                <a:solidFill>
                  <a:srgbClr val="000000"/>
                </a:solidFill>
                <a:latin typeface="Consolas"/>
              </a:rPr>
              <a:t>;		</a:t>
            </a:r>
            <a:r>
              <a:rPr lang="de-DE" dirty="0">
                <a:solidFill>
                  <a:srgbClr val="3F7F5F"/>
                </a:solidFill>
                <a:latin typeface="Consolas"/>
              </a:rPr>
              <a:t>// </a:t>
            </a:r>
            <a:r>
              <a:rPr lang="de-DE" dirty="0" smtClean="0">
                <a:solidFill>
                  <a:srgbClr val="3F7F5F"/>
                </a:solidFill>
                <a:latin typeface="Consolas"/>
              </a:rPr>
              <a:t>Konstante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func</a:t>
            </a:r>
            <a:r>
              <a:rPr lang="de-DE" dirty="0">
                <a:solidFill>
                  <a:srgbClr val="000000"/>
                </a:solidFill>
                <a:latin typeface="Consolas"/>
              </a:rPr>
              <a:t> =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Funktion</a:t>
            </a:r>
          </a:p>
          <a:p>
            <a:pPr lvl="1"/>
            <a:endParaRPr lang="de-DE" dirty="0">
              <a:latin typeface="Consolas"/>
            </a:endParaRPr>
          </a:p>
          <a:p>
            <a:pPr lvl="1"/>
            <a:r>
              <a:rPr lang="de-DE" dirty="0" err="1">
                <a:solidFill>
                  <a:srgbClr val="7F0055"/>
                </a:solidFill>
                <a:latin typeface="Consolas"/>
              </a:rPr>
              <a:t>function</a:t>
            </a:r>
            <a:r>
              <a:rPr lang="de-DE" dirty="0">
                <a:solidFill>
                  <a:srgbClr val="000000"/>
                </a:solidFill>
                <a:latin typeface="Consolas"/>
              </a:rPr>
              <a:t> x</a:t>
            </a:r>
            <a:r>
              <a:rPr lang="de-DE" dirty="0" smtClean="0">
                <a:solidFill>
                  <a:srgbClr val="000000"/>
                </a:solidFill>
                <a:latin typeface="Consolas"/>
              </a:rPr>
              <a:t>(){			</a:t>
            </a:r>
            <a:r>
              <a:rPr lang="de-DE" dirty="0" smtClean="0">
                <a:solidFill>
                  <a:srgbClr val="3F7F5F"/>
                </a:solidFill>
                <a:latin typeface="Consolas"/>
              </a:rPr>
              <a:t>// Funktion (zu Beginn geparst und interpretiert)</a:t>
            </a:r>
            <a:endParaRPr lang="de-DE" dirty="0">
              <a:solidFill>
                <a:srgbClr val="3F7F5F"/>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local</a:t>
            </a:r>
            <a:r>
              <a:rPr lang="de-DE" dirty="0">
                <a:solidFill>
                  <a:srgbClr val="000000"/>
                </a:solidFill>
                <a:latin typeface="Consolas"/>
              </a:rPr>
              <a:t> = 4</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lokale Variable</a:t>
            </a:r>
          </a:p>
          <a:p>
            <a:pPr lvl="1"/>
            <a:r>
              <a:rPr lang="de-DE" dirty="0" smtClean="0">
                <a:solidFill>
                  <a:srgbClr val="000000"/>
                </a:solidFill>
                <a:latin typeface="Consolas"/>
              </a:rPr>
              <a:t>  global </a:t>
            </a:r>
            <a:r>
              <a:rPr lang="de-DE" dirty="0">
                <a:solidFill>
                  <a:srgbClr val="000000"/>
                </a:solidFill>
                <a:latin typeface="Consolas"/>
              </a:rPr>
              <a:t>= 5</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globale Variable</a:t>
            </a:r>
          </a:p>
          <a:p>
            <a:pPr lvl="1"/>
            <a:r>
              <a:rPr lang="de-DE" dirty="0">
                <a:solidFill>
                  <a:srgbClr val="000000"/>
                </a:solidFill>
                <a:latin typeface="Consolas"/>
              </a:rPr>
              <a:t>}</a:t>
            </a:r>
          </a:p>
          <a:p>
            <a:endParaRPr lang="de-DE" dirty="0"/>
          </a:p>
        </p:txBody>
      </p:sp>
    </p:spTree>
    <p:extLst>
      <p:ext uri="{BB962C8B-B14F-4D97-AF65-F5344CB8AC3E}">
        <p14:creationId xmlns:p14="http://schemas.microsoft.com/office/powerpoint/2010/main" val="321934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Agenda</a:t>
            </a:r>
            <a:endParaRPr lang="de-DE" dirty="0"/>
          </a:p>
        </p:txBody>
      </p:sp>
      <p:sp>
        <p:nvSpPr>
          <p:cNvPr id="5" name="Text Placeholder 4"/>
          <p:cNvSpPr>
            <a:spLocks noGrp="1"/>
          </p:cNvSpPr>
          <p:nvPr>
            <p:ph type="body" sz="quarter" idx="10"/>
          </p:nvPr>
        </p:nvSpPr>
        <p:spPr/>
        <p:txBody>
          <a:bodyPr/>
          <a:lstStyle/>
          <a:p>
            <a:r>
              <a:rPr lang="de-DE" dirty="0" smtClean="0"/>
              <a:t>HTML</a:t>
            </a:r>
          </a:p>
          <a:p>
            <a:r>
              <a:rPr lang="de-DE" dirty="0" smtClean="0"/>
              <a:t>Was ist JavaScript?</a:t>
            </a:r>
          </a:p>
          <a:p>
            <a:r>
              <a:rPr lang="de-DE" dirty="0" err="1" smtClean="0"/>
              <a:t>Hello</a:t>
            </a:r>
            <a:r>
              <a:rPr lang="de-DE" dirty="0" smtClean="0"/>
              <a:t> World</a:t>
            </a:r>
          </a:p>
          <a:p>
            <a:r>
              <a:rPr lang="de-DE" dirty="0" smtClean="0"/>
              <a:t>Kontrollstrukturen</a:t>
            </a:r>
          </a:p>
          <a:p>
            <a:r>
              <a:rPr lang="de-DE" dirty="0" smtClean="0"/>
              <a:t>Objektorientierung</a:t>
            </a:r>
          </a:p>
          <a:p>
            <a:r>
              <a:rPr lang="de-DE" dirty="0" smtClean="0"/>
              <a:t>AJAX</a:t>
            </a:r>
          </a:p>
          <a:p>
            <a:endParaRPr lang="de-DE" dirty="0" smtClean="0"/>
          </a:p>
          <a:p>
            <a:endParaRPr lang="de-DE" dirty="0"/>
          </a:p>
        </p:txBody>
      </p:sp>
    </p:spTree>
    <p:extLst>
      <p:ext uri="{BB962C8B-B14F-4D97-AF65-F5344CB8AC3E}">
        <p14:creationId xmlns:p14="http://schemas.microsoft.com/office/powerpoint/2010/main" val="118717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Kontrollstrukturen</a:t>
            </a:r>
            <a:endParaRPr lang="de-DE" dirty="0"/>
          </a:p>
        </p:txBody>
      </p:sp>
      <p:sp>
        <p:nvSpPr>
          <p:cNvPr id="5" name="Text Placeholder 4"/>
          <p:cNvSpPr>
            <a:spLocks noGrp="1"/>
          </p:cNvSpPr>
          <p:nvPr>
            <p:ph type="body" sz="quarter" idx="10"/>
          </p:nvPr>
        </p:nvSpPr>
        <p:spPr/>
        <p:txBody>
          <a:bodyPr/>
          <a:lstStyle/>
          <a:p>
            <a:r>
              <a:rPr lang="de-DE" dirty="0" smtClean="0"/>
              <a:t>Bedingungen, Verzweigungen und Schleifen</a:t>
            </a:r>
            <a:endParaRPr lang="de-DE" dirty="0"/>
          </a:p>
        </p:txBody>
      </p:sp>
    </p:spTree>
    <p:extLst>
      <p:ext uri="{BB962C8B-B14F-4D97-AF65-F5344CB8AC3E}">
        <p14:creationId xmlns:p14="http://schemas.microsoft.com/office/powerpoint/2010/main" val="238757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a:t>
            </a:r>
            <a:endParaRPr lang="de-DE" dirty="0"/>
          </a:p>
        </p:txBody>
      </p:sp>
      <p:sp>
        <p:nvSpPr>
          <p:cNvPr id="5" name="Rectangle 4"/>
          <p:cNvSpPr/>
          <p:nvPr/>
        </p:nvSpPr>
        <p:spPr>
          <a:xfrm>
            <a:off x="4225244" y="1596511"/>
            <a:ext cx="2850470" cy="1384995"/>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Logische 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	NOT</a:t>
            </a: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&amp;&amp;</a:t>
            </a:r>
            <a:r>
              <a:rPr lang="de-DE" sz="1800" dirty="0">
                <a:solidFill>
                  <a:srgbClr val="000000"/>
                </a:solidFill>
              </a:rPr>
              <a:t>	AND</a:t>
            </a:r>
          </a:p>
          <a:p>
            <a:pPr marL="180000" lvl="2" indent="-180000">
              <a:spcBef>
                <a:spcPts val="400"/>
              </a:spcBef>
              <a:buClr>
                <a:srgbClr val="F0AB00"/>
              </a:buClr>
              <a:buSzPct val="100000"/>
              <a:buFont typeface="Wingdings" pitchFamily="2" charset="2"/>
              <a:buChar char=""/>
            </a:pPr>
            <a:r>
              <a:rPr lang="de-DE" sz="1800" dirty="0">
                <a:solidFill>
                  <a:srgbClr val="000000"/>
                </a:solidFill>
              </a:rPr>
              <a:t>||	OR</a:t>
            </a:r>
          </a:p>
        </p:txBody>
      </p:sp>
      <p:sp>
        <p:nvSpPr>
          <p:cNvPr id="6" name="Rectangle 5"/>
          <p:cNvSpPr/>
          <p:nvPr/>
        </p:nvSpPr>
        <p:spPr>
          <a:xfrm>
            <a:off x="7969927" y="1596511"/>
            <a:ext cx="3645127" cy="1056700"/>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Typenoperatoren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a:solidFill>
                  <a:srgbClr val="000000"/>
                </a:solidFill>
              </a:rPr>
              <a:t>t</a:t>
            </a:r>
            <a:r>
              <a:rPr lang="de-DE" sz="1800" dirty="0" err="1" smtClean="0">
                <a:solidFill>
                  <a:srgbClr val="000000"/>
                </a:solidFill>
              </a:rPr>
              <a:t>ypeof</a:t>
            </a:r>
            <a:r>
              <a:rPr lang="de-DE" sz="1800" dirty="0" smtClean="0">
                <a:solidFill>
                  <a:srgbClr val="000000"/>
                </a:solidFill>
              </a:rPr>
              <a:t>		Typ von</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smtClean="0">
                <a:solidFill>
                  <a:srgbClr val="000000"/>
                </a:solidFill>
              </a:rPr>
              <a:t>instanceof</a:t>
            </a:r>
            <a:r>
              <a:rPr lang="de-DE" sz="1800" dirty="0">
                <a:solidFill>
                  <a:srgbClr val="000000"/>
                </a:solidFill>
              </a:rPr>
              <a:t>	</a:t>
            </a:r>
            <a:r>
              <a:rPr lang="de-DE" sz="1800" dirty="0" smtClean="0">
                <a:solidFill>
                  <a:srgbClr val="000000"/>
                </a:solidFill>
              </a:rPr>
              <a:t>Instanz von</a:t>
            </a:r>
            <a:endParaRPr lang="de-DE" sz="1800" dirty="0">
              <a:solidFill>
                <a:srgbClr val="000000"/>
              </a:solidFill>
            </a:endParaRPr>
          </a:p>
        </p:txBody>
      </p:sp>
      <p:sp>
        <p:nvSpPr>
          <p:cNvPr id="8" name="Rectangle 7"/>
          <p:cNvSpPr/>
          <p:nvPr/>
        </p:nvSpPr>
        <p:spPr>
          <a:xfrm>
            <a:off x="339045" y="1596511"/>
            <a:ext cx="3318555" cy="3683060"/>
          </a:xfrm>
          <a:prstGeom prst="rect">
            <a:avLst/>
          </a:prstGeom>
        </p:spPr>
        <p:txBody>
          <a:bodyPr wrap="square">
            <a:spAutoFit/>
          </a:bodyPr>
          <a:lstStyle/>
          <a:p>
            <a:pPr lvl="0">
              <a:spcBef>
                <a:spcPts val="2400"/>
              </a:spcBef>
              <a:buClr>
                <a:srgbClr val="F0AB00"/>
              </a:buClr>
              <a:buSzPct val="80000"/>
            </a:pPr>
            <a:r>
              <a:rPr lang="de-DE" sz="2000" b="1" dirty="0">
                <a:solidFill>
                  <a:srgbClr val="000000"/>
                </a:solidFill>
              </a:rPr>
              <a:t>Vergleichsoperatoren</a:t>
            </a: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r>
              <a:rPr lang="de-DE" sz="1800" dirty="0">
                <a:solidFill>
                  <a:srgbClr val="000000"/>
                </a:solidFill>
              </a:rPr>
              <a:t> (+Typ)</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 (+Typ)</a:t>
            </a:r>
          </a:p>
          <a:p>
            <a:pPr marL="180000" lvl="2" indent="-180000">
              <a:spcBef>
                <a:spcPts val="400"/>
              </a:spcBef>
              <a:buClr>
                <a:srgbClr val="F0AB00"/>
              </a:buClr>
              <a:buSzPct val="100000"/>
              <a:buFont typeface="Wingdings" pitchFamily="2" charset="2"/>
              <a:buChar char=""/>
            </a:pPr>
            <a:r>
              <a:rPr lang="de-DE" sz="1800" dirty="0">
                <a:solidFill>
                  <a:srgbClr val="000000"/>
                </a:solidFill>
              </a:rPr>
              <a:t>&lt;	kleiner</a:t>
            </a:r>
          </a:p>
          <a:p>
            <a:pPr marL="180000" lvl="2" indent="-180000">
              <a:spcBef>
                <a:spcPts val="400"/>
              </a:spcBef>
              <a:buClr>
                <a:srgbClr val="F0AB00"/>
              </a:buClr>
              <a:buSzPct val="100000"/>
              <a:buFont typeface="Wingdings" pitchFamily="2" charset="2"/>
              <a:buChar char=""/>
            </a:pPr>
            <a:r>
              <a:rPr lang="de-DE" sz="1800" dirty="0">
                <a:solidFill>
                  <a:srgbClr val="000000"/>
                </a:solidFill>
              </a:rPr>
              <a:t>&gt;	größer</a:t>
            </a:r>
          </a:p>
          <a:p>
            <a:pPr marL="180000" lvl="2" indent="-180000">
              <a:spcBef>
                <a:spcPts val="400"/>
              </a:spcBef>
              <a:buClr>
                <a:srgbClr val="F0AB00"/>
              </a:buClr>
              <a:buSzPct val="100000"/>
              <a:buFont typeface="Wingdings" pitchFamily="2" charset="2"/>
              <a:buChar char=""/>
            </a:pPr>
            <a:r>
              <a:rPr lang="de-DE" sz="1800" dirty="0">
                <a:solidFill>
                  <a:srgbClr val="000000"/>
                </a:solidFill>
              </a:rPr>
              <a:t>&lt;=	</a:t>
            </a:r>
            <a:r>
              <a:rPr lang="de-DE" sz="1800" dirty="0" err="1">
                <a:solidFill>
                  <a:srgbClr val="000000"/>
                </a:solidFill>
              </a:rPr>
              <a:t>kleinergleich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&gt;=	</a:t>
            </a:r>
            <a:r>
              <a:rPr lang="de-DE" sz="1800" dirty="0" err="1">
                <a:solidFill>
                  <a:srgbClr val="000000"/>
                </a:solidFill>
              </a:rPr>
              <a:t>größergleich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in	Element von</a:t>
            </a:r>
          </a:p>
        </p:txBody>
      </p:sp>
    </p:spTree>
    <p:extLst>
      <p:ext uri="{BB962C8B-B14F-4D97-AF65-F5344CB8AC3E}">
        <p14:creationId xmlns:p14="http://schemas.microsoft.com/office/powerpoint/2010/main" val="392559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 – </a:t>
            </a:r>
            <a:r>
              <a:rPr lang="de-DE" dirty="0" err="1" smtClean="0"/>
              <a:t>Truthy</a:t>
            </a:r>
            <a:endParaRPr lang="de-DE" dirty="0"/>
          </a:p>
        </p:txBody>
      </p:sp>
      <p:sp>
        <p:nvSpPr>
          <p:cNvPr id="3" name="Text Placeholder 2"/>
          <p:cNvSpPr>
            <a:spLocks noGrp="1"/>
          </p:cNvSpPr>
          <p:nvPr>
            <p:ph type="body" sz="quarter" idx="10"/>
          </p:nvPr>
        </p:nvSpPr>
        <p:spPr/>
        <p:txBody>
          <a:bodyPr/>
          <a:lstStyle/>
          <a:p>
            <a:r>
              <a:rPr lang="de-DE" dirty="0" smtClean="0"/>
              <a:t>Allgemein</a:t>
            </a:r>
          </a:p>
          <a:p>
            <a:pPr lvl="1"/>
            <a:r>
              <a:rPr lang="de-DE" dirty="0" smtClean="0"/>
              <a:t>Jeder Wert hat einen zugehörigen booleschen Wert</a:t>
            </a:r>
          </a:p>
          <a:p>
            <a:r>
              <a:rPr lang="de-DE" dirty="0" err="1" smtClean="0"/>
              <a:t>Falsy</a:t>
            </a:r>
            <a:endParaRPr lang="de-DE" dirty="0" smtClean="0"/>
          </a:p>
          <a:p>
            <a:pPr lvl="1"/>
            <a:r>
              <a:rPr lang="de-DE" dirty="0" smtClean="0"/>
              <a:t>Folgende Werte werden als false interpretiert:</a:t>
            </a:r>
          </a:p>
          <a:p>
            <a:pPr lvl="2"/>
            <a:r>
              <a:rPr lang="de-DE" dirty="0"/>
              <a:t>f</a:t>
            </a:r>
            <a:r>
              <a:rPr lang="de-DE" dirty="0" smtClean="0"/>
              <a:t>alse</a:t>
            </a:r>
          </a:p>
          <a:p>
            <a:pPr lvl="2"/>
            <a:r>
              <a:rPr lang="de-DE" dirty="0" smtClean="0"/>
              <a:t>0</a:t>
            </a:r>
          </a:p>
          <a:p>
            <a:pPr lvl="2"/>
            <a:r>
              <a:rPr lang="de-DE" b="1" dirty="0" smtClean="0"/>
              <a:t>""</a:t>
            </a:r>
            <a:r>
              <a:rPr lang="de-DE" dirty="0" smtClean="0"/>
              <a:t>  	(leerer String)</a:t>
            </a:r>
          </a:p>
          <a:p>
            <a:pPr lvl="2"/>
            <a:r>
              <a:rPr lang="de-DE" dirty="0" smtClean="0"/>
              <a:t>null</a:t>
            </a:r>
          </a:p>
          <a:p>
            <a:pPr lvl="2"/>
            <a:r>
              <a:rPr lang="de-DE" dirty="0" err="1" smtClean="0"/>
              <a:t>undefined</a:t>
            </a:r>
            <a:endParaRPr lang="de-DE" dirty="0" smtClean="0"/>
          </a:p>
          <a:p>
            <a:pPr lvl="2"/>
            <a:r>
              <a:rPr lang="de-DE" dirty="0" err="1" smtClean="0"/>
              <a:t>NaN</a:t>
            </a:r>
            <a:r>
              <a:rPr lang="de-DE" dirty="0" smtClean="0"/>
              <a:t> 	(Not a </a:t>
            </a:r>
            <a:r>
              <a:rPr lang="de-DE" dirty="0" err="1" smtClean="0"/>
              <a:t>Number</a:t>
            </a:r>
            <a:r>
              <a:rPr lang="de-DE" dirty="0" smtClean="0"/>
              <a:t>)</a:t>
            </a:r>
          </a:p>
          <a:p>
            <a:r>
              <a:rPr lang="de-DE" dirty="0" err="1" smtClean="0"/>
              <a:t>Truthy</a:t>
            </a:r>
            <a:endParaRPr lang="de-DE" dirty="0" smtClean="0"/>
          </a:p>
          <a:p>
            <a:pPr lvl="1"/>
            <a:r>
              <a:rPr lang="de-DE" dirty="0" smtClean="0"/>
              <a:t>Alle anderen Werte werden als true interpretiert!</a:t>
            </a:r>
            <a:endParaRPr lang="de-DE" dirty="0"/>
          </a:p>
        </p:txBody>
      </p:sp>
    </p:spTree>
    <p:extLst>
      <p:ext uri="{BB962C8B-B14F-4D97-AF65-F5344CB8AC3E}">
        <p14:creationId xmlns:p14="http://schemas.microsoft.com/office/powerpoint/2010/main" val="389475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Bedingungen</a:t>
            </a:r>
            <a:endParaRPr lang="de-DE" dirty="0"/>
          </a:p>
        </p:txBody>
      </p:sp>
      <p:sp>
        <p:nvSpPr>
          <p:cNvPr id="3" name="Text Placeholder 2"/>
          <p:cNvSpPr>
            <a:spLocks noGrp="1"/>
          </p:cNvSpPr>
          <p:nvPr>
            <p:ph type="body" sz="quarter" idx="10"/>
          </p:nvPr>
        </p:nvSpPr>
        <p:spPr/>
        <p:txBody>
          <a:bodyPr/>
          <a:lstStyle/>
          <a:p>
            <a:r>
              <a:rPr lang="de-DE" dirty="0" smtClean="0"/>
              <a:t>Welchen Rückgabewert (true/false) liefern die folgenden Bedingungen?</a:t>
            </a:r>
            <a:endParaRPr lang="de-DE" dirty="0" smtClean="0">
              <a:solidFill>
                <a:srgbClr val="000000"/>
              </a:solidFill>
              <a:latin typeface="Consolas"/>
            </a:endParaRPr>
          </a:p>
          <a:p>
            <a:endParaRPr lang="de-DE" dirty="0" smtClean="0">
              <a:solidFill>
                <a:srgbClr val="000000"/>
              </a:solidFill>
              <a:latin typeface="Consolas"/>
            </a:endParaRPr>
          </a:p>
          <a:p>
            <a:pPr marL="457200" lvl="1" indent="-457200">
              <a:buFont typeface="+mj-lt"/>
              <a:buAutoNum type="arabicPeriod"/>
            </a:pPr>
            <a:endParaRPr lang="de-DE" dirty="0"/>
          </a:p>
        </p:txBody>
      </p:sp>
      <p:sp>
        <p:nvSpPr>
          <p:cNvPr id="5" name="Rectangle 4"/>
          <p:cNvSpPr/>
          <p:nvPr/>
        </p:nvSpPr>
        <p:spPr>
          <a:xfrm>
            <a:off x="503884" y="2147581"/>
            <a:ext cx="5404043" cy="4154984"/>
          </a:xfrm>
          <a:prstGeom prst="rect">
            <a:avLst/>
          </a:prstGeom>
        </p:spPr>
        <p:txBody>
          <a:bodyPr wrap="none">
            <a:spAutoFit/>
          </a:bodyPr>
          <a:lstStyle/>
          <a:p>
            <a:pPr marL="457200" indent="-457200">
              <a:buFont typeface="+mj-lt"/>
              <a:buAutoNum type="arabicPeriod"/>
            </a:pPr>
            <a:r>
              <a:rPr lang="de-DE" sz="2400" dirty="0" smtClean="0">
                <a:latin typeface="Consolas"/>
              </a:rPr>
              <a:t> </a:t>
            </a:r>
            <a:r>
              <a:rPr lang="de-DE" sz="2400" dirty="0" smtClean="0">
                <a:solidFill>
                  <a:srgbClr val="2A00FF"/>
                </a:solidFill>
                <a:latin typeface="Consolas"/>
              </a:rPr>
              <a:t>"1"</a:t>
            </a:r>
            <a:r>
              <a:rPr lang="de-DE" sz="2400" dirty="0" smtClean="0">
                <a:solidFill>
                  <a:srgbClr val="000000"/>
                </a:solidFill>
                <a:latin typeface="Consolas"/>
              </a:rPr>
              <a:t> == 1</a:t>
            </a:r>
          </a:p>
          <a:p>
            <a:pPr marL="457200" indent="-457200">
              <a:buFont typeface="+mj-lt"/>
              <a:buAutoNum type="arabicPeriod"/>
            </a:pPr>
            <a:r>
              <a:rPr lang="de-DE" sz="2400" dirty="0" smtClean="0">
                <a:solidFill>
                  <a:srgbClr val="000000"/>
                </a:solidFill>
                <a:latin typeface="Consolas"/>
              </a:rPr>
              <a:t> [1] == </a:t>
            </a:r>
            <a:r>
              <a:rPr lang="de-DE" sz="2400" dirty="0" smtClean="0">
                <a:solidFill>
                  <a:srgbClr val="2A00FF"/>
                </a:solidFill>
                <a:latin typeface="Consolas"/>
              </a:rPr>
              <a:t>"1"</a:t>
            </a:r>
          </a:p>
          <a:p>
            <a:pPr marL="457200" indent="-457200">
              <a:buFont typeface="+mj-lt"/>
              <a:buAutoNum type="arabicPeriod"/>
            </a:pPr>
            <a:r>
              <a:rPr lang="de-DE" sz="2400" dirty="0" smtClean="0">
                <a:solidFill>
                  <a:srgbClr val="000000"/>
                </a:solidFill>
                <a:latin typeface="Consolas"/>
              </a:rPr>
              <a:t> []</a:t>
            </a:r>
            <a:endParaRPr lang="de-DE" sz="2400" dirty="0" smtClean="0">
              <a:latin typeface="Consolas"/>
            </a:endParaRPr>
          </a:p>
          <a:p>
            <a:pPr marL="457200" indent="-457200">
              <a:buFont typeface="+mj-lt"/>
              <a:buAutoNum type="arabicPeriod"/>
            </a:pPr>
            <a:r>
              <a:rPr lang="de-DE" sz="2400" dirty="0" smtClean="0">
                <a:latin typeface="Consolas"/>
              </a:rPr>
              <a:t>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 ==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[4, [8, [15]]] == </a:t>
            </a:r>
            <a:r>
              <a:rPr lang="de-DE" sz="2400" dirty="0" smtClean="0">
                <a:solidFill>
                  <a:srgbClr val="2A00FF"/>
                </a:solidFill>
                <a:latin typeface="Consolas"/>
              </a:rPr>
              <a:t>"4,8,15"</a:t>
            </a:r>
            <a:r>
              <a:rPr lang="de-DE" sz="2400" dirty="0" smtClean="0">
                <a:solidFill>
                  <a:srgbClr val="000000"/>
                </a:solidFill>
                <a:latin typeface="Consolas"/>
              </a:rPr>
              <a:t>;</a:t>
            </a: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true</a:t>
            </a:r>
            <a:r>
              <a:rPr lang="de-DE" sz="2400" b="1" dirty="0" smtClean="0">
                <a:solidFill>
                  <a:srgbClr val="000000"/>
                </a:solidFill>
                <a:latin typeface="Consolas"/>
              </a:rPr>
              <a:t> &gt; </a:t>
            </a:r>
            <a:r>
              <a:rPr lang="de-DE" sz="2400" b="1" dirty="0" smtClean="0">
                <a:solidFill>
                  <a:srgbClr val="7F0055"/>
                </a:solidFill>
                <a:latin typeface="Consolas"/>
              </a:rPr>
              <a:t>false</a:t>
            </a: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 </a:t>
            </a:r>
            <a:r>
              <a:rPr lang="de-DE" sz="2400" b="1" dirty="0" smtClean="0">
                <a:solidFill>
                  <a:srgbClr val="7F0055"/>
                </a:solidFill>
                <a:latin typeface="Consolas"/>
              </a:rPr>
              <a:t>false</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a:t>
            </a:r>
            <a:r>
              <a:rPr lang="de-DE" sz="2400" b="1" dirty="0">
                <a:solidFill>
                  <a:srgbClr val="000000"/>
                </a:solidFill>
                <a:latin typeface="Consolas"/>
              </a:rPr>
              <a:t>== </a:t>
            </a:r>
            <a:r>
              <a:rPr lang="de-DE" sz="2400" b="1" dirty="0" smtClean="0">
                <a:solidFill>
                  <a:srgbClr val="7F0055"/>
                </a:solidFill>
                <a:latin typeface="Consolas"/>
              </a:rPr>
              <a:t>null</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null </a:t>
            </a:r>
            <a:r>
              <a:rPr lang="de-DE" sz="2400" b="1" dirty="0">
                <a:solidFill>
                  <a:srgbClr val="000000"/>
                </a:solidFill>
                <a:latin typeface="Consolas"/>
              </a:rPr>
              <a:t>== </a:t>
            </a:r>
            <a:r>
              <a:rPr lang="de-DE" sz="2400" b="1" dirty="0" smtClean="0">
                <a:solidFill>
                  <a:srgbClr val="7F0055"/>
                </a:solidFill>
                <a:latin typeface="Consolas"/>
              </a:rPr>
              <a:t>null</a:t>
            </a:r>
          </a:p>
          <a:p>
            <a:pPr marL="457200" indent="-457200">
              <a:buFont typeface="+mj-lt"/>
              <a:buAutoNum type="arabicPeriod"/>
            </a:pPr>
            <a:r>
              <a:rPr lang="de-DE" sz="2400" dirty="0">
                <a:latin typeface="Consolas"/>
              </a:rPr>
              <a:t> </a:t>
            </a:r>
            <a:r>
              <a:rPr lang="de-DE" sz="2400" dirty="0" err="1">
                <a:solidFill>
                  <a:srgbClr val="000000"/>
                </a:solidFill>
                <a:latin typeface="Consolas"/>
              </a:rPr>
              <a:t>NaN</a:t>
            </a:r>
            <a:r>
              <a:rPr lang="de-DE" sz="2400" dirty="0">
                <a:solidFill>
                  <a:srgbClr val="000000"/>
                </a:solidFill>
                <a:latin typeface="Consolas"/>
              </a:rPr>
              <a:t> == </a:t>
            </a:r>
            <a:r>
              <a:rPr lang="de-DE" sz="2400" dirty="0" err="1" smtClean="0">
                <a:solidFill>
                  <a:srgbClr val="000000"/>
                </a:solidFill>
                <a:latin typeface="Consolas"/>
              </a:rPr>
              <a:t>NaN</a:t>
            </a:r>
            <a:endParaRPr lang="de-DE" sz="2400" dirty="0">
              <a:solidFill>
                <a:srgbClr val="000000"/>
              </a:solidFill>
              <a:latin typeface="Consolas"/>
            </a:endParaRPr>
          </a:p>
        </p:txBody>
      </p:sp>
      <p:sp>
        <p:nvSpPr>
          <p:cNvPr id="6" name="Rectangle 5"/>
          <p:cNvSpPr/>
          <p:nvPr/>
        </p:nvSpPr>
        <p:spPr>
          <a:xfrm>
            <a:off x="6977970" y="2147580"/>
            <a:ext cx="4421254" cy="3416320"/>
          </a:xfrm>
          <a:prstGeom prst="rect">
            <a:avLst/>
          </a:prstGeom>
        </p:spPr>
        <p:txBody>
          <a:bodyPr wrap="square">
            <a:spAutoFit/>
          </a:bodyPr>
          <a:lstStyle/>
          <a:p>
            <a:r>
              <a:rPr lang="de-DE" sz="2400" dirty="0" err="1">
                <a:solidFill>
                  <a:srgbClr val="7F0055"/>
                </a:solidFill>
                <a:latin typeface="Consolas"/>
              </a:rPr>
              <a:t>var</a:t>
            </a:r>
            <a:r>
              <a:rPr lang="de-DE" sz="2400" dirty="0">
                <a:solidFill>
                  <a:srgbClr val="000000"/>
                </a:solidFill>
                <a:latin typeface="Consolas"/>
              </a:rPr>
              <a:t> a = [1];</a:t>
            </a:r>
          </a:p>
          <a:p>
            <a:r>
              <a:rPr lang="de-DE" sz="2400" dirty="0" err="1">
                <a:solidFill>
                  <a:srgbClr val="7F0055"/>
                </a:solidFill>
                <a:latin typeface="Consolas"/>
              </a:rPr>
              <a:t>var</a:t>
            </a:r>
            <a:r>
              <a:rPr lang="de-DE" sz="2400" dirty="0">
                <a:solidFill>
                  <a:srgbClr val="000000"/>
                </a:solidFill>
                <a:latin typeface="Consolas"/>
              </a:rPr>
              <a:t> b = 1;</a:t>
            </a:r>
          </a:p>
          <a:p>
            <a:r>
              <a:rPr lang="de-DE" sz="2400" dirty="0" err="1">
                <a:solidFill>
                  <a:srgbClr val="7F0055"/>
                </a:solidFill>
                <a:latin typeface="Consolas"/>
              </a:rPr>
              <a:t>var</a:t>
            </a:r>
            <a:r>
              <a:rPr lang="de-DE" sz="2400" dirty="0">
                <a:solidFill>
                  <a:srgbClr val="000000"/>
                </a:solidFill>
                <a:latin typeface="Consolas"/>
              </a:rPr>
              <a:t> c = [1</a:t>
            </a:r>
            <a:r>
              <a:rPr lang="de-DE" sz="2400" dirty="0" smtClean="0">
                <a:solidFill>
                  <a:srgbClr val="000000"/>
                </a:solidFill>
                <a:latin typeface="Consolas"/>
              </a:rPr>
              <a:t>];</a:t>
            </a:r>
          </a:p>
          <a:p>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 </a:t>
            </a:r>
            <a:r>
              <a:rPr lang="de-DE" sz="2400" dirty="0">
                <a:solidFill>
                  <a:srgbClr val="000000"/>
                </a:solidFill>
                <a:latin typeface="Consolas"/>
              </a:rPr>
              <a:t>== b &amp;&amp; b == </a:t>
            </a:r>
            <a:r>
              <a:rPr lang="de-DE" sz="2400" dirty="0" smtClean="0">
                <a:solidFill>
                  <a:srgbClr val="000000"/>
                </a:solidFill>
                <a:latin typeface="Consolas"/>
              </a:rPr>
              <a:t>c</a:t>
            </a:r>
          </a:p>
          <a:p>
            <a:pPr marL="457200" indent="-457200">
              <a:buFont typeface="+mj-lt"/>
              <a:buAutoNum type="arabicPeriod" startAt="11"/>
            </a:pPr>
            <a:r>
              <a:rPr lang="de-DE" sz="2400" dirty="0" smtClean="0">
                <a:solidFill>
                  <a:srgbClr val="000000"/>
                </a:solidFill>
                <a:latin typeface="Consolas"/>
              </a:rPr>
              <a:t> a == c</a:t>
            </a:r>
          </a:p>
          <a:p>
            <a:pPr marL="457200" indent="-457200">
              <a:buFont typeface="+mj-lt"/>
              <a:buAutoNum type="arabicPeriod" startAt="11"/>
            </a:pPr>
            <a:endParaRPr lang="de-DE" sz="2400" dirty="0">
              <a:solidFill>
                <a:srgbClr val="000000"/>
              </a:solidFill>
              <a:latin typeface="Consolas"/>
            </a:endParaRPr>
          </a:p>
          <a:p>
            <a:pPr marL="457200" indent="-457200">
              <a:buFont typeface="+mj-lt"/>
              <a:buAutoNum type="arabicPeriod" startAt="11"/>
            </a:pPr>
            <a:r>
              <a:rPr lang="de-DE" sz="2400" dirty="0">
                <a:solidFill>
                  <a:srgbClr val="000000"/>
                </a:solidFill>
                <a:latin typeface="Consolas"/>
              </a:rPr>
              <a:t> </a:t>
            </a:r>
            <a:r>
              <a:rPr lang="de-DE" sz="2400" dirty="0" smtClean="0">
                <a:solidFill>
                  <a:srgbClr val="2A00FF"/>
                </a:solidFill>
                <a:latin typeface="Consolas"/>
              </a:rPr>
              <a:t>"0</a:t>
            </a:r>
            <a:r>
              <a:rPr lang="de-DE" sz="2400" dirty="0">
                <a:solidFill>
                  <a:srgbClr val="2A00FF"/>
                </a:solidFill>
                <a:latin typeface="Consolas"/>
              </a:rPr>
              <a:t>"</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t>
            </a:r>
            <a:r>
              <a:rPr lang="de-DE" sz="2400" dirty="0" smtClean="0">
                <a:solidFill>
                  <a:srgbClr val="2A00FF"/>
                </a:solidFill>
                <a:latin typeface="Consolas"/>
              </a:rPr>
              <a:t>"</a:t>
            </a:r>
            <a:r>
              <a:rPr lang="de-DE" sz="2400" dirty="0">
                <a:solidFill>
                  <a:srgbClr val="2A00FF"/>
                </a:solidFill>
                <a:latin typeface="Consolas"/>
              </a:rPr>
              <a:t>0"</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p:txBody>
      </p:sp>
    </p:spTree>
    <p:extLst>
      <p:ext uri="{BB962C8B-B14F-4D97-AF65-F5344CB8AC3E}">
        <p14:creationId xmlns:p14="http://schemas.microsoft.com/office/powerpoint/2010/main" val="316231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if</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'wahr'</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else</a:t>
            </a:r>
            <a:r>
              <a:rPr lang="de-DE" dirty="0">
                <a:solidFill>
                  <a:srgbClr val="000000"/>
                </a:solidFill>
                <a:latin typeface="Consolas"/>
              </a:rPr>
              <a:t> {</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'unwahr'</a:t>
            </a:r>
            <a:r>
              <a:rPr lang="de-DE" dirty="0">
                <a:solidFill>
                  <a:srgbClr val="000000"/>
                </a:solidFill>
                <a:latin typeface="Consolas"/>
              </a:rPr>
              <a:t>);</a:t>
            </a:r>
          </a:p>
          <a:p>
            <a:pPr lvl="1"/>
            <a:r>
              <a:rPr lang="de-DE" dirty="0">
                <a:solidFill>
                  <a:srgbClr val="000000"/>
                </a:solidFill>
                <a:latin typeface="Consolas"/>
              </a:rPr>
              <a:t>}</a:t>
            </a:r>
          </a:p>
          <a:p>
            <a:r>
              <a:rPr lang="de-DE" dirty="0" smtClean="0"/>
              <a:t>Einfaches </a:t>
            </a:r>
            <a:r>
              <a:rPr lang="de-DE" dirty="0" err="1" smtClean="0"/>
              <a:t>Entweder-Oder</a:t>
            </a:r>
            <a:endParaRPr lang="de-DE" dirty="0"/>
          </a:p>
          <a:p>
            <a:pPr lvl="1"/>
            <a:r>
              <a:rPr lang="de-DE" dirty="0" err="1">
                <a:solidFill>
                  <a:srgbClr val="7F0055"/>
                </a:solidFill>
                <a:latin typeface="Consolas"/>
              </a:rPr>
              <a:t>var</a:t>
            </a:r>
            <a:r>
              <a:rPr lang="de-DE" dirty="0">
                <a:solidFill>
                  <a:srgbClr val="000000"/>
                </a:solidFill>
                <a:latin typeface="Consolas"/>
              </a:rPr>
              <a:t> x = </a:t>
            </a:r>
            <a:r>
              <a:rPr lang="de-DE" dirty="0" err="1">
                <a:solidFill>
                  <a:srgbClr val="000000"/>
                </a:solidFill>
                <a:latin typeface="Consolas"/>
              </a:rPr>
              <a:t>cond</a:t>
            </a:r>
            <a:r>
              <a:rPr lang="de-DE" dirty="0">
                <a:solidFill>
                  <a:srgbClr val="000000"/>
                </a:solidFill>
                <a:latin typeface="Consolas"/>
              </a:rPr>
              <a:t> ? </a:t>
            </a:r>
            <a:r>
              <a:rPr lang="de-DE" dirty="0">
                <a:solidFill>
                  <a:srgbClr val="2A00FF"/>
                </a:solidFill>
                <a:latin typeface="Consolas"/>
              </a:rPr>
              <a:t>'wahr'</a:t>
            </a:r>
            <a:r>
              <a:rPr lang="de-DE" dirty="0">
                <a:solidFill>
                  <a:srgbClr val="000000"/>
                </a:solidFill>
                <a:latin typeface="Consolas"/>
              </a:rPr>
              <a:t> : </a:t>
            </a:r>
            <a:r>
              <a:rPr lang="de-DE" dirty="0">
                <a:solidFill>
                  <a:srgbClr val="2A00FF"/>
                </a:solidFill>
                <a:latin typeface="Consolas"/>
              </a:rPr>
              <a:t>'unwahr'</a:t>
            </a:r>
            <a:r>
              <a:rPr lang="de-DE" dirty="0">
                <a:solidFill>
                  <a:srgbClr val="000000"/>
                </a:solidFill>
                <a:latin typeface="Consolas"/>
              </a:rPr>
              <a:t>;</a:t>
            </a:r>
          </a:p>
          <a:p>
            <a:endParaRPr lang="de-DE" dirty="0" smtClean="0"/>
          </a:p>
          <a:p>
            <a:endParaRPr lang="de-DE" dirty="0"/>
          </a:p>
        </p:txBody>
      </p:sp>
    </p:spTree>
    <p:extLst>
      <p:ext uri="{BB962C8B-B14F-4D97-AF65-F5344CB8AC3E}">
        <p14:creationId xmlns:p14="http://schemas.microsoft.com/office/powerpoint/2010/main" val="359100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a:t>
            </a:r>
            <a:r>
              <a:rPr lang="de-DE" dirty="0" err="1" smtClean="0"/>
              <a:t>switch-case</a:t>
            </a:r>
            <a:endParaRPr lang="de-DE" dirty="0" smtClean="0"/>
          </a:p>
          <a:p>
            <a:pPr lvl="1"/>
            <a:r>
              <a:rPr lang="de-DE" dirty="0" err="1">
                <a:solidFill>
                  <a:srgbClr val="7F0055"/>
                </a:solidFill>
                <a:latin typeface="Consolas"/>
              </a:rPr>
              <a:t>switch</a:t>
            </a:r>
            <a:r>
              <a:rPr lang="de-DE" dirty="0">
                <a:solidFill>
                  <a:srgbClr val="000000"/>
                </a:solidFill>
                <a:latin typeface="Consolas"/>
              </a:rPr>
              <a:t> (</a:t>
            </a:r>
            <a:r>
              <a:rPr lang="de-DE" dirty="0" err="1">
                <a:solidFill>
                  <a:srgbClr val="000000"/>
                </a:solidFill>
                <a:latin typeface="Consolas"/>
              </a:rPr>
              <a:t>inputVar</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"a"</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a:t>
            </a:r>
            <a:r>
              <a:rPr lang="de-DE" dirty="0" smtClean="0">
                <a:solidFill>
                  <a:srgbClr val="3F7F5F"/>
                </a:solidFill>
                <a:latin typeface="Consolas"/>
              </a:rPr>
              <a:t>wenn </a:t>
            </a:r>
            <a:r>
              <a:rPr lang="de-DE" dirty="0" err="1" smtClean="0">
                <a:solidFill>
                  <a:srgbClr val="3F7F5F"/>
                </a:solidFill>
                <a:latin typeface="Consolas"/>
              </a:rPr>
              <a:t>inputVar</a:t>
            </a:r>
            <a:r>
              <a:rPr lang="de-DE" dirty="0" smtClean="0">
                <a:solidFill>
                  <a:srgbClr val="3F7F5F"/>
                </a:solidFill>
                <a:latin typeface="Consolas"/>
              </a:rPr>
              <a:t> == </a:t>
            </a:r>
            <a:r>
              <a:rPr lang="de-DE" dirty="0">
                <a:solidFill>
                  <a:srgbClr val="3F7F5F"/>
                </a:solidFill>
                <a:latin typeface="Consolas"/>
              </a:rPr>
              <a:t>"a"</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"b"</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"c"</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wenn </a:t>
            </a:r>
            <a:r>
              <a:rPr lang="de-DE" dirty="0" err="1" smtClean="0">
                <a:solidFill>
                  <a:srgbClr val="3F7F5F"/>
                </a:solidFill>
                <a:latin typeface="Consolas"/>
              </a:rPr>
              <a:t>inputVar</a:t>
            </a:r>
            <a:r>
              <a:rPr lang="de-DE" dirty="0" smtClean="0">
                <a:solidFill>
                  <a:srgbClr val="3F7F5F"/>
                </a:solidFill>
                <a:latin typeface="Consolas"/>
              </a:rPr>
              <a:t> == "b</a:t>
            </a:r>
            <a:r>
              <a:rPr lang="de-DE" dirty="0">
                <a:solidFill>
                  <a:srgbClr val="3F7F5F"/>
                </a:solidFill>
                <a:latin typeface="Consolas"/>
              </a:rPr>
              <a:t>" oder </a:t>
            </a:r>
            <a:r>
              <a:rPr lang="de-DE" dirty="0" err="1" smtClean="0">
                <a:solidFill>
                  <a:srgbClr val="3F7F5F"/>
                </a:solidFill>
                <a:latin typeface="Consolas"/>
              </a:rPr>
              <a:t>inputVar</a:t>
            </a:r>
            <a:r>
              <a:rPr lang="de-DE" dirty="0" smtClean="0">
                <a:solidFill>
                  <a:srgbClr val="3F7F5F"/>
                </a:solidFill>
                <a:latin typeface="Consolas"/>
              </a:rPr>
              <a:t> == "c</a:t>
            </a:r>
            <a:r>
              <a:rPr lang="de-DE" dirty="0">
                <a:solidFill>
                  <a:srgbClr val="3F7F5F"/>
                </a:solidFill>
                <a:latin typeface="Consolas"/>
              </a:rPr>
              <a:t>"</a:t>
            </a:r>
          </a:p>
          <a:p>
            <a:pPr lvl="1"/>
            <a:r>
              <a:rPr lang="de-DE" dirty="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default</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für alle anderen Fälle</a:t>
            </a:r>
          </a:p>
          <a:p>
            <a:pPr lvl="1"/>
            <a:r>
              <a:rPr lang="de-DE" dirty="0">
                <a:solidFill>
                  <a:srgbClr val="000000"/>
                </a:solidFill>
                <a:latin typeface="Consolas"/>
              </a:rPr>
              <a:t>}</a:t>
            </a:r>
          </a:p>
          <a:p>
            <a:endParaRPr lang="de-DE" dirty="0" smtClean="0"/>
          </a:p>
          <a:p>
            <a:endParaRPr lang="de-DE" dirty="0" smtClean="0"/>
          </a:p>
        </p:txBody>
      </p:sp>
    </p:spTree>
    <p:extLst>
      <p:ext uri="{BB962C8B-B14F-4D97-AF65-F5344CB8AC3E}">
        <p14:creationId xmlns:p14="http://schemas.microsoft.com/office/powerpoint/2010/main" val="3245317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Schleifen</a:t>
            </a:r>
            <a:endParaRPr lang="de-DE" dirty="0"/>
          </a:p>
        </p:txBody>
      </p:sp>
      <p:sp>
        <p:nvSpPr>
          <p:cNvPr id="3" name="Text Placeholder 2"/>
          <p:cNvSpPr>
            <a:spLocks noGrp="1"/>
          </p:cNvSpPr>
          <p:nvPr>
            <p:ph type="body" sz="quarter" idx="10"/>
          </p:nvPr>
        </p:nvSpPr>
        <p:spPr/>
        <p:txBody>
          <a:bodyPr/>
          <a:lstStyle/>
          <a:p>
            <a:r>
              <a:rPr lang="de-DE" dirty="0" smtClean="0"/>
              <a:t>Kopfgesteuerte Schleife</a:t>
            </a:r>
          </a:p>
          <a:p>
            <a:pPr lvl="1"/>
            <a:r>
              <a:rPr lang="de-DE" dirty="0" err="1">
                <a:solidFill>
                  <a:srgbClr val="7F0055"/>
                </a:solidFill>
                <a:latin typeface="Consolas"/>
              </a:rPr>
              <a:t>while</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3F7F5F"/>
                </a:solidFill>
                <a:latin typeface="Consolas"/>
              </a:rPr>
              <a:t>  // </a:t>
            </a:r>
            <a:r>
              <a:rPr lang="de-DE" dirty="0">
                <a:solidFill>
                  <a:srgbClr val="3F7F5F"/>
                </a:solidFill>
                <a:latin typeface="Consolas"/>
              </a:rPr>
              <a:t>Anweisungen</a:t>
            </a:r>
          </a:p>
          <a:p>
            <a:pPr lvl="1"/>
            <a:r>
              <a:rPr lang="de-DE" dirty="0">
                <a:solidFill>
                  <a:srgbClr val="000000"/>
                </a:solidFill>
                <a:latin typeface="Consolas"/>
              </a:rPr>
              <a:t>}</a:t>
            </a:r>
          </a:p>
          <a:p>
            <a:r>
              <a:rPr lang="de-DE" dirty="0" smtClean="0"/>
              <a:t>Fußgesteuerte Schleife</a:t>
            </a:r>
          </a:p>
          <a:p>
            <a:pPr lvl="1"/>
            <a:r>
              <a:rPr lang="de-DE" dirty="0">
                <a:solidFill>
                  <a:srgbClr val="7F0055"/>
                </a:solidFill>
                <a:latin typeface="Consolas"/>
              </a:rPr>
              <a:t>do</a:t>
            </a:r>
            <a:r>
              <a:rPr lang="de-DE" dirty="0">
                <a:solidFill>
                  <a:srgbClr val="000000"/>
                </a:solidFill>
                <a:latin typeface="Consolas"/>
              </a:rPr>
              <a:t> {</a:t>
            </a:r>
          </a:p>
          <a:p>
            <a:pPr lvl="1"/>
            <a:r>
              <a:rPr lang="de-DE" dirty="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a:t>
            </a:r>
          </a:p>
          <a:p>
            <a:pPr lvl="1"/>
            <a:r>
              <a:rPr lang="de-DE" dirty="0" smtClean="0">
                <a:solidFill>
                  <a:srgbClr val="000000"/>
                </a:solidFill>
                <a:latin typeface="Consolas"/>
              </a:rPr>
              <a:t>} </a:t>
            </a:r>
            <a:r>
              <a:rPr lang="de-DE" dirty="0" err="1">
                <a:solidFill>
                  <a:srgbClr val="7F0055"/>
                </a:solidFill>
                <a:latin typeface="Consolas"/>
              </a:rPr>
              <a:t>while</a:t>
            </a:r>
            <a:r>
              <a:rPr lang="de-DE" dirty="0">
                <a:solidFill>
                  <a:srgbClr val="000000"/>
                </a:solidFill>
                <a:latin typeface="Consolas"/>
              </a:rPr>
              <a:t> (</a:t>
            </a:r>
            <a:r>
              <a:rPr lang="de-DE" dirty="0" err="1">
                <a:solidFill>
                  <a:srgbClr val="000000"/>
                </a:solidFill>
                <a:latin typeface="Consolas"/>
              </a:rPr>
              <a:t>cond</a:t>
            </a:r>
            <a:r>
              <a:rPr lang="de-DE" dirty="0" smtClean="0">
                <a:solidFill>
                  <a:srgbClr val="000000"/>
                </a:solidFill>
                <a:latin typeface="Consolas"/>
              </a:rPr>
              <a:t>);</a:t>
            </a:r>
            <a:endParaRPr lang="de-DE" dirty="0">
              <a:solidFill>
                <a:srgbClr val="000000"/>
              </a:solidFill>
              <a:latin typeface="Consolas"/>
            </a:endParaRPr>
          </a:p>
        </p:txBody>
      </p:sp>
      <p:sp>
        <p:nvSpPr>
          <p:cNvPr id="4" name="Text Placeholder 2"/>
          <p:cNvSpPr txBox="1">
            <a:spLocks/>
          </p:cNvSpPr>
          <p:nvPr/>
        </p:nvSpPr>
        <p:spPr bwMode="gray">
          <a:xfrm>
            <a:off x="4601029" y="3439886"/>
            <a:ext cx="4093028" cy="1930400"/>
          </a:xfrm>
          <a:prstGeom prst="rect">
            <a:avLst/>
          </a:prstGeom>
          <a:solidFill>
            <a:schemeClr val="bg1">
              <a:lumMod val="85000"/>
            </a:schemeClr>
          </a:solid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solidFill>
                  <a:srgbClr val="000000"/>
                </a:solidFill>
                <a:latin typeface="+mj-lt"/>
              </a:rPr>
              <a:t>ForEach</a:t>
            </a:r>
            <a:r>
              <a:rPr lang="de-DE" dirty="0" smtClean="0">
                <a:solidFill>
                  <a:srgbClr val="000000"/>
                </a:solidFill>
                <a:latin typeface="+mj-lt"/>
              </a:rPr>
              <a:t>-Schleife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arr</a:t>
            </a:r>
            <a:r>
              <a:rPr lang="de-DE" dirty="0" smtClean="0">
                <a:solidFill>
                  <a:srgbClr val="000000"/>
                </a:solidFill>
                <a:latin typeface="Consolas"/>
              </a:rPr>
              <a:t> = [0, 1, 2, 3];</a:t>
            </a:r>
          </a:p>
          <a:p>
            <a:pPr lvl="1"/>
            <a:r>
              <a:rPr lang="de-DE" dirty="0" err="1" smtClean="0">
                <a:solidFill>
                  <a:srgbClr val="000000"/>
                </a:solidFill>
                <a:latin typeface="Consolas"/>
              </a:rPr>
              <a:t>arr.forEach</a:t>
            </a:r>
            <a:r>
              <a:rPr lang="de-DE" dirty="0" smtClean="0">
                <a:solidFill>
                  <a:srgbClr val="000000"/>
                </a:solidFill>
                <a:latin typeface="Consolas"/>
              </a:rPr>
              <a:t>(</a:t>
            </a:r>
            <a:r>
              <a:rPr lang="de-DE" dirty="0" err="1" smtClean="0">
                <a:solidFill>
                  <a:srgbClr val="7F0055"/>
                </a:solidFill>
                <a:latin typeface="Consolas"/>
              </a:rPr>
              <a:t>function</a:t>
            </a:r>
            <a:r>
              <a:rPr lang="de-DE" dirty="0" smtClean="0">
                <a:solidFill>
                  <a:srgbClr val="000000"/>
                </a:solidFill>
                <a:latin typeface="Consolas"/>
              </a:rPr>
              <a:t>(</a:t>
            </a:r>
            <a:r>
              <a:rPr lang="de-DE" dirty="0" err="1" smtClean="0">
                <a:solidFill>
                  <a:srgbClr val="000000"/>
                </a:solidFill>
                <a:latin typeface="Consolas"/>
              </a:rPr>
              <a:t>elem</a:t>
            </a:r>
            <a:r>
              <a:rPr lang="de-DE" dirty="0" smtClean="0">
                <a:solidFill>
                  <a:srgbClr val="000000"/>
                </a:solidFill>
                <a:latin typeface="Consolas"/>
              </a:rPr>
              <a:t>){</a:t>
            </a:r>
            <a:endParaRPr lang="de-DE" dirty="0" smtClean="0">
              <a:solidFill>
                <a:srgbClr val="000000"/>
              </a:solidFill>
              <a:highlight>
                <a:srgbClr val="D4D4D4"/>
              </a:highlight>
              <a:latin typeface="Consolas"/>
            </a:endParaRPr>
          </a:p>
          <a:p>
            <a:pPr lvl="1"/>
            <a:r>
              <a:rPr lang="de-DE" dirty="0" smtClean="0">
                <a:solidFill>
                  <a:srgbClr val="000000"/>
                </a:solidFill>
                <a:latin typeface="Consolas"/>
              </a:rPr>
              <a:t>  console.log(</a:t>
            </a:r>
            <a:r>
              <a:rPr lang="de-DE" dirty="0" err="1" smtClean="0">
                <a:solidFill>
                  <a:srgbClr val="000000"/>
                </a:solidFill>
                <a:latin typeface="Consolas"/>
              </a:rPr>
              <a:t>elem</a:t>
            </a:r>
            <a:r>
              <a:rPr lang="de-DE" dirty="0" smtClean="0">
                <a:solidFill>
                  <a:srgbClr val="000000"/>
                </a:solidFill>
                <a:latin typeface="Consolas"/>
              </a:rPr>
              <a:t>);</a:t>
            </a:r>
          </a:p>
          <a:p>
            <a:pPr lvl="1"/>
            <a:r>
              <a:rPr lang="de-DE" dirty="0" smtClean="0">
                <a:solidFill>
                  <a:srgbClr val="000000"/>
                </a:solidFill>
                <a:latin typeface="Consolas"/>
              </a:rPr>
              <a:t>});</a:t>
            </a:r>
            <a:endParaRPr lang="de-DE" dirty="0">
              <a:solidFill>
                <a:srgbClr val="000000"/>
              </a:solidFill>
              <a:latin typeface="Consolas"/>
            </a:endParaRPr>
          </a:p>
        </p:txBody>
      </p:sp>
      <p:sp>
        <p:nvSpPr>
          <p:cNvPr id="6" name="Text Placeholder 2"/>
          <p:cNvSpPr txBox="1">
            <a:spLocks/>
          </p:cNvSpPr>
          <p:nvPr/>
        </p:nvSpPr>
        <p:spPr bwMode="gray">
          <a:xfrm>
            <a:off x="4601029" y="1683822"/>
            <a:ext cx="4093028" cy="1610922"/>
          </a:xfrm>
          <a:prstGeom prst="rect">
            <a:avLst/>
          </a:prstGeom>
          <a:no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t>For</a:t>
            </a:r>
            <a:r>
              <a:rPr lang="de-DE" dirty="0" smtClean="0"/>
              <a:t>-Schleife</a:t>
            </a:r>
          </a:p>
          <a:p>
            <a:pPr lvl="1"/>
            <a:r>
              <a:rPr lang="nn-NO" dirty="0" smtClean="0">
                <a:solidFill>
                  <a:srgbClr val="7F0055"/>
                </a:solidFill>
                <a:latin typeface="Consolas"/>
              </a:rPr>
              <a:t>for</a:t>
            </a:r>
            <a:r>
              <a:rPr lang="nn-NO" dirty="0" smtClean="0">
                <a:solidFill>
                  <a:srgbClr val="000000"/>
                </a:solidFill>
                <a:latin typeface="Consolas"/>
              </a:rPr>
              <a:t>(</a:t>
            </a:r>
            <a:r>
              <a:rPr lang="nn-NO" dirty="0" smtClean="0">
                <a:solidFill>
                  <a:srgbClr val="7F0055"/>
                </a:solidFill>
                <a:latin typeface="Consolas"/>
              </a:rPr>
              <a:t>var</a:t>
            </a:r>
            <a:r>
              <a:rPr lang="nn-NO" dirty="0" smtClean="0">
                <a:solidFill>
                  <a:srgbClr val="000000"/>
                </a:solidFill>
                <a:latin typeface="Consolas"/>
              </a:rPr>
              <a:t> i = 0; i &lt; 4; i++){</a:t>
            </a:r>
          </a:p>
          <a:p>
            <a:pPr lvl="1"/>
            <a:r>
              <a:rPr lang="de-DE" dirty="0" smtClean="0">
                <a:solidFill>
                  <a:srgbClr val="000000"/>
                </a:solidFill>
                <a:latin typeface="Consolas"/>
              </a:rPr>
              <a:t>  console.log(i);</a:t>
            </a:r>
          </a:p>
          <a:p>
            <a:pPr lvl="1"/>
            <a:r>
              <a:rPr lang="de-DE" dirty="0" smtClean="0">
                <a:solidFill>
                  <a:srgbClr val="000000"/>
                </a:solidFill>
                <a:latin typeface="Consolas"/>
              </a:rPr>
              <a:t>}</a:t>
            </a:r>
          </a:p>
        </p:txBody>
      </p:sp>
    </p:spTree>
    <p:extLst>
      <p:ext uri="{BB962C8B-B14F-4D97-AF65-F5344CB8AC3E}">
        <p14:creationId xmlns:p14="http://schemas.microsoft.com/office/powerpoint/2010/main" val="754221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Objektorientierung</a:t>
            </a:r>
            <a:endParaRPr lang="de-DE" dirty="0"/>
          </a:p>
        </p:txBody>
      </p:sp>
      <p:sp>
        <p:nvSpPr>
          <p:cNvPr id="5" name="Text Placeholder 4"/>
          <p:cNvSpPr>
            <a:spLocks noGrp="1"/>
          </p:cNvSpPr>
          <p:nvPr>
            <p:ph type="body" sz="quarter" idx="10"/>
          </p:nvPr>
        </p:nvSpPr>
        <p:spPr/>
        <p:txBody>
          <a:bodyPr/>
          <a:lstStyle/>
          <a:p>
            <a:r>
              <a:rPr lang="de-DE" dirty="0" smtClean="0"/>
              <a:t>Objekte und Vererbung</a:t>
            </a:r>
            <a:endParaRPr lang="de-DE" dirty="0"/>
          </a:p>
        </p:txBody>
      </p:sp>
    </p:spTree>
    <p:extLst>
      <p:ext uri="{BB962C8B-B14F-4D97-AF65-F5344CB8AC3E}">
        <p14:creationId xmlns:p14="http://schemas.microsoft.com/office/powerpoint/2010/main" val="12868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Objektliterale</a:t>
            </a:r>
            <a:endParaRPr lang="de-DE" dirty="0"/>
          </a:p>
        </p:txBody>
      </p:sp>
      <p:sp>
        <p:nvSpPr>
          <p:cNvPr id="4" name="Text Placeholder 3"/>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p>
          <a:p>
            <a:pPr lvl="1"/>
            <a:r>
              <a:rPr lang="de-DE" dirty="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a:t>
            </a:r>
            <a:r>
              <a:rPr lang="de-DE" dirty="0">
                <a:solidFill>
                  <a:srgbClr val="2A00FF"/>
                </a:solidFill>
                <a:latin typeface="Consolas"/>
              </a:rPr>
              <a:t>"Max"</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000000"/>
                </a:solidFill>
                <a:latin typeface="Consolas"/>
              </a:rPr>
              <a:t>sayHello</a:t>
            </a:r>
            <a:r>
              <a:rPr lang="de-DE" dirty="0">
                <a:solidFill>
                  <a:srgbClr val="000000"/>
                </a:solidFill>
                <a:latin typeface="Consolas"/>
              </a:rPr>
              <a:t>: </a:t>
            </a:r>
            <a:r>
              <a:rPr lang="de-DE" dirty="0" err="1">
                <a:solidFill>
                  <a:srgbClr val="7F0055"/>
                </a:solidFill>
                <a:latin typeface="Consolas"/>
              </a:rPr>
              <a:t>function</a:t>
            </a:r>
            <a:r>
              <a:rPr lang="de-DE" dirty="0">
                <a:solidFill>
                  <a:srgbClr val="000000"/>
                </a:solidFill>
                <a:latin typeface="Consolas"/>
              </a:rPr>
              <a:t>(){</a:t>
            </a:r>
          </a:p>
          <a:p>
            <a:pPr lvl="1"/>
            <a:r>
              <a:rPr lang="de-DE" dirty="0">
                <a:solidFill>
                  <a:srgbClr val="000000"/>
                </a:solidFill>
                <a:latin typeface="Consolas"/>
              </a:rPr>
              <a:t>    console.log(</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a:t>
            </a:r>
            <a:r>
              <a:rPr lang="de-DE" dirty="0">
                <a:solidFill>
                  <a:srgbClr val="000000"/>
                </a:solidFill>
                <a:latin typeface="Consolas"/>
              </a:rPr>
              <a:t> + </a:t>
            </a:r>
            <a:r>
              <a:rPr lang="de-DE" dirty="0">
                <a:solidFill>
                  <a:srgbClr val="7F0055"/>
                </a:solidFill>
                <a:latin typeface="Consolas"/>
              </a:rPr>
              <a:t>this</a:t>
            </a:r>
            <a:r>
              <a:rPr lang="de-DE" dirty="0">
                <a:solidFill>
                  <a:srgbClr val="000000"/>
                </a:solidFill>
                <a:latin typeface="Consolas"/>
              </a:rPr>
              <a:t>.name + </a:t>
            </a:r>
            <a:r>
              <a:rPr lang="de-DE" dirty="0">
                <a:solidFill>
                  <a:srgbClr val="2A00FF"/>
                </a:solidFill>
                <a:latin typeface="Consolas"/>
              </a:rPr>
              <a:t>"!"</a:t>
            </a:r>
            <a:r>
              <a:rPr lang="de-DE" dirty="0">
                <a:solidFill>
                  <a:srgbClr val="000000"/>
                </a:solidFill>
                <a:latin typeface="Consolas"/>
              </a:rPr>
              <a:t>);</a:t>
            </a:r>
          </a:p>
          <a:p>
            <a:pPr lvl="1"/>
            <a:r>
              <a:rPr lang="de-DE" dirty="0">
                <a:solidFill>
                  <a:srgbClr val="000000"/>
                </a:solidFill>
                <a:latin typeface="Consolas"/>
              </a:rPr>
              <a:t>  } </a:t>
            </a:r>
          </a:p>
          <a:p>
            <a:pPr lvl="1"/>
            <a:r>
              <a:rPr lang="de-DE" dirty="0">
                <a:solidFill>
                  <a:srgbClr val="000000"/>
                </a:solidFill>
                <a:latin typeface="Consolas"/>
              </a:rPr>
              <a:t>};</a:t>
            </a:r>
          </a:p>
          <a:p>
            <a:pPr lvl="1"/>
            <a:r>
              <a:rPr lang="de-DE" dirty="0" err="1">
                <a:solidFill>
                  <a:srgbClr val="000000"/>
                </a:solidFill>
                <a:latin typeface="Consolas"/>
              </a:rPr>
              <a:t>max.sayHello</a:t>
            </a:r>
            <a:r>
              <a:rPr lang="de-DE" dirty="0">
                <a:solidFill>
                  <a:srgbClr val="000000"/>
                </a:solidFill>
                <a:latin typeface="Consolas"/>
              </a:rPr>
              <a:t>();</a:t>
            </a:r>
          </a:p>
          <a:p>
            <a:r>
              <a:rPr lang="de-DE" dirty="0" smtClean="0"/>
              <a:t>Ausgabe</a:t>
            </a:r>
          </a:p>
          <a:p>
            <a:pPr lvl="1"/>
            <a:r>
              <a:rPr lang="de-DE" dirty="0" smtClean="0"/>
              <a:t>„</a:t>
            </a:r>
            <a:r>
              <a:rPr lang="de-DE" dirty="0" err="1" smtClean="0"/>
              <a:t>Hello</a:t>
            </a:r>
            <a:r>
              <a:rPr lang="de-DE" dirty="0" smtClean="0"/>
              <a:t> Max“</a:t>
            </a:r>
            <a:endParaRPr lang="de-DE" dirty="0"/>
          </a:p>
        </p:txBody>
      </p:sp>
    </p:spTree>
    <p:extLst>
      <p:ext uri="{BB962C8B-B14F-4D97-AF65-F5344CB8AC3E}">
        <p14:creationId xmlns:p14="http://schemas.microsoft.com/office/powerpoint/2010/main" val="165671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Funktionen erzeugen</a:t>
            </a:r>
            <a:endParaRPr lang="de-DE" dirty="0"/>
          </a:p>
        </p:txBody>
      </p:sp>
      <p:sp>
        <p:nvSpPr>
          <p:cNvPr id="3" name="Text Placeholder 2"/>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function</a:t>
            </a:r>
            <a:r>
              <a:rPr lang="de-DE" dirty="0">
                <a:solidFill>
                  <a:srgbClr val="000000"/>
                </a:solidFill>
                <a:latin typeface="Consolas"/>
              </a:rPr>
              <a:t> Person(</a:t>
            </a:r>
            <a:r>
              <a:rPr lang="de-DE" dirty="0" err="1">
                <a:solidFill>
                  <a:srgbClr val="000000"/>
                </a:solidFill>
                <a:latin typeface="Consolas"/>
              </a:rPr>
              <a:t>inName</a:t>
            </a:r>
            <a:r>
              <a:rPr lang="de-DE" dirty="0">
                <a:solidFill>
                  <a:srgbClr val="000000"/>
                </a:solidFill>
                <a:latin typeface="Consolas"/>
              </a:rPr>
              <a:t>, </a:t>
            </a:r>
            <a:r>
              <a:rPr lang="de-DE" dirty="0" err="1">
                <a:solidFill>
                  <a:srgbClr val="000000"/>
                </a:solidFill>
                <a:latin typeface="Consolas"/>
              </a:rPr>
              <a:t>inAge</a:t>
            </a:r>
            <a:r>
              <a:rPr lang="de-DE" dirty="0">
                <a:solidFill>
                  <a:srgbClr val="000000"/>
                </a:solidFill>
                <a:latin typeface="Consolas"/>
              </a:rPr>
              <a:t>){</a:t>
            </a: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 </a:t>
            </a:r>
            <a:r>
              <a:rPr lang="de-DE" dirty="0" err="1">
                <a:solidFill>
                  <a:srgbClr val="000000"/>
                </a:solidFill>
                <a:latin typeface="Consolas"/>
              </a:rPr>
              <a:t>inName</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private variable</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inAge</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variable</a:t>
            </a:r>
          </a:p>
          <a:p>
            <a:pPr lvl="1"/>
            <a:r>
              <a:rPr lang="en-US" dirty="0" smtClean="0">
                <a:solidFill>
                  <a:srgbClr val="7F0055"/>
                </a:solidFill>
                <a:latin typeface="Consolas"/>
              </a:rPr>
              <a:t>  </a:t>
            </a:r>
            <a:r>
              <a:rPr lang="en-US" dirty="0" err="1" smtClean="0">
                <a:solidFill>
                  <a:srgbClr val="7F0055"/>
                </a:solidFill>
                <a:latin typeface="Consolas"/>
              </a:rPr>
              <a:t>var</a:t>
            </a:r>
            <a:r>
              <a:rPr lang="en-US" dirty="0" smtClean="0">
                <a:solidFill>
                  <a:srgbClr val="000000"/>
                </a:solidFill>
                <a:latin typeface="Consolas"/>
              </a:rPr>
              <a:t> </a:t>
            </a:r>
            <a:r>
              <a:rPr lang="en-US" dirty="0" err="1">
                <a:solidFill>
                  <a:srgbClr val="000000"/>
                </a:solidFill>
                <a:latin typeface="Consolas"/>
              </a:rPr>
              <a:t>celebBirthday</a:t>
            </a:r>
            <a:r>
              <a:rPr lang="en-US" dirty="0">
                <a:solidFill>
                  <a:srgbClr val="000000"/>
                </a:solidFill>
                <a:latin typeface="Consolas"/>
              </a:rPr>
              <a:t> = </a:t>
            </a:r>
            <a:r>
              <a:rPr lang="en-US" dirty="0">
                <a:solidFill>
                  <a:srgbClr val="7F0055"/>
                </a:solidFill>
                <a:latin typeface="Consolas"/>
              </a:rPr>
              <a:t>function</a:t>
            </a:r>
            <a:r>
              <a:rPr lang="en-US" dirty="0" smtClean="0">
                <a:solidFill>
                  <a:srgbClr val="000000"/>
                </a:solidFill>
                <a:latin typeface="Consolas"/>
              </a:rPr>
              <a:t>(){	</a:t>
            </a:r>
            <a:r>
              <a:rPr lang="en-US" dirty="0" smtClean="0">
                <a:solidFill>
                  <a:srgbClr val="3F7F5F"/>
                </a:solidFill>
                <a:latin typeface="Consolas"/>
              </a:rPr>
              <a:t>// </a:t>
            </a:r>
            <a:r>
              <a:rPr lang="en-US" dirty="0">
                <a:solidFill>
                  <a:srgbClr val="3F7F5F"/>
                </a:solidFill>
                <a:latin typeface="Consolas"/>
              </a:rPr>
              <a:t>private function</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.sayHello</a:t>
            </a:r>
            <a:r>
              <a:rPr lang="de-DE" dirty="0" smtClean="0">
                <a:solidFill>
                  <a:srgbClr val="000000"/>
                </a:solidFill>
                <a:latin typeface="Consolas"/>
              </a:rPr>
              <a:t> </a:t>
            </a:r>
            <a:r>
              <a:rPr lang="de-DE" dirty="0">
                <a:solidFill>
                  <a:srgbClr val="000000"/>
                </a:solidFill>
                <a:latin typeface="Consolas"/>
              </a:rPr>
              <a:t>=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a:t>
            </a:r>
            <a:r>
              <a:rPr lang="de-DE" dirty="0" err="1">
                <a:solidFill>
                  <a:srgbClr val="3F7F5F"/>
                </a:solidFill>
                <a:latin typeface="Consolas"/>
              </a:rPr>
              <a:t>function</a:t>
            </a:r>
            <a:endParaRPr lang="de-DE" dirty="0">
              <a:solidFill>
                <a:srgbClr val="3F7F5F"/>
              </a:solidFill>
              <a:latin typeface="Consolas"/>
            </a:endParaRP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a:t>
            </a:r>
            <a:r>
              <a:rPr lang="de-DE" dirty="0">
                <a:solidFill>
                  <a:srgbClr val="000000"/>
                </a:solidFill>
                <a:latin typeface="Consolas"/>
              </a:rPr>
              <a:t> + </a:t>
            </a:r>
            <a:r>
              <a:rPr lang="de-DE" dirty="0" err="1">
                <a:solidFill>
                  <a:srgbClr val="000000"/>
                </a:solidFill>
                <a:latin typeface="Consolas"/>
              </a:rPr>
              <a:t>name</a:t>
            </a:r>
            <a:r>
              <a:rPr lang="de-DE" dirty="0">
                <a:solidFill>
                  <a:srgbClr val="000000"/>
                </a:solidFill>
                <a:latin typeface="Consolas"/>
              </a:rPr>
              <a:t> + </a:t>
            </a:r>
            <a:r>
              <a:rPr lang="de-DE" dirty="0">
                <a:solidFill>
                  <a:srgbClr val="2A00FF"/>
                </a:solidFill>
                <a:latin typeface="Consolas"/>
              </a:rPr>
              <a:t>"!"</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000000"/>
                </a:solidFill>
                <a:latin typeface="Consolas"/>
              </a:rPr>
              <a:t>}</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r>
              <a:rPr lang="de-DE" dirty="0" err="1">
                <a:solidFill>
                  <a:srgbClr val="7F0055"/>
                </a:solidFill>
                <a:latin typeface="Consolas"/>
              </a:rPr>
              <a:t>new</a:t>
            </a:r>
            <a:r>
              <a:rPr lang="de-DE" dirty="0">
                <a:solidFill>
                  <a:srgbClr val="000000"/>
                </a:solidFill>
                <a:latin typeface="Consolas"/>
              </a:rPr>
              <a:t> Person(</a:t>
            </a:r>
            <a:r>
              <a:rPr lang="de-DE" dirty="0">
                <a:solidFill>
                  <a:srgbClr val="2A00FF"/>
                </a:solidFill>
                <a:latin typeface="Consolas"/>
              </a:rPr>
              <a:t>"Max"</a:t>
            </a:r>
            <a:r>
              <a:rPr lang="de-DE" dirty="0">
                <a:solidFill>
                  <a:srgbClr val="000000"/>
                </a:solidFill>
                <a:latin typeface="Consolas"/>
              </a:rPr>
              <a:t>, 10);</a:t>
            </a:r>
          </a:p>
          <a:p>
            <a:pPr lvl="1"/>
            <a:endParaRPr lang="de-DE" dirty="0" smtClean="0">
              <a:solidFill>
                <a:srgbClr val="000000"/>
              </a:solidFill>
              <a:latin typeface="Consolas"/>
            </a:endParaRPr>
          </a:p>
          <a:p>
            <a:endParaRPr lang="de-DE" dirty="0"/>
          </a:p>
        </p:txBody>
      </p:sp>
    </p:spTree>
    <p:extLst>
      <p:ext uri="{BB962C8B-B14F-4D97-AF65-F5344CB8AC3E}">
        <p14:creationId xmlns:p14="http://schemas.microsoft.com/office/powerpoint/2010/main" val="323036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HTML</a:t>
            </a:r>
            <a:endParaRPr lang="de-DE" dirty="0"/>
          </a:p>
        </p:txBody>
      </p:sp>
      <p:sp>
        <p:nvSpPr>
          <p:cNvPr id="5" name="Text Placeholder 4"/>
          <p:cNvSpPr>
            <a:spLocks noGrp="1"/>
          </p:cNvSpPr>
          <p:nvPr>
            <p:ph type="body" sz="quarter" idx="10"/>
          </p:nvPr>
        </p:nvSpPr>
        <p:spPr/>
        <p:txBody>
          <a:bodyPr/>
          <a:lstStyle/>
          <a:p>
            <a:r>
              <a:rPr lang="de-DE" dirty="0" smtClean="0"/>
              <a:t>Wiederholung</a:t>
            </a:r>
            <a:endParaRPr lang="de-DE" dirty="0"/>
          </a:p>
        </p:txBody>
      </p:sp>
    </p:spTree>
    <p:extLst>
      <p:ext uri="{BB962C8B-B14F-4D97-AF65-F5344CB8AC3E}">
        <p14:creationId xmlns:p14="http://schemas.microsoft.com/office/powerpoint/2010/main" val="2764286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p:txBody>
          <a:bodyPr/>
          <a:lstStyle/>
          <a:p>
            <a:r>
              <a:rPr lang="de-DE" dirty="0" smtClean="0"/>
              <a:t>Grundlegendes</a:t>
            </a:r>
          </a:p>
          <a:p>
            <a:pPr lvl="1"/>
            <a:r>
              <a:rPr lang="de-DE" dirty="0" smtClean="0"/>
              <a:t>JavaScript unterstützt keine Klassen</a:t>
            </a:r>
          </a:p>
          <a:p>
            <a:pPr lvl="1"/>
            <a:r>
              <a:rPr lang="de-DE" dirty="0" smtClean="0"/>
              <a:t>Vererbung ist daher auch nur zwischen Objekten </a:t>
            </a:r>
            <a:r>
              <a:rPr lang="de-DE" dirty="0" smtClean="0"/>
              <a:t>möglich</a:t>
            </a:r>
          </a:p>
          <a:p>
            <a:pPr lvl="1"/>
            <a:endParaRPr lang="de-DE" dirty="0" smtClean="0"/>
          </a:p>
          <a:p>
            <a:pPr lvl="1"/>
            <a:endParaRPr lang="de-DE" dirty="0"/>
          </a:p>
        </p:txBody>
      </p:sp>
    </p:spTree>
    <p:extLst>
      <p:ext uri="{BB962C8B-B14F-4D97-AF65-F5344CB8AC3E}">
        <p14:creationId xmlns:p14="http://schemas.microsoft.com/office/powerpoint/2010/main" val="1045163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a:xfrm>
            <a:off x="324000" y="1691079"/>
            <a:ext cx="1163277" cy="391110"/>
          </a:xfrm>
        </p:spPr>
        <p:txBody>
          <a:bodyPr/>
          <a:lstStyle/>
          <a:p>
            <a:r>
              <a:rPr lang="de-DE" dirty="0" smtClean="0"/>
              <a:t>Beispiel</a:t>
            </a:r>
            <a:endParaRPr lang="de-DE" dirty="0">
              <a:latin typeface="Consolas"/>
            </a:endParaRPr>
          </a:p>
        </p:txBody>
      </p:sp>
      <p:sp>
        <p:nvSpPr>
          <p:cNvPr id="5" name="Rectangle 4"/>
          <p:cNvSpPr/>
          <p:nvPr/>
        </p:nvSpPr>
        <p:spPr>
          <a:xfrm>
            <a:off x="6905491" y="2082188"/>
            <a:ext cx="5036793" cy="4462760"/>
          </a:xfrm>
          <a:prstGeom prst="rect">
            <a:avLst/>
          </a:prstGeom>
        </p:spPr>
        <p:txBody>
          <a:bodyPr wrap="square">
            <a:spAutoFit/>
          </a:bodyPr>
          <a:lstStyle/>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Car = </a:t>
            </a:r>
            <a:r>
              <a:rPr lang="en-US" sz="1400" dirty="0">
                <a:solidFill>
                  <a:srgbClr val="7F0055"/>
                </a:solidFill>
                <a:latin typeface="Consolas"/>
              </a:rPr>
              <a:t>function</a:t>
            </a:r>
            <a:r>
              <a:rPr lang="en-US" sz="1400" dirty="0">
                <a:solidFill>
                  <a:srgbClr val="000000"/>
                </a:solidFill>
                <a:latin typeface="Consolas"/>
              </a:rPr>
              <a:t>(name, </a:t>
            </a:r>
            <a:r>
              <a:rPr lang="en-US" sz="1400" dirty="0" err="1">
                <a:solidFill>
                  <a:srgbClr val="000000"/>
                </a:solidFill>
                <a:latin typeface="Consolas"/>
              </a:rPr>
              <a:t>ps</a:t>
            </a:r>
            <a:r>
              <a:rPr lang="en-US" sz="1400" dirty="0">
                <a:solidFill>
                  <a:srgbClr val="000000"/>
                </a:solidFill>
                <a:latin typeface="Consolas"/>
              </a:rPr>
              <a:t>, </a:t>
            </a:r>
            <a:r>
              <a:rPr lang="en-US" sz="1400" dirty="0" err="1">
                <a:solidFill>
                  <a:srgbClr val="000000"/>
                </a:solidFill>
                <a:latin typeface="Consolas"/>
              </a:rPr>
              <a:t>noSeats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7F0055"/>
                </a:solidFill>
                <a:latin typeface="Consolas"/>
              </a:rPr>
              <a:t>  </a:t>
            </a:r>
            <a:r>
              <a:rPr lang="de-DE" sz="1400" dirty="0" err="1" smtClean="0">
                <a:solidFill>
                  <a:srgbClr val="7F0055"/>
                </a:solidFill>
                <a:latin typeface="Consolas"/>
              </a:rPr>
              <a:t>this</a:t>
            </a:r>
            <a:r>
              <a:rPr lang="de-DE" sz="1400" dirty="0" err="1" smtClean="0">
                <a:solidFill>
                  <a:srgbClr val="000000"/>
                </a:solidFill>
                <a:latin typeface="Consolas"/>
              </a:rPr>
              <a:t>.noSeats</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a:t>
            </a: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a:solidFill>
                  <a:srgbClr val="000000"/>
                </a:solidFill>
                <a:latin typeface="Consolas"/>
              </a:rPr>
              <a:t>, </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smtClean="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endParaRPr lang="de-DE" sz="1400" dirty="0">
              <a:solidFill>
                <a:srgbClr val="000000"/>
              </a:solidFill>
              <a:latin typeface="Consolas"/>
            </a:endParaRPr>
          </a:p>
          <a:p>
            <a:pPr marL="0" lvl="1">
              <a:spcBef>
                <a:spcPts val="600"/>
              </a:spcBef>
              <a:buClr>
                <a:srgbClr val="F0AB00"/>
              </a:buClr>
              <a:buSzPct val="80000"/>
              <a:buNone/>
            </a:pPr>
            <a:r>
              <a:rPr lang="de-DE" sz="1400" dirty="0" err="1">
                <a:solidFill>
                  <a:srgbClr val="000000"/>
                </a:solidFill>
                <a:latin typeface="Consolas"/>
              </a:rPr>
              <a:t>Car.prototype</a:t>
            </a:r>
            <a:r>
              <a:rPr lang="de-DE" sz="1400" dirty="0">
                <a:solidFill>
                  <a:srgbClr val="000000"/>
                </a:solidFill>
                <a:latin typeface="Consolas"/>
              </a:rPr>
              <a:t> = </a:t>
            </a:r>
            <a:r>
              <a:rPr lang="de-DE" sz="1400" dirty="0" err="1">
                <a:solidFill>
                  <a:srgbClr val="000000"/>
                </a:solidFill>
                <a:latin typeface="Consolas"/>
              </a:rPr>
              <a:t>Object.create</a:t>
            </a:r>
            <a:r>
              <a:rPr lang="de-DE" sz="1400" dirty="0">
                <a:solidFill>
                  <a:srgbClr val="000000"/>
                </a:solidFill>
                <a:latin typeface="Consolas"/>
              </a:rPr>
              <a:t>(</a:t>
            </a:r>
            <a:r>
              <a:rPr lang="de-DE" sz="1400" dirty="0" err="1">
                <a:solidFill>
                  <a:srgbClr val="000000"/>
                </a:solidFill>
                <a:latin typeface="Consolas"/>
              </a:rPr>
              <a:t>Vehicle.prototype</a:t>
            </a:r>
            <a:r>
              <a:rPr lang="de-DE" sz="1400" dirty="0" smtClean="0">
                <a:solidFill>
                  <a:srgbClr val="000000"/>
                </a:solidFill>
                <a:latin typeface="Consolas"/>
              </a:rPr>
              <a:t>);</a:t>
            </a:r>
          </a:p>
          <a:p>
            <a:pPr marL="0" lvl="1">
              <a:spcBef>
                <a:spcPts val="600"/>
              </a:spcBef>
              <a:buClr>
                <a:srgbClr val="F0AB00"/>
              </a:buClr>
              <a:buSzPct val="80000"/>
              <a:buNone/>
            </a:pPr>
            <a:r>
              <a:rPr lang="de-DE" sz="1400" dirty="0" err="1" smtClean="0">
                <a:solidFill>
                  <a:srgbClr val="000000"/>
                </a:solidFill>
                <a:latin typeface="Consolas"/>
              </a:rPr>
              <a:t>Car.prototype.constructor</a:t>
            </a:r>
            <a:r>
              <a:rPr lang="de-DE" sz="1400" dirty="0" smtClean="0">
                <a:solidFill>
                  <a:srgbClr val="000000"/>
                </a:solidFill>
                <a:latin typeface="Consolas"/>
              </a:rPr>
              <a:t> </a:t>
            </a:r>
            <a:r>
              <a:rPr lang="de-DE" sz="1400" dirty="0">
                <a:solidFill>
                  <a:srgbClr val="000000"/>
                </a:solidFill>
                <a:latin typeface="Consolas"/>
              </a:rPr>
              <a:t>= </a:t>
            </a:r>
            <a:r>
              <a:rPr lang="de-DE" sz="1400" dirty="0" smtClean="0">
                <a:solidFill>
                  <a:srgbClr val="000000"/>
                </a:solidFill>
                <a:latin typeface="Consolas"/>
              </a:rPr>
              <a:t>Car;</a:t>
            </a:r>
          </a:p>
          <a:p>
            <a:pPr marL="0" lvl="1">
              <a:spcBef>
                <a:spcPts val="600"/>
              </a:spcBef>
              <a:buClr>
                <a:srgbClr val="F0AB00"/>
              </a:buClr>
              <a:buSzPct val="80000"/>
              <a:buNone/>
            </a:pPr>
            <a:r>
              <a:rPr lang="de-DE" sz="1400" dirty="0" err="1" smtClean="0">
                <a:solidFill>
                  <a:srgbClr val="000000"/>
                </a:solidFill>
                <a:latin typeface="Consolas"/>
              </a:rPr>
              <a:t>Car.prototype.logData</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"Name: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.name);</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"Power: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.ps + </a:t>
            </a:r>
            <a:r>
              <a:rPr lang="de-DE" sz="1400" dirty="0">
                <a:solidFill>
                  <a:srgbClr val="2A00FF"/>
                </a:solidFill>
                <a:latin typeface="Consolas"/>
              </a:rPr>
              <a:t>" PS"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Seats</a:t>
            </a:r>
            <a:r>
              <a:rPr lang="de-DE" sz="1400" dirty="0">
                <a:solidFill>
                  <a:srgbClr val="2A00FF"/>
                </a:solidFill>
                <a:latin typeface="Consolas"/>
              </a:rPr>
              <a:t>: "</a:t>
            </a:r>
            <a:r>
              <a:rPr lang="de-DE" sz="1400" dirty="0">
                <a:solidFill>
                  <a:srgbClr val="000000"/>
                </a:solidFill>
                <a:latin typeface="Consolas"/>
              </a:rPr>
              <a:t> + </a:t>
            </a:r>
            <a:r>
              <a:rPr lang="de-DE" sz="1400" dirty="0" err="1">
                <a:solidFill>
                  <a:srgbClr val="7F0055"/>
                </a:solidFill>
                <a:latin typeface="Consolas"/>
              </a:rPr>
              <a:t>this</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endParaRPr lang="de-DE" sz="1400" dirty="0">
              <a:solidFill>
                <a:srgbClr val="000000"/>
              </a:solidFill>
              <a:latin typeface="Consolas"/>
            </a:endParaRPr>
          </a:p>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c1 = </a:t>
            </a:r>
            <a:r>
              <a:rPr lang="en-US" sz="1400" dirty="0">
                <a:solidFill>
                  <a:srgbClr val="7F0055"/>
                </a:solidFill>
                <a:latin typeface="Consolas"/>
              </a:rPr>
              <a:t>new</a:t>
            </a:r>
            <a:r>
              <a:rPr lang="en-US" sz="1400" dirty="0">
                <a:solidFill>
                  <a:srgbClr val="000000"/>
                </a:solidFill>
                <a:latin typeface="Consolas"/>
              </a:rPr>
              <a:t> Car(</a:t>
            </a:r>
            <a:r>
              <a:rPr lang="en-US" sz="1400" dirty="0">
                <a:solidFill>
                  <a:srgbClr val="2A00FF"/>
                </a:solidFill>
                <a:latin typeface="Consolas"/>
              </a:rPr>
              <a:t>"Citroen 2CV"</a:t>
            </a:r>
            <a:r>
              <a:rPr lang="en-US" sz="1400" dirty="0">
                <a:solidFill>
                  <a:srgbClr val="000000"/>
                </a:solidFill>
                <a:latin typeface="Consolas"/>
              </a:rPr>
              <a:t>, 35);</a:t>
            </a:r>
          </a:p>
          <a:p>
            <a:pPr marL="0" lvl="1">
              <a:spcBef>
                <a:spcPts val="600"/>
              </a:spcBef>
              <a:buClr>
                <a:srgbClr val="F0AB00"/>
              </a:buClr>
              <a:buSzPct val="80000"/>
              <a:buNone/>
            </a:pPr>
            <a:r>
              <a:rPr lang="de-DE" sz="1400" dirty="0">
                <a:solidFill>
                  <a:srgbClr val="000000"/>
                </a:solidFill>
                <a:latin typeface="Consolas"/>
              </a:rPr>
              <a:t>c1.drive();</a:t>
            </a:r>
          </a:p>
          <a:p>
            <a:pPr marL="0" lvl="1">
              <a:spcBef>
                <a:spcPts val="600"/>
              </a:spcBef>
              <a:buClr>
                <a:srgbClr val="F0AB00"/>
              </a:buClr>
              <a:buSzPct val="80000"/>
              <a:buNone/>
            </a:pPr>
            <a:r>
              <a:rPr lang="de-DE" sz="1400" dirty="0">
                <a:solidFill>
                  <a:srgbClr val="000000"/>
                </a:solidFill>
                <a:latin typeface="Consolas"/>
              </a:rPr>
              <a:t>c1.logData();</a:t>
            </a:r>
            <a:endParaRPr lang="de-DE" sz="1400" dirty="0">
              <a:solidFill>
                <a:srgbClr val="000000"/>
              </a:solidFill>
              <a:latin typeface="Consolas"/>
            </a:endParaRPr>
          </a:p>
        </p:txBody>
      </p:sp>
      <p:cxnSp>
        <p:nvCxnSpPr>
          <p:cNvPr id="7" name="Straight Connector 6"/>
          <p:cNvCxnSpPr/>
          <p:nvPr/>
        </p:nvCxnSpPr>
        <p:spPr>
          <a:xfrm>
            <a:off x="6751254" y="2082188"/>
            <a:ext cx="0" cy="42084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6388" y="2082188"/>
            <a:ext cx="6096000" cy="4170372"/>
          </a:xfrm>
          <a:prstGeom prst="rect">
            <a:avLst/>
          </a:prstGeom>
        </p:spPr>
        <p:txBody>
          <a:bodyPr>
            <a:spAutoFit/>
          </a:bodyPr>
          <a:lstStyle/>
          <a:p>
            <a:pPr marL="0" lvl="1">
              <a:spcBef>
                <a:spcPts val="600"/>
              </a:spcBef>
              <a:buClr>
                <a:srgbClr val="F0AB00"/>
              </a:buClr>
              <a:buSzPct val="80000"/>
              <a:buNone/>
            </a:pPr>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Vehicle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.name = </a:t>
            </a:r>
            <a:r>
              <a:rPr lang="de-DE" sz="1400" dirty="0" err="1">
                <a:solidFill>
                  <a:srgbClr val="000000"/>
                </a:solidFill>
                <a:latin typeface="Consolas"/>
              </a:rPr>
              <a:t>name</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.ps =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a:t>
            </a:r>
            <a:r>
              <a:rPr lang="de-DE" sz="1400" dirty="0" err="1">
                <a:solidFill>
                  <a:srgbClr val="7F0055"/>
                </a:solidFill>
                <a:latin typeface="Consolas"/>
              </a:rPr>
              <a:t>this</a:t>
            </a:r>
            <a:r>
              <a:rPr lang="de-DE" sz="1400" dirty="0" err="1">
                <a:solidFill>
                  <a:srgbClr val="000000"/>
                </a:solidFill>
                <a:latin typeface="Consolas"/>
              </a:rPr>
              <a:t>.test</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console.log(</a:t>
            </a:r>
            <a:r>
              <a:rPr lang="de-DE" sz="1400" dirty="0">
                <a:solidFill>
                  <a:srgbClr val="2A00FF"/>
                </a:solidFill>
                <a:latin typeface="Consolas"/>
              </a:rPr>
              <a:t>'</a:t>
            </a:r>
            <a:r>
              <a:rPr lang="de-DE" sz="1400" dirty="0" err="1">
                <a:solidFill>
                  <a:srgbClr val="2A00FF"/>
                </a:solidFill>
                <a:latin typeface="Consolas"/>
              </a:rPr>
              <a:t>test</a:t>
            </a:r>
            <a:r>
              <a:rPr lang="de-DE" sz="1400" dirty="0">
                <a:solidFill>
                  <a:srgbClr val="2A00FF"/>
                </a:solidFill>
                <a:latin typeface="Consolas"/>
              </a:rPr>
              <a:t>'</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r>
              <a:rPr lang="de-DE" sz="1400" dirty="0" err="1">
                <a:solidFill>
                  <a:srgbClr val="000000"/>
                </a:solidFill>
                <a:latin typeface="Consolas"/>
              </a:rPr>
              <a:t>Vehicle.prototype.drive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en-US" sz="1400" dirty="0">
                <a:solidFill>
                  <a:srgbClr val="000000"/>
                </a:solidFill>
                <a:latin typeface="Consolas"/>
              </a:rPr>
              <a:t>  console.log(</a:t>
            </a:r>
            <a:r>
              <a:rPr lang="en-US" sz="1400" dirty="0">
                <a:solidFill>
                  <a:srgbClr val="7F0055"/>
                </a:solidFill>
                <a:latin typeface="Consolas"/>
              </a:rPr>
              <a:t>this</a:t>
            </a:r>
            <a:r>
              <a:rPr lang="en-US" sz="1400" dirty="0">
                <a:solidFill>
                  <a:srgbClr val="000000"/>
                </a:solidFill>
                <a:latin typeface="Consolas"/>
              </a:rPr>
              <a:t>.name + </a:t>
            </a:r>
            <a:r>
              <a:rPr lang="en-US" sz="1400" dirty="0">
                <a:solidFill>
                  <a:srgbClr val="2A00FF"/>
                </a:solidFill>
                <a:latin typeface="Consolas"/>
              </a:rPr>
              <a:t>" driving with "</a:t>
            </a:r>
            <a:r>
              <a:rPr lang="en-US" sz="1400" dirty="0">
                <a:solidFill>
                  <a:srgbClr val="000000"/>
                </a:solidFill>
                <a:latin typeface="Consolas"/>
              </a:rPr>
              <a:t> </a:t>
            </a:r>
            <a:br>
              <a:rPr lang="en-US" sz="1400" dirty="0">
                <a:solidFill>
                  <a:srgbClr val="000000"/>
                </a:solidFill>
                <a:latin typeface="Consolas"/>
              </a:rPr>
            </a:b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7F0055"/>
                </a:solidFill>
                <a:latin typeface="Consolas"/>
              </a:rPr>
              <a:t>this</a:t>
            </a:r>
            <a:r>
              <a:rPr lang="en-US" sz="1400" dirty="0">
                <a:solidFill>
                  <a:srgbClr val="000000"/>
                </a:solidFill>
                <a:latin typeface="Consolas"/>
              </a:rPr>
              <a:t>.ps + </a:t>
            </a:r>
            <a:r>
              <a:rPr lang="en-US" sz="1400" dirty="0">
                <a:solidFill>
                  <a:srgbClr val="2A00FF"/>
                </a:solidFill>
                <a:latin typeface="Consolas"/>
              </a:rPr>
              <a:t>" PS."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p>
          <a:p>
            <a:pPr marL="0" lvl="1">
              <a:spcBef>
                <a:spcPts val="600"/>
              </a:spcBef>
              <a:buClr>
                <a:srgbClr val="F0AB00"/>
              </a:buClr>
              <a:buSzPct val="80000"/>
              <a:buNone/>
            </a:pPr>
            <a:endParaRPr lang="de-DE" sz="1400" dirty="0" smtClean="0">
              <a:solidFill>
                <a:srgbClr val="000000"/>
              </a:solidFill>
              <a:latin typeface="Consolas"/>
            </a:endParaRPr>
          </a:p>
          <a:p>
            <a:r>
              <a:rPr lang="en-US" sz="1400" dirty="0" err="1" smtClean="0">
                <a:solidFill>
                  <a:srgbClr val="7F0055"/>
                </a:solidFill>
                <a:latin typeface="Consolas"/>
              </a:rPr>
              <a:t>var</a:t>
            </a:r>
            <a:r>
              <a:rPr lang="en-US" sz="1400" dirty="0" smtClean="0">
                <a:solidFill>
                  <a:srgbClr val="000000"/>
                </a:solidFill>
                <a:latin typeface="Consolas"/>
              </a:rPr>
              <a:t> </a:t>
            </a:r>
            <a:r>
              <a:rPr lang="en-US" sz="1400" dirty="0">
                <a:solidFill>
                  <a:srgbClr val="000000"/>
                </a:solidFill>
                <a:latin typeface="Consolas"/>
              </a:rPr>
              <a:t>v1 = </a:t>
            </a:r>
            <a:r>
              <a:rPr lang="en-US" sz="1400" dirty="0">
                <a:solidFill>
                  <a:srgbClr val="7F0055"/>
                </a:solidFill>
                <a:latin typeface="Consolas"/>
              </a:rPr>
              <a:t>new</a:t>
            </a:r>
            <a:r>
              <a:rPr lang="en-US" sz="1400" dirty="0">
                <a:solidFill>
                  <a:srgbClr val="000000"/>
                </a:solidFill>
                <a:latin typeface="Consolas"/>
              </a:rPr>
              <a:t> Vehicle(</a:t>
            </a:r>
            <a:r>
              <a:rPr lang="en-US" sz="1400" dirty="0">
                <a:solidFill>
                  <a:srgbClr val="2A00FF"/>
                </a:solidFill>
                <a:latin typeface="Consolas"/>
              </a:rPr>
              <a:t>"</a:t>
            </a:r>
            <a:r>
              <a:rPr lang="en-US" sz="1400" dirty="0" err="1">
                <a:solidFill>
                  <a:srgbClr val="2A00FF"/>
                </a:solidFill>
                <a:latin typeface="Consolas"/>
              </a:rPr>
              <a:t>AbstractObject</a:t>
            </a:r>
            <a:r>
              <a:rPr lang="en-US" sz="1400" dirty="0">
                <a:solidFill>
                  <a:srgbClr val="2A00FF"/>
                </a:solidFill>
                <a:latin typeface="Consolas"/>
              </a:rPr>
              <a:t>"</a:t>
            </a:r>
            <a:r>
              <a:rPr lang="en-US" sz="1400" dirty="0">
                <a:solidFill>
                  <a:srgbClr val="000000"/>
                </a:solidFill>
                <a:latin typeface="Consolas"/>
              </a:rPr>
              <a:t>, Infinity);</a:t>
            </a:r>
          </a:p>
          <a:p>
            <a:r>
              <a:rPr lang="de-DE" sz="1400" dirty="0" smtClean="0">
                <a:solidFill>
                  <a:srgbClr val="000000"/>
                </a:solidFill>
                <a:latin typeface="Consolas"/>
              </a:rPr>
              <a:t>v1.drive();</a:t>
            </a:r>
          </a:p>
          <a:p>
            <a:r>
              <a:rPr lang="de-DE" sz="1400" dirty="0">
                <a:solidFill>
                  <a:srgbClr val="000000"/>
                </a:solidFill>
                <a:latin typeface="Consolas"/>
              </a:rPr>
              <a:t>v</a:t>
            </a:r>
            <a:r>
              <a:rPr lang="de-DE" sz="1400" dirty="0" smtClean="0">
                <a:solidFill>
                  <a:srgbClr val="000000"/>
                </a:solidFill>
                <a:latin typeface="Consolas"/>
              </a:rPr>
              <a:t>1.test();</a:t>
            </a:r>
            <a:endParaRPr lang="de-DE" sz="1000" dirty="0">
              <a:solidFill>
                <a:srgbClr val="000000"/>
              </a:solidFill>
              <a:latin typeface="Consolas"/>
            </a:endParaRPr>
          </a:p>
        </p:txBody>
      </p:sp>
      <p:sp>
        <p:nvSpPr>
          <p:cNvPr id="16" name="Right Brace 15"/>
          <p:cNvSpPr/>
          <p:nvPr/>
        </p:nvSpPr>
        <p:spPr>
          <a:xfrm>
            <a:off x="4825388" y="2082188"/>
            <a:ext cx="374573" cy="2054408"/>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7" name="TextBox 16"/>
          <p:cNvSpPr txBox="1"/>
          <p:nvPr/>
        </p:nvSpPr>
        <p:spPr>
          <a:xfrm>
            <a:off x="5332162" y="2967045"/>
            <a:ext cx="119263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Constructor</a:t>
            </a:r>
            <a:endParaRPr lang="de-DE" sz="1800" kern="0" dirty="0" smtClean="0">
              <a:ea typeface="Arial Unicode MS" pitchFamily="34" charset="-128"/>
              <a:cs typeface="Arial Unicode MS" pitchFamily="34" charset="-128"/>
            </a:endParaRPr>
          </a:p>
        </p:txBody>
      </p:sp>
      <p:sp>
        <p:nvSpPr>
          <p:cNvPr id="18" name="Right Brace 17"/>
          <p:cNvSpPr/>
          <p:nvPr/>
        </p:nvSpPr>
        <p:spPr>
          <a:xfrm>
            <a:off x="2544898" y="2423711"/>
            <a:ext cx="121185" cy="543334"/>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TextBox 18"/>
          <p:cNvSpPr txBox="1"/>
          <p:nvPr/>
        </p:nvSpPr>
        <p:spPr>
          <a:xfrm>
            <a:off x="2817251" y="2556877"/>
            <a:ext cx="97462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Variablen</a:t>
            </a:r>
            <a:endParaRPr lang="de-DE" sz="1800" kern="0" dirty="0" smtClean="0">
              <a:ea typeface="Arial Unicode MS" pitchFamily="34" charset="-128"/>
              <a:cs typeface="Arial Unicode MS" pitchFamily="34" charset="-128"/>
            </a:endParaRPr>
          </a:p>
        </p:txBody>
      </p:sp>
      <p:sp>
        <p:nvSpPr>
          <p:cNvPr id="20" name="Right Brace 19"/>
          <p:cNvSpPr/>
          <p:nvPr/>
        </p:nvSpPr>
        <p:spPr>
          <a:xfrm>
            <a:off x="2894371" y="2967045"/>
            <a:ext cx="225056" cy="877842"/>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TextBox 20"/>
          <p:cNvSpPr txBox="1"/>
          <p:nvPr/>
        </p:nvSpPr>
        <p:spPr>
          <a:xfrm>
            <a:off x="3304564" y="3267466"/>
            <a:ext cx="8976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a:t>
            </a:r>
            <a:endParaRPr lang="de-DE" sz="1800" kern="0" dirty="0" smtClean="0">
              <a:ea typeface="Arial Unicode MS" pitchFamily="34" charset="-128"/>
              <a:cs typeface="Arial Unicode MS" pitchFamily="34" charset="-128"/>
            </a:endParaRPr>
          </a:p>
        </p:txBody>
      </p:sp>
      <p:sp>
        <p:nvSpPr>
          <p:cNvPr id="22" name="Right Brace 21"/>
          <p:cNvSpPr/>
          <p:nvPr/>
        </p:nvSpPr>
        <p:spPr>
          <a:xfrm>
            <a:off x="4712860" y="4186408"/>
            <a:ext cx="225056" cy="96948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 name="TextBox 22"/>
          <p:cNvSpPr txBox="1"/>
          <p:nvPr/>
        </p:nvSpPr>
        <p:spPr>
          <a:xfrm>
            <a:off x="5199960" y="4355679"/>
            <a:ext cx="1423467"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 über</a:t>
            </a:r>
          </a:p>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Prototyping</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50797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Objektorientierung – Übung</a:t>
            </a:r>
            <a:endParaRPr lang="de-DE"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de-DE" dirty="0" smtClean="0"/>
              <a:t>Erstelle eine Klasse Shape, die eine x- und y-Koordinate und eine Farbe (als hexadezimalen String)  besitzt</a:t>
            </a:r>
          </a:p>
          <a:p>
            <a:pPr marL="457200" indent="-457200">
              <a:buFont typeface="+mj-lt"/>
              <a:buAutoNum type="arabicPeriod"/>
            </a:pPr>
            <a:r>
              <a:rPr lang="de-DE" dirty="0" smtClean="0"/>
              <a:t>Erstelle eine </a:t>
            </a:r>
            <a:r>
              <a:rPr lang="de-DE" dirty="0" err="1" smtClean="0"/>
              <a:t>Klsse</a:t>
            </a:r>
            <a:r>
              <a:rPr lang="de-DE" dirty="0" smtClean="0"/>
              <a:t> </a:t>
            </a:r>
            <a:r>
              <a:rPr lang="de-DE" dirty="0" err="1" smtClean="0"/>
              <a:t>Rectangle</a:t>
            </a:r>
            <a:r>
              <a:rPr lang="de-DE" dirty="0" smtClean="0"/>
              <a:t>, die von Shape erbt, eine Höhe, eine Breite und eine </a:t>
            </a:r>
            <a:r>
              <a:rPr lang="de-DE" dirty="0" err="1" smtClean="0"/>
              <a:t>paint</a:t>
            </a:r>
            <a:r>
              <a:rPr lang="de-DE" dirty="0" smtClean="0"/>
              <a:t>-Methode zum Zeichnen eines Rechtecks besitzt.</a:t>
            </a:r>
          </a:p>
          <a:p>
            <a:pPr marL="457200" indent="-457200">
              <a:buFont typeface="+mj-lt"/>
              <a:buAutoNum type="arabicPeriod"/>
            </a:pPr>
            <a:r>
              <a:rPr lang="de-DE" dirty="0" smtClean="0"/>
              <a:t>Erstelle eine Klasse Circle, die von Shape erbt und einen Radius und eine </a:t>
            </a:r>
            <a:r>
              <a:rPr lang="de-DE" dirty="0" err="1" smtClean="0"/>
              <a:t>paint</a:t>
            </a:r>
            <a:r>
              <a:rPr lang="de-DE" dirty="0" smtClean="0"/>
              <a:t>-Methode zum Zeichnen eines Kreises besitzt.</a:t>
            </a:r>
            <a:endParaRPr lang="de-DE" dirty="0"/>
          </a:p>
        </p:txBody>
      </p:sp>
    </p:spTree>
    <p:extLst>
      <p:ext uri="{BB962C8B-B14F-4D97-AF65-F5344CB8AC3E}">
        <p14:creationId xmlns:p14="http://schemas.microsoft.com/office/powerpoint/2010/main" val="2420339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AJAX</a:t>
            </a:r>
            <a:endParaRPr lang="de-DE" dirty="0"/>
          </a:p>
        </p:txBody>
      </p:sp>
      <p:sp>
        <p:nvSpPr>
          <p:cNvPr id="5" name="Text Placeholder 4"/>
          <p:cNvSpPr>
            <a:spLocks noGrp="1"/>
          </p:cNvSpPr>
          <p:nvPr>
            <p:ph type="body" sz="quarter" idx="10"/>
          </p:nvPr>
        </p:nvSpPr>
        <p:spPr/>
        <p:txBody>
          <a:bodyPr/>
          <a:lstStyle/>
          <a:p>
            <a:r>
              <a:rPr lang="de-DE" dirty="0" err="1" smtClean="0"/>
              <a:t>Asynchronous</a:t>
            </a:r>
            <a:r>
              <a:rPr lang="de-DE" dirty="0" smtClean="0"/>
              <a:t> JavaScript </a:t>
            </a:r>
            <a:r>
              <a:rPr lang="de-DE" dirty="0" err="1" smtClean="0"/>
              <a:t>and</a:t>
            </a:r>
            <a:r>
              <a:rPr lang="de-DE" dirty="0" smtClean="0"/>
              <a:t> XML</a:t>
            </a:r>
            <a:endParaRPr lang="de-DE" dirty="0"/>
          </a:p>
        </p:txBody>
      </p:sp>
    </p:spTree>
    <p:extLst>
      <p:ext uri="{BB962C8B-B14F-4D97-AF65-F5344CB8AC3E}">
        <p14:creationId xmlns:p14="http://schemas.microsoft.com/office/powerpoint/2010/main" val="3178886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Warum Ajax?</a:t>
            </a:r>
          </a:p>
          <a:p>
            <a:pPr lvl="1"/>
            <a:r>
              <a:rPr lang="de-DE" dirty="0" smtClean="0"/>
              <a:t>Ermöglicht asynchrone Datenübertragung</a:t>
            </a:r>
          </a:p>
          <a:p>
            <a:pPr lvl="1"/>
            <a:r>
              <a:rPr lang="de-DE" dirty="0" smtClean="0"/>
              <a:t>Vermeidet </a:t>
            </a:r>
            <a:r>
              <a:rPr lang="de-DE" dirty="0" err="1" smtClean="0"/>
              <a:t>Neuladen</a:t>
            </a:r>
            <a:r>
              <a:rPr lang="de-DE" dirty="0" smtClean="0"/>
              <a:t> der Seite</a:t>
            </a:r>
          </a:p>
          <a:p>
            <a:r>
              <a:rPr lang="de-DE" dirty="0" smtClean="0"/>
              <a:t>Ablauf</a:t>
            </a:r>
          </a:p>
          <a:p>
            <a:pPr lvl="1"/>
            <a:r>
              <a:rPr lang="de-DE" dirty="0" smtClean="0"/>
              <a:t>Request-Objekt erzeugen</a:t>
            </a:r>
          </a:p>
          <a:p>
            <a:pPr lvl="1"/>
            <a:r>
              <a:rPr lang="de-DE" dirty="0" smtClean="0"/>
              <a:t>Request abschicken</a:t>
            </a:r>
          </a:p>
          <a:p>
            <a:pPr lvl="1"/>
            <a:endParaRPr lang="de-DE" dirty="0"/>
          </a:p>
        </p:txBody>
      </p:sp>
    </p:spTree>
    <p:extLst>
      <p:ext uri="{BB962C8B-B14F-4D97-AF65-F5344CB8AC3E}">
        <p14:creationId xmlns:p14="http://schemas.microsoft.com/office/powerpoint/2010/main" val="1188867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erzeugen</a:t>
            </a:r>
          </a:p>
          <a:p>
            <a:pPr lvl="1"/>
            <a:r>
              <a:rPr lang="de-DE" sz="1600" dirty="0" err="1">
                <a:solidFill>
                  <a:srgbClr val="7F0055"/>
                </a:solidFill>
                <a:latin typeface="Consolas"/>
              </a:rPr>
              <a:t>var</a:t>
            </a:r>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a:solidFill>
                  <a:srgbClr val="7F0055"/>
                </a:solidFill>
                <a:latin typeface="Consolas"/>
              </a:rPr>
              <a:t>false</a:t>
            </a:r>
            <a:r>
              <a:rPr lang="de-DE" sz="1600" dirty="0">
                <a:solidFill>
                  <a:srgbClr val="000000"/>
                </a:solidFill>
                <a:latin typeface="Consolas"/>
              </a:rPr>
              <a:t>;</a:t>
            </a:r>
          </a:p>
          <a:p>
            <a:pPr lvl="1"/>
            <a:r>
              <a:rPr lang="de-DE" sz="1600" dirty="0">
                <a:solidFill>
                  <a:srgbClr val="7F0055"/>
                </a:solidFill>
                <a:latin typeface="Consolas"/>
              </a:rPr>
              <a:t>if</a:t>
            </a:r>
            <a:r>
              <a:rPr lang="de-DE" sz="1600" dirty="0">
                <a:solidFill>
                  <a:srgbClr val="000000"/>
                </a:solidFill>
                <a:latin typeface="Consolas"/>
              </a:rPr>
              <a:t> (</a:t>
            </a:r>
            <a:r>
              <a:rPr lang="de-DE" sz="1600" dirty="0" err="1">
                <a:solidFill>
                  <a:srgbClr val="000000"/>
                </a:solidFill>
                <a:latin typeface="Consolas"/>
              </a:rPr>
              <a:t>window.XMLHttpRequest</a:t>
            </a:r>
            <a:r>
              <a:rPr lang="de-DE" sz="1600" dirty="0">
                <a:solidFill>
                  <a:srgbClr val="000000"/>
                </a:solidFill>
                <a:latin typeface="Consolas"/>
              </a:rPr>
              <a:t>) { </a:t>
            </a:r>
            <a:r>
              <a:rPr lang="de-DE" sz="1600" dirty="0">
                <a:solidFill>
                  <a:srgbClr val="3F7F5F"/>
                </a:solidFill>
                <a:latin typeface="Consolas"/>
              </a:rPr>
              <a:t>// Mozilla, Safari,...</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XMLHttpRequest</a:t>
            </a:r>
            <a:r>
              <a:rPr lang="de-DE" sz="1600" dirty="0">
                <a:solidFill>
                  <a:srgbClr val="000000"/>
                </a:solidFill>
                <a:latin typeface="Consolas"/>
              </a:rPr>
              <a:t>();</a:t>
            </a:r>
          </a:p>
          <a:p>
            <a:pPr lvl="1"/>
            <a:r>
              <a:rPr lang="en-US" sz="1600" dirty="0">
                <a:solidFill>
                  <a:srgbClr val="000000"/>
                </a:solidFill>
                <a:latin typeface="Consolas"/>
              </a:rPr>
              <a:t>} </a:t>
            </a:r>
            <a:r>
              <a:rPr lang="en-US" sz="1600" dirty="0">
                <a:solidFill>
                  <a:srgbClr val="7F0055"/>
                </a:solidFill>
                <a:latin typeface="Consolas"/>
              </a:rPr>
              <a:t>else</a:t>
            </a:r>
            <a:r>
              <a:rPr lang="en-US" sz="1600" dirty="0">
                <a:solidFill>
                  <a:srgbClr val="000000"/>
                </a:solidFill>
                <a:latin typeface="Consolas"/>
              </a:rPr>
              <a:t> </a:t>
            </a:r>
            <a:r>
              <a:rPr lang="en-US" sz="1600"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window.ActiveXObject</a:t>
            </a:r>
            <a:r>
              <a:rPr lang="en-US" sz="1600" dirty="0">
                <a:solidFill>
                  <a:srgbClr val="000000"/>
                </a:solidFill>
                <a:latin typeface="Consolas"/>
              </a:rPr>
              <a:t>) { </a:t>
            </a:r>
            <a:r>
              <a:rPr lang="en-US" sz="1600" dirty="0">
                <a:solidFill>
                  <a:srgbClr val="3F7F5F"/>
                </a:solidFill>
                <a:latin typeface="Consolas"/>
              </a:rPr>
              <a:t>// IE &lt;= 9</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"Msxml2.XMLHTTP"</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Microsoft.XMLHTTP</a:t>
            </a:r>
            <a:r>
              <a:rPr lang="de-DE" sz="1600" dirty="0">
                <a:solidFill>
                  <a:srgbClr val="2A00FF"/>
                </a:solidFill>
                <a:latin typeface="Consolas"/>
              </a:rPr>
              <a:t>"</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p>
          <a:p>
            <a:pPr lvl="1"/>
            <a:r>
              <a:rPr lang="de-DE" sz="1600" dirty="0">
                <a:solidFill>
                  <a:srgbClr val="000000"/>
                </a:solidFill>
                <a:latin typeface="Consolas"/>
              </a:rPr>
              <a:t>}</a:t>
            </a:r>
          </a:p>
          <a:p>
            <a:endParaRPr lang="de-DE" dirty="0"/>
          </a:p>
        </p:txBody>
      </p:sp>
    </p:spTree>
    <p:extLst>
      <p:ext uri="{BB962C8B-B14F-4D97-AF65-F5344CB8AC3E}">
        <p14:creationId xmlns:p14="http://schemas.microsoft.com/office/powerpoint/2010/main" val="2866048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abschicken</a:t>
            </a:r>
            <a:endParaRPr lang="de-DE" dirty="0">
              <a:latin typeface="Consolas"/>
            </a:endParaRPr>
          </a:p>
          <a:p>
            <a:pPr lvl="1"/>
            <a:r>
              <a:rPr lang="de-DE" sz="1600" dirty="0" err="1">
                <a:solidFill>
                  <a:srgbClr val="000000"/>
                </a:solidFill>
                <a:latin typeface="Consolas"/>
              </a:rPr>
              <a:t>http_request.onreadystatechange</a:t>
            </a:r>
            <a:r>
              <a:rPr lang="de-DE" sz="1600" dirty="0">
                <a:solidFill>
                  <a:srgbClr val="000000"/>
                </a:solidFill>
                <a:latin typeface="Consolas"/>
              </a:rPr>
              <a:t> = </a:t>
            </a:r>
            <a:r>
              <a:rPr lang="de-DE" sz="1600" dirty="0" err="1">
                <a:solidFill>
                  <a:srgbClr val="7F0055"/>
                </a:solidFill>
                <a:latin typeface="Consolas"/>
              </a:rPr>
              <a:t>function</a:t>
            </a:r>
            <a:r>
              <a:rPr lang="de-DE" sz="1600" dirty="0">
                <a:solidFill>
                  <a:srgbClr val="000000"/>
                </a:solidFill>
                <a:latin typeface="Consolas"/>
              </a:rPr>
              <a:t>(){</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http_request.readyState</a:t>
            </a:r>
            <a:r>
              <a:rPr lang="de-DE" sz="1600" dirty="0">
                <a:solidFill>
                  <a:srgbClr val="000000"/>
                </a:solidFill>
                <a:latin typeface="Consolas"/>
              </a:rPr>
              <a:t> == 4) {</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http_request.status</a:t>
            </a:r>
            <a:r>
              <a:rPr lang="de-DE" sz="1600" dirty="0">
                <a:solidFill>
                  <a:srgbClr val="000000"/>
                </a:solidFill>
                <a:latin typeface="Consolas"/>
              </a:rPr>
              <a:t> == 200) {</a:t>
            </a:r>
          </a:p>
          <a:p>
            <a:pPr lvl="1"/>
            <a:r>
              <a:rPr lang="de-DE" sz="1600" dirty="0" smtClean="0">
                <a:solidFill>
                  <a:srgbClr val="000000"/>
                </a:solidFill>
                <a:latin typeface="Consolas"/>
              </a:rPr>
              <a:t>            alert(</a:t>
            </a:r>
            <a:r>
              <a:rPr lang="de-DE" sz="1600" dirty="0" err="1" smtClean="0">
                <a:solidFill>
                  <a:srgbClr val="000000"/>
                </a:solidFill>
                <a:latin typeface="Consolas"/>
              </a:rPr>
              <a:t>http_request.responseText</a:t>
            </a:r>
            <a:r>
              <a:rPr lang="de-DE" sz="1600" dirty="0">
                <a:solidFill>
                  <a:srgbClr val="000000"/>
                </a:solidFill>
                <a:latin typeface="Consolas"/>
              </a:rPr>
              <a:t>);</a:t>
            </a:r>
          </a:p>
          <a:p>
            <a:pPr lvl="1"/>
            <a:r>
              <a:rPr lang="de-DE" sz="1600" dirty="0" smtClean="0">
                <a:solidFill>
                  <a:srgbClr val="000000"/>
                </a:solidFill>
                <a:latin typeface="Consolas"/>
              </a:rPr>
              <a:t>        } </a:t>
            </a:r>
            <a:r>
              <a:rPr lang="de-DE" sz="1600" dirty="0" err="1">
                <a:solidFill>
                  <a:srgbClr val="7F0055"/>
                </a:solidFill>
                <a:latin typeface="Consolas"/>
              </a:rPr>
              <a:t>else</a:t>
            </a:r>
            <a:r>
              <a:rPr lang="de-DE" sz="1600" dirty="0">
                <a:solidFill>
                  <a:srgbClr val="000000"/>
                </a:solidFill>
                <a:latin typeface="Consolas"/>
              </a:rPr>
              <a:t> {</a:t>
            </a:r>
          </a:p>
          <a:p>
            <a:pPr lvl="1"/>
            <a:r>
              <a:rPr lang="en-US" sz="1600" dirty="0" smtClean="0">
                <a:solidFill>
                  <a:srgbClr val="000000"/>
                </a:solidFill>
                <a:latin typeface="Consolas"/>
              </a:rPr>
              <a:t>            alert</a:t>
            </a:r>
            <a:r>
              <a:rPr lang="en-US" sz="1600" dirty="0">
                <a:solidFill>
                  <a:srgbClr val="000000"/>
                </a:solidFill>
                <a:latin typeface="Consolas"/>
              </a:rPr>
              <a:t>(</a:t>
            </a:r>
            <a:r>
              <a:rPr lang="en-US" sz="1600" dirty="0">
                <a:solidFill>
                  <a:srgbClr val="2A00FF"/>
                </a:solidFill>
                <a:latin typeface="Consolas"/>
              </a:rPr>
              <a:t>'An Error occurred with your AJAX-Request.'</a:t>
            </a:r>
            <a:r>
              <a:rPr lang="en-US" sz="1600" dirty="0">
                <a:solidFill>
                  <a:srgbClr val="000000"/>
                </a:solidFill>
                <a:latin typeface="Consolas"/>
              </a:rPr>
              <a:t>);</a:t>
            </a: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a:t>
            </a:r>
            <a:endParaRPr lang="de-DE" dirty="0">
              <a:solidFill>
                <a:srgbClr val="000000"/>
              </a:solidFill>
              <a:latin typeface="Consolas"/>
            </a:endParaRPr>
          </a:p>
          <a:p>
            <a:pPr lvl="1"/>
            <a:r>
              <a:rPr lang="de-DE" sz="1600" dirty="0" err="1">
                <a:solidFill>
                  <a:srgbClr val="000000"/>
                </a:solidFill>
                <a:latin typeface="Consolas"/>
              </a:rPr>
              <a:t>http_request.open</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get</a:t>
            </a:r>
            <a:r>
              <a:rPr lang="de-DE" sz="1600" dirty="0">
                <a:solidFill>
                  <a:srgbClr val="2A00FF"/>
                </a:solidFill>
                <a:latin typeface="Consolas"/>
              </a:rPr>
              <a:t>'</a:t>
            </a:r>
            <a:r>
              <a:rPr lang="de-DE" sz="1600" dirty="0">
                <a:solidFill>
                  <a:srgbClr val="000000"/>
                </a:solidFill>
                <a:latin typeface="Consolas"/>
              </a:rPr>
              <a:t>, </a:t>
            </a:r>
            <a:r>
              <a:rPr lang="de-DE" sz="1600" dirty="0">
                <a:solidFill>
                  <a:srgbClr val="2A00FF"/>
                </a:solidFill>
                <a:latin typeface="Consolas"/>
              </a:rPr>
              <a:t>'http://jscc.herokuapp.com/ping'</a:t>
            </a:r>
            <a:r>
              <a:rPr lang="de-DE" sz="1600" dirty="0">
                <a:solidFill>
                  <a:srgbClr val="000000"/>
                </a:solidFill>
                <a:latin typeface="Consolas"/>
              </a:rPr>
              <a:t>, </a:t>
            </a:r>
            <a:r>
              <a:rPr lang="de-DE" sz="1600" dirty="0">
                <a:solidFill>
                  <a:srgbClr val="7F0055"/>
                </a:solidFill>
                <a:latin typeface="Consolas"/>
              </a:rPr>
              <a:t>true</a:t>
            </a:r>
            <a:r>
              <a:rPr lang="de-DE" sz="1600" dirty="0">
                <a:solidFill>
                  <a:srgbClr val="000000"/>
                </a:solidFill>
                <a:latin typeface="Consolas"/>
              </a:rPr>
              <a:t>);</a:t>
            </a:r>
          </a:p>
          <a:p>
            <a:pPr lvl="1"/>
            <a:r>
              <a:rPr lang="de-DE" sz="1600" dirty="0" err="1">
                <a:solidFill>
                  <a:srgbClr val="000000"/>
                </a:solidFill>
                <a:latin typeface="Consolas"/>
              </a:rPr>
              <a:t>http_request.send</a:t>
            </a:r>
            <a:r>
              <a:rPr lang="de-DE" sz="1600" dirty="0">
                <a:solidFill>
                  <a:srgbClr val="000000"/>
                </a:solidFill>
                <a:latin typeface="Consolas"/>
              </a:rPr>
              <a:t>(</a:t>
            </a:r>
            <a:r>
              <a:rPr lang="de-DE" sz="1600" dirty="0">
                <a:solidFill>
                  <a:srgbClr val="7F0055"/>
                </a:solidFill>
                <a:latin typeface="Consolas"/>
              </a:rPr>
              <a:t>null</a:t>
            </a:r>
            <a:r>
              <a:rPr lang="de-DE" sz="1600" dirty="0" smtClean="0">
                <a:solidFill>
                  <a:srgbClr val="000000"/>
                </a:solidFill>
                <a:latin typeface="Consolas"/>
              </a:rPr>
              <a:t>);</a:t>
            </a:r>
            <a:endParaRPr lang="de-DE" sz="1600" dirty="0">
              <a:solidFill>
                <a:srgbClr val="000000"/>
              </a:solidFill>
              <a:latin typeface="Consolas"/>
            </a:endParaRPr>
          </a:p>
        </p:txBody>
      </p:sp>
    </p:spTree>
    <p:extLst>
      <p:ext uri="{BB962C8B-B14F-4D97-AF65-F5344CB8AC3E}">
        <p14:creationId xmlns:p14="http://schemas.microsoft.com/office/powerpoint/2010/main" val="2206720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 – Übung</a:t>
            </a:r>
            <a:endParaRPr lang="de-DE" dirty="0"/>
          </a:p>
        </p:txBody>
      </p:sp>
      <p:sp>
        <p:nvSpPr>
          <p:cNvPr id="3" name="Text Placeholder 2"/>
          <p:cNvSpPr>
            <a:spLocks noGrp="1"/>
          </p:cNvSpPr>
          <p:nvPr>
            <p:ph type="body" sz="quarter" idx="10"/>
          </p:nvPr>
        </p:nvSpPr>
        <p:spPr/>
        <p:txBody>
          <a:bodyPr/>
          <a:lstStyle/>
          <a:p>
            <a:r>
              <a:rPr lang="de-DE" dirty="0" smtClean="0"/>
              <a:t>Schreibe eine Funktion </a:t>
            </a:r>
            <a:r>
              <a:rPr lang="de-DE" dirty="0" err="1" smtClean="0"/>
              <a:t>onAjaxSend</a:t>
            </a:r>
            <a:r>
              <a:rPr lang="de-DE" dirty="0" smtClean="0"/>
              <a:t>, die die eingegebene Nachricht als Variable „</a:t>
            </a:r>
            <a:r>
              <a:rPr lang="de-DE" dirty="0" err="1" smtClean="0"/>
              <a:t>text</a:t>
            </a:r>
            <a:r>
              <a:rPr lang="de-DE" dirty="0" smtClean="0"/>
              <a:t>“ über einen AJAX-Request </a:t>
            </a:r>
            <a:r>
              <a:rPr lang="de-DE" dirty="0"/>
              <a:t>mit „POST“ an die URL </a:t>
            </a:r>
            <a:r>
              <a:rPr lang="de-DE" dirty="0">
                <a:hlinkClick r:id="rId2"/>
              </a:rPr>
              <a:t>http://</a:t>
            </a:r>
            <a:r>
              <a:rPr lang="de-DE" dirty="0" smtClean="0">
                <a:hlinkClick r:id="rId2"/>
              </a:rPr>
              <a:t>jscc.herokuapp.com/echo</a:t>
            </a:r>
            <a:r>
              <a:rPr lang="de-DE" dirty="0" smtClean="0"/>
              <a:t> schickt.</a:t>
            </a:r>
          </a:p>
          <a:p>
            <a:r>
              <a:rPr lang="de-DE" dirty="0" smtClean="0"/>
              <a:t>Bei Erhalt der Antwort soll diese in einem alert() angezeigt werden.</a:t>
            </a:r>
            <a:endParaRPr lang="de-DE" dirty="0"/>
          </a:p>
        </p:txBody>
      </p:sp>
    </p:spTree>
    <p:extLst>
      <p:ext uri="{BB962C8B-B14F-4D97-AF65-F5344CB8AC3E}">
        <p14:creationId xmlns:p14="http://schemas.microsoft.com/office/powerpoint/2010/main" val="1676247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1" y="4236462"/>
            <a:ext cx="4595870" cy="1846659"/>
          </a:xfrm>
        </p:spPr>
        <p:txBody>
          <a:bodyPr/>
          <a:lstStyle/>
          <a:p>
            <a:r>
              <a:rPr lang="en-US" dirty="0" smtClean="0"/>
              <a:t>Oliver Frendo</a:t>
            </a:r>
          </a:p>
          <a:p>
            <a:r>
              <a:rPr lang="en-US" dirty="0">
                <a:hlinkClick r:id="rId3"/>
              </a:rPr>
              <a:t>o</a:t>
            </a:r>
            <a:r>
              <a:rPr lang="en-US" dirty="0" smtClean="0">
                <a:hlinkClick r:id="rId3"/>
              </a:rPr>
              <a:t>liver.frendo@sap.com</a:t>
            </a:r>
            <a:r>
              <a:rPr lang="en-US" dirty="0" smtClean="0"/>
              <a:t> </a:t>
            </a:r>
          </a:p>
        </p:txBody>
      </p:sp>
      <p:sp>
        <p:nvSpPr>
          <p:cNvPr id="4" name="Text Placeholder 2"/>
          <p:cNvSpPr txBox="1">
            <a:spLocks/>
          </p:cNvSpPr>
          <p:nvPr/>
        </p:nvSpPr>
        <p:spPr bwMode="gray">
          <a:xfrm>
            <a:off x="6867262" y="4388861"/>
            <a:ext cx="4595870" cy="1846659"/>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Matthias Liedtke</a:t>
            </a:r>
          </a:p>
          <a:p>
            <a:r>
              <a:rPr lang="en-US" dirty="0" smtClean="0">
                <a:hlinkClick r:id="rId4"/>
              </a:rPr>
              <a:t>matthias.liedtke@sap.com</a:t>
            </a:r>
            <a:r>
              <a:rPr lang="en-US"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2" name="Text Placeholder 1"/>
          <p:cNvSpPr>
            <a:spLocks noGrp="1"/>
          </p:cNvSpPr>
          <p:nvPr>
            <p:ph type="body" sz="quarter" idx="10"/>
          </p:nvPr>
        </p:nvSpPr>
        <p:spPr/>
        <p:txBody>
          <a:bodyPr/>
          <a:lstStyle/>
          <a:p>
            <a:r>
              <a:rPr lang="de-DE" dirty="0" smtClean="0"/>
              <a:t>Textbasierte Auszeichnungssprache</a:t>
            </a:r>
          </a:p>
          <a:p>
            <a:pPr lvl="1"/>
            <a:r>
              <a:rPr lang="de-DE" dirty="0" smtClean="0"/>
              <a:t>Wird vom W3C weiterentwickelt (aktuell: HTML5)</a:t>
            </a:r>
          </a:p>
          <a:p>
            <a:pPr lvl="1"/>
            <a:r>
              <a:rPr lang="de-DE" dirty="0" smtClean="0"/>
              <a:t>Dient zur Strukturierung, nicht zur Formatierung!</a:t>
            </a:r>
          </a:p>
          <a:p>
            <a:pPr lvl="2"/>
            <a:r>
              <a:rPr lang="de-DE" dirty="0" smtClean="0"/>
              <a:t>Entsprechende Elemente gelten als veraltet („</a:t>
            </a:r>
            <a:r>
              <a:rPr lang="de-DE" dirty="0" err="1" smtClean="0"/>
              <a:t>deprecated</a:t>
            </a:r>
            <a:r>
              <a:rPr lang="de-DE" dirty="0" smtClean="0"/>
              <a:t>“)</a:t>
            </a:r>
          </a:p>
          <a:p>
            <a:pPr lvl="2"/>
            <a:r>
              <a:rPr lang="de-DE" dirty="0" smtClean="0"/>
              <a:t>Zur Formatierung wird CSS verwendet</a:t>
            </a:r>
            <a:endParaRPr lang="de-DE" dirty="0"/>
          </a:p>
        </p:txBody>
      </p:sp>
    </p:spTree>
    <p:extLst>
      <p:ext uri="{BB962C8B-B14F-4D97-AF65-F5344CB8AC3E}">
        <p14:creationId xmlns:p14="http://schemas.microsoft.com/office/powerpoint/2010/main" val="2606341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3" name="Rectangle 2"/>
          <p:cNvSpPr/>
          <p:nvPr/>
        </p:nvSpPr>
        <p:spPr>
          <a:xfrm>
            <a:off x="3576362" y="2688031"/>
            <a:ext cx="5249586" cy="461665"/>
          </a:xfrm>
          <a:prstGeom prst="rect">
            <a:avLst/>
          </a:prstGeom>
        </p:spPr>
        <p:txBody>
          <a:bodyPr wrap="square">
            <a:spAutoFit/>
          </a:bodyPr>
          <a:lstStyle/>
          <a:p>
            <a:r>
              <a:rPr lang="nn-NO" sz="2400" dirty="0" smtClean="0">
                <a:solidFill>
                  <a:srgbClr val="008080"/>
                </a:solidFill>
                <a:latin typeface="Consolas"/>
              </a:rPr>
              <a:t>&lt;</a:t>
            </a:r>
            <a:r>
              <a:rPr lang="nn-NO" sz="2400" dirty="0">
                <a:solidFill>
                  <a:srgbClr val="3F7F7F"/>
                </a:solidFill>
                <a:latin typeface="Consolas"/>
              </a:rPr>
              <a:t>div</a:t>
            </a:r>
            <a:r>
              <a:rPr lang="nn-NO" sz="2400" dirty="0">
                <a:solidFill>
                  <a:srgbClr val="000000"/>
                </a:solidFill>
                <a:latin typeface="Consolas"/>
              </a:rPr>
              <a:t> </a:t>
            </a:r>
            <a:r>
              <a:rPr lang="nn-NO" sz="2400" dirty="0">
                <a:solidFill>
                  <a:srgbClr val="7F007F"/>
                </a:solidFill>
                <a:latin typeface="Consolas"/>
              </a:rPr>
              <a:t>id</a:t>
            </a:r>
            <a:r>
              <a:rPr lang="nn-NO" sz="2400" dirty="0">
                <a:solidFill>
                  <a:srgbClr val="000000"/>
                </a:solidFill>
                <a:latin typeface="Consolas"/>
              </a:rPr>
              <a:t>=</a:t>
            </a:r>
            <a:r>
              <a:rPr lang="nn-NO" sz="2400" i="1" dirty="0">
                <a:solidFill>
                  <a:srgbClr val="2A00FF"/>
                </a:solidFill>
                <a:latin typeface="Consolas"/>
              </a:rPr>
              <a:t>"</a:t>
            </a:r>
            <a:r>
              <a:rPr lang="nn-NO" sz="2400" i="1" dirty="0" err="1">
                <a:solidFill>
                  <a:srgbClr val="2A00FF"/>
                </a:solidFill>
                <a:latin typeface="Consolas"/>
              </a:rPr>
              <a:t>myDiv</a:t>
            </a:r>
            <a:r>
              <a:rPr lang="nn-NO" sz="2400" i="1" dirty="0">
                <a:solidFill>
                  <a:srgbClr val="2A00FF"/>
                </a:solidFill>
                <a:latin typeface="Consolas"/>
              </a:rPr>
              <a:t>"</a:t>
            </a:r>
            <a:r>
              <a:rPr lang="nn-NO" sz="2400" dirty="0">
                <a:solidFill>
                  <a:srgbClr val="008080"/>
                </a:solidFill>
                <a:latin typeface="Consolas"/>
              </a:rPr>
              <a:t>&gt;</a:t>
            </a:r>
            <a:r>
              <a:rPr lang="nn-NO" sz="2400" dirty="0">
                <a:solidFill>
                  <a:srgbClr val="000000"/>
                </a:solidFill>
                <a:latin typeface="Consolas"/>
              </a:rPr>
              <a:t>abc</a:t>
            </a:r>
            <a:r>
              <a:rPr lang="nn-NO" sz="2400" dirty="0">
                <a:solidFill>
                  <a:srgbClr val="008080"/>
                </a:solidFill>
                <a:latin typeface="Consolas"/>
              </a:rPr>
              <a:t>&lt;/</a:t>
            </a:r>
            <a:r>
              <a:rPr lang="nn-NO" sz="2400" dirty="0">
                <a:solidFill>
                  <a:srgbClr val="3F7F7F"/>
                </a:solidFill>
                <a:latin typeface="Consolas"/>
              </a:rPr>
              <a:t>div</a:t>
            </a:r>
            <a:r>
              <a:rPr lang="nn-NO" sz="2400" dirty="0">
                <a:solidFill>
                  <a:srgbClr val="008080"/>
                </a:solidFill>
                <a:latin typeface="Consolas"/>
              </a:rPr>
              <a:t>&gt;</a:t>
            </a:r>
          </a:p>
        </p:txBody>
      </p:sp>
      <p:grpSp>
        <p:nvGrpSpPr>
          <p:cNvPr id="4" name="Group 3"/>
          <p:cNvGrpSpPr/>
          <p:nvPr/>
        </p:nvGrpSpPr>
        <p:grpSpPr>
          <a:xfrm>
            <a:off x="2630073" y="3149696"/>
            <a:ext cx="2925038" cy="1038311"/>
            <a:chOff x="712684" y="2978660"/>
            <a:chExt cx="2925038" cy="1038311"/>
          </a:xfrm>
        </p:grpSpPr>
        <p:sp>
          <p:nvSpPr>
            <p:cNvPr id="17" name="Right Arrow 16"/>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ounded Rectangle 1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Öffnendes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0" name="Group 19"/>
          <p:cNvGrpSpPr/>
          <p:nvPr/>
        </p:nvGrpSpPr>
        <p:grpSpPr>
          <a:xfrm>
            <a:off x="5900912" y="3149696"/>
            <a:ext cx="2925038" cy="1038311"/>
            <a:chOff x="712684" y="2978660"/>
            <a:chExt cx="2925038" cy="1038311"/>
          </a:xfrm>
        </p:grpSpPr>
        <p:sp>
          <p:nvSpPr>
            <p:cNvPr id="24" name="Right Arrow 23"/>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Schließendes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9" name="Group 28"/>
          <p:cNvGrpSpPr/>
          <p:nvPr/>
        </p:nvGrpSpPr>
        <p:grpSpPr>
          <a:xfrm>
            <a:off x="2878552" y="1646314"/>
            <a:ext cx="3458817" cy="1041717"/>
            <a:chOff x="2941983" y="1697130"/>
            <a:chExt cx="3458817" cy="1041717"/>
          </a:xfrm>
        </p:grpSpPr>
        <p:sp>
          <p:nvSpPr>
            <p:cNvPr id="30" name="Right Arrow 29"/>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2941983" y="1697130"/>
              <a:ext cx="3458817"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Attribut</a:t>
              </a:r>
            </a:p>
          </p:txBody>
        </p:sp>
      </p:grpSp>
    </p:spTree>
    <p:extLst>
      <p:ext uri="{BB962C8B-B14F-4D97-AF65-F5344CB8AC3E}">
        <p14:creationId xmlns:p14="http://schemas.microsoft.com/office/powerpoint/2010/main" val="78521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Das HTML-Grundgerüst</a:t>
            </a:r>
            <a:endParaRPr lang="de-DE" dirty="0"/>
          </a:p>
        </p:txBody>
      </p:sp>
      <p:sp>
        <p:nvSpPr>
          <p:cNvPr id="12" name="Rectangle 11"/>
          <p:cNvSpPr/>
          <p:nvPr/>
        </p:nvSpPr>
        <p:spPr>
          <a:xfrm>
            <a:off x="3652942" y="2672032"/>
            <a:ext cx="6690760" cy="2862322"/>
          </a:xfrm>
          <a:prstGeom prst="rect">
            <a:avLst/>
          </a:prstGeom>
        </p:spPr>
        <p:txBody>
          <a:bodyPr wrap="square">
            <a:spAutoFit/>
          </a:bodyPr>
          <a:lstStyle/>
          <a:p>
            <a:r>
              <a:rPr lang="de-DE" sz="1800" dirty="0">
                <a:solidFill>
                  <a:srgbClr val="008080"/>
                </a:solidFill>
                <a:latin typeface="Consolas"/>
              </a:rPr>
              <a:t>&lt;!</a:t>
            </a:r>
            <a:r>
              <a:rPr lang="de-DE" sz="1800" dirty="0" err="1">
                <a:solidFill>
                  <a:srgbClr val="3F7F7F"/>
                </a:solidFill>
                <a:latin typeface="Consolas"/>
              </a:rPr>
              <a:t>doctype</a:t>
            </a:r>
            <a:r>
              <a:rPr lang="de-DE" sz="1800" dirty="0">
                <a:solidFill>
                  <a:srgbClr val="3F7F7F"/>
                </a:solidFill>
                <a:latin typeface="Consolas"/>
              </a:rPr>
              <a:t> </a:t>
            </a:r>
            <a:r>
              <a:rPr lang="de-DE" sz="1800" dirty="0" err="1">
                <a:solidFill>
                  <a:srgbClr val="008080"/>
                </a:solidFill>
                <a:latin typeface="Consolas"/>
              </a:rPr>
              <a:t>html</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meta</a:t>
            </a:r>
            <a:r>
              <a:rPr lang="de-DE" sz="1800" dirty="0">
                <a:solidFill>
                  <a:srgbClr val="3F7F7F"/>
                </a:solidFill>
                <a:latin typeface="Consolas"/>
              </a:rPr>
              <a:t> </a:t>
            </a:r>
            <a:r>
              <a:rPr lang="de-DE" sz="1800" dirty="0" err="1">
                <a:solidFill>
                  <a:srgbClr val="7F007F"/>
                </a:solidFill>
                <a:latin typeface="Consolas"/>
              </a:rPr>
              <a:t>charset</a:t>
            </a:r>
            <a:r>
              <a:rPr lang="de-DE" sz="1800" dirty="0">
                <a:solidFill>
                  <a:srgbClr val="000000"/>
                </a:solidFill>
                <a:latin typeface="Consolas"/>
              </a:rPr>
              <a:t>=</a:t>
            </a:r>
            <a:r>
              <a:rPr lang="de-DE" sz="1800" i="1" dirty="0">
                <a:solidFill>
                  <a:srgbClr val="2A00FF"/>
                </a:solidFill>
                <a:latin typeface="Consolas"/>
              </a:rPr>
              <a:t>"utf-8"</a:t>
            </a:r>
            <a:r>
              <a:rPr lang="de-DE" sz="1800" i="1"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smtClean="0">
                <a:solidFill>
                  <a:srgbClr val="3F7F7F"/>
                </a:solidFill>
                <a:latin typeface="Consolas"/>
              </a:rPr>
              <a:t>title</a:t>
            </a:r>
            <a:r>
              <a:rPr lang="de-DE" sz="1800" dirty="0" smtClean="0">
                <a:solidFill>
                  <a:srgbClr val="008080"/>
                </a:solidFill>
                <a:latin typeface="Consolas"/>
              </a:rPr>
              <a:t>&gt;</a:t>
            </a:r>
            <a:r>
              <a:rPr lang="de-DE" sz="1800" dirty="0" smtClean="0">
                <a:solidFill>
                  <a:srgbClr val="000000"/>
                </a:solidFill>
                <a:latin typeface="Consolas"/>
              </a:rPr>
              <a:t>Titel der Webseite</a:t>
            </a:r>
            <a:r>
              <a:rPr lang="de-DE" sz="1800" dirty="0" smtClean="0">
                <a:solidFill>
                  <a:srgbClr val="008080"/>
                </a:solidFill>
                <a:latin typeface="Consolas"/>
              </a:rPr>
              <a:t>&lt;/</a:t>
            </a:r>
            <a:r>
              <a:rPr lang="de-DE" sz="1800" dirty="0">
                <a:solidFill>
                  <a:srgbClr val="3F7F7F"/>
                </a:solidFill>
                <a:latin typeface="Consolas"/>
              </a:rPr>
              <a:t>title</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r>
              <a:rPr lang="de-DE" sz="1800" dirty="0">
                <a:solidFill>
                  <a:srgbClr val="000000"/>
                </a:solidFill>
                <a:latin typeface="Consolas"/>
              </a:rPr>
              <a:t>Hier steht der Inhalt.</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p:txBody>
      </p:sp>
      <p:grpSp>
        <p:nvGrpSpPr>
          <p:cNvPr id="19" name="Group 18"/>
          <p:cNvGrpSpPr/>
          <p:nvPr/>
        </p:nvGrpSpPr>
        <p:grpSpPr>
          <a:xfrm>
            <a:off x="2941983" y="1321903"/>
            <a:ext cx="3458817" cy="1416944"/>
            <a:chOff x="2941983" y="1321903"/>
            <a:chExt cx="3458817" cy="1416944"/>
          </a:xfrm>
        </p:grpSpPr>
        <p:sp>
          <p:nvSpPr>
            <p:cNvPr id="16" name="Right Arrow 15"/>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2941983" y="1321903"/>
              <a:ext cx="3458817" cy="102793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Doctype</a:t>
              </a:r>
              <a:r>
                <a:rPr lang="de-DE" sz="2000" kern="0" dirty="0" smtClean="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Angabe der HTML-Version</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712684" y="3351707"/>
            <a:ext cx="3402117" cy="665264"/>
            <a:chOff x="225667" y="2821302"/>
            <a:chExt cx="3402117" cy="665264"/>
          </a:xfrm>
        </p:grpSpPr>
        <p:sp>
          <p:nvSpPr>
            <p:cNvPr id="21" name="Right Arrow 20"/>
            <p:cNvSpPr/>
            <p:nvPr/>
          </p:nvSpPr>
          <p:spPr bwMode="gray">
            <a:xfrm>
              <a:off x="2922106" y="3002639"/>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225667" y="2821302"/>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Angabe der Zeichenkodierung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8416838" y="3617092"/>
            <a:ext cx="3360893" cy="665264"/>
            <a:chOff x="8297569" y="3551254"/>
            <a:chExt cx="3360893" cy="665264"/>
          </a:xfrm>
        </p:grpSpPr>
        <p:sp>
          <p:nvSpPr>
            <p:cNvPr id="25" name="Right Arrow 24"/>
            <p:cNvSpPr/>
            <p:nvPr/>
          </p:nvSpPr>
          <p:spPr bwMode="gray">
            <a:xfrm rot="10800000">
              <a:off x="8297569" y="3732590"/>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733424" y="3551254"/>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Titel im Browserfenster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7090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Allgemeine 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02778095"/>
              </p:ext>
            </p:extLst>
          </p:nvPr>
        </p:nvGraphicFramePr>
        <p:xfrm>
          <a:off x="322996" y="1385677"/>
          <a:ext cx="9546562" cy="3916120"/>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p</a:t>
                      </a:r>
                      <a:r>
                        <a:rPr lang="de-DE" sz="2000" u="none" dirty="0" smtClean="0">
                          <a:solidFill>
                            <a:srgbClr val="008080"/>
                          </a:solidFill>
                          <a:latin typeface="Consolas"/>
                        </a:rPr>
                        <a:t>&gt;&lt;/</a:t>
                      </a:r>
                      <a:r>
                        <a:rPr lang="de-DE" sz="2000" u="none" dirty="0" smtClean="0">
                          <a:solidFill>
                            <a:srgbClr val="3F7F7F"/>
                          </a:solidFill>
                          <a:latin typeface="Consolas"/>
                        </a:rPr>
                        <a:t>p</a:t>
                      </a:r>
                      <a:r>
                        <a:rPr lang="de-DE" sz="2000" u="none" dirty="0" smtClean="0">
                          <a:solidFill>
                            <a:srgbClr val="008080"/>
                          </a:solidFill>
                          <a:latin typeface="Consolas"/>
                        </a:rPr>
                        <a:t>&gt;</a:t>
                      </a:r>
                    </a:p>
                  </a:txBody>
                  <a:tcPr/>
                </a:tc>
                <a:tc>
                  <a:txBody>
                    <a:bodyPr/>
                    <a:lstStyle/>
                    <a:p>
                      <a:r>
                        <a:rPr lang="de-DE" dirty="0" smtClean="0"/>
                        <a:t>Text</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a</a:t>
                      </a:r>
                      <a:r>
                        <a:rPr lang="de-DE" sz="2000" u="none" dirty="0" smtClean="0">
                          <a:solidFill>
                            <a:srgbClr val="000000"/>
                          </a:solidFill>
                          <a:latin typeface="Consolas"/>
                        </a:rPr>
                        <a:t> </a:t>
                      </a:r>
                      <a:r>
                        <a:rPr lang="de-DE" sz="2000" u="none" dirty="0" err="1" smtClean="0">
                          <a:solidFill>
                            <a:srgbClr val="7F007F"/>
                          </a:solidFill>
                          <a:latin typeface="Consolas"/>
                        </a:rPr>
                        <a:t>href</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&gt;&lt;/</a:t>
                      </a:r>
                      <a:r>
                        <a:rPr lang="de-DE" sz="2000" i="0" u="none" dirty="0" smtClean="0">
                          <a:solidFill>
                            <a:srgbClr val="3F7F7F"/>
                          </a:solidFill>
                          <a:latin typeface="Consolas"/>
                        </a:rPr>
                        <a:t>a</a:t>
                      </a:r>
                      <a:r>
                        <a:rPr lang="de-DE" sz="2000" i="0" u="none" dirty="0" smtClean="0">
                          <a:solidFill>
                            <a:srgbClr val="008080"/>
                          </a:solidFill>
                          <a:latin typeface="Consolas"/>
                        </a:rPr>
                        <a:t>&gt;</a:t>
                      </a:r>
                    </a:p>
                  </a:txBody>
                  <a:tcPr/>
                </a:tc>
                <a:tc>
                  <a:txBody>
                    <a:bodyPr/>
                    <a:lstStyle/>
                    <a:p>
                      <a:r>
                        <a:rPr lang="de-DE" dirty="0" smtClean="0"/>
                        <a:t>Link</a:t>
                      </a:r>
                      <a:endParaRPr lang="de-DE" dirty="0"/>
                    </a:p>
                  </a:txBody>
                  <a:tcPr/>
                </a:tc>
              </a:tr>
              <a:tr h="482776">
                <a:tc>
                  <a:txBody>
                    <a:bodyPr/>
                    <a:lstStyle/>
                    <a:p>
                      <a:pPr algn="l"/>
                      <a:r>
                        <a:rPr lang="de-DE" sz="2000" u="none" dirty="0" smtClean="0">
                          <a:solidFill>
                            <a:srgbClr val="008080"/>
                          </a:solidFill>
                          <a:latin typeface="Consolas"/>
                        </a:rPr>
                        <a:t>&lt;</a:t>
                      </a:r>
                      <a:r>
                        <a:rPr lang="de-DE" sz="2000" u="none" dirty="0" err="1" smtClean="0">
                          <a:solidFill>
                            <a:srgbClr val="3F7F7F"/>
                          </a:solidFill>
                          <a:latin typeface="Consolas"/>
                        </a:rPr>
                        <a:t>img</a:t>
                      </a:r>
                      <a:r>
                        <a:rPr lang="de-DE" sz="2000" u="none" dirty="0" smtClean="0">
                          <a:solidFill>
                            <a:srgbClr val="000000"/>
                          </a:solidFill>
                          <a:latin typeface="Consolas"/>
                        </a:rPr>
                        <a:t> </a:t>
                      </a:r>
                      <a:r>
                        <a:rPr lang="de-DE" sz="2000" u="none" dirty="0" err="1" smtClean="0">
                          <a:solidFill>
                            <a:srgbClr val="7F007F"/>
                          </a:solidFill>
                          <a:latin typeface="Consolas"/>
                        </a:rPr>
                        <a:t>src</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a:t>
                      </a:r>
                    </a:p>
                  </a:txBody>
                  <a:tcPr/>
                </a:tc>
                <a:tc>
                  <a:txBody>
                    <a:bodyPr/>
                    <a:lstStyle/>
                    <a:p>
                      <a:r>
                        <a:rPr lang="de-DE" dirty="0" smtClean="0"/>
                        <a:t>Bild</a:t>
                      </a:r>
                      <a:endParaRPr lang="de-DE" dirty="0"/>
                    </a:p>
                  </a:txBody>
                  <a:tcPr/>
                </a:tc>
              </a:tr>
              <a:tr h="536688">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h1</a:t>
                      </a:r>
                      <a:r>
                        <a:rPr lang="de-DE" sz="2000" u="none" dirty="0" smtClean="0">
                          <a:solidFill>
                            <a:srgbClr val="008080"/>
                          </a:solidFill>
                          <a:latin typeface="Consolas"/>
                        </a:rPr>
                        <a:t>&gt;&lt;/</a:t>
                      </a:r>
                      <a:r>
                        <a:rPr lang="de-DE" sz="2000" u="none" dirty="0" smtClean="0">
                          <a:solidFill>
                            <a:srgbClr val="3F7F7F"/>
                          </a:solidFill>
                          <a:latin typeface="Consolas"/>
                        </a:rPr>
                        <a:t>h1</a:t>
                      </a:r>
                      <a:r>
                        <a:rPr lang="de-DE" sz="2000" u="none" dirty="0" smtClean="0">
                          <a:solidFill>
                            <a:srgbClr val="008080"/>
                          </a:solidFill>
                          <a:latin typeface="Consolas"/>
                        </a:rPr>
                        <a:t>&gt;</a:t>
                      </a:r>
                    </a:p>
                  </a:txBody>
                  <a:tcPr/>
                </a:tc>
                <a:tc>
                  <a:txBody>
                    <a:bodyPr/>
                    <a:lstStyle/>
                    <a:p>
                      <a:r>
                        <a:rPr lang="de-DE" dirty="0" smtClean="0"/>
                        <a:t>Überschrift 1. Ordnung</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div</a:t>
                      </a:r>
                      <a:r>
                        <a:rPr lang="de-DE" sz="2000" u="none" dirty="0" smtClean="0">
                          <a:solidFill>
                            <a:srgbClr val="008080"/>
                          </a:solidFill>
                          <a:latin typeface="Consolas"/>
                        </a:rPr>
                        <a:t>&gt;&lt;/</a:t>
                      </a:r>
                      <a:r>
                        <a:rPr lang="de-DE" sz="2000" u="none" dirty="0" smtClean="0">
                          <a:solidFill>
                            <a:srgbClr val="3F7F7F"/>
                          </a:solidFill>
                          <a:latin typeface="Consolas"/>
                        </a:rPr>
                        <a:t>div</a:t>
                      </a:r>
                      <a:r>
                        <a:rPr lang="de-DE" sz="2000" u="none" dirty="0" smtClean="0">
                          <a:solidFill>
                            <a:srgbClr val="008080"/>
                          </a:solidFill>
                          <a:latin typeface="Consolas"/>
                        </a:rPr>
                        <a:t>&gt;</a:t>
                      </a:r>
                    </a:p>
                  </a:txBody>
                  <a:tcPr/>
                </a:tc>
                <a:tc>
                  <a:txBody>
                    <a:bodyPr/>
                    <a:lstStyle/>
                    <a:p>
                      <a:r>
                        <a:rPr lang="de-DE" dirty="0" smtClean="0"/>
                        <a:t>Block-Element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smtClean="0">
                          <a:solidFill>
                            <a:srgbClr val="3F7F7F"/>
                          </a:solidFill>
                          <a:latin typeface="Consolas"/>
                        </a:rPr>
                        <a:t>span</a:t>
                      </a:r>
                      <a:r>
                        <a:rPr lang="de-DE" sz="2000" u="none" dirty="0" smtClean="0">
                          <a:solidFill>
                            <a:srgbClr val="008080"/>
                          </a:solidFill>
                          <a:latin typeface="Consolas"/>
                        </a:rPr>
                        <a:t>&gt;&lt;/</a:t>
                      </a:r>
                      <a:r>
                        <a:rPr lang="de-DE" sz="2000" u="none" dirty="0" smtClean="0">
                          <a:solidFill>
                            <a:srgbClr val="3F7F7F"/>
                          </a:solidFill>
                          <a:latin typeface="Consolas"/>
                        </a:rPr>
                        <a:t>span</a:t>
                      </a:r>
                      <a:r>
                        <a:rPr lang="de-DE" sz="2000" u="none" dirty="0" smtClean="0">
                          <a:solidFill>
                            <a:srgbClr val="008080"/>
                          </a:solidFill>
                          <a:latin typeface="Consolas"/>
                        </a:rPr>
                        <a:t>&gt;</a:t>
                      </a:r>
                    </a:p>
                  </a:txBody>
                  <a:tcPr/>
                </a:tc>
                <a:tc>
                  <a:txBody>
                    <a:bodyPr/>
                    <a:lstStyle/>
                    <a:p>
                      <a:r>
                        <a:rPr lang="de-DE" dirty="0" smtClean="0"/>
                        <a:t>Inline-Element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err="1" smtClean="0">
                          <a:solidFill>
                            <a:srgbClr val="008080"/>
                          </a:solidFill>
                          <a:latin typeface="Consolas"/>
                        </a:rPr>
                        <a:t>ul</a:t>
                      </a:r>
                      <a:r>
                        <a:rPr lang="de-DE" sz="2000" u="none" dirty="0" smtClean="0">
                          <a:solidFill>
                            <a:srgbClr val="008080"/>
                          </a:solidFill>
                          <a:latin typeface="Consolas"/>
                        </a:rPr>
                        <a:t>&gt;&lt;/</a:t>
                      </a:r>
                      <a:r>
                        <a:rPr lang="de-DE" sz="2000" u="none" dirty="0" err="1" smtClean="0">
                          <a:solidFill>
                            <a:srgbClr val="008080"/>
                          </a:solidFill>
                          <a:latin typeface="Consolas"/>
                        </a:rPr>
                        <a:t>ul</a:t>
                      </a:r>
                      <a:r>
                        <a:rPr lang="de-DE" sz="2000" u="none" dirty="0" smtClean="0">
                          <a:solidFill>
                            <a:srgbClr val="008080"/>
                          </a:solidFill>
                          <a:latin typeface="Consolas"/>
                        </a:rPr>
                        <a:t>&gt;</a:t>
                      </a:r>
                    </a:p>
                  </a:txBody>
                  <a:tcPr/>
                </a:tc>
                <a:tc>
                  <a:txBody>
                    <a:bodyPr/>
                    <a:lstStyle/>
                    <a:p>
                      <a:r>
                        <a:rPr lang="de-DE" dirty="0" smtClean="0"/>
                        <a:t>Liste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&lt;li&gt;&lt;/li&gt;</a:t>
                      </a:r>
                    </a:p>
                  </a:txBody>
                  <a:tcPr/>
                </a:tc>
                <a:tc>
                  <a:txBody>
                    <a:bodyPr/>
                    <a:lstStyle/>
                    <a:p>
                      <a:r>
                        <a:rPr lang="de-DE" dirty="0" smtClean="0"/>
                        <a:t>Listenelement</a:t>
                      </a:r>
                      <a:endParaRPr lang="de-DE" dirty="0"/>
                    </a:p>
                  </a:txBody>
                  <a:tcPr/>
                </a:tc>
              </a:tr>
            </a:tbl>
          </a:graphicData>
        </a:graphic>
      </p:graphicFrame>
    </p:spTree>
    <p:extLst>
      <p:ext uri="{BB962C8B-B14F-4D97-AF65-F5344CB8AC3E}">
        <p14:creationId xmlns:p14="http://schemas.microsoft.com/office/powerpoint/2010/main" val="41486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Formularelemente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3904284360"/>
              </p:ext>
            </p:extLst>
          </p:nvPr>
        </p:nvGraphicFramePr>
        <p:xfrm>
          <a:off x="323850" y="1690688"/>
          <a:ext cx="9546562" cy="3666848"/>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&lt;form&gt;</a:t>
                      </a:r>
                    </a:p>
                  </a:txBody>
                  <a:tcPr/>
                </a:tc>
                <a:tc>
                  <a:txBody>
                    <a:bodyPr/>
                    <a:lstStyle/>
                    <a:p>
                      <a:r>
                        <a:rPr lang="de-DE" dirty="0" smtClean="0"/>
                        <a:t>Formular</a:t>
                      </a:r>
                      <a:endParaRPr lang="de-DE" dirty="0"/>
                    </a:p>
                  </a:txBody>
                  <a:tcPr/>
                </a:tc>
              </a:tr>
              <a:tr h="482776">
                <a:tc>
                  <a:txBody>
                    <a:bodyPr/>
                    <a:lstStyle/>
                    <a:p>
                      <a:pPr algn="l"/>
                      <a:r>
                        <a:rPr lang="de-DE" sz="2000" i="0" u="none" dirty="0" smtClean="0">
                          <a:solidFill>
                            <a:srgbClr val="008080"/>
                          </a:solidFill>
                          <a:latin typeface="Consolas"/>
                        </a:rPr>
                        <a:t>&lt;</a:t>
                      </a:r>
                      <a:r>
                        <a:rPr lang="de-DE" sz="2000" i="0" u="none" dirty="0" err="1" smtClean="0">
                          <a:solidFill>
                            <a:srgbClr val="008080"/>
                          </a:solidFill>
                          <a:latin typeface="Consolas"/>
                        </a:rPr>
                        <a:t>label</a:t>
                      </a:r>
                      <a:r>
                        <a:rPr lang="de-DE" sz="2000" i="0" u="none" dirty="0" smtClean="0">
                          <a:solidFill>
                            <a:srgbClr val="008080"/>
                          </a:solidFill>
                          <a:latin typeface="Consolas"/>
                        </a:rPr>
                        <a:t>&gt;</a:t>
                      </a:r>
                    </a:p>
                  </a:txBody>
                  <a:tcPr/>
                </a:tc>
                <a:tc>
                  <a:txBody>
                    <a:bodyPr/>
                    <a:lstStyle/>
                    <a:p>
                      <a:r>
                        <a:rPr lang="de-DE" dirty="0" smtClean="0"/>
                        <a:t>Label</a:t>
                      </a:r>
                      <a:r>
                        <a:rPr lang="de-DE" baseline="0" dirty="0" smtClean="0"/>
                        <a:t> (Beschriftung für Eingabefeld)</a:t>
                      </a:r>
                      <a:endParaRPr lang="de-DE" dirty="0"/>
                    </a:p>
                  </a:txBody>
                  <a:tcPr/>
                </a:tc>
              </a:tr>
              <a:tr h="482776">
                <a:tc>
                  <a:txBody>
                    <a:bodyPr/>
                    <a:lstStyle/>
                    <a:p>
                      <a:pPr algn="l"/>
                      <a:r>
                        <a:rPr lang="en-US" sz="2000" dirty="0" smtClean="0">
                          <a:solidFill>
                            <a:srgbClr val="008080"/>
                          </a:solidFill>
                          <a:latin typeface="Consolas"/>
                        </a:rPr>
                        <a:t>&lt;</a:t>
                      </a:r>
                      <a:r>
                        <a:rPr lang="en-US" sz="2000" dirty="0" smtClean="0">
                          <a:solidFill>
                            <a:srgbClr val="3F7F7F"/>
                          </a:solidFill>
                          <a:latin typeface="Consolas"/>
                        </a:rPr>
                        <a:t>button</a:t>
                      </a:r>
                      <a:r>
                        <a:rPr lang="en-US" sz="2000" dirty="0" smtClean="0">
                          <a:solidFill>
                            <a:srgbClr val="008080"/>
                          </a:solidFill>
                          <a:latin typeface="Consolas"/>
                        </a:rPr>
                        <a:t>&gt; </a:t>
                      </a:r>
                      <a:r>
                        <a:rPr lang="en-US" sz="2100" dirty="0" err="1" smtClean="0">
                          <a:solidFill>
                            <a:schemeClr val="tx1"/>
                          </a:solidFill>
                          <a:latin typeface="+mj-lt"/>
                        </a:rPr>
                        <a:t>oder</a:t>
                      </a:r>
                      <a:r>
                        <a:rPr lang="en-US" sz="2000" dirty="0" smtClean="0">
                          <a:solidFill>
                            <a:schemeClr val="tx1"/>
                          </a:solidFill>
                          <a:latin typeface="Consolas"/>
                        </a:rPr>
                        <a:t> </a:t>
                      </a:r>
                      <a:r>
                        <a:rPr lang="en-US" sz="2000" dirty="0" smtClean="0">
                          <a:solidFill>
                            <a:srgbClr val="008080"/>
                          </a:solidFill>
                          <a:latin typeface="Consolas"/>
                        </a:rPr>
                        <a:t>&lt;</a:t>
                      </a:r>
                      <a:r>
                        <a:rPr lang="en-US" sz="2000" dirty="0" smtClean="0">
                          <a:solidFill>
                            <a:srgbClr val="3F7F7F"/>
                          </a:solidFill>
                          <a:latin typeface="Consolas"/>
                        </a:rPr>
                        <a:t>input </a:t>
                      </a:r>
                      <a:r>
                        <a:rPr lang="en-US" sz="2000" dirty="0" smtClean="0">
                          <a:solidFill>
                            <a:srgbClr val="7F007F"/>
                          </a:solidFill>
                          <a:latin typeface="Consolas"/>
                        </a:rPr>
                        <a:t>type</a:t>
                      </a:r>
                      <a:r>
                        <a:rPr lang="en-US" sz="2000" dirty="0" smtClean="0">
                          <a:solidFill>
                            <a:srgbClr val="000000"/>
                          </a:solidFill>
                          <a:latin typeface="Consolas"/>
                        </a:rPr>
                        <a:t>=</a:t>
                      </a:r>
                      <a:r>
                        <a:rPr lang="en-US" sz="2000" i="1" dirty="0" smtClean="0">
                          <a:solidFill>
                            <a:srgbClr val="2A00FF"/>
                          </a:solidFill>
                          <a:latin typeface="Consolas"/>
                        </a:rPr>
                        <a:t>"button"</a:t>
                      </a:r>
                      <a:r>
                        <a:rPr lang="en-US" sz="2000" i="0" dirty="0" smtClean="0">
                          <a:solidFill>
                            <a:srgbClr val="008080"/>
                          </a:solidFill>
                          <a:latin typeface="Consolas"/>
                        </a:rPr>
                        <a:t>&gt;</a:t>
                      </a:r>
                    </a:p>
                  </a:txBody>
                  <a:tcPr/>
                </a:tc>
                <a:tc>
                  <a:txBody>
                    <a:bodyPr/>
                    <a:lstStyle/>
                    <a:p>
                      <a:r>
                        <a:rPr lang="de-DE" dirty="0" smtClean="0"/>
                        <a:t>Button</a:t>
                      </a:r>
                      <a:endParaRPr lang="de-DE" dirty="0"/>
                    </a:p>
                  </a:txBody>
                  <a:tcPr/>
                </a:tc>
              </a:tr>
              <a:tr h="536688">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input</a:t>
                      </a:r>
                      <a:r>
                        <a:rPr lang="de-DE" sz="2000" dirty="0" smtClean="0">
                          <a:solidFill>
                            <a:srgbClr val="008080"/>
                          </a:solidFill>
                          <a:latin typeface="Consolas"/>
                        </a:rPr>
                        <a:t>&gt;</a:t>
                      </a:r>
                    </a:p>
                  </a:txBody>
                  <a:tcPr/>
                </a:tc>
                <a:tc>
                  <a:txBody>
                    <a:bodyPr/>
                    <a:lstStyle/>
                    <a:p>
                      <a:r>
                        <a:rPr lang="de-DE" dirty="0" smtClean="0"/>
                        <a:t>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textarea</a:t>
                      </a:r>
                      <a:r>
                        <a:rPr lang="de-DE" sz="2000" dirty="0" smtClean="0">
                          <a:solidFill>
                            <a:srgbClr val="008080"/>
                          </a:solidFill>
                          <a:latin typeface="Consolas"/>
                        </a:rPr>
                        <a:t>&gt;&lt;/</a:t>
                      </a:r>
                      <a:r>
                        <a:rPr lang="de-DE" sz="2000" dirty="0" err="1" smtClean="0">
                          <a:solidFill>
                            <a:srgbClr val="3F7F7F"/>
                          </a:solidFill>
                          <a:latin typeface="Consolas"/>
                        </a:rPr>
                        <a:t>textarea</a:t>
                      </a:r>
                      <a:r>
                        <a:rPr lang="de-DE" sz="2000" dirty="0" smtClean="0">
                          <a:solidFill>
                            <a:srgbClr val="008080"/>
                          </a:solidFill>
                          <a:latin typeface="Consolas"/>
                        </a:rPr>
                        <a:t>&gt;</a:t>
                      </a:r>
                    </a:p>
                  </a:txBody>
                  <a:tcPr/>
                </a:tc>
                <a:tc>
                  <a:txBody>
                    <a:bodyPr/>
                    <a:lstStyle/>
                    <a:p>
                      <a:r>
                        <a:rPr lang="de-DE" dirty="0" smtClean="0"/>
                        <a:t>Mehrzeiliges</a:t>
                      </a:r>
                      <a:r>
                        <a:rPr lang="de-DE" baseline="0" dirty="0" smtClean="0"/>
                        <a:t> 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select</a:t>
                      </a:r>
                      <a:r>
                        <a:rPr lang="de-DE" sz="2000" dirty="0" smtClean="0">
                          <a:solidFill>
                            <a:srgbClr val="008080"/>
                          </a:solidFill>
                          <a:latin typeface="Consolas"/>
                        </a:rPr>
                        <a:t>&gt;</a:t>
                      </a:r>
                      <a:endParaRPr lang="de-DE" sz="2000" u="none" dirty="0" smtClean="0">
                        <a:solidFill>
                          <a:srgbClr val="008080"/>
                        </a:solidFill>
                        <a:latin typeface="Consolas"/>
                      </a:endParaRPr>
                    </a:p>
                  </a:txBody>
                  <a:tcPr/>
                </a:tc>
                <a:tc>
                  <a:txBody>
                    <a:bodyPr/>
                    <a:lstStyle/>
                    <a:p>
                      <a:r>
                        <a:rPr lang="de-DE" dirty="0" smtClean="0"/>
                        <a:t>Auswahlliste</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option</a:t>
                      </a:r>
                      <a:r>
                        <a:rPr lang="de-DE" sz="2000" dirty="0" smtClean="0">
                          <a:solidFill>
                            <a:srgbClr val="008080"/>
                          </a:solidFill>
                          <a:latin typeface="Consolas"/>
                        </a:rPr>
                        <a:t>&gt;</a:t>
                      </a:r>
                    </a:p>
                  </a:txBody>
                  <a:tcPr/>
                </a:tc>
                <a:tc>
                  <a:txBody>
                    <a:bodyPr/>
                    <a:lstStyle/>
                    <a:p>
                      <a:r>
                        <a:rPr lang="de-DE" dirty="0" smtClean="0"/>
                        <a:t>Element in Auswahlliste</a:t>
                      </a:r>
                      <a:endParaRPr lang="de-DE" dirty="0"/>
                    </a:p>
                  </a:txBody>
                  <a:tcPr/>
                </a:tc>
              </a:tr>
            </a:tbl>
          </a:graphicData>
        </a:graphic>
      </p:graphicFrame>
    </p:spTree>
    <p:extLst>
      <p:ext uri="{BB962C8B-B14F-4D97-AF65-F5344CB8AC3E}">
        <p14:creationId xmlns:p14="http://schemas.microsoft.com/office/powerpoint/2010/main" val="15112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a:t>
            </a:r>
            <a:br>
              <a:rPr lang="de-DE" dirty="0" smtClean="0"/>
            </a:br>
            <a:r>
              <a:rPr lang="de-DE" sz="2000" dirty="0" smtClean="0"/>
              <a:t>Cascading Style Sheets</a:t>
            </a:r>
            <a:endParaRPr lang="de-DE" sz="2000" dirty="0"/>
          </a:p>
        </p:txBody>
      </p:sp>
      <p:sp>
        <p:nvSpPr>
          <p:cNvPr id="3" name="Text Placeholder 2"/>
          <p:cNvSpPr>
            <a:spLocks noGrp="1"/>
          </p:cNvSpPr>
          <p:nvPr>
            <p:ph type="body" sz="quarter" idx="10"/>
          </p:nvPr>
        </p:nvSpPr>
        <p:spPr/>
        <p:txBody>
          <a:bodyPr/>
          <a:lstStyle/>
          <a:p>
            <a:r>
              <a:rPr lang="de-DE" dirty="0" smtClean="0"/>
              <a:t>Sprache zur Gestaltung von HTML</a:t>
            </a:r>
          </a:p>
          <a:p>
            <a:pPr lvl="1"/>
            <a:r>
              <a:rPr lang="de-DE" dirty="0" smtClean="0"/>
              <a:t>Beispiel</a:t>
            </a:r>
          </a:p>
        </p:txBody>
      </p:sp>
      <p:sp>
        <p:nvSpPr>
          <p:cNvPr id="5" name="Rectangle 4"/>
          <p:cNvSpPr/>
          <p:nvPr/>
        </p:nvSpPr>
        <p:spPr>
          <a:xfrm>
            <a:off x="349931" y="2634343"/>
            <a:ext cx="6096000" cy="1569660"/>
          </a:xfrm>
          <a:prstGeom prst="rect">
            <a:avLst/>
          </a:prstGeom>
        </p:spPr>
        <p:txBody>
          <a:bodyPr>
            <a:spAutoFit/>
          </a:bodyPr>
          <a:lstStyle/>
          <a:p>
            <a:r>
              <a:rPr lang="de-DE" sz="2400" b="1" dirty="0">
                <a:solidFill>
                  <a:srgbClr val="3F7F7F"/>
                </a:solidFill>
                <a:latin typeface="Consolas"/>
              </a:rPr>
              <a:t>h1 </a:t>
            </a:r>
            <a:r>
              <a:rPr lang="de-DE" sz="2400" b="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color</a:t>
            </a:r>
            <a:r>
              <a:rPr lang="de-DE" sz="2400" dirty="0">
                <a:solidFill>
                  <a:srgbClr val="000000"/>
                </a:solidFill>
                <a:latin typeface="Consolas"/>
              </a:rPr>
              <a:t>: </a:t>
            </a:r>
            <a:r>
              <a:rPr lang="de-DE" sz="2400" i="1" dirty="0" err="1">
                <a:solidFill>
                  <a:srgbClr val="2A00E1"/>
                </a:solidFill>
                <a:latin typeface="Consolas"/>
              </a:rPr>
              <a:t>grey</a:t>
            </a:r>
            <a:r>
              <a:rPr lang="de-DE" sz="2400" i="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margin</a:t>
            </a:r>
            <a:r>
              <a:rPr lang="de-DE" sz="2400" dirty="0">
                <a:solidFill>
                  <a:srgbClr val="000000"/>
                </a:solidFill>
                <a:latin typeface="Consolas"/>
              </a:rPr>
              <a:t>: </a:t>
            </a:r>
            <a:r>
              <a:rPr lang="de-DE" sz="2400" i="1" dirty="0">
                <a:solidFill>
                  <a:srgbClr val="2A00E1"/>
                </a:solidFill>
                <a:latin typeface="Consolas"/>
              </a:rPr>
              <a:t>2px</a:t>
            </a:r>
            <a:r>
              <a:rPr lang="de-DE" sz="2400" i="1" dirty="0">
                <a:solidFill>
                  <a:srgbClr val="000000"/>
                </a:solidFill>
                <a:latin typeface="Consolas"/>
              </a:rPr>
              <a:t>;</a:t>
            </a:r>
          </a:p>
          <a:p>
            <a:r>
              <a:rPr lang="de-DE" sz="2400" dirty="0">
                <a:solidFill>
                  <a:srgbClr val="000000"/>
                </a:solidFill>
                <a:latin typeface="Consolas"/>
              </a:rPr>
              <a:t>}</a:t>
            </a:r>
          </a:p>
        </p:txBody>
      </p:sp>
    </p:spTree>
    <p:extLst>
      <p:ext uri="{BB962C8B-B14F-4D97-AF65-F5344CB8AC3E}">
        <p14:creationId xmlns:p14="http://schemas.microsoft.com/office/powerpoint/2010/main" val="781766696"/>
      </p:ext>
    </p:extLst>
  </p:cSld>
  <p:clrMapOvr>
    <a:masterClrMapping/>
  </p:clrMapOvr>
</p:sld>
</file>

<file path=ppt/theme/theme1.xml><?xml version="1.0" encoding="utf-8"?>
<a:theme xmlns:a="http://schemas.openxmlformats.org/drawingml/2006/main" name="SAP_2014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SAP_2014_16x9_v1.0</Template>
  <TotalTime>0</TotalTime>
  <Words>1309</Words>
  <Application>Microsoft Office PowerPoint</Application>
  <PresentationFormat>Custom</PresentationFormat>
  <Paragraphs>393</Paragraphs>
  <Slides>40</Slides>
  <Notes>7</Notes>
  <HiddenSlides>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SAP_2014_16x9_v1.0</vt:lpstr>
      <vt:lpstr>JavaScript CrossCourse</vt:lpstr>
      <vt:lpstr>Agenda</vt:lpstr>
      <vt:lpstr>HTML</vt:lpstr>
      <vt:lpstr>HTML Hypertext Markup Language</vt:lpstr>
      <vt:lpstr>HTML Hypertext Markup Language</vt:lpstr>
      <vt:lpstr>Das HTML-Grundgerüst</vt:lpstr>
      <vt:lpstr>HTML – Allgemeine Elemente</vt:lpstr>
      <vt:lpstr>HTML – Formularelemente</vt:lpstr>
      <vt:lpstr>CSS Cascading Style Sheets</vt:lpstr>
      <vt:lpstr>CSS – Einige wichtige Eigenschaften</vt:lpstr>
      <vt:lpstr>CSS im HTML einbinden</vt:lpstr>
      <vt:lpstr>Was ist JavaScript?</vt:lpstr>
      <vt:lpstr>Was ist JavaScript?</vt:lpstr>
      <vt:lpstr>Einbinden von JavaScript in HTML</vt:lpstr>
      <vt:lpstr>Hello World</vt:lpstr>
      <vt:lpstr>Hello World – Das erste Programm</vt:lpstr>
      <vt:lpstr>Übung – Hello World</vt:lpstr>
      <vt:lpstr>Variablen</vt:lpstr>
      <vt:lpstr>Variablen</vt:lpstr>
      <vt:lpstr>Kontrollstrukturen</vt:lpstr>
      <vt:lpstr>Bedingungen</vt:lpstr>
      <vt:lpstr>Bedingungen – Truthy</vt:lpstr>
      <vt:lpstr>Übung – Bedingungen</vt:lpstr>
      <vt:lpstr>Verzweigungen</vt:lpstr>
      <vt:lpstr>Verzweigungen</vt:lpstr>
      <vt:lpstr>Schleifen</vt:lpstr>
      <vt:lpstr>Objektorientierung</vt:lpstr>
      <vt:lpstr>Objekte durch Objektliterale</vt:lpstr>
      <vt:lpstr>Objekte durch Funktionen erzeugen</vt:lpstr>
      <vt:lpstr>„Vererbung“</vt:lpstr>
      <vt:lpstr>„Vererbung“</vt:lpstr>
      <vt:lpstr>Objektorientierung – Übung</vt:lpstr>
      <vt:lpstr>AJAX</vt:lpstr>
      <vt:lpstr>AJAX</vt:lpstr>
      <vt:lpstr>AJAX</vt:lpstr>
      <vt:lpstr>AJAX</vt:lpstr>
      <vt:lpstr>AJAX – Übung</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Liedtke, Matthias</dc:creator>
  <cp:lastModifiedBy>Liedtke, Matthias</cp:lastModifiedBy>
  <cp:revision>76</cp:revision>
  <dcterms:created xsi:type="dcterms:W3CDTF">2015-04-19T20:28:26Z</dcterms:created>
  <dcterms:modified xsi:type="dcterms:W3CDTF">2015-04-23T12:21:26Z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