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81" r:id="rId24"/>
    <p:sldId id="364" r:id="rId25"/>
    <p:sldId id="358" r:id="rId26"/>
    <p:sldId id="361" r:id="rId27"/>
    <p:sldId id="365" r:id="rId28"/>
    <p:sldId id="367" r:id="rId29"/>
    <p:sldId id="366" r:id="rId30"/>
    <p:sldId id="368" r:id="rId31"/>
    <p:sldId id="369" r:id="rId32"/>
    <p:sldId id="374" r:id="rId33"/>
    <p:sldId id="375" r:id="rId34"/>
    <p:sldId id="377" r:id="rId35"/>
    <p:sldId id="376" r:id="rId36"/>
    <p:sldId id="378" r:id="rId37"/>
    <p:sldId id="379" r:id="rId38"/>
    <p:sldId id="380" r:id="rId39"/>
    <p:sldId id="310" r:id="rId40"/>
    <p:sldId id="265" r:id="rId41"/>
    <p:sldId id="339" r:id="rId4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77410" autoAdjust="0"/>
  </p:normalViewPr>
  <p:slideViewPr>
    <p:cSldViewPr snapToGrid="0" showGuides="1">
      <p:cViewPr varScale="1">
        <p:scale>
          <a:sx n="86" d="100"/>
          <a:sy n="86" d="100"/>
        </p:scale>
        <p:origin x="-11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smtClean="0">
                <a:solidFill>
                  <a:srgbClr val="000000"/>
                </a:solidFill>
                <a:latin typeface="Consolas"/>
              </a:rPr>
              <a:t>, </a:t>
            </a:r>
            <a:r>
              <a:rPr lang="de-DE" sz="1400" dirty="0" err="1" smtClean="0">
                <a:solidFill>
                  <a:srgbClr val="000000"/>
                </a:solidFill>
                <a:latin typeface="Consolas"/>
              </a:rPr>
              <a:t>name</a:t>
            </a:r>
            <a:r>
              <a:rPr lang="de-DE" sz="1400" dirty="0" smtClean="0">
                <a:solidFill>
                  <a:srgbClr val="000000"/>
                </a:solidFill>
                <a:latin typeface="Consolas"/>
              </a:rPr>
              <a:t>, </a:t>
            </a:r>
            <a:r>
              <a:rPr lang="de-DE" sz="1400" dirty="0" err="1" smtClean="0">
                <a:solidFill>
                  <a:srgbClr val="000000"/>
                </a:solidFill>
                <a:latin typeface="Consolas"/>
              </a:rPr>
              <a:t>ps</a:t>
            </a:r>
            <a:r>
              <a:rPr lang="de-DE" sz="1400" dirty="0" smtClean="0">
                <a:solidFill>
                  <a:srgbClr val="000000"/>
                </a:solidFill>
                <a:latin typeface="Consolas"/>
              </a:rPr>
              <a:t>);</a:t>
            </a: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smtClean="0">
                <a:solidFill>
                  <a:srgbClr val="000000"/>
                </a:solidFill>
                <a:latin typeface="Consolas"/>
                <a:sym typeface="Wingdings" panose="05000000000000000000" pitchFamily="2" charset="2"/>
              </a:rPr>
              <a:t> Aufruf des Konstruktors der Superklasse</a:t>
            </a:r>
            <a:endParaRPr lang="de-DE" sz="1400" dirty="0" smtClean="0">
              <a:solidFill>
                <a:srgbClr val="000000"/>
              </a:solidFill>
              <a:latin typeface="Consolas"/>
            </a:endParaRP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a:t>
            </a:r>
            <a:r>
              <a:rPr lang="de-DE" sz="1400" dirty="0" smtClean="0">
                <a:solidFill>
                  <a:srgbClr val="000000"/>
                </a:solidFill>
                <a:latin typeface="Consolas"/>
              </a:rPr>
              <a:t>=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hyperlink" Target="https://www.destroyallsoftware.com/talks/wa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Kontrollstrukturen</a:t>
            </a:r>
          </a:p>
          <a:p>
            <a:r>
              <a:rPr lang="de-DE" dirty="0" smtClean="0"/>
              <a:t>Objektorientierung</a:t>
            </a:r>
          </a:p>
          <a:p>
            <a:r>
              <a:rPr lang="de-DE" dirty="0" smtClean="0"/>
              <a:t>AJAX</a:t>
            </a:r>
          </a:p>
          <a:p>
            <a:endParaRPr lang="de-DE" dirty="0" smtClean="0"/>
          </a:p>
          <a:p>
            <a:endParaRPr lang="de-DE" dirty="0"/>
          </a:p>
        </p:txBody>
      </p:sp>
    </p:spTree>
    <p:extLst>
      <p:ext uri="{BB962C8B-B14F-4D97-AF65-F5344CB8AC3E}">
        <p14:creationId xmlns:p14="http://schemas.microsoft.com/office/powerpoint/2010/main" val="118717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WAT</a:t>
            </a:r>
            <a:endParaRPr lang="de-DE" dirty="0"/>
          </a:p>
        </p:txBody>
      </p:sp>
      <p:sp>
        <p:nvSpPr>
          <p:cNvPr id="5" name="Rectangle 4"/>
          <p:cNvSpPr/>
          <p:nvPr/>
        </p:nvSpPr>
        <p:spPr>
          <a:xfrm>
            <a:off x="314054" y="1612400"/>
            <a:ext cx="5507790" cy="415498"/>
          </a:xfrm>
          <a:prstGeom prst="rect">
            <a:avLst/>
          </a:prstGeom>
        </p:spPr>
        <p:txBody>
          <a:bodyPr wrap="none">
            <a:spAutoFit/>
          </a:bodyPr>
          <a:lstStyle/>
          <a:p>
            <a:r>
              <a:rPr lang="de-DE" dirty="0">
                <a:hlinkClick r:id="rId2"/>
              </a:rPr>
              <a:t>https://www.destroyallsoftware.com/talks/wat</a:t>
            </a:r>
            <a:endParaRPr lang="de-DE" dirty="0"/>
          </a:p>
        </p:txBody>
      </p:sp>
    </p:spTree>
    <p:extLst>
      <p:ext uri="{BB962C8B-B14F-4D97-AF65-F5344CB8AC3E}">
        <p14:creationId xmlns:p14="http://schemas.microsoft.com/office/powerpoint/2010/main" val="3691704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6905491" y="3567888"/>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Rectangle 23"/>
          <p:cNvSpPr/>
          <p:nvPr/>
        </p:nvSpPr>
        <p:spPr bwMode="gray">
          <a:xfrm>
            <a:off x="6905491" y="269004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6905491" y="326746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4" grpId="0" animBg="1"/>
      <p:bldP spid="24" grpId="1" animBg="1"/>
      <p:bldP spid="4" grpId="0" animBg="1"/>
      <p:bldP spid="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r>
              <a:rPr lang="de-DE" dirty="0" smtClean="0"/>
              <a:t>.</a:t>
            </a:r>
          </a:p>
          <a:p>
            <a:r>
              <a:rPr lang="de-DE" dirty="0" smtClean="0"/>
              <a:t>Datei: shape.js</a:t>
            </a:r>
            <a:endParaRPr lang="de-DE" dirty="0"/>
          </a:p>
        </p:txBody>
      </p:sp>
    </p:spTree>
    <p:extLst>
      <p:ext uri="{BB962C8B-B14F-4D97-AF65-F5344CB8AC3E}">
        <p14:creationId xmlns:p14="http://schemas.microsoft.com/office/powerpoint/2010/main" val="2420339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message</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a:t>
            </a:r>
            <a:r>
              <a:rPr lang="de-DE" dirty="0" smtClean="0"/>
              <a:t>. </a:t>
            </a:r>
            <a:r>
              <a:rPr lang="de-DE" dirty="0"/>
              <a:t>(Funktion </a:t>
            </a:r>
            <a:r>
              <a:rPr lang="de-DE" dirty="0" err="1" smtClean="0"/>
              <a:t>onAjaxSend</a:t>
            </a:r>
            <a:r>
              <a:rPr lang="de-DE" dirty="0" smtClean="0"/>
              <a:t> in script.js)</a:t>
            </a:r>
            <a:endParaRPr lang="de-DE" dirty="0" smtClean="0"/>
          </a:p>
          <a:p>
            <a:r>
              <a:rPr lang="de-DE" dirty="0" smtClean="0"/>
              <a:t>Bei Erhalt der Antwort soll diese in einem alert() angezeigt werden.</a:t>
            </a:r>
          </a:p>
          <a:p>
            <a:r>
              <a:rPr lang="de-DE" dirty="0" smtClean="0"/>
              <a:t>Hinweis zum Senden von Daten als JSON an den Server:</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http_request.setRequestHeader</a:t>
            </a:r>
            <a:r>
              <a:rPr lang="de-DE" dirty="0">
                <a:solidFill>
                  <a:srgbClr val="000000"/>
                </a:solidFill>
                <a:latin typeface="Consolas"/>
              </a:rPr>
              <a:t>(</a:t>
            </a:r>
            <a:r>
              <a:rPr lang="de-DE" dirty="0">
                <a:solidFill>
                  <a:srgbClr val="2A00FF"/>
                </a:solidFill>
                <a:latin typeface="Consolas"/>
              </a:rPr>
              <a:t>"Content-Type"</a:t>
            </a:r>
            <a:r>
              <a:rPr lang="de-DE" dirty="0">
                <a:solidFill>
                  <a:srgbClr val="000000"/>
                </a:solidFill>
                <a:latin typeface="Consolas"/>
              </a:rPr>
              <a:t>, </a:t>
            </a:r>
            <a:r>
              <a:rPr lang="de-DE" dirty="0">
                <a:solidFill>
                  <a:srgbClr val="2A00FF"/>
                </a:solidFill>
                <a:latin typeface="Consolas"/>
              </a:rPr>
              <a:t>"</a:t>
            </a:r>
            <a:r>
              <a:rPr lang="de-DE" dirty="0" err="1">
                <a:solidFill>
                  <a:srgbClr val="2A00FF"/>
                </a:solidFill>
                <a:latin typeface="Consolas"/>
              </a:rPr>
              <a:t>application</a:t>
            </a:r>
            <a:r>
              <a:rPr lang="de-DE" dirty="0">
                <a:solidFill>
                  <a:srgbClr val="2A00FF"/>
                </a:solidFill>
                <a:latin typeface="Consolas"/>
              </a:rPr>
              <a:t>/</a:t>
            </a:r>
            <a:r>
              <a:rPr lang="de-DE" dirty="0" err="1">
                <a:solidFill>
                  <a:srgbClr val="2A00FF"/>
                </a:solidFill>
                <a:latin typeface="Consolas"/>
              </a:rPr>
              <a:t>json;charset</a:t>
            </a:r>
            <a:r>
              <a:rPr lang="de-DE" dirty="0">
                <a:solidFill>
                  <a:srgbClr val="2A00FF"/>
                </a:solidFill>
                <a:latin typeface="Consolas"/>
              </a:rPr>
              <a:t>=UTF-8"</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json</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JSON.stringify</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a:solidFill>
                  <a:srgbClr val="000000"/>
                </a:solidFill>
                <a:latin typeface="Consolas"/>
              </a:rPr>
              <a:t>}</a:t>
            </a:r>
          </a:p>
          <a:p>
            <a:pPr lvl="1"/>
            <a:r>
              <a:rPr lang="de-DE" dirty="0" err="1">
                <a:solidFill>
                  <a:srgbClr val="000000"/>
                </a:solidFill>
                <a:latin typeface="Consolas"/>
              </a:rPr>
              <a:t>http_request.send</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endParaRPr lang="de-DE" dirty="0"/>
          </a:p>
        </p:txBody>
      </p:sp>
    </p:spTree>
    <p:extLst>
      <p:ext uri="{BB962C8B-B14F-4D97-AF65-F5344CB8AC3E}">
        <p14:creationId xmlns:p14="http://schemas.microsoft.com/office/powerpoint/2010/main" val="1676247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1363</Words>
  <Application>Microsoft Office PowerPoint</Application>
  <PresentationFormat>Custom</PresentationFormat>
  <Paragraphs>404</Paragraphs>
  <Slides>41</Slides>
  <Notes>7</Notes>
  <HiddenSlides>2</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WAT</vt:lpstr>
      <vt:lpstr>Übung – Bedingungen</vt:lpstr>
      <vt:lpstr>Verzweigungen</vt:lpstr>
      <vt:lpstr>Verzweigungen</vt:lpstr>
      <vt:lpstr>Schleifen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85</cp:revision>
  <dcterms:created xsi:type="dcterms:W3CDTF">2015-04-19T20:28:26Z</dcterms:created>
  <dcterms:modified xsi:type="dcterms:W3CDTF">2015-04-23T13:32:08Z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