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40" r:id="rId2"/>
    <p:sldId id="342" r:id="rId3"/>
    <p:sldId id="341" r:id="rId4"/>
    <p:sldId id="353" r:id="rId5"/>
    <p:sldId id="346" r:id="rId6"/>
    <p:sldId id="345" r:id="rId7"/>
    <p:sldId id="347" r:id="rId8"/>
    <p:sldId id="349" r:id="rId9"/>
    <p:sldId id="350" r:id="rId10"/>
    <p:sldId id="352" r:id="rId11"/>
    <p:sldId id="343" r:id="rId12"/>
    <p:sldId id="344" r:id="rId13"/>
    <p:sldId id="310" r:id="rId14"/>
    <p:sldId id="265" r:id="rId15"/>
    <p:sldId id="339" r:id="rId1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varScale="1">
        <p:scale>
          <a:sx n="88" d="100"/>
          <a:sy n="88" d="100"/>
        </p:scale>
        <p:origin x="-852" y="-10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95" d="100"/>
          <a:sy n="95" d="100"/>
        </p:scale>
        <p:origin x="-2670" y="-10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2014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2014 SAP AG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smtClean="0">
                <a:solidFill>
                  <a:schemeClr val="tx1"/>
                </a:solidFill>
                <a:effectLst/>
                <a:latin typeface="Arial"/>
                <a:ea typeface="+mn-ea"/>
                <a:cs typeface="+mn-cs"/>
              </a:rPr>
              <a:t>Weitergabe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Vervielfältigung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Teilen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daraus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welchem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Zweck</a:t>
            </a:r>
            <a:r>
              <a:rPr lang="en-US" sz="1200" kern="1200" noProof="0" dirty="0" smtClean="0">
                <a:solidFill>
                  <a:schemeClr val="tx1"/>
                </a:solidFill>
                <a:effectLst/>
                <a:latin typeface="Arial"/>
                <a:ea typeface="+mn-ea"/>
                <a:cs typeface="+mn-cs"/>
              </a:rPr>
              <a:t> und in </a:t>
            </a:r>
            <a:r>
              <a:rPr lang="en-US" sz="1200" kern="1200" noProof="0" dirty="0" err="1" smtClean="0">
                <a:solidFill>
                  <a:schemeClr val="tx1"/>
                </a:solidFill>
                <a:effectLst/>
                <a:latin typeface="Arial"/>
                <a:ea typeface="+mn-ea"/>
                <a:cs typeface="+mn-cs"/>
              </a:rPr>
              <a:t>welcher</a:t>
            </a:r>
            <a:r>
              <a:rPr lang="en-US" sz="1200" kern="1200" noProof="0" dirty="0" smtClean="0">
                <a:solidFill>
                  <a:schemeClr val="tx1"/>
                </a:solidFill>
                <a:effectLst/>
                <a:latin typeface="Arial"/>
                <a:ea typeface="+mn-ea"/>
                <a:cs typeface="+mn-cs"/>
              </a:rPr>
              <a:t> Form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immer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ausdrückliche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schriftliche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Genehmigung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gestattet</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SAP und </a:t>
            </a:r>
            <a:r>
              <a:rPr lang="en-US" sz="1200" kern="1200" noProof="0" dirty="0" err="1" smtClean="0">
                <a:solidFill>
                  <a:schemeClr val="tx1"/>
                </a:solidFill>
                <a:effectLst/>
                <a:latin typeface="Arial"/>
                <a:ea typeface="+mn-ea"/>
                <a:cs typeface="+mn-cs"/>
              </a:rPr>
              <a:t>andere</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Dokument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erwähnte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von SAP </a:t>
            </a:r>
            <a:r>
              <a:rPr lang="en-US" sz="1200" kern="1200" noProof="0" dirty="0" err="1" smtClean="0">
                <a:solidFill>
                  <a:schemeClr val="tx1"/>
                </a:solidFill>
                <a:effectLst/>
                <a:latin typeface="Arial"/>
                <a:ea typeface="+mn-ea"/>
                <a:cs typeface="+mn-cs"/>
              </a:rPr>
              <a:t>sowie</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dazugehörigen</a:t>
            </a:r>
            <a:r>
              <a:rPr lang="en-US" sz="1200" kern="1200" noProof="0" dirty="0" smtClean="0">
                <a:solidFill>
                  <a:schemeClr val="tx1"/>
                </a:solidFill>
                <a:effectLst/>
                <a:latin typeface="Arial"/>
                <a:ea typeface="+mn-ea"/>
                <a:cs typeface="+mn-cs"/>
              </a:rPr>
              <a:t> Logos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eingetragene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a:t>
            </a:r>
            <a:r>
              <a:rPr lang="en-US" sz="1200" kern="1200" noProof="0" dirty="0" smtClean="0">
                <a:solidFill>
                  <a:schemeClr val="tx1"/>
                </a:solidFill>
                <a:effectLst/>
                <a:latin typeface="Arial"/>
                <a:ea typeface="+mn-ea"/>
                <a:cs typeface="+mn-cs"/>
              </a:rPr>
              <a:t> der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Deutschland und </a:t>
            </a:r>
            <a:r>
              <a:rPr lang="en-US" sz="1200" kern="1200" noProof="0" dirty="0" err="1" smtClean="0">
                <a:solidFill>
                  <a:schemeClr val="tx1"/>
                </a:solidFill>
                <a:effectLst/>
                <a:latin typeface="Arial"/>
                <a:ea typeface="+mn-ea"/>
                <a:cs typeface="+mn-cs"/>
              </a:rPr>
              <a:t>verschiedenen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weltweit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Weitere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Hinweise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Markenrecht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finden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a:t>
            </a:r>
            <a:r>
              <a:rPr lang="en-US" sz="1200" kern="1200" noProof="0" dirty="0" smtClean="0">
                <a:solidFill>
                  <a:schemeClr val="tx1"/>
                </a:solidFill>
                <a:effectLst/>
                <a:latin typeface="Arial"/>
                <a:ea typeface="+mn-ea"/>
                <a:cs typeface="+mn-cs"/>
              </a:rPr>
              <a:t> </a:t>
            </a:r>
            <a:r>
              <a:rPr lang="en-US" sz="1200" kern="1200" noProof="0" dirty="0" smtClean="0">
                <a:solidFill>
                  <a:schemeClr val="tx1"/>
                </a:solidFill>
                <a:effectLst/>
                <a:latin typeface="Arial"/>
                <a:ea typeface="+mn-ea"/>
                <a:cs typeface="+mn-cs"/>
                <a:hlinkClick r:id="rId2"/>
              </a:rPr>
              <a:t>http://global.sap.com/corporate-de/legal/copyright/index.epx</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von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Vertriebsfirmen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angebotenen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Softwarekomponenten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anderer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Softwarehersteller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länderspezifische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aufweisen</a:t>
            </a:r>
            <a:r>
              <a:rPr lang="en-US" sz="1200" kern="1200" noProof="0" dirty="0" smtClean="0">
                <a:solidFill>
                  <a:schemeClr val="tx1"/>
                </a:solidFill>
                <a:effectLst/>
                <a:latin typeface="Arial"/>
                <a:ea typeface="+mn-ea"/>
                <a:cs typeface="+mn-cs"/>
              </a:rPr>
              <a:t>.</a:t>
            </a:r>
          </a:p>
          <a:p>
            <a:pPr>
              <a:spcBef>
                <a:spcPts val="1200"/>
              </a:spcBef>
            </a:pP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vorliegenden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einem</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bereitgestellt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ausschließlich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Informationszwecken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keinerlei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Haftung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Gewährleistung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Fehler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Unvollständigkeiten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Die SAP AG </a:t>
            </a:r>
            <a:br>
              <a:rPr lang="en-US" sz="1200" kern="1200" noProof="0" dirty="0" smtClean="0">
                <a:solidFill>
                  <a:schemeClr val="tx1"/>
                </a:solidFill>
                <a:effectLst/>
                <a:latin typeface="Arial"/>
                <a:ea typeface="+mn-ea"/>
                <a:cs typeface="+mn-cs"/>
              </a:rPr>
            </a:b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SAP-</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lediglich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für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nach</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Maßgabe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a:t>
            </a:r>
            <a:r>
              <a:rPr lang="en-US" sz="1200" kern="1200" noProof="0" dirty="0" smtClean="0">
                <a:solidFill>
                  <a:schemeClr val="tx1"/>
                </a:solidFill>
                <a:effectLst/>
                <a:latin typeface="Arial"/>
                <a:ea typeface="+mn-ea"/>
                <a:cs typeface="+mn-cs"/>
              </a:rPr>
              <a:t>, die in der </a:t>
            </a:r>
            <a:r>
              <a:rPr lang="en-US" sz="1200" kern="1200" noProof="0" dirty="0" err="1" smtClean="0">
                <a:solidFill>
                  <a:schemeClr val="tx1"/>
                </a:solidFill>
                <a:effectLst/>
                <a:latin typeface="Arial"/>
                <a:ea typeface="+mn-ea"/>
                <a:cs typeface="+mn-cs"/>
              </a:rPr>
              <a:t>Vereinbarung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jeweiligen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Dienstleistungen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ausdrücklich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geregelt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der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ist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als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zusätzliche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Garantie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interpretieren</a:t>
            </a:r>
            <a:r>
              <a:rPr lang="en-US" sz="1200" kern="1200" noProof="0" dirty="0" smtClean="0">
                <a:solidFill>
                  <a:schemeClr val="tx1"/>
                </a:solidFill>
                <a:effectLst/>
                <a:latin typeface="Arial"/>
                <a:ea typeface="+mn-ea"/>
                <a:cs typeface="+mn-cs"/>
              </a:rPr>
              <a:t>. 	</a:t>
            </a:r>
          </a:p>
          <a:p>
            <a:pPr>
              <a:spcBef>
                <a:spcPts val="1200"/>
              </a:spcBef>
            </a:pPr>
            <a:r>
              <a:rPr lang="en-US" sz="1200" kern="1200" noProof="0" dirty="0" err="1" smtClean="0">
                <a:solidFill>
                  <a:schemeClr val="tx1"/>
                </a:solidFill>
                <a:effectLst/>
                <a:latin typeface="Arial"/>
                <a:ea typeface="+mn-ea"/>
                <a:cs typeface="+mn-cs"/>
              </a:rPr>
              <a:t>Insbesondere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sind</a:t>
            </a:r>
            <a:r>
              <a:rPr lang="en-US" sz="1200" kern="1200" noProof="0" dirty="0" smtClean="0">
                <a:solidFill>
                  <a:schemeClr val="tx1"/>
                </a:solidFill>
                <a:effectLst/>
                <a:latin typeface="Arial"/>
                <a:ea typeface="+mn-ea"/>
                <a:cs typeface="+mn-cs"/>
              </a:rPr>
              <a:t> die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keiner</a:t>
            </a:r>
            <a:r>
              <a:rPr lang="en-US" sz="1200" kern="1200" noProof="0" dirty="0" smtClean="0">
                <a:solidFill>
                  <a:schemeClr val="tx1"/>
                </a:solidFill>
                <a:effectLst/>
                <a:latin typeface="Arial"/>
                <a:ea typeface="+mn-ea"/>
                <a:cs typeface="+mn-cs"/>
              </a:rPr>
              <a:t> Weise </a:t>
            </a:r>
            <a:r>
              <a:rPr lang="en-US" sz="1200" kern="1200" noProof="0" dirty="0" err="1" smtClean="0">
                <a:solidFill>
                  <a:schemeClr val="tx1"/>
                </a:solidFill>
                <a:effectLst/>
                <a:latin typeface="Arial"/>
                <a:ea typeface="+mn-ea"/>
                <a:cs typeface="+mn-cs"/>
              </a:rPr>
              <a:t>verpflichtet</a:t>
            </a:r>
            <a:r>
              <a:rPr lang="en-US" sz="1200" kern="1200" noProof="0" dirty="0" smtClean="0">
                <a:solidFill>
                  <a:schemeClr val="tx1"/>
                </a:solidFill>
                <a:effectLst/>
                <a:latin typeface="Arial"/>
                <a:ea typeface="+mn-ea"/>
                <a:cs typeface="+mn-cs"/>
              </a:rPr>
              <a:t>,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dargestellte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Geschäftsabläufe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verfolgen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hierin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wiedergegebene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entwickeln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veröffentlichen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zugehörige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Präsentation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a:t>
            </a:r>
            <a:r>
              <a:rPr lang="en-US" sz="1200" kern="1200" noProof="0" dirty="0" err="1" smtClean="0">
                <a:solidFill>
                  <a:schemeClr val="tx1"/>
                </a:solidFill>
                <a:effectLst/>
                <a:latin typeface="Arial"/>
                <a:ea typeface="+mn-ea"/>
                <a:cs typeface="+mn-cs"/>
              </a:rPr>
              <a:t>Strategie</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etwaige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künftige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Entwicklungen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Produkte</a:t>
            </a:r>
            <a:r>
              <a:rPr lang="en-US" sz="1200" kern="1200" noProof="0" dirty="0" smtClean="0">
                <a:solidFill>
                  <a:schemeClr val="tx1"/>
                </a:solidFill>
                <a:effectLst/>
                <a:latin typeface="Arial"/>
                <a:ea typeface="+mn-ea"/>
                <a:cs typeface="+mn-cs"/>
              </a:rPr>
              <a:t> und/</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Plattformen</a:t>
            </a:r>
            <a:r>
              <a:rPr lang="en-US" sz="1200" kern="1200" noProof="0" dirty="0" smtClean="0">
                <a:solidFill>
                  <a:schemeClr val="tx1"/>
                </a:solidFill>
                <a:effectLst/>
                <a:latin typeface="Arial"/>
                <a:ea typeface="+mn-ea"/>
                <a:cs typeface="+mn-cs"/>
              </a:rPr>
              <a:t>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von der SAP AG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ihren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Konzernunternehmen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jederzeit</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ohne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Angabe</a:t>
            </a:r>
            <a:r>
              <a:rPr lang="en-US" sz="1200" kern="1200" noProof="0" dirty="0" smtClean="0">
                <a:solidFill>
                  <a:schemeClr val="tx1"/>
                </a:solidFill>
                <a:effectLst/>
                <a:latin typeface="Arial"/>
                <a:ea typeface="+mn-ea"/>
                <a:cs typeface="+mn-cs"/>
              </a:rPr>
              <a:t> von </a:t>
            </a:r>
            <a:r>
              <a:rPr lang="en-US" sz="1200" kern="1200" noProof="0" dirty="0" err="1" smtClean="0">
                <a:solidFill>
                  <a:schemeClr val="tx1"/>
                </a:solidFill>
                <a:effectLst/>
                <a:latin typeface="Arial"/>
                <a:ea typeface="+mn-ea"/>
                <a:cs typeface="+mn-cs"/>
              </a:rPr>
              <a:t>Gründen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unangekündigt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geändert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werden</a:t>
            </a:r>
            <a:r>
              <a:rPr lang="en-US" sz="1200" kern="1200" noProof="0" dirty="0" smtClean="0">
                <a:solidFill>
                  <a:schemeClr val="tx1"/>
                </a:solidFill>
                <a:effectLst/>
                <a:latin typeface="Arial"/>
                <a:ea typeface="+mn-ea"/>
                <a:cs typeface="+mn-cs"/>
              </a:rPr>
              <a:t>. </a:t>
            </a:r>
            <a:br>
              <a:rPr lang="en-US" sz="1200" kern="1200" noProof="0" dirty="0" smtClean="0">
                <a:solidFill>
                  <a:schemeClr val="tx1"/>
                </a:solidFill>
                <a:effectLst/>
                <a:latin typeface="Arial"/>
                <a:ea typeface="+mn-ea"/>
                <a:cs typeface="+mn-cs"/>
              </a:rPr>
            </a:br>
            <a:r>
              <a:rPr lang="en-US" sz="1200" kern="1200" noProof="0" dirty="0" smtClean="0">
                <a:solidFill>
                  <a:schemeClr val="tx1"/>
                </a:solidFill>
                <a:effectLst/>
                <a:latin typeface="Arial"/>
                <a:ea typeface="+mn-ea"/>
                <a:cs typeface="+mn-cs"/>
              </a:rPr>
              <a:t>Die in </a:t>
            </a:r>
            <a:r>
              <a:rPr lang="en-US" sz="1200" kern="1200" noProof="0" dirty="0" err="1" smtClean="0">
                <a:solidFill>
                  <a:schemeClr val="tx1"/>
                </a:solidFill>
                <a:effectLst/>
                <a:latin typeface="Arial"/>
                <a:ea typeface="+mn-ea"/>
                <a:cs typeface="+mn-cs"/>
              </a:rPr>
              <a:t>dieser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Publikation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enthaltenen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Informationen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stellen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Zusage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Versprechen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keine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rechtliche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Verpflichtung</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Lieferung</a:t>
            </a:r>
            <a:r>
              <a:rPr lang="en-US" sz="1200" kern="1200" noProof="0" dirty="0" smtClean="0">
                <a:solidFill>
                  <a:schemeClr val="tx1"/>
                </a:solidFill>
                <a:effectLst/>
                <a:latin typeface="Arial"/>
                <a:ea typeface="+mn-ea"/>
                <a:cs typeface="+mn-cs"/>
              </a:rPr>
              <a:t> von Material, Code </a:t>
            </a:r>
            <a:r>
              <a:rPr lang="en-US" sz="1200" kern="1200" noProof="0" dirty="0" err="1" smtClean="0">
                <a:solidFill>
                  <a:schemeClr val="tx1"/>
                </a:solidFill>
                <a:effectLst/>
                <a:latin typeface="Arial"/>
                <a:ea typeface="+mn-ea"/>
                <a:cs typeface="+mn-cs"/>
              </a:rPr>
              <a:t>oder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Funktionen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dar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Sämtliche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unterliegen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unterschiedlichen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Risiken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Unsicherheiten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durch</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die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tatsächlichen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Ergebnisse</a:t>
            </a:r>
            <a:r>
              <a:rPr lang="en-US" sz="1200" kern="1200" noProof="0" dirty="0" smtClean="0">
                <a:solidFill>
                  <a:schemeClr val="tx1"/>
                </a:solidFill>
                <a:effectLst/>
                <a:latin typeface="Arial"/>
                <a:ea typeface="+mn-ea"/>
                <a:cs typeface="+mn-cs"/>
              </a:rPr>
              <a:t> von den </a:t>
            </a:r>
            <a:r>
              <a:rPr lang="en-US" sz="1200" kern="1200" noProof="0" dirty="0" err="1" smtClean="0">
                <a:solidFill>
                  <a:schemeClr val="tx1"/>
                </a:solidFill>
                <a:effectLst/>
                <a:latin typeface="Arial"/>
                <a:ea typeface="+mn-ea"/>
                <a:cs typeface="+mn-cs"/>
              </a:rPr>
              <a:t>Erwartungen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abweichen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können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vorausschauenden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geben</a:t>
            </a:r>
            <a:r>
              <a:rPr lang="en-US" sz="1200" kern="1200" noProof="0" dirty="0" smtClean="0">
                <a:solidFill>
                  <a:schemeClr val="tx1"/>
                </a:solidFill>
                <a:effectLst/>
                <a:latin typeface="Arial"/>
                <a:ea typeface="+mn-ea"/>
                <a:cs typeface="+mn-cs"/>
              </a:rPr>
              <a:t> die </a:t>
            </a:r>
            <a:r>
              <a:rPr lang="en-US" sz="1200" kern="1200" noProof="0" dirty="0" err="1" smtClean="0">
                <a:solidFill>
                  <a:schemeClr val="tx1"/>
                </a:solidFill>
                <a:effectLst/>
                <a:latin typeface="Arial"/>
                <a:ea typeface="+mn-ea"/>
                <a:cs typeface="+mn-cs"/>
              </a:rPr>
              <a:t>Sicht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Zeitpunkt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wieder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dem</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getätigt</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wurden</a:t>
            </a:r>
            <a:r>
              <a:rPr lang="en-US" sz="1200" kern="1200" noProof="0" dirty="0" smtClean="0">
                <a:solidFill>
                  <a:schemeClr val="tx1"/>
                </a:solidFill>
                <a:effectLst/>
                <a:latin typeface="Arial"/>
                <a:ea typeface="+mn-ea"/>
                <a:cs typeface="+mn-cs"/>
              </a:rPr>
              <a:t>. Dem </a:t>
            </a:r>
            <a:r>
              <a:rPr lang="en-US" sz="1200" kern="1200" noProof="0" dirty="0" err="1" smtClean="0">
                <a:solidFill>
                  <a:schemeClr val="tx1"/>
                </a:solidFill>
                <a:effectLst/>
                <a:latin typeface="Arial"/>
                <a:ea typeface="+mn-ea"/>
                <a:cs typeface="+mn-cs"/>
              </a:rPr>
              <a:t>Leser</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wird</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empfohlen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diesen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Aussagen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kein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übertriebenes</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Vertrauen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schenken</a:t>
            </a:r>
            <a:r>
              <a:rPr lang="en-US" sz="1200" kern="1200" noProof="0" dirty="0" smtClean="0">
                <a:solidFill>
                  <a:schemeClr val="tx1"/>
                </a:solidFill>
                <a:effectLst/>
                <a:latin typeface="Arial"/>
                <a:ea typeface="+mn-ea"/>
                <a:cs typeface="+mn-cs"/>
              </a:rPr>
              <a:t> und </a:t>
            </a:r>
            <a:r>
              <a:rPr lang="en-US" sz="1200" kern="1200" noProof="0" dirty="0" err="1" smtClean="0">
                <a:solidFill>
                  <a:schemeClr val="tx1"/>
                </a:solidFill>
                <a:effectLst/>
                <a:latin typeface="Arial"/>
                <a:ea typeface="+mn-ea"/>
                <a:cs typeface="+mn-cs"/>
              </a:rPr>
              <a:t>sich</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bei</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Kaufentscheidungen</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nicht</a:t>
            </a:r>
            <a:r>
              <a:rPr lang="en-US" sz="1200" kern="1200" noProof="0" dirty="0" smtClean="0">
                <a:solidFill>
                  <a:schemeClr val="tx1"/>
                </a:solidFill>
                <a:effectLst/>
                <a:latin typeface="Arial"/>
                <a:ea typeface="+mn-ea"/>
                <a:cs typeface="+mn-cs"/>
              </a:rPr>
              <a:t> auf </a:t>
            </a:r>
            <a:r>
              <a:rPr lang="en-US" sz="1200" kern="1200" noProof="0" dirty="0" err="1" smtClean="0">
                <a:solidFill>
                  <a:schemeClr val="tx1"/>
                </a:solidFill>
                <a:effectLst/>
                <a:latin typeface="Arial"/>
                <a:ea typeface="+mn-ea"/>
                <a:cs typeface="+mn-cs"/>
              </a:rPr>
              <a:t>sie</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zu</a:t>
            </a:r>
            <a:r>
              <a:rPr lang="en-US" sz="1200" kern="1200" noProof="0" dirty="0" smtClean="0">
                <a:solidFill>
                  <a:schemeClr val="tx1"/>
                </a:solidFill>
                <a:effectLst/>
                <a:latin typeface="Arial"/>
                <a:ea typeface="+mn-ea"/>
                <a:cs typeface="+mn-cs"/>
              </a:rPr>
              <a:t> </a:t>
            </a:r>
            <a:r>
              <a:rPr lang="en-US" sz="1200" kern="1200" noProof="0" dirty="0" err="1" smtClean="0">
                <a:solidFill>
                  <a:schemeClr val="tx1"/>
                </a:solidFill>
                <a:effectLst/>
                <a:latin typeface="Arial"/>
                <a:ea typeface="+mn-ea"/>
                <a:cs typeface="+mn-cs"/>
              </a:rPr>
              <a:t>stützen</a:t>
            </a:r>
            <a:r>
              <a:rPr lang="en-US" sz="12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2014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2014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mailto:Oliver.frendo@sap.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mailto:matthias.liedtke@sap.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059412\Downloads\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9"/>
            <a:ext cx="13773834" cy="6886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a:t>
            </a:r>
            <a:r>
              <a:rPr lang="en-US" dirty="0" err="1" smtClean="0"/>
              <a:t>Crosscourse</a:t>
            </a:r>
            <a:endParaRPr lang="en-US" dirty="0"/>
          </a:p>
        </p:txBody>
      </p:sp>
      <p:sp>
        <p:nvSpPr>
          <p:cNvPr id="3" name="Subtitle 2"/>
          <p:cNvSpPr>
            <a:spLocks noGrp="1"/>
          </p:cNvSpPr>
          <p:nvPr>
            <p:ph type="subTitle" idx="1"/>
          </p:nvPr>
        </p:nvSpPr>
        <p:spPr/>
        <p:txBody>
          <a:bodyPr/>
          <a:lstStyle/>
          <a:p>
            <a:r>
              <a:rPr lang="en-US" dirty="0" smtClean="0"/>
              <a:t>Oliver Frendo, Matthias Liedtke</a:t>
            </a:r>
          </a:p>
          <a:p>
            <a:r>
              <a:rPr lang="en-US" dirty="0" smtClean="0"/>
              <a:t>24.04.2015</a:t>
            </a:r>
          </a:p>
        </p:txBody>
      </p:sp>
      <p:sp>
        <p:nvSpPr>
          <p:cNvPr id="4"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Internal</a:t>
            </a:r>
          </a:p>
        </p:txBody>
      </p:sp>
      <p:pic>
        <p:nvPicPr>
          <p:cNvPr id="1026" name="Picture 2" descr="http://upload.wikimedia.org/wikipedia/commons/6/6a/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78819" y="4546943"/>
            <a:ext cx="1990381" cy="1990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 im HTML </a:t>
            </a:r>
            <a:r>
              <a:rPr lang="de-DE" dirty="0" smtClean="0"/>
              <a:t>einbetten</a:t>
            </a:r>
            <a:endParaRPr lang="de-DE" dirty="0"/>
          </a:p>
        </p:txBody>
      </p:sp>
      <p:sp>
        <p:nvSpPr>
          <p:cNvPr id="3" name="Text Placeholder 2"/>
          <p:cNvSpPr>
            <a:spLocks noGrp="1"/>
          </p:cNvSpPr>
          <p:nvPr>
            <p:ph type="body" sz="quarter" idx="10"/>
          </p:nvPr>
        </p:nvSpPr>
        <p:spPr/>
        <p:txBody>
          <a:bodyPr/>
          <a:lstStyle/>
          <a:p>
            <a:r>
              <a:rPr lang="de-DE" dirty="0" smtClean="0"/>
              <a:t>Verlinkung einer externen CSS-Datei</a:t>
            </a:r>
          </a:p>
          <a:p>
            <a:pPr lvl="1"/>
            <a:r>
              <a:rPr lang="en-US" dirty="0">
                <a:solidFill>
                  <a:srgbClr val="008080"/>
                </a:solidFill>
                <a:latin typeface="Consolas"/>
              </a:rPr>
              <a:t>&lt;</a:t>
            </a:r>
            <a:r>
              <a:rPr lang="en-US" dirty="0">
                <a:solidFill>
                  <a:srgbClr val="3F7F7F"/>
                </a:solidFill>
                <a:latin typeface="Consolas"/>
              </a:rPr>
              <a:t>link </a:t>
            </a:r>
            <a:r>
              <a:rPr lang="en-US" dirty="0" err="1">
                <a:solidFill>
                  <a:srgbClr val="7F007F"/>
                </a:solidFill>
                <a:latin typeface="Consolas"/>
              </a:rPr>
              <a:t>rel</a:t>
            </a:r>
            <a:r>
              <a:rPr lang="en-US" dirty="0">
                <a:solidFill>
                  <a:srgbClr val="000000"/>
                </a:solidFill>
                <a:latin typeface="Consolas"/>
              </a:rPr>
              <a:t>=</a:t>
            </a:r>
            <a:r>
              <a:rPr lang="en-US" i="1" dirty="0">
                <a:solidFill>
                  <a:srgbClr val="2A00FF"/>
                </a:solidFill>
                <a:latin typeface="Consolas"/>
              </a:rPr>
              <a:t>"stylesheet" </a:t>
            </a:r>
            <a:r>
              <a:rPr lang="en-US" i="1" dirty="0">
                <a:solidFill>
                  <a:srgbClr val="7F007F"/>
                </a:solidFill>
                <a:latin typeface="Consolas"/>
              </a:rPr>
              <a:t>type</a:t>
            </a:r>
            <a:r>
              <a:rPr lang="en-US" i="1" dirty="0">
                <a:solidFill>
                  <a:srgbClr val="000000"/>
                </a:solidFill>
                <a:latin typeface="Consolas"/>
              </a:rPr>
              <a:t>=</a:t>
            </a:r>
            <a:r>
              <a:rPr lang="en-US" i="1" dirty="0">
                <a:solidFill>
                  <a:srgbClr val="2A00FF"/>
                </a:solidFill>
                <a:latin typeface="Consolas"/>
              </a:rPr>
              <a:t>"text/</a:t>
            </a:r>
            <a:r>
              <a:rPr lang="en-US" i="1" dirty="0" err="1">
                <a:solidFill>
                  <a:srgbClr val="2A00FF"/>
                </a:solidFill>
                <a:latin typeface="Consolas"/>
              </a:rPr>
              <a:t>css</a:t>
            </a:r>
            <a:r>
              <a:rPr lang="en-US" i="1" dirty="0">
                <a:solidFill>
                  <a:srgbClr val="2A00FF"/>
                </a:solidFill>
                <a:latin typeface="Consolas"/>
              </a:rPr>
              <a:t>" </a:t>
            </a:r>
            <a:r>
              <a:rPr lang="en-US" i="1" dirty="0" err="1">
                <a:solidFill>
                  <a:srgbClr val="7F007F"/>
                </a:solidFill>
                <a:latin typeface="Consolas"/>
              </a:rPr>
              <a:t>href</a:t>
            </a:r>
            <a:r>
              <a:rPr lang="en-US" i="1" dirty="0">
                <a:solidFill>
                  <a:srgbClr val="000000"/>
                </a:solidFill>
                <a:latin typeface="Consolas"/>
              </a:rPr>
              <a:t>=</a:t>
            </a:r>
            <a:r>
              <a:rPr lang="en-US" i="1" dirty="0">
                <a:solidFill>
                  <a:srgbClr val="2A00FF"/>
                </a:solidFill>
                <a:latin typeface="Consolas"/>
              </a:rPr>
              <a:t>"style.css</a:t>
            </a:r>
            <a:r>
              <a:rPr lang="en-US" i="1" dirty="0" smtClean="0">
                <a:solidFill>
                  <a:srgbClr val="2A00FF"/>
                </a:solidFill>
                <a:latin typeface="Consolas"/>
              </a:rPr>
              <a:t>"</a:t>
            </a:r>
            <a:r>
              <a:rPr lang="en-US" i="1" dirty="0" smtClean="0">
                <a:solidFill>
                  <a:srgbClr val="008080"/>
                </a:solidFill>
                <a:latin typeface="Consolas"/>
              </a:rPr>
              <a:t>&gt;</a:t>
            </a:r>
            <a:endParaRPr lang="de-DE" dirty="0" smtClean="0"/>
          </a:p>
          <a:p>
            <a:r>
              <a:rPr lang="de-DE" dirty="0" smtClean="0"/>
              <a:t>Verwendung des Style-Elements</a:t>
            </a:r>
          </a:p>
          <a:p>
            <a:endParaRPr lang="de-DE" dirty="0" smtClean="0"/>
          </a:p>
          <a:p>
            <a:r>
              <a:rPr lang="de-DE" dirty="0" smtClean="0"/>
              <a:t>Verwendung </a:t>
            </a:r>
            <a:r>
              <a:rPr lang="de-DE" smtClean="0"/>
              <a:t>des Style-Attributs</a:t>
            </a:r>
            <a:endParaRPr lang="de-DE" dirty="0" smtClean="0"/>
          </a:p>
        </p:txBody>
      </p:sp>
    </p:spTree>
    <p:extLst>
      <p:ext uri="{BB962C8B-B14F-4D97-AF65-F5344CB8AC3E}">
        <p14:creationId xmlns:p14="http://schemas.microsoft.com/office/powerpoint/2010/main" val="359084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err="1" smtClean="0"/>
              <a:t>Hello</a:t>
            </a:r>
            <a:r>
              <a:rPr lang="de-DE" dirty="0" smtClean="0"/>
              <a:t> World</a:t>
            </a:r>
            <a:endParaRPr lang="de-DE" dirty="0"/>
          </a:p>
        </p:txBody>
      </p:sp>
      <p:sp>
        <p:nvSpPr>
          <p:cNvPr id="5" name="Text Placeholder 4"/>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343908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dirty="0" err="1" smtClean="0"/>
              <a:t>Hello</a:t>
            </a:r>
            <a:r>
              <a:rPr lang="de-DE" dirty="0" smtClean="0"/>
              <a:t> World – Das erste Programm</a:t>
            </a:r>
            <a:endParaRPr lang="de-DE" dirty="0"/>
          </a:p>
        </p:txBody>
      </p:sp>
      <p:sp>
        <p:nvSpPr>
          <p:cNvPr id="6" name="Text Placeholder 5"/>
          <p:cNvSpPr>
            <a:spLocks noGrp="1"/>
          </p:cNvSpPr>
          <p:nvPr>
            <p:ph type="body" sz="quarter" idx="10"/>
          </p:nvPr>
        </p:nvSpPr>
        <p:spPr/>
        <p:txBody>
          <a:bodyPr/>
          <a:lstStyle/>
          <a:p>
            <a:r>
              <a:rPr lang="de-DE" dirty="0" smtClean="0"/>
              <a:t>Klassisches </a:t>
            </a:r>
            <a:r>
              <a:rPr lang="de-DE" dirty="0" err="1" smtClean="0"/>
              <a:t>Hello</a:t>
            </a:r>
            <a:r>
              <a:rPr lang="de-DE" dirty="0" smtClean="0"/>
              <a:t> World:</a:t>
            </a:r>
          </a:p>
          <a:p>
            <a:endParaRPr lang="de-DE" dirty="0"/>
          </a:p>
          <a:p>
            <a:endParaRPr lang="de-DE" dirty="0" smtClean="0"/>
          </a:p>
          <a:p>
            <a:r>
              <a:rPr lang="de-DE" dirty="0" smtClean="0"/>
              <a:t>Ausgabe in einem Popup:</a:t>
            </a:r>
          </a:p>
        </p:txBody>
      </p:sp>
      <p:sp>
        <p:nvSpPr>
          <p:cNvPr id="7" name="TextBox 6"/>
          <p:cNvSpPr txBox="1"/>
          <p:nvPr/>
        </p:nvSpPr>
        <p:spPr>
          <a:xfrm>
            <a:off x="327991" y="2079437"/>
            <a:ext cx="5025415" cy="830997"/>
          </a:xfrm>
          <a:prstGeom prst="rect">
            <a:avLst/>
          </a:prstGeom>
          <a:noFill/>
        </p:spPr>
        <p:txBody>
          <a:bodyPr wrap="none" lIns="0" tIns="0" rIns="0" bIns="0" rtlCol="0">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t>
            </a:r>
            <a:r>
              <a:rPr lang="de-DE" sz="1800" dirty="0" err="1" smtClean="0">
                <a:solidFill>
                  <a:srgbClr val="000000"/>
                </a:solidFill>
                <a:latin typeface="Consolas"/>
              </a:rPr>
              <a:t>document.write</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
        <p:nvSpPr>
          <p:cNvPr id="9" name="Rectangle 8"/>
          <p:cNvSpPr/>
          <p:nvPr/>
        </p:nvSpPr>
        <p:spPr>
          <a:xfrm>
            <a:off x="327991" y="3896501"/>
            <a:ext cx="6096000" cy="923330"/>
          </a:xfrm>
          <a:prstGeom prst="rect">
            <a:avLst/>
          </a:prstGeom>
        </p:spPr>
        <p:txBody>
          <a:bodyPr>
            <a:spAutoFit/>
          </a:bodyPr>
          <a:lstStyle/>
          <a:p>
            <a:r>
              <a:rPr lang="de-DE" sz="1800" dirty="0" smtClean="0">
                <a:solidFill>
                  <a:srgbClr val="008080"/>
                </a:solidFill>
                <a:latin typeface="Consolas"/>
              </a:rPr>
              <a:t>&lt;</a:t>
            </a:r>
            <a:r>
              <a:rPr lang="de-DE" sz="1800" dirty="0" err="1">
                <a:solidFill>
                  <a:srgbClr val="3F7F7F"/>
                </a:solidFill>
                <a:latin typeface="Consolas"/>
              </a:rPr>
              <a:t>script</a:t>
            </a:r>
            <a:r>
              <a:rPr lang="de-DE" sz="1800" dirty="0">
                <a:solidFill>
                  <a:srgbClr val="3F7F7F"/>
                </a:solidFill>
                <a:latin typeface="Consolas"/>
              </a:rPr>
              <a:t> </a:t>
            </a:r>
            <a:r>
              <a:rPr lang="de-DE" sz="1800" dirty="0">
                <a:solidFill>
                  <a:srgbClr val="7F007F"/>
                </a:solidFill>
                <a:latin typeface="Consolas"/>
              </a:rPr>
              <a:t>type</a:t>
            </a:r>
            <a:r>
              <a:rPr lang="de-DE" sz="1800" dirty="0">
                <a:solidFill>
                  <a:srgbClr val="000000"/>
                </a:solidFill>
                <a:latin typeface="Consolas"/>
              </a:rPr>
              <a:t>=</a:t>
            </a:r>
            <a:r>
              <a:rPr lang="de-DE" sz="1800" i="1" dirty="0">
                <a:solidFill>
                  <a:srgbClr val="2A00FF"/>
                </a:solidFill>
                <a:latin typeface="Consolas"/>
              </a:rPr>
              <a:t>"</a:t>
            </a:r>
            <a:r>
              <a:rPr lang="de-DE" sz="1800" i="1" dirty="0" err="1">
                <a:solidFill>
                  <a:srgbClr val="2A00FF"/>
                </a:solidFill>
                <a:latin typeface="Consolas"/>
              </a:rPr>
              <a:t>text</a:t>
            </a:r>
            <a:r>
              <a:rPr lang="de-DE" sz="1800" i="1" dirty="0">
                <a:solidFill>
                  <a:srgbClr val="2A00FF"/>
                </a:solidFill>
                <a:latin typeface="Consolas"/>
              </a:rPr>
              <a:t>/</a:t>
            </a:r>
            <a:r>
              <a:rPr lang="de-DE" sz="1800" i="1" dirty="0" err="1">
                <a:solidFill>
                  <a:srgbClr val="2A00FF"/>
                </a:solidFill>
                <a:latin typeface="Consolas"/>
              </a:rPr>
              <a:t>javascript</a:t>
            </a:r>
            <a:r>
              <a:rPr lang="de-DE" sz="1800" i="1" dirty="0">
                <a:solidFill>
                  <a:srgbClr val="2A00FF"/>
                </a:solidFill>
                <a:latin typeface="Consolas"/>
              </a:rPr>
              <a:t>"</a:t>
            </a:r>
            <a:r>
              <a:rPr lang="de-DE" sz="1800" i="1" dirty="0">
                <a:solidFill>
                  <a:srgbClr val="008080"/>
                </a:solidFill>
                <a:latin typeface="Consolas"/>
              </a:rPr>
              <a:t>&gt;</a:t>
            </a:r>
          </a:p>
          <a:p>
            <a:r>
              <a:rPr lang="de-DE" sz="1800" dirty="0" smtClean="0">
                <a:solidFill>
                  <a:srgbClr val="000000"/>
                </a:solidFill>
                <a:latin typeface="Consolas"/>
              </a:rPr>
              <a:t>	alert</a:t>
            </a:r>
            <a:r>
              <a:rPr lang="de-DE" sz="1800" dirty="0">
                <a:solidFill>
                  <a:srgbClr val="000000"/>
                </a:solidFill>
                <a:latin typeface="Consolas"/>
              </a:rPr>
              <a:t>(</a:t>
            </a:r>
            <a:r>
              <a:rPr lang="de-DE" sz="1800" dirty="0">
                <a:solidFill>
                  <a:srgbClr val="2A00FF"/>
                </a:solidFill>
                <a:latin typeface="Consolas"/>
              </a:rPr>
              <a:t>'</a:t>
            </a:r>
            <a:r>
              <a:rPr lang="de-DE" sz="1800" dirty="0" err="1">
                <a:solidFill>
                  <a:srgbClr val="2A00FF"/>
                </a:solidFill>
                <a:latin typeface="Consolas"/>
              </a:rPr>
              <a:t>Hello</a:t>
            </a:r>
            <a:r>
              <a:rPr lang="de-DE" sz="1800" dirty="0">
                <a:solidFill>
                  <a:srgbClr val="2A00FF"/>
                </a:solidFill>
                <a:latin typeface="Consolas"/>
              </a:rPr>
              <a:t> World!'</a:t>
            </a:r>
            <a:r>
              <a:rPr lang="de-DE" sz="1800" dirty="0">
                <a:solidFill>
                  <a:srgbClr val="000000"/>
                </a:solidFill>
                <a:latin typeface="Consolas"/>
              </a:rPr>
              <a:t>);</a:t>
            </a:r>
          </a:p>
          <a:p>
            <a:r>
              <a:rPr lang="de-DE" sz="1800" dirty="0">
                <a:solidFill>
                  <a:srgbClr val="008080"/>
                </a:solidFill>
                <a:latin typeface="Consolas"/>
              </a:rPr>
              <a:t>&lt;/</a:t>
            </a:r>
            <a:r>
              <a:rPr lang="de-DE" sz="1800" dirty="0" err="1">
                <a:solidFill>
                  <a:srgbClr val="3F7F7F"/>
                </a:solidFill>
                <a:latin typeface="Consolas"/>
              </a:rPr>
              <a:t>script</a:t>
            </a:r>
            <a:r>
              <a:rPr lang="de-DE" sz="1800" dirty="0">
                <a:solidFill>
                  <a:srgbClr val="008080"/>
                </a:solidFill>
                <a:latin typeface="Consolas"/>
              </a:rPr>
              <a:t>&gt;</a:t>
            </a:r>
          </a:p>
        </p:txBody>
      </p:sp>
    </p:spTree>
    <p:extLst>
      <p:ext uri="{BB962C8B-B14F-4D97-AF65-F5344CB8AC3E}">
        <p14:creationId xmlns:p14="http://schemas.microsoft.com/office/powerpoint/2010/main" val="344036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1" y="4236462"/>
            <a:ext cx="4595870" cy="1846659"/>
          </a:xfrm>
        </p:spPr>
        <p:txBody>
          <a:bodyPr/>
          <a:lstStyle/>
          <a:p>
            <a:r>
              <a:rPr lang="en-US" dirty="0" smtClean="0"/>
              <a:t>Oliver Frendo</a:t>
            </a:r>
          </a:p>
          <a:p>
            <a:r>
              <a:rPr lang="en-US" dirty="0">
                <a:hlinkClick r:id="rId3"/>
              </a:rPr>
              <a:t>o</a:t>
            </a:r>
            <a:r>
              <a:rPr lang="en-US" dirty="0" smtClean="0">
                <a:hlinkClick r:id="rId3"/>
              </a:rPr>
              <a:t>liver.frendo@sap.com</a:t>
            </a:r>
            <a:r>
              <a:rPr lang="en-US" dirty="0" smtClean="0"/>
              <a:t> </a:t>
            </a:r>
          </a:p>
        </p:txBody>
      </p:sp>
      <p:sp>
        <p:nvSpPr>
          <p:cNvPr id="4" name="Text Placeholder 2"/>
          <p:cNvSpPr txBox="1">
            <a:spLocks/>
          </p:cNvSpPr>
          <p:nvPr/>
        </p:nvSpPr>
        <p:spPr bwMode="gray">
          <a:xfrm>
            <a:off x="6867262" y="4388861"/>
            <a:ext cx="4595870" cy="1846659"/>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Matthias Liedtke</a:t>
            </a:r>
          </a:p>
          <a:p>
            <a:r>
              <a:rPr lang="en-US" dirty="0" smtClean="0">
                <a:hlinkClick r:id="rId4"/>
              </a:rPr>
              <a:t>matthias.liedtke@sap.com</a:t>
            </a:r>
            <a:r>
              <a:rPr lang="en-US"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Agenda</a:t>
            </a:r>
            <a:endParaRPr lang="de-DE" dirty="0"/>
          </a:p>
        </p:txBody>
      </p:sp>
      <p:sp>
        <p:nvSpPr>
          <p:cNvPr id="5" name="Text Placeholder 4"/>
          <p:cNvSpPr>
            <a:spLocks noGrp="1"/>
          </p:cNvSpPr>
          <p:nvPr>
            <p:ph type="body" sz="quarter" idx="10"/>
          </p:nvPr>
        </p:nvSpPr>
        <p:spPr/>
        <p:txBody>
          <a:bodyPr/>
          <a:lstStyle/>
          <a:p>
            <a:r>
              <a:rPr lang="de-DE" dirty="0" smtClean="0"/>
              <a:t>HTML</a:t>
            </a:r>
          </a:p>
          <a:p>
            <a:endParaRPr lang="de-DE" dirty="0"/>
          </a:p>
        </p:txBody>
      </p:sp>
    </p:spTree>
    <p:extLst>
      <p:ext uri="{BB962C8B-B14F-4D97-AF65-F5344CB8AC3E}">
        <p14:creationId xmlns:p14="http://schemas.microsoft.com/office/powerpoint/2010/main" val="118717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31507" b="31507"/>
          <a:stretch>
            <a:fillRect/>
          </a:stretch>
        </p:blipFill>
        <p:spPr/>
      </p:pic>
      <p:sp>
        <p:nvSpPr>
          <p:cNvPr id="4" name="Title 3"/>
          <p:cNvSpPr>
            <a:spLocks noGrp="1"/>
          </p:cNvSpPr>
          <p:nvPr>
            <p:ph type="ctrTitle"/>
          </p:nvPr>
        </p:nvSpPr>
        <p:spPr/>
        <p:txBody>
          <a:bodyPr/>
          <a:lstStyle/>
          <a:p>
            <a:r>
              <a:rPr lang="de-DE" dirty="0" smtClean="0"/>
              <a:t>HTML</a:t>
            </a:r>
            <a:endParaRPr lang="de-DE" dirty="0"/>
          </a:p>
        </p:txBody>
      </p:sp>
      <p:sp>
        <p:nvSpPr>
          <p:cNvPr id="5" name="Text Placeholder 4"/>
          <p:cNvSpPr>
            <a:spLocks noGrp="1"/>
          </p:cNvSpPr>
          <p:nvPr>
            <p:ph type="body" sz="quarter" idx="10"/>
          </p:nvPr>
        </p:nvSpPr>
        <p:spPr/>
        <p:txBody>
          <a:bodyPr/>
          <a:lstStyle/>
          <a:p>
            <a:r>
              <a:rPr lang="de-DE" dirty="0" smtClean="0"/>
              <a:t>Wiederholung</a:t>
            </a:r>
            <a:endParaRPr lang="de-DE" dirty="0"/>
          </a:p>
        </p:txBody>
      </p:sp>
    </p:spTree>
    <p:extLst>
      <p:ext uri="{BB962C8B-B14F-4D97-AF65-F5344CB8AC3E}">
        <p14:creationId xmlns:p14="http://schemas.microsoft.com/office/powerpoint/2010/main" val="276428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2" name="Text Placeholder 1"/>
          <p:cNvSpPr>
            <a:spLocks noGrp="1"/>
          </p:cNvSpPr>
          <p:nvPr>
            <p:ph type="body" sz="quarter" idx="10"/>
          </p:nvPr>
        </p:nvSpPr>
        <p:spPr/>
        <p:txBody>
          <a:bodyPr/>
          <a:lstStyle/>
          <a:p>
            <a:pPr marL="342900" lvl="1" indent="-342900">
              <a:buFont typeface="Arial" panose="020B0604020202020204" pitchFamily="34" charset="0"/>
              <a:buChar char="•"/>
            </a:pPr>
            <a:r>
              <a:rPr lang="de-DE" dirty="0" smtClean="0"/>
              <a:t>Textbasierte Auszeichnungssprache</a:t>
            </a:r>
          </a:p>
          <a:p>
            <a:pPr marL="342900" lvl="1" indent="-342900">
              <a:buFont typeface="Arial" panose="020B0604020202020204" pitchFamily="34" charset="0"/>
              <a:buChar char="•"/>
            </a:pPr>
            <a:r>
              <a:rPr lang="de-DE" dirty="0" smtClean="0"/>
              <a:t>Wird vom W3C weiterentwickelt (aktuell: HTML5)</a:t>
            </a:r>
          </a:p>
          <a:p>
            <a:pPr marL="342900" lvl="1" indent="-342900">
              <a:buFont typeface="Arial" panose="020B0604020202020204" pitchFamily="34" charset="0"/>
              <a:buChar char="•"/>
            </a:pPr>
            <a:r>
              <a:rPr lang="de-DE" dirty="0" smtClean="0"/>
              <a:t>Dient zur Strukturierung, nicht zur Formatierung!</a:t>
            </a:r>
          </a:p>
          <a:p>
            <a:pPr marL="522900" lvl="2" indent="-342900">
              <a:buFont typeface="Arial" panose="020B0604020202020204" pitchFamily="34" charset="0"/>
              <a:buChar char="•"/>
            </a:pPr>
            <a:r>
              <a:rPr lang="de-DE" dirty="0" smtClean="0"/>
              <a:t>Entsprechende Elemente gelten als veraltet („</a:t>
            </a:r>
            <a:r>
              <a:rPr lang="de-DE" dirty="0" err="1" smtClean="0"/>
              <a:t>deprecated</a:t>
            </a:r>
            <a:r>
              <a:rPr lang="de-DE" dirty="0" smtClean="0"/>
              <a:t>“)</a:t>
            </a:r>
          </a:p>
          <a:p>
            <a:pPr marL="522900" lvl="2" indent="-342900">
              <a:buFont typeface="Arial" panose="020B0604020202020204" pitchFamily="34" charset="0"/>
              <a:buChar char="•"/>
            </a:pPr>
            <a:r>
              <a:rPr lang="de-DE" dirty="0" smtClean="0"/>
              <a:t>Zur Formatierung wird CSS verwendet</a:t>
            </a:r>
            <a:endParaRPr lang="de-DE" dirty="0"/>
          </a:p>
        </p:txBody>
      </p:sp>
    </p:spTree>
    <p:extLst>
      <p:ext uri="{BB962C8B-B14F-4D97-AF65-F5344CB8AC3E}">
        <p14:creationId xmlns:p14="http://schemas.microsoft.com/office/powerpoint/2010/main" val="260634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HTML</a:t>
            </a:r>
            <a:r>
              <a:rPr lang="de-DE" dirty="0"/>
              <a:t/>
            </a:r>
            <a:br>
              <a:rPr lang="de-DE" dirty="0"/>
            </a:br>
            <a:r>
              <a:rPr lang="de-DE" sz="2000" dirty="0" smtClean="0"/>
              <a:t>Hypertext Markup Language</a:t>
            </a:r>
            <a:endParaRPr lang="de-DE" sz="2000" dirty="0"/>
          </a:p>
        </p:txBody>
      </p:sp>
      <p:sp>
        <p:nvSpPr>
          <p:cNvPr id="3" name="Rectangle 2"/>
          <p:cNvSpPr/>
          <p:nvPr/>
        </p:nvSpPr>
        <p:spPr>
          <a:xfrm>
            <a:off x="3576362" y="2688031"/>
            <a:ext cx="5249586" cy="461665"/>
          </a:xfrm>
          <a:prstGeom prst="rect">
            <a:avLst/>
          </a:prstGeom>
        </p:spPr>
        <p:txBody>
          <a:bodyPr wrap="square">
            <a:spAutoFit/>
          </a:bodyPr>
          <a:lstStyle/>
          <a:p>
            <a:r>
              <a:rPr lang="nn-NO" sz="2400" dirty="0" smtClean="0">
                <a:solidFill>
                  <a:srgbClr val="008080"/>
                </a:solidFill>
                <a:latin typeface="Consolas"/>
              </a:rPr>
              <a:t>&lt;</a:t>
            </a:r>
            <a:r>
              <a:rPr lang="nn-NO" sz="2400" dirty="0">
                <a:solidFill>
                  <a:srgbClr val="3F7F7F"/>
                </a:solidFill>
                <a:latin typeface="Consolas"/>
              </a:rPr>
              <a:t>div</a:t>
            </a:r>
            <a:r>
              <a:rPr lang="nn-NO" sz="2400" dirty="0">
                <a:solidFill>
                  <a:srgbClr val="000000"/>
                </a:solidFill>
                <a:latin typeface="Consolas"/>
              </a:rPr>
              <a:t> </a:t>
            </a:r>
            <a:r>
              <a:rPr lang="nn-NO" sz="2400" dirty="0">
                <a:solidFill>
                  <a:srgbClr val="7F007F"/>
                </a:solidFill>
                <a:latin typeface="Consolas"/>
              </a:rPr>
              <a:t>id</a:t>
            </a:r>
            <a:r>
              <a:rPr lang="nn-NO" sz="2400" dirty="0">
                <a:solidFill>
                  <a:srgbClr val="000000"/>
                </a:solidFill>
                <a:latin typeface="Consolas"/>
              </a:rPr>
              <a:t>=</a:t>
            </a:r>
            <a:r>
              <a:rPr lang="nn-NO" sz="2400" i="1" dirty="0">
                <a:solidFill>
                  <a:srgbClr val="2A00FF"/>
                </a:solidFill>
                <a:latin typeface="Consolas"/>
              </a:rPr>
              <a:t>"</a:t>
            </a:r>
            <a:r>
              <a:rPr lang="nn-NO" sz="2400" i="1" dirty="0" err="1">
                <a:solidFill>
                  <a:srgbClr val="2A00FF"/>
                </a:solidFill>
                <a:latin typeface="Consolas"/>
              </a:rPr>
              <a:t>myDiv</a:t>
            </a:r>
            <a:r>
              <a:rPr lang="nn-NO" sz="2400" i="1" dirty="0">
                <a:solidFill>
                  <a:srgbClr val="2A00FF"/>
                </a:solidFill>
                <a:latin typeface="Consolas"/>
              </a:rPr>
              <a:t>"</a:t>
            </a:r>
            <a:r>
              <a:rPr lang="nn-NO" sz="2400" i="1" dirty="0">
                <a:solidFill>
                  <a:srgbClr val="008080"/>
                </a:solidFill>
                <a:latin typeface="Consolas"/>
              </a:rPr>
              <a:t>&gt;</a:t>
            </a:r>
            <a:r>
              <a:rPr lang="nn-NO" sz="2400" i="1" dirty="0">
                <a:solidFill>
                  <a:srgbClr val="000000"/>
                </a:solidFill>
                <a:latin typeface="Consolas"/>
              </a:rPr>
              <a:t>abc</a:t>
            </a:r>
            <a:r>
              <a:rPr lang="nn-NO" sz="2400" i="1" dirty="0">
                <a:solidFill>
                  <a:srgbClr val="008080"/>
                </a:solidFill>
                <a:latin typeface="Consolas"/>
              </a:rPr>
              <a:t>&lt;/</a:t>
            </a:r>
            <a:r>
              <a:rPr lang="nn-NO" sz="2400" i="1" dirty="0">
                <a:solidFill>
                  <a:srgbClr val="3F7F7F"/>
                </a:solidFill>
                <a:latin typeface="Consolas"/>
              </a:rPr>
              <a:t>div</a:t>
            </a:r>
            <a:r>
              <a:rPr lang="nn-NO" sz="2400" i="1" dirty="0">
                <a:solidFill>
                  <a:srgbClr val="008080"/>
                </a:solidFill>
                <a:latin typeface="Consolas"/>
              </a:rPr>
              <a:t>&gt;</a:t>
            </a:r>
          </a:p>
        </p:txBody>
      </p:sp>
      <p:grpSp>
        <p:nvGrpSpPr>
          <p:cNvPr id="4" name="Group 3"/>
          <p:cNvGrpSpPr/>
          <p:nvPr/>
        </p:nvGrpSpPr>
        <p:grpSpPr>
          <a:xfrm>
            <a:off x="2630073" y="3149696"/>
            <a:ext cx="2925038" cy="1038311"/>
            <a:chOff x="712684" y="2978660"/>
            <a:chExt cx="2925038" cy="1038311"/>
          </a:xfrm>
        </p:grpSpPr>
        <p:sp>
          <p:nvSpPr>
            <p:cNvPr id="17" name="Right Arrow 16"/>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ounded Rectangle 1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Öffnendes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0" name="Group 19"/>
          <p:cNvGrpSpPr/>
          <p:nvPr/>
        </p:nvGrpSpPr>
        <p:grpSpPr>
          <a:xfrm>
            <a:off x="5900912" y="3149696"/>
            <a:ext cx="2925038" cy="1038311"/>
            <a:chOff x="712684" y="2978660"/>
            <a:chExt cx="2925038" cy="1038311"/>
          </a:xfrm>
        </p:grpSpPr>
        <p:sp>
          <p:nvSpPr>
            <p:cNvPr id="24" name="Right Arrow 23"/>
            <p:cNvSpPr/>
            <p:nvPr/>
          </p:nvSpPr>
          <p:spPr bwMode="gray">
            <a:xfrm rot="16200000">
              <a:off x="1822365" y="3180203"/>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8" name="Rounded Rectangle 27"/>
            <p:cNvSpPr/>
            <p:nvPr/>
          </p:nvSpPr>
          <p:spPr bwMode="gray">
            <a:xfrm>
              <a:off x="712684" y="3351707"/>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Schließendes Tag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9" name="Group 28"/>
          <p:cNvGrpSpPr/>
          <p:nvPr/>
        </p:nvGrpSpPr>
        <p:grpSpPr>
          <a:xfrm>
            <a:off x="2878552" y="1646314"/>
            <a:ext cx="3458817" cy="1041717"/>
            <a:chOff x="2941983" y="1697130"/>
            <a:chExt cx="3458817" cy="1041717"/>
          </a:xfrm>
        </p:grpSpPr>
        <p:sp>
          <p:nvSpPr>
            <p:cNvPr id="30" name="Right Arrow 29"/>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1" name="Rounded Rectangle 30"/>
            <p:cNvSpPr/>
            <p:nvPr/>
          </p:nvSpPr>
          <p:spPr bwMode="gray">
            <a:xfrm>
              <a:off x="2941983" y="1697130"/>
              <a:ext cx="3458817"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Attribut</a:t>
              </a:r>
            </a:p>
          </p:txBody>
        </p:sp>
      </p:grpSp>
    </p:spTree>
    <p:extLst>
      <p:ext uri="{BB962C8B-B14F-4D97-AF65-F5344CB8AC3E}">
        <p14:creationId xmlns:p14="http://schemas.microsoft.com/office/powerpoint/2010/main" val="78521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dirty="0" smtClean="0"/>
              <a:t>Das HTML-Grundgerüst</a:t>
            </a:r>
            <a:endParaRPr lang="de-DE" dirty="0"/>
          </a:p>
        </p:txBody>
      </p:sp>
      <p:sp>
        <p:nvSpPr>
          <p:cNvPr id="12" name="Rectangle 11"/>
          <p:cNvSpPr/>
          <p:nvPr/>
        </p:nvSpPr>
        <p:spPr>
          <a:xfrm>
            <a:off x="3652942" y="2672032"/>
            <a:ext cx="6690760" cy="2862322"/>
          </a:xfrm>
          <a:prstGeom prst="rect">
            <a:avLst/>
          </a:prstGeom>
        </p:spPr>
        <p:txBody>
          <a:bodyPr wrap="square">
            <a:spAutoFit/>
          </a:bodyPr>
          <a:lstStyle/>
          <a:p>
            <a:r>
              <a:rPr lang="de-DE" sz="1800" dirty="0">
                <a:solidFill>
                  <a:srgbClr val="008080"/>
                </a:solidFill>
                <a:latin typeface="Consolas"/>
              </a:rPr>
              <a:t>&lt;!</a:t>
            </a:r>
            <a:r>
              <a:rPr lang="de-DE" sz="1800" dirty="0" err="1">
                <a:solidFill>
                  <a:srgbClr val="3F7F7F"/>
                </a:solidFill>
                <a:latin typeface="Consolas"/>
              </a:rPr>
              <a:t>doctype</a:t>
            </a:r>
            <a:r>
              <a:rPr lang="de-DE" sz="1800" dirty="0">
                <a:solidFill>
                  <a:srgbClr val="3F7F7F"/>
                </a:solidFill>
                <a:latin typeface="Consolas"/>
              </a:rPr>
              <a:t> </a:t>
            </a:r>
            <a:r>
              <a:rPr lang="de-DE" sz="1800" dirty="0" err="1">
                <a:solidFill>
                  <a:srgbClr val="008080"/>
                </a:solidFill>
                <a:latin typeface="Consolas"/>
              </a:rPr>
              <a:t>html</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meta</a:t>
            </a:r>
            <a:r>
              <a:rPr lang="de-DE" sz="1800" dirty="0">
                <a:solidFill>
                  <a:srgbClr val="3F7F7F"/>
                </a:solidFill>
                <a:latin typeface="Consolas"/>
              </a:rPr>
              <a:t> </a:t>
            </a:r>
            <a:r>
              <a:rPr lang="de-DE" sz="1800" dirty="0" err="1">
                <a:solidFill>
                  <a:srgbClr val="7F007F"/>
                </a:solidFill>
                <a:latin typeface="Consolas"/>
              </a:rPr>
              <a:t>charset</a:t>
            </a:r>
            <a:r>
              <a:rPr lang="de-DE" sz="1800" dirty="0">
                <a:solidFill>
                  <a:srgbClr val="000000"/>
                </a:solidFill>
                <a:latin typeface="Consolas"/>
              </a:rPr>
              <a:t>=</a:t>
            </a:r>
            <a:r>
              <a:rPr lang="de-DE" sz="1800" i="1" dirty="0">
                <a:solidFill>
                  <a:srgbClr val="2A00FF"/>
                </a:solidFill>
                <a:latin typeface="Consolas"/>
              </a:rPr>
              <a:t>"utf-8"</a:t>
            </a:r>
            <a:r>
              <a:rPr lang="de-DE" sz="1800" i="1"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smtClean="0">
                <a:solidFill>
                  <a:srgbClr val="3F7F7F"/>
                </a:solidFill>
                <a:latin typeface="Consolas"/>
              </a:rPr>
              <a:t>title</a:t>
            </a:r>
            <a:r>
              <a:rPr lang="de-DE" sz="1800" dirty="0" smtClean="0">
                <a:solidFill>
                  <a:srgbClr val="008080"/>
                </a:solidFill>
                <a:latin typeface="Consolas"/>
              </a:rPr>
              <a:t>&gt;</a:t>
            </a:r>
            <a:r>
              <a:rPr lang="de-DE" sz="1800" dirty="0" smtClean="0">
                <a:solidFill>
                  <a:srgbClr val="000000"/>
                </a:solidFill>
                <a:latin typeface="Consolas"/>
              </a:rPr>
              <a:t>Titel der Webseite</a:t>
            </a:r>
            <a:r>
              <a:rPr lang="de-DE" sz="1800" dirty="0" smtClean="0">
                <a:solidFill>
                  <a:srgbClr val="008080"/>
                </a:solidFill>
                <a:latin typeface="Consolas"/>
              </a:rPr>
              <a:t>&lt;/</a:t>
            </a:r>
            <a:r>
              <a:rPr lang="de-DE" sz="1800" dirty="0">
                <a:solidFill>
                  <a:srgbClr val="3F7F7F"/>
                </a:solidFill>
                <a:latin typeface="Consolas"/>
              </a:rPr>
              <a:t>title</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head</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r>
              <a:rPr lang="de-DE" sz="1800" dirty="0">
                <a:solidFill>
                  <a:srgbClr val="000000"/>
                </a:solidFill>
                <a:latin typeface="Consolas"/>
              </a:rPr>
              <a:t>Hier steht der Inhalt.</a:t>
            </a:r>
            <a:r>
              <a:rPr lang="de-DE" sz="1800" dirty="0">
                <a:solidFill>
                  <a:srgbClr val="008080"/>
                </a:solidFill>
                <a:latin typeface="Consolas"/>
              </a:rPr>
              <a:t>&lt;/</a:t>
            </a:r>
            <a:r>
              <a:rPr lang="de-DE" sz="1800" dirty="0">
                <a:solidFill>
                  <a:srgbClr val="3F7F7F"/>
                </a:solidFill>
                <a:latin typeface="Consolas"/>
              </a:rPr>
              <a:t>p</a:t>
            </a:r>
            <a:r>
              <a:rPr lang="de-DE" sz="1800" dirty="0">
                <a:solidFill>
                  <a:srgbClr val="008080"/>
                </a:solidFill>
                <a:latin typeface="Consolas"/>
              </a:rPr>
              <a:t>&gt;</a:t>
            </a:r>
          </a:p>
          <a:p>
            <a:r>
              <a:rPr lang="de-DE" sz="1800" dirty="0">
                <a:solidFill>
                  <a:srgbClr val="000000"/>
                </a:solidFill>
                <a:latin typeface="Consolas"/>
              </a:rPr>
              <a:t>  </a:t>
            </a:r>
            <a:r>
              <a:rPr lang="de-DE" sz="1800" dirty="0">
                <a:solidFill>
                  <a:srgbClr val="008080"/>
                </a:solidFill>
                <a:latin typeface="Consolas"/>
              </a:rPr>
              <a:t>&lt;/</a:t>
            </a:r>
            <a:r>
              <a:rPr lang="de-DE" sz="1800" dirty="0" err="1">
                <a:solidFill>
                  <a:srgbClr val="3F7F7F"/>
                </a:solidFill>
                <a:latin typeface="Consolas"/>
              </a:rPr>
              <a:t>body</a:t>
            </a:r>
            <a:r>
              <a:rPr lang="de-DE" sz="1800" dirty="0">
                <a:solidFill>
                  <a:srgbClr val="008080"/>
                </a:solidFill>
                <a:latin typeface="Consolas"/>
              </a:rPr>
              <a:t>&gt;</a:t>
            </a:r>
          </a:p>
          <a:p>
            <a:r>
              <a:rPr lang="de-DE" sz="1800" dirty="0">
                <a:solidFill>
                  <a:srgbClr val="008080"/>
                </a:solidFill>
                <a:latin typeface="Consolas"/>
              </a:rPr>
              <a:t>&lt;/</a:t>
            </a:r>
            <a:r>
              <a:rPr lang="de-DE" sz="1800" dirty="0" err="1">
                <a:solidFill>
                  <a:srgbClr val="3F7F7F"/>
                </a:solidFill>
                <a:latin typeface="Consolas"/>
              </a:rPr>
              <a:t>html</a:t>
            </a:r>
            <a:r>
              <a:rPr lang="de-DE" sz="1800" dirty="0">
                <a:solidFill>
                  <a:srgbClr val="008080"/>
                </a:solidFill>
                <a:latin typeface="Consolas"/>
              </a:rPr>
              <a:t>&gt;</a:t>
            </a:r>
          </a:p>
        </p:txBody>
      </p:sp>
      <p:grpSp>
        <p:nvGrpSpPr>
          <p:cNvPr id="19" name="Group 18"/>
          <p:cNvGrpSpPr/>
          <p:nvPr/>
        </p:nvGrpSpPr>
        <p:grpSpPr>
          <a:xfrm>
            <a:off x="2941983" y="1321903"/>
            <a:ext cx="3458817" cy="1416944"/>
            <a:chOff x="2941983" y="1321903"/>
            <a:chExt cx="3458817" cy="1416944"/>
          </a:xfrm>
        </p:grpSpPr>
        <p:sp>
          <p:nvSpPr>
            <p:cNvPr id="16" name="Right Arrow 15"/>
            <p:cNvSpPr/>
            <p:nvPr/>
          </p:nvSpPr>
          <p:spPr bwMode="gray">
            <a:xfrm rot="5400000">
              <a:off x="4408005" y="2207103"/>
              <a:ext cx="705678" cy="35781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Rounded Rectangle 12"/>
            <p:cNvSpPr/>
            <p:nvPr/>
          </p:nvSpPr>
          <p:spPr bwMode="gray">
            <a:xfrm>
              <a:off x="2941983" y="1321903"/>
              <a:ext cx="3458817" cy="102793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err="1" smtClean="0">
                  <a:ea typeface="Arial Unicode MS" pitchFamily="34" charset="-128"/>
                  <a:cs typeface="Arial Unicode MS" pitchFamily="34" charset="-128"/>
                </a:rPr>
                <a:t>Doctype</a:t>
              </a:r>
              <a:r>
                <a:rPr lang="de-DE" sz="2000" kern="0" dirty="0" smtClean="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2000" kern="0" dirty="0" smtClean="0">
                  <a:ea typeface="Arial Unicode MS" pitchFamily="34" charset="-128"/>
                  <a:cs typeface="Arial Unicode MS" pitchFamily="34" charset="-128"/>
                </a:rPr>
                <a:t>Angabe der HTML-Version</a:t>
              </a: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grpSp>
        <p:nvGrpSpPr>
          <p:cNvPr id="23" name="Group 22"/>
          <p:cNvGrpSpPr/>
          <p:nvPr/>
        </p:nvGrpSpPr>
        <p:grpSpPr>
          <a:xfrm>
            <a:off x="712684" y="3351707"/>
            <a:ext cx="3402117" cy="665264"/>
            <a:chOff x="225667" y="2821302"/>
            <a:chExt cx="3402117" cy="665264"/>
          </a:xfrm>
        </p:grpSpPr>
        <p:sp>
          <p:nvSpPr>
            <p:cNvPr id="21" name="Right Arrow 20"/>
            <p:cNvSpPr/>
            <p:nvPr/>
          </p:nvSpPr>
          <p:spPr bwMode="gray">
            <a:xfrm>
              <a:off x="2922106" y="3002639"/>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2" name="Rounded Rectangle 21"/>
            <p:cNvSpPr/>
            <p:nvPr/>
          </p:nvSpPr>
          <p:spPr bwMode="gray">
            <a:xfrm>
              <a:off x="225667" y="2821302"/>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Angabe der Zeichenkodierung</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8416838" y="3617092"/>
            <a:ext cx="3360893" cy="665264"/>
            <a:chOff x="8297569" y="3551254"/>
            <a:chExt cx="3360893" cy="665264"/>
          </a:xfrm>
        </p:grpSpPr>
        <p:sp>
          <p:nvSpPr>
            <p:cNvPr id="25" name="Right Arrow 24"/>
            <p:cNvSpPr/>
            <p:nvPr/>
          </p:nvSpPr>
          <p:spPr bwMode="gray">
            <a:xfrm rot="10800000">
              <a:off x="8297569" y="3732590"/>
              <a:ext cx="705678" cy="30259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6" name="Rounded Rectangle 25"/>
            <p:cNvSpPr/>
            <p:nvPr/>
          </p:nvSpPr>
          <p:spPr bwMode="gray">
            <a:xfrm>
              <a:off x="8733424" y="3551254"/>
              <a:ext cx="2925038" cy="665264"/>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000" kern="0" noProof="0" dirty="0" smtClean="0">
                  <a:ea typeface="Arial Unicode MS" pitchFamily="34" charset="-128"/>
                  <a:cs typeface="Arial Unicode MS" pitchFamily="34" charset="-128"/>
                </a:rPr>
                <a:t>Titel im Browserfenster</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47090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Allgemeine 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73997817"/>
              </p:ext>
            </p:extLst>
          </p:nvPr>
        </p:nvGraphicFramePr>
        <p:xfrm>
          <a:off x="322996" y="1385677"/>
          <a:ext cx="9546562" cy="3916120"/>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p</a:t>
                      </a:r>
                      <a:r>
                        <a:rPr lang="de-DE" sz="2000" u="none" dirty="0" smtClean="0">
                          <a:solidFill>
                            <a:srgbClr val="008080"/>
                          </a:solidFill>
                          <a:latin typeface="Consolas"/>
                        </a:rPr>
                        <a:t>&gt;&lt;/</a:t>
                      </a:r>
                      <a:r>
                        <a:rPr lang="de-DE" sz="2000" u="none" dirty="0" smtClean="0">
                          <a:solidFill>
                            <a:srgbClr val="3F7F7F"/>
                          </a:solidFill>
                          <a:latin typeface="Consolas"/>
                        </a:rPr>
                        <a:t>p</a:t>
                      </a:r>
                      <a:r>
                        <a:rPr lang="de-DE" sz="2000" u="none" dirty="0" smtClean="0">
                          <a:solidFill>
                            <a:srgbClr val="008080"/>
                          </a:solidFill>
                          <a:latin typeface="Consolas"/>
                        </a:rPr>
                        <a:t>&gt;</a:t>
                      </a:r>
                    </a:p>
                  </a:txBody>
                  <a:tcPr/>
                </a:tc>
                <a:tc>
                  <a:txBody>
                    <a:bodyPr/>
                    <a:lstStyle/>
                    <a:p>
                      <a:r>
                        <a:rPr lang="de-DE" dirty="0" smtClean="0"/>
                        <a:t>Text</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a</a:t>
                      </a:r>
                      <a:r>
                        <a:rPr lang="de-DE" sz="2000" u="none" dirty="0" smtClean="0">
                          <a:solidFill>
                            <a:srgbClr val="000000"/>
                          </a:solidFill>
                          <a:latin typeface="Consolas"/>
                        </a:rPr>
                        <a:t> </a:t>
                      </a:r>
                      <a:r>
                        <a:rPr lang="de-DE" sz="2000" u="none" dirty="0" err="1" smtClean="0">
                          <a:solidFill>
                            <a:srgbClr val="7F007F"/>
                          </a:solidFill>
                          <a:latin typeface="Consolas"/>
                        </a:rPr>
                        <a:t>href</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1" u="none" dirty="0" smtClean="0">
                          <a:solidFill>
                            <a:srgbClr val="008080"/>
                          </a:solidFill>
                          <a:latin typeface="Consolas"/>
                        </a:rPr>
                        <a:t>&gt;&lt;/</a:t>
                      </a:r>
                      <a:r>
                        <a:rPr lang="de-DE" sz="2000" i="1" u="none" dirty="0" smtClean="0">
                          <a:solidFill>
                            <a:srgbClr val="3F7F7F"/>
                          </a:solidFill>
                          <a:latin typeface="Consolas"/>
                        </a:rPr>
                        <a:t>a</a:t>
                      </a:r>
                      <a:r>
                        <a:rPr lang="de-DE" sz="2000" i="1" u="none" dirty="0" smtClean="0">
                          <a:solidFill>
                            <a:srgbClr val="008080"/>
                          </a:solidFill>
                          <a:latin typeface="Consolas"/>
                        </a:rPr>
                        <a:t>&gt;</a:t>
                      </a:r>
                    </a:p>
                  </a:txBody>
                  <a:tcPr/>
                </a:tc>
                <a:tc>
                  <a:txBody>
                    <a:bodyPr/>
                    <a:lstStyle/>
                    <a:p>
                      <a:r>
                        <a:rPr lang="de-DE" dirty="0" smtClean="0"/>
                        <a:t>Link</a:t>
                      </a:r>
                      <a:endParaRPr lang="de-DE" dirty="0"/>
                    </a:p>
                  </a:txBody>
                  <a:tcPr/>
                </a:tc>
              </a:tr>
              <a:tr h="482776">
                <a:tc>
                  <a:txBody>
                    <a:bodyPr/>
                    <a:lstStyle/>
                    <a:p>
                      <a:pPr algn="l"/>
                      <a:r>
                        <a:rPr lang="de-DE" sz="2000" u="none" dirty="0" smtClean="0">
                          <a:solidFill>
                            <a:srgbClr val="008080"/>
                          </a:solidFill>
                          <a:latin typeface="Consolas"/>
                        </a:rPr>
                        <a:t>&lt;</a:t>
                      </a:r>
                      <a:r>
                        <a:rPr lang="de-DE" sz="2000" u="none" dirty="0" err="1" smtClean="0">
                          <a:solidFill>
                            <a:srgbClr val="3F7F7F"/>
                          </a:solidFill>
                          <a:latin typeface="Consolas"/>
                        </a:rPr>
                        <a:t>img</a:t>
                      </a:r>
                      <a:r>
                        <a:rPr lang="de-DE" sz="2000" u="none" dirty="0" smtClean="0">
                          <a:solidFill>
                            <a:srgbClr val="000000"/>
                          </a:solidFill>
                          <a:latin typeface="Consolas"/>
                        </a:rPr>
                        <a:t> </a:t>
                      </a:r>
                      <a:r>
                        <a:rPr lang="de-DE" sz="2000" u="none" dirty="0" err="1" smtClean="0">
                          <a:solidFill>
                            <a:srgbClr val="7F007F"/>
                          </a:solidFill>
                          <a:latin typeface="Consolas"/>
                        </a:rPr>
                        <a:t>src</a:t>
                      </a:r>
                      <a:r>
                        <a:rPr lang="de-DE" sz="2000" u="none" dirty="0" smtClean="0">
                          <a:solidFill>
                            <a:srgbClr val="000000"/>
                          </a:solidFill>
                          <a:latin typeface="Consolas"/>
                        </a:rPr>
                        <a:t>=</a:t>
                      </a:r>
                      <a:r>
                        <a:rPr lang="de-DE" sz="2000" i="1" u="none" dirty="0" smtClean="0">
                          <a:solidFill>
                            <a:srgbClr val="2A00FF"/>
                          </a:solidFill>
                          <a:latin typeface="Consolas"/>
                        </a:rPr>
                        <a:t>"#"</a:t>
                      </a:r>
                      <a:r>
                        <a:rPr lang="de-DE" sz="2000" i="1" u="none" dirty="0" smtClean="0">
                          <a:solidFill>
                            <a:srgbClr val="008080"/>
                          </a:solidFill>
                          <a:latin typeface="Consolas"/>
                        </a:rPr>
                        <a:t>&gt;</a:t>
                      </a:r>
                    </a:p>
                  </a:txBody>
                  <a:tcPr/>
                </a:tc>
                <a:tc>
                  <a:txBody>
                    <a:bodyPr/>
                    <a:lstStyle/>
                    <a:p>
                      <a:r>
                        <a:rPr lang="de-DE" dirty="0" smtClean="0"/>
                        <a:t>Bild</a:t>
                      </a:r>
                      <a:endParaRPr lang="de-DE" dirty="0"/>
                    </a:p>
                  </a:txBody>
                  <a:tcPr/>
                </a:tc>
              </a:tr>
              <a:tr h="536688">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h1</a:t>
                      </a:r>
                      <a:r>
                        <a:rPr lang="de-DE" sz="2000" u="none" dirty="0" smtClean="0">
                          <a:solidFill>
                            <a:srgbClr val="008080"/>
                          </a:solidFill>
                          <a:latin typeface="Consolas"/>
                        </a:rPr>
                        <a:t>&gt;&lt;/</a:t>
                      </a:r>
                      <a:r>
                        <a:rPr lang="de-DE" sz="2000" u="none" dirty="0" smtClean="0">
                          <a:solidFill>
                            <a:srgbClr val="3F7F7F"/>
                          </a:solidFill>
                          <a:latin typeface="Consolas"/>
                        </a:rPr>
                        <a:t>h1</a:t>
                      </a:r>
                      <a:r>
                        <a:rPr lang="de-DE" sz="2000" u="none" dirty="0" smtClean="0">
                          <a:solidFill>
                            <a:srgbClr val="008080"/>
                          </a:solidFill>
                          <a:latin typeface="Consolas"/>
                        </a:rPr>
                        <a:t>&gt;</a:t>
                      </a:r>
                    </a:p>
                  </a:txBody>
                  <a:tcPr/>
                </a:tc>
                <a:tc>
                  <a:txBody>
                    <a:bodyPr/>
                    <a:lstStyle/>
                    <a:p>
                      <a:r>
                        <a:rPr lang="de-DE" dirty="0" smtClean="0"/>
                        <a:t>Überschrift 1. Ordnung</a:t>
                      </a:r>
                      <a:endParaRPr lang="de-DE" dirty="0"/>
                    </a:p>
                  </a:txBody>
                  <a:tcPr/>
                </a:tc>
              </a:tr>
              <a:tr h="482776">
                <a:tc>
                  <a:txBody>
                    <a:bodyPr/>
                    <a:lstStyle/>
                    <a:p>
                      <a:pPr algn="l"/>
                      <a:r>
                        <a:rPr lang="de-DE" sz="2000" u="none" dirty="0" smtClean="0">
                          <a:solidFill>
                            <a:srgbClr val="008080"/>
                          </a:solidFill>
                          <a:latin typeface="Consolas"/>
                        </a:rPr>
                        <a:t>&lt;</a:t>
                      </a:r>
                      <a:r>
                        <a:rPr lang="de-DE" sz="2000" u="none" dirty="0" smtClean="0">
                          <a:solidFill>
                            <a:srgbClr val="3F7F7F"/>
                          </a:solidFill>
                          <a:latin typeface="Consolas"/>
                        </a:rPr>
                        <a:t>div</a:t>
                      </a:r>
                      <a:r>
                        <a:rPr lang="de-DE" sz="2000" u="none" dirty="0" smtClean="0">
                          <a:solidFill>
                            <a:srgbClr val="008080"/>
                          </a:solidFill>
                          <a:latin typeface="Consolas"/>
                        </a:rPr>
                        <a:t>&gt;&lt;/</a:t>
                      </a:r>
                      <a:r>
                        <a:rPr lang="de-DE" sz="2000" u="none" dirty="0" smtClean="0">
                          <a:solidFill>
                            <a:srgbClr val="3F7F7F"/>
                          </a:solidFill>
                          <a:latin typeface="Consolas"/>
                        </a:rPr>
                        <a:t>div</a:t>
                      </a:r>
                      <a:r>
                        <a:rPr lang="de-DE" sz="2000" u="none" dirty="0" smtClean="0">
                          <a:solidFill>
                            <a:srgbClr val="008080"/>
                          </a:solidFill>
                          <a:latin typeface="Consolas"/>
                        </a:rPr>
                        <a:t>&gt;</a:t>
                      </a:r>
                    </a:p>
                  </a:txBody>
                  <a:tcPr/>
                </a:tc>
                <a:tc>
                  <a:txBody>
                    <a:bodyPr/>
                    <a:lstStyle/>
                    <a:p>
                      <a:r>
                        <a:rPr lang="de-DE" dirty="0" smtClean="0"/>
                        <a:t>Block-Element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smtClean="0">
                          <a:solidFill>
                            <a:srgbClr val="3F7F7F"/>
                          </a:solidFill>
                          <a:latin typeface="Consolas"/>
                        </a:rPr>
                        <a:t>span</a:t>
                      </a:r>
                      <a:r>
                        <a:rPr lang="de-DE" sz="2000" u="none" dirty="0" smtClean="0">
                          <a:solidFill>
                            <a:srgbClr val="008080"/>
                          </a:solidFill>
                          <a:latin typeface="Consolas"/>
                        </a:rPr>
                        <a:t>&gt;&lt;/</a:t>
                      </a:r>
                      <a:r>
                        <a:rPr lang="de-DE" sz="2000" u="none" dirty="0" smtClean="0">
                          <a:solidFill>
                            <a:srgbClr val="3F7F7F"/>
                          </a:solidFill>
                          <a:latin typeface="Consolas"/>
                        </a:rPr>
                        <a:t>span</a:t>
                      </a:r>
                      <a:r>
                        <a:rPr lang="de-DE" sz="2000" u="none" dirty="0" smtClean="0">
                          <a:solidFill>
                            <a:srgbClr val="008080"/>
                          </a:solidFill>
                          <a:latin typeface="Consolas"/>
                        </a:rPr>
                        <a:t>&gt;</a:t>
                      </a:r>
                    </a:p>
                  </a:txBody>
                  <a:tcPr/>
                </a:tc>
                <a:tc>
                  <a:txBody>
                    <a:bodyPr/>
                    <a:lstStyle/>
                    <a:p>
                      <a:r>
                        <a:rPr lang="de-DE" dirty="0" smtClean="0"/>
                        <a:t>Inline-Element</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a:t>
                      </a:r>
                      <a:r>
                        <a:rPr lang="de-DE" sz="2000" u="none" dirty="0" err="1" smtClean="0">
                          <a:solidFill>
                            <a:srgbClr val="008080"/>
                          </a:solidFill>
                          <a:latin typeface="Consolas"/>
                        </a:rPr>
                        <a:t>ul</a:t>
                      </a:r>
                      <a:r>
                        <a:rPr lang="de-DE" sz="2000" u="none" dirty="0" smtClean="0">
                          <a:solidFill>
                            <a:srgbClr val="008080"/>
                          </a:solidFill>
                          <a:latin typeface="Consolas"/>
                        </a:rPr>
                        <a:t>&gt;&lt;/</a:t>
                      </a:r>
                      <a:r>
                        <a:rPr lang="de-DE" sz="2000" u="none" dirty="0" err="1" smtClean="0">
                          <a:solidFill>
                            <a:srgbClr val="008080"/>
                          </a:solidFill>
                          <a:latin typeface="Consolas"/>
                        </a:rPr>
                        <a:t>ul</a:t>
                      </a:r>
                      <a:r>
                        <a:rPr lang="de-DE" sz="2000" u="none" dirty="0" smtClean="0">
                          <a:solidFill>
                            <a:srgbClr val="008080"/>
                          </a:solidFill>
                          <a:latin typeface="Consolas"/>
                        </a:rPr>
                        <a:t>&gt;</a:t>
                      </a:r>
                    </a:p>
                  </a:txBody>
                  <a:tcPr/>
                </a:tc>
                <a:tc>
                  <a:txBody>
                    <a:bodyPr/>
                    <a:lstStyle/>
                    <a:p>
                      <a:r>
                        <a:rPr lang="de-DE" dirty="0" smtClean="0"/>
                        <a:t>Liste</a:t>
                      </a:r>
                      <a:endParaRPr lang="de-DE" dirty="0"/>
                    </a:p>
                  </a:txBody>
                  <a:tcPr/>
                </a:tc>
              </a:tr>
              <a:tr h="482776">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2000" u="none" dirty="0" smtClean="0">
                          <a:solidFill>
                            <a:srgbClr val="008080"/>
                          </a:solidFill>
                          <a:latin typeface="Consolas"/>
                        </a:rPr>
                        <a:t>&lt;li&gt;&lt;/li&gt;</a:t>
                      </a:r>
                    </a:p>
                  </a:txBody>
                  <a:tcPr/>
                </a:tc>
                <a:tc>
                  <a:txBody>
                    <a:bodyPr/>
                    <a:lstStyle/>
                    <a:p>
                      <a:r>
                        <a:rPr lang="de-DE" dirty="0" smtClean="0"/>
                        <a:t>Listenelement</a:t>
                      </a:r>
                      <a:endParaRPr lang="de-DE" dirty="0"/>
                    </a:p>
                  </a:txBody>
                  <a:tcPr/>
                </a:tc>
              </a:tr>
            </a:tbl>
          </a:graphicData>
        </a:graphic>
      </p:graphicFrame>
    </p:spTree>
    <p:extLst>
      <p:ext uri="{BB962C8B-B14F-4D97-AF65-F5344CB8AC3E}">
        <p14:creationId xmlns:p14="http://schemas.microsoft.com/office/powerpoint/2010/main" val="414862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HTML – </a:t>
            </a:r>
            <a:r>
              <a:rPr lang="de-DE" dirty="0" smtClean="0"/>
              <a:t>Formularelemente</a:t>
            </a:r>
            <a:endParaRPr lang="de-DE" dirty="0"/>
          </a:p>
        </p:txBody>
      </p:sp>
      <p:graphicFrame>
        <p:nvGraphicFramePr>
          <p:cNvPr id="4" name="Table 3"/>
          <p:cNvGraphicFramePr>
            <a:graphicFrameLocks noGrp="1"/>
          </p:cNvGraphicFramePr>
          <p:nvPr>
            <p:extLst>
              <p:ext uri="{D42A27DB-BD31-4B8C-83A1-F6EECF244321}">
                <p14:modId xmlns:p14="http://schemas.microsoft.com/office/powerpoint/2010/main" val="2054981651"/>
              </p:ext>
            </p:extLst>
          </p:nvPr>
        </p:nvGraphicFramePr>
        <p:xfrm>
          <a:off x="323850" y="1690688"/>
          <a:ext cx="9546562" cy="3666848"/>
        </p:xfrm>
        <a:graphic>
          <a:graphicData uri="http://schemas.openxmlformats.org/drawingml/2006/table">
            <a:tbl>
              <a:tblPr firstRow="1" bandRow="1">
                <a:tableStyleId>{2D5ABB26-0587-4C30-8999-92F81FD0307C}</a:tableStyleId>
              </a:tblPr>
              <a:tblGrid>
                <a:gridCol w="4773281"/>
                <a:gridCol w="4773281"/>
              </a:tblGrid>
              <a:tr h="482776">
                <a:tc>
                  <a:txBody>
                    <a:bodyPr/>
                    <a:lstStyle/>
                    <a:p>
                      <a:pPr algn="l"/>
                      <a:r>
                        <a:rPr lang="de-DE" sz="2000" u="none" dirty="0" smtClean="0">
                          <a:solidFill>
                            <a:srgbClr val="008080"/>
                          </a:solidFill>
                          <a:latin typeface="Consolas"/>
                        </a:rPr>
                        <a:t>&lt;form&gt;</a:t>
                      </a:r>
                      <a:endParaRPr lang="de-DE" sz="2000" u="none" dirty="0" smtClean="0">
                        <a:solidFill>
                          <a:srgbClr val="008080"/>
                        </a:solidFill>
                        <a:latin typeface="Consolas"/>
                      </a:endParaRPr>
                    </a:p>
                  </a:txBody>
                  <a:tcPr/>
                </a:tc>
                <a:tc>
                  <a:txBody>
                    <a:bodyPr/>
                    <a:lstStyle/>
                    <a:p>
                      <a:r>
                        <a:rPr lang="de-DE" dirty="0" smtClean="0"/>
                        <a:t>Formular</a:t>
                      </a:r>
                      <a:endParaRPr lang="de-DE" dirty="0"/>
                    </a:p>
                  </a:txBody>
                  <a:tcPr/>
                </a:tc>
              </a:tr>
              <a:tr h="482776">
                <a:tc>
                  <a:txBody>
                    <a:bodyPr/>
                    <a:lstStyle/>
                    <a:p>
                      <a:pPr algn="l"/>
                      <a:r>
                        <a:rPr lang="de-DE" sz="2000" i="0" u="none" dirty="0" smtClean="0">
                          <a:solidFill>
                            <a:srgbClr val="008080"/>
                          </a:solidFill>
                          <a:latin typeface="Consolas"/>
                        </a:rPr>
                        <a:t>&lt;</a:t>
                      </a:r>
                      <a:r>
                        <a:rPr lang="de-DE" sz="2000" i="0" u="none" dirty="0" err="1" smtClean="0">
                          <a:solidFill>
                            <a:srgbClr val="008080"/>
                          </a:solidFill>
                          <a:latin typeface="Consolas"/>
                        </a:rPr>
                        <a:t>label</a:t>
                      </a:r>
                      <a:r>
                        <a:rPr lang="de-DE" sz="2000" i="0" u="none" dirty="0" smtClean="0">
                          <a:solidFill>
                            <a:srgbClr val="008080"/>
                          </a:solidFill>
                          <a:latin typeface="Consolas"/>
                        </a:rPr>
                        <a:t>&gt;</a:t>
                      </a:r>
                      <a:endParaRPr lang="de-DE" sz="2000" i="0" u="none" dirty="0" smtClean="0">
                        <a:solidFill>
                          <a:srgbClr val="008080"/>
                        </a:solidFill>
                        <a:latin typeface="Consolas"/>
                      </a:endParaRPr>
                    </a:p>
                  </a:txBody>
                  <a:tcPr/>
                </a:tc>
                <a:tc>
                  <a:txBody>
                    <a:bodyPr/>
                    <a:lstStyle/>
                    <a:p>
                      <a:r>
                        <a:rPr lang="de-DE" dirty="0" smtClean="0"/>
                        <a:t>Label</a:t>
                      </a:r>
                      <a:r>
                        <a:rPr lang="de-DE" baseline="0" dirty="0" smtClean="0"/>
                        <a:t> (Beschriftung für Eingabefeld)</a:t>
                      </a:r>
                      <a:endParaRPr lang="de-DE" dirty="0"/>
                    </a:p>
                  </a:txBody>
                  <a:tcPr/>
                </a:tc>
              </a:tr>
              <a:tr h="482776">
                <a:tc>
                  <a:txBody>
                    <a:bodyPr/>
                    <a:lstStyle/>
                    <a:p>
                      <a:pPr algn="l"/>
                      <a:r>
                        <a:rPr lang="en-US" sz="2000" dirty="0" smtClean="0">
                          <a:solidFill>
                            <a:srgbClr val="008080"/>
                          </a:solidFill>
                          <a:latin typeface="Consolas"/>
                        </a:rPr>
                        <a:t>&lt;</a:t>
                      </a:r>
                      <a:r>
                        <a:rPr lang="en-US" sz="2000" dirty="0" smtClean="0">
                          <a:solidFill>
                            <a:srgbClr val="3F7F7F"/>
                          </a:solidFill>
                          <a:latin typeface="Consolas"/>
                        </a:rPr>
                        <a:t>button</a:t>
                      </a:r>
                      <a:r>
                        <a:rPr lang="en-US" sz="2000" dirty="0" smtClean="0">
                          <a:solidFill>
                            <a:srgbClr val="008080"/>
                          </a:solidFill>
                          <a:latin typeface="Consolas"/>
                        </a:rPr>
                        <a:t>&gt; </a:t>
                      </a:r>
                      <a:r>
                        <a:rPr lang="en-US" sz="2100" dirty="0" err="1" smtClean="0">
                          <a:solidFill>
                            <a:schemeClr val="tx1"/>
                          </a:solidFill>
                          <a:latin typeface="+mj-lt"/>
                        </a:rPr>
                        <a:t>oder</a:t>
                      </a:r>
                      <a:r>
                        <a:rPr lang="en-US" sz="2000" dirty="0" smtClean="0">
                          <a:solidFill>
                            <a:schemeClr val="tx1"/>
                          </a:solidFill>
                          <a:latin typeface="Consolas"/>
                        </a:rPr>
                        <a:t> </a:t>
                      </a:r>
                      <a:r>
                        <a:rPr lang="en-US" sz="2000" dirty="0" smtClean="0">
                          <a:solidFill>
                            <a:srgbClr val="008080"/>
                          </a:solidFill>
                          <a:latin typeface="Consolas"/>
                        </a:rPr>
                        <a:t>&lt;</a:t>
                      </a:r>
                      <a:r>
                        <a:rPr lang="en-US" sz="2000" dirty="0" smtClean="0">
                          <a:solidFill>
                            <a:srgbClr val="3F7F7F"/>
                          </a:solidFill>
                          <a:latin typeface="Consolas"/>
                        </a:rPr>
                        <a:t>input </a:t>
                      </a:r>
                      <a:r>
                        <a:rPr lang="en-US" sz="2000" dirty="0" smtClean="0">
                          <a:solidFill>
                            <a:srgbClr val="7F007F"/>
                          </a:solidFill>
                          <a:latin typeface="Consolas"/>
                        </a:rPr>
                        <a:t>type</a:t>
                      </a:r>
                      <a:r>
                        <a:rPr lang="en-US" sz="2000" dirty="0" smtClean="0">
                          <a:solidFill>
                            <a:srgbClr val="000000"/>
                          </a:solidFill>
                          <a:latin typeface="Consolas"/>
                        </a:rPr>
                        <a:t>=</a:t>
                      </a:r>
                      <a:r>
                        <a:rPr lang="en-US" sz="2000" i="1" dirty="0" smtClean="0">
                          <a:solidFill>
                            <a:srgbClr val="2A00FF"/>
                          </a:solidFill>
                          <a:latin typeface="Consolas"/>
                        </a:rPr>
                        <a:t>"button"</a:t>
                      </a:r>
                      <a:r>
                        <a:rPr lang="en-US" sz="2000" i="1" dirty="0" smtClean="0">
                          <a:solidFill>
                            <a:srgbClr val="008080"/>
                          </a:solidFill>
                          <a:latin typeface="Consolas"/>
                        </a:rPr>
                        <a:t>&gt;</a:t>
                      </a:r>
                      <a:endParaRPr lang="en-US" sz="2000" i="1" dirty="0" smtClean="0">
                        <a:solidFill>
                          <a:srgbClr val="008080"/>
                        </a:solidFill>
                        <a:latin typeface="Consolas"/>
                      </a:endParaRPr>
                    </a:p>
                  </a:txBody>
                  <a:tcPr/>
                </a:tc>
                <a:tc>
                  <a:txBody>
                    <a:bodyPr/>
                    <a:lstStyle/>
                    <a:p>
                      <a:r>
                        <a:rPr lang="de-DE" dirty="0" smtClean="0"/>
                        <a:t>Button</a:t>
                      </a:r>
                      <a:endParaRPr lang="de-DE" dirty="0"/>
                    </a:p>
                  </a:txBody>
                  <a:tcPr/>
                </a:tc>
              </a:tr>
              <a:tr h="536688">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input</a:t>
                      </a:r>
                      <a:r>
                        <a:rPr lang="de-DE" sz="2000" dirty="0" smtClean="0">
                          <a:solidFill>
                            <a:srgbClr val="008080"/>
                          </a:solidFill>
                          <a:latin typeface="Consolas"/>
                        </a:rPr>
                        <a:t>&gt;</a:t>
                      </a:r>
                    </a:p>
                  </a:txBody>
                  <a:tcPr/>
                </a:tc>
                <a:tc>
                  <a:txBody>
                    <a:bodyPr/>
                    <a:lstStyle/>
                    <a:p>
                      <a:r>
                        <a:rPr lang="de-DE" dirty="0" smtClean="0"/>
                        <a:t>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textarea</a:t>
                      </a:r>
                      <a:r>
                        <a:rPr lang="de-DE" sz="2000" dirty="0" smtClean="0">
                          <a:solidFill>
                            <a:srgbClr val="008080"/>
                          </a:solidFill>
                          <a:latin typeface="Consolas"/>
                        </a:rPr>
                        <a:t>&gt;&lt;/</a:t>
                      </a:r>
                      <a:r>
                        <a:rPr lang="de-DE" sz="2000" dirty="0" err="1" smtClean="0">
                          <a:solidFill>
                            <a:srgbClr val="3F7F7F"/>
                          </a:solidFill>
                          <a:latin typeface="Consolas"/>
                        </a:rPr>
                        <a:t>textarea</a:t>
                      </a:r>
                      <a:r>
                        <a:rPr lang="de-DE" sz="2000" dirty="0" smtClean="0">
                          <a:solidFill>
                            <a:srgbClr val="008080"/>
                          </a:solidFill>
                          <a:latin typeface="Consolas"/>
                        </a:rPr>
                        <a:t>&gt;</a:t>
                      </a:r>
                    </a:p>
                  </a:txBody>
                  <a:tcPr/>
                </a:tc>
                <a:tc>
                  <a:txBody>
                    <a:bodyPr/>
                    <a:lstStyle/>
                    <a:p>
                      <a:r>
                        <a:rPr lang="de-DE" dirty="0" smtClean="0"/>
                        <a:t>Mehrzeiliges</a:t>
                      </a:r>
                      <a:r>
                        <a:rPr lang="de-DE" baseline="0" dirty="0" smtClean="0"/>
                        <a:t> Eingabefeld</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select</a:t>
                      </a:r>
                      <a:r>
                        <a:rPr lang="de-DE" sz="2000" dirty="0" smtClean="0">
                          <a:solidFill>
                            <a:srgbClr val="008080"/>
                          </a:solidFill>
                          <a:latin typeface="Consolas"/>
                        </a:rPr>
                        <a:t>&gt;</a:t>
                      </a:r>
                      <a:endParaRPr lang="de-DE" sz="2000" u="none" dirty="0" smtClean="0">
                        <a:solidFill>
                          <a:srgbClr val="008080"/>
                        </a:solidFill>
                        <a:latin typeface="Consolas"/>
                      </a:endParaRPr>
                    </a:p>
                  </a:txBody>
                  <a:tcPr/>
                </a:tc>
                <a:tc>
                  <a:txBody>
                    <a:bodyPr/>
                    <a:lstStyle/>
                    <a:p>
                      <a:r>
                        <a:rPr lang="de-DE" dirty="0" smtClean="0"/>
                        <a:t>Auswahlliste</a:t>
                      </a:r>
                      <a:endParaRPr lang="de-DE" dirty="0"/>
                    </a:p>
                  </a:txBody>
                  <a:tcPr/>
                </a:tc>
              </a:tr>
              <a:tr h="482776">
                <a:tc>
                  <a:txBody>
                    <a:bodyPr/>
                    <a:lstStyle/>
                    <a:p>
                      <a:pPr algn="l"/>
                      <a:r>
                        <a:rPr lang="de-DE" sz="2000" dirty="0" smtClean="0">
                          <a:solidFill>
                            <a:srgbClr val="008080"/>
                          </a:solidFill>
                          <a:latin typeface="Consolas"/>
                        </a:rPr>
                        <a:t>&lt;</a:t>
                      </a:r>
                      <a:r>
                        <a:rPr lang="de-DE" sz="2000" dirty="0" err="1" smtClean="0">
                          <a:solidFill>
                            <a:srgbClr val="3F7F7F"/>
                          </a:solidFill>
                          <a:latin typeface="Consolas"/>
                        </a:rPr>
                        <a:t>option</a:t>
                      </a:r>
                      <a:r>
                        <a:rPr lang="de-DE" sz="2000" dirty="0" smtClean="0">
                          <a:solidFill>
                            <a:srgbClr val="008080"/>
                          </a:solidFill>
                          <a:latin typeface="Consolas"/>
                        </a:rPr>
                        <a:t>&gt;</a:t>
                      </a:r>
                    </a:p>
                  </a:txBody>
                  <a:tcPr/>
                </a:tc>
                <a:tc>
                  <a:txBody>
                    <a:bodyPr/>
                    <a:lstStyle/>
                    <a:p>
                      <a:r>
                        <a:rPr lang="de-DE" dirty="0" smtClean="0"/>
                        <a:t>Element in Auswahlliste</a:t>
                      </a:r>
                      <a:endParaRPr lang="de-DE" dirty="0"/>
                    </a:p>
                  </a:txBody>
                  <a:tcPr/>
                </a:tc>
              </a:tr>
            </a:tbl>
          </a:graphicData>
        </a:graphic>
      </p:graphicFrame>
    </p:spTree>
    <p:extLst>
      <p:ext uri="{BB962C8B-B14F-4D97-AF65-F5344CB8AC3E}">
        <p14:creationId xmlns:p14="http://schemas.microsoft.com/office/powerpoint/2010/main" val="151122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CSS</a:t>
            </a:r>
            <a:br>
              <a:rPr lang="de-DE" dirty="0" smtClean="0"/>
            </a:br>
            <a:r>
              <a:rPr lang="de-DE" sz="2000" dirty="0" smtClean="0"/>
              <a:t>Cascading Style Sheets</a:t>
            </a:r>
            <a:endParaRPr lang="de-DE" sz="2000" dirty="0"/>
          </a:p>
        </p:txBody>
      </p:sp>
      <p:sp>
        <p:nvSpPr>
          <p:cNvPr id="3" name="Text Placeholder 2"/>
          <p:cNvSpPr>
            <a:spLocks noGrp="1"/>
          </p:cNvSpPr>
          <p:nvPr>
            <p:ph type="body" sz="quarter" idx="10"/>
          </p:nvPr>
        </p:nvSpPr>
        <p:spPr/>
        <p:txBody>
          <a:bodyPr/>
          <a:lstStyle/>
          <a:p>
            <a:endParaRPr lang="de-DE" dirty="0"/>
          </a:p>
        </p:txBody>
      </p:sp>
    </p:spTree>
    <p:extLst>
      <p:ext uri="{BB962C8B-B14F-4D97-AF65-F5344CB8AC3E}">
        <p14:creationId xmlns:p14="http://schemas.microsoft.com/office/powerpoint/2010/main" val="781766696"/>
      </p:ext>
    </p:extLst>
  </p:cSld>
  <p:clrMapOvr>
    <a:masterClrMapping/>
  </p:clrMapOvr>
</p:sld>
</file>

<file path=ppt/theme/theme1.xml><?xml version="1.0" encoding="utf-8"?>
<a:theme xmlns:a="http://schemas.openxmlformats.org/drawingml/2006/main" name="SAP_2014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SAP_2014_16x9_v1.0</Template>
  <TotalTime>0</TotalTime>
  <Words>298</Words>
  <Application>Microsoft Office PowerPoint</Application>
  <PresentationFormat>Custom</PresentationFormat>
  <Paragraphs>94</Paragraphs>
  <Slides>15</Slides>
  <Notes>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SAP_2014_16x9_v1.0</vt:lpstr>
      <vt:lpstr>JavaScript Crosscourse</vt:lpstr>
      <vt:lpstr>Agenda</vt:lpstr>
      <vt:lpstr>HTML</vt:lpstr>
      <vt:lpstr>HTML Hypertext Markup Language</vt:lpstr>
      <vt:lpstr>HTML Hypertext Markup Language</vt:lpstr>
      <vt:lpstr>Das HTML-Grundgerüst</vt:lpstr>
      <vt:lpstr>HTML – Allgemeine Elemente</vt:lpstr>
      <vt:lpstr>HTML – Formularelemente</vt:lpstr>
      <vt:lpstr>CSS Cascading Style Sheets</vt:lpstr>
      <vt:lpstr>CSS im HTML einbetten</vt:lpstr>
      <vt:lpstr>Hello World</vt:lpstr>
      <vt:lpstr>Hello World – Das erste Programm</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Liedtke, Matthias</dc:creator>
  <cp:lastModifiedBy>Liedtke, Matthias</cp:lastModifiedBy>
  <cp:revision>19</cp:revision>
  <dcterms:created xsi:type="dcterms:W3CDTF">2015-04-19T20:28:26Z</dcterms:created>
  <dcterms:modified xsi:type="dcterms:W3CDTF">2015-04-22T08:37:57Z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