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353" r:id="rId2"/>
    <p:sldId id="284" r:id="rId3"/>
    <p:sldId id="355" r:id="rId4"/>
    <p:sldId id="356" r:id="rId5"/>
    <p:sldId id="354" r:id="rId6"/>
    <p:sldId id="366" r:id="rId7"/>
    <p:sldId id="368" r:id="rId8"/>
    <p:sldId id="367" r:id="rId9"/>
    <p:sldId id="370" r:id="rId10"/>
    <p:sldId id="371" r:id="rId11"/>
    <p:sldId id="373" r:id="rId12"/>
    <p:sldId id="374" r:id="rId13"/>
    <p:sldId id="375" r:id="rId14"/>
    <p:sldId id="372" r:id="rId15"/>
    <p:sldId id="376" r:id="rId16"/>
    <p:sldId id="377" r:id="rId17"/>
    <p:sldId id="378" r:id="rId18"/>
    <p:sldId id="379" r:id="rId19"/>
    <p:sldId id="380" r:id="rId20"/>
    <p:sldId id="381" r:id="rId21"/>
    <p:sldId id="382" r:id="rId22"/>
    <p:sldId id="383" r:id="rId23"/>
    <p:sldId id="384" r:id="rId24"/>
    <p:sldId id="385" r:id="rId25"/>
    <p:sldId id="310" r:id="rId26"/>
    <p:sldId id="265" r:id="rId27"/>
    <p:sldId id="339" r:id="rId28"/>
    <p:sldId id="346" r:id="rId29"/>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67839" autoAdjust="0"/>
  </p:normalViewPr>
  <p:slideViewPr>
    <p:cSldViewPr snapToGrid="0" showGuides="1">
      <p:cViewPr varScale="1">
        <p:scale>
          <a:sx n="65" d="100"/>
          <a:sy n="65" d="100"/>
        </p:scale>
        <p:origin x="-1818" y="-102"/>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Alle</a:t>
            </a:r>
            <a:r>
              <a:rPr lang="en-US" baseline="0" dirty="0" smtClean="0"/>
              <a:t> </a:t>
            </a:r>
            <a:r>
              <a:rPr lang="en-US" baseline="0" dirty="0" err="1" smtClean="0"/>
              <a:t>Funktionen</a:t>
            </a:r>
            <a:r>
              <a:rPr lang="en-US" baseline="0" dirty="0" smtClean="0"/>
              <a:t> </a:t>
            </a:r>
            <a:r>
              <a:rPr lang="en-US" baseline="0" dirty="0" err="1" smtClean="0"/>
              <a:t>sind</a:t>
            </a:r>
            <a:r>
              <a:rPr lang="en-US" baseline="0" dirty="0" smtClean="0"/>
              <a:t> </a:t>
            </a:r>
            <a:r>
              <a:rPr lang="en-US" baseline="0" dirty="0" err="1" smtClean="0"/>
              <a:t>auch</a:t>
            </a:r>
            <a:r>
              <a:rPr lang="en-US" baseline="0" dirty="0" smtClean="0"/>
              <a:t> </a:t>
            </a:r>
            <a:r>
              <a:rPr lang="en-US" baseline="0" dirty="0" err="1" smtClean="0"/>
              <a:t>Objekte</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Können</a:t>
            </a:r>
            <a:r>
              <a:rPr lang="en-US" baseline="0" dirty="0" smtClean="0"/>
              <a:t> </a:t>
            </a:r>
            <a:r>
              <a:rPr lang="en-US" baseline="0" dirty="0" err="1" smtClean="0"/>
              <a:t>als</a:t>
            </a:r>
            <a:r>
              <a:rPr lang="en-US" baseline="0" dirty="0" smtClean="0"/>
              <a:t> </a:t>
            </a:r>
            <a:r>
              <a:rPr lang="en-US" baseline="0" dirty="0" err="1" smtClean="0"/>
              <a:t>solches</a:t>
            </a:r>
            <a:r>
              <a:rPr lang="en-US" baseline="0" dirty="0" smtClean="0"/>
              <a:t> </a:t>
            </a:r>
            <a:r>
              <a:rPr lang="en-US" baseline="0" dirty="0" err="1" smtClean="0"/>
              <a:t>auch</a:t>
            </a:r>
            <a:r>
              <a:rPr lang="en-US" baseline="0" dirty="0" smtClean="0"/>
              <a:t> </a:t>
            </a:r>
            <a:r>
              <a:rPr lang="en-US" baseline="0" dirty="0" err="1" smtClean="0"/>
              <a:t>Variablen</a:t>
            </a:r>
            <a:r>
              <a:rPr lang="en-US" baseline="0" dirty="0" smtClean="0"/>
              <a:t> </a:t>
            </a:r>
            <a:r>
              <a:rPr lang="en-US" baseline="0" dirty="0" err="1" smtClean="0"/>
              <a:t>selbst</a:t>
            </a:r>
            <a:r>
              <a:rPr lang="en-US" baseline="0" dirty="0" smtClean="0"/>
              <a:t> </a:t>
            </a:r>
            <a:r>
              <a:rPr lang="en-US" baseline="0" dirty="0" err="1" smtClean="0"/>
              <a:t>besitzen</a:t>
            </a: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Funktionen</a:t>
            </a:r>
            <a:r>
              <a:rPr lang="en-US" dirty="0" smtClean="0"/>
              <a:t> </a:t>
            </a:r>
            <a:r>
              <a:rPr lang="en-US" dirty="0" err="1" smtClean="0"/>
              <a:t>können</a:t>
            </a:r>
            <a:r>
              <a:rPr lang="en-US" dirty="0" smtClean="0"/>
              <a:t> </a:t>
            </a:r>
            <a:r>
              <a:rPr lang="en-US" dirty="0" err="1" smtClean="0"/>
              <a:t>als</a:t>
            </a:r>
            <a:r>
              <a:rPr lang="en-US" dirty="0" smtClean="0"/>
              <a:t> </a:t>
            </a:r>
            <a:r>
              <a:rPr lang="en-US" dirty="0" err="1" smtClean="0"/>
              <a:t>Variablen</a:t>
            </a:r>
            <a:r>
              <a:rPr lang="en-US" dirty="0" smtClean="0"/>
              <a:t> </a:t>
            </a:r>
            <a:r>
              <a:rPr lang="en-US" dirty="0" err="1" smtClean="0"/>
              <a:t>benutzt</a:t>
            </a:r>
            <a:r>
              <a:rPr lang="en-US" dirty="0" smtClean="0"/>
              <a:t> </a:t>
            </a:r>
            <a:r>
              <a:rPr lang="en-US" dirty="0" err="1" smtClean="0"/>
              <a:t>werden</a:t>
            </a: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Dadurch</a:t>
            </a:r>
            <a:r>
              <a:rPr lang="en-US" dirty="0" smtClean="0"/>
              <a:t> </a:t>
            </a:r>
            <a:r>
              <a:rPr lang="en-US" dirty="0" err="1" smtClean="0"/>
              <a:t>entstehen</a:t>
            </a:r>
            <a:r>
              <a:rPr lang="en-US" dirty="0" smtClean="0"/>
              <a:t> </a:t>
            </a:r>
            <a:r>
              <a:rPr lang="en-US" dirty="0" err="1" smtClean="0"/>
              <a:t>sehr</a:t>
            </a:r>
            <a:r>
              <a:rPr lang="en-US" dirty="0" smtClean="0"/>
              <a:t> flexible</a:t>
            </a:r>
            <a:r>
              <a:rPr lang="en-US" baseline="0" dirty="0" smtClean="0"/>
              <a:t> und </a:t>
            </a:r>
            <a:r>
              <a:rPr lang="en-US" baseline="0" dirty="0" err="1" smtClean="0"/>
              <a:t>dynamische</a:t>
            </a:r>
            <a:r>
              <a:rPr lang="en-US" baseline="0" dirty="0" smtClean="0"/>
              <a:t> </a:t>
            </a:r>
            <a:r>
              <a:rPr lang="en-US" baseline="0" dirty="0" err="1" smtClean="0"/>
              <a:t>Programme</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Wichtig</a:t>
            </a:r>
            <a:r>
              <a:rPr lang="en-US" baseline="0" dirty="0" smtClean="0"/>
              <a:t> </a:t>
            </a:r>
            <a:r>
              <a:rPr lang="en-US" baseline="0" dirty="0" err="1" smtClean="0"/>
              <a:t>hier</a:t>
            </a:r>
            <a:r>
              <a:rPr lang="en-US" baseline="0" dirty="0" smtClean="0"/>
              <a:t> </a:t>
            </a:r>
            <a:r>
              <a:rPr lang="en-US" baseline="0" dirty="0" err="1" smtClean="0"/>
              <a:t>ist</a:t>
            </a:r>
            <a:r>
              <a:rPr lang="en-US" baseline="0" dirty="0" smtClean="0"/>
              <a:t> </a:t>
            </a:r>
            <a:r>
              <a:rPr lang="en-US" baseline="0" dirty="0" err="1" smtClean="0"/>
              <a:t>noch</a:t>
            </a:r>
            <a:r>
              <a:rPr lang="en-US" baseline="0" dirty="0" smtClean="0"/>
              <a:t> die </a:t>
            </a:r>
            <a:r>
              <a:rPr lang="en-US" baseline="0" dirty="0" err="1" smtClean="0"/>
              <a:t>Terminologie</a:t>
            </a:r>
            <a:r>
              <a:rPr lang="en-US" baseline="0" dirty="0" smtClean="0"/>
              <a: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[Higher-Order Functions] operation </a:t>
            </a:r>
            <a:r>
              <a:rPr lang="en-US" baseline="0" dirty="0" err="1" smtClean="0"/>
              <a:t>wird</a:t>
            </a:r>
            <a:r>
              <a:rPr lang="en-US" baseline="0" dirty="0" smtClean="0"/>
              <a:t> </a:t>
            </a:r>
            <a:r>
              <a:rPr lang="en-US" baseline="0" dirty="0" err="1" smtClean="0"/>
              <a:t>manchmal</a:t>
            </a:r>
            <a:r>
              <a:rPr lang="en-US" baseline="0" dirty="0" smtClean="0"/>
              <a:t> Callback </a:t>
            </a:r>
            <a:r>
              <a:rPr lang="en-US" baseline="0" dirty="0" err="1" smtClean="0"/>
              <a:t>genannt</a:t>
            </a:r>
            <a:r>
              <a:rPr lang="en-US" baseline="0" dirty="0" smtClean="0"/>
              <a:t>, </a:t>
            </a:r>
            <a:r>
              <a:rPr lang="en-US" baseline="0" dirty="0" err="1" smtClean="0"/>
              <a:t>d.h</a:t>
            </a:r>
            <a:r>
              <a:rPr lang="en-US" baseline="0" dirty="0" smtClean="0"/>
              <a:t>. </a:t>
            </a:r>
            <a:r>
              <a:rPr lang="en-US" baseline="0" dirty="0" err="1" smtClean="0"/>
              <a:t>es</a:t>
            </a:r>
            <a:r>
              <a:rPr lang="en-US" baseline="0" dirty="0" smtClean="0"/>
              <a:t> </a:t>
            </a:r>
            <a:r>
              <a:rPr lang="en-US" baseline="0" dirty="0" err="1" smtClean="0"/>
              <a:t>könnten</a:t>
            </a:r>
            <a:r>
              <a:rPr lang="en-US" baseline="0" dirty="0" smtClean="0"/>
              <a:t> </a:t>
            </a:r>
            <a:r>
              <a:rPr lang="en-US" baseline="0" dirty="0" err="1" smtClean="0"/>
              <a:t>davor</a:t>
            </a:r>
            <a:r>
              <a:rPr lang="en-US" baseline="0" dirty="0" smtClean="0"/>
              <a:t> </a:t>
            </a:r>
            <a:r>
              <a:rPr lang="en-US" baseline="0" dirty="0" err="1" smtClean="0"/>
              <a:t>noch</a:t>
            </a:r>
            <a:r>
              <a:rPr lang="en-US" baseline="0" dirty="0" smtClean="0"/>
              <a:t> </a:t>
            </a:r>
            <a:r>
              <a:rPr lang="en-US" baseline="0" dirty="0" err="1" smtClean="0"/>
              <a:t>andere</a:t>
            </a:r>
            <a:r>
              <a:rPr lang="en-US" baseline="0" dirty="0" smtClean="0"/>
              <a:t> </a:t>
            </a:r>
            <a:r>
              <a:rPr lang="en-US" baseline="0" dirty="0" err="1" smtClean="0"/>
              <a:t>sachen</a:t>
            </a:r>
            <a:r>
              <a:rPr lang="en-US" baseline="0" dirty="0" smtClean="0"/>
              <a:t> </a:t>
            </a:r>
            <a:r>
              <a:rPr lang="en-US" baseline="0" dirty="0" err="1" smtClean="0"/>
              <a:t>ausgeführt</a:t>
            </a:r>
            <a:r>
              <a:rPr lang="en-US" baseline="0" dirty="0" smtClean="0"/>
              <a:t> </a:t>
            </a:r>
            <a:r>
              <a:rPr lang="en-US" baseline="0" dirty="0" err="1" smtClean="0"/>
              <a:t>werden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3 </a:t>
            </a:r>
            <a:r>
              <a:rPr lang="en-US" dirty="0" err="1" smtClean="0"/>
              <a:t>unterschiedliche</a:t>
            </a:r>
            <a:r>
              <a:rPr lang="en-US" dirty="0" smtClean="0"/>
              <a:t> </a:t>
            </a:r>
            <a:r>
              <a:rPr lang="en-US" dirty="0" err="1" smtClean="0"/>
              <a:t>Arten</a:t>
            </a:r>
            <a:r>
              <a:rPr lang="en-US" dirty="0" smtClean="0"/>
              <a:t>, in</a:t>
            </a:r>
            <a:r>
              <a:rPr lang="en-US" baseline="0" dirty="0" smtClean="0"/>
              <a:t> JavaScript </a:t>
            </a:r>
            <a:r>
              <a:rPr lang="en-US" baseline="0" dirty="0" err="1" smtClean="0"/>
              <a:t>Methoden</a:t>
            </a:r>
            <a:r>
              <a:rPr lang="en-US" baseline="0" dirty="0" smtClean="0"/>
              <a:t> </a:t>
            </a:r>
            <a:r>
              <a:rPr lang="en-US" baseline="0" dirty="0" err="1" smtClean="0"/>
              <a:t>zu</a:t>
            </a:r>
            <a:r>
              <a:rPr lang="en-US" baseline="0" dirty="0" smtClean="0"/>
              <a:t> </a:t>
            </a:r>
            <a:r>
              <a:rPr lang="en-US" baseline="0" dirty="0" err="1" smtClean="0"/>
              <a:t>definieren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Immediate</a:t>
            </a:r>
            <a:r>
              <a:rPr lang="en-US" baseline="0" dirty="0" smtClean="0"/>
              <a:t> function:</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Funktion</a:t>
            </a:r>
            <a:r>
              <a:rPr lang="en-US" baseline="0" dirty="0" smtClean="0"/>
              <a:t> </a:t>
            </a:r>
            <a:r>
              <a:rPr lang="en-US" baseline="0" dirty="0" err="1" smtClean="0"/>
              <a:t>wird</a:t>
            </a:r>
            <a:r>
              <a:rPr lang="en-US" baseline="0" dirty="0" smtClean="0"/>
              <a:t> </a:t>
            </a:r>
            <a:r>
              <a:rPr lang="en-US" baseline="0" dirty="0" err="1" smtClean="0"/>
              <a:t>deklariert</a:t>
            </a:r>
            <a:r>
              <a:rPr lang="en-US" baseline="0" dirty="0" smtClean="0"/>
              <a:t> und </a:t>
            </a:r>
            <a:r>
              <a:rPr lang="en-US" baseline="0" dirty="0" err="1" smtClean="0"/>
              <a:t>direkt</a:t>
            </a:r>
            <a:r>
              <a:rPr lang="en-US" baseline="0" dirty="0" smtClean="0"/>
              <a:t> </a:t>
            </a:r>
            <a:r>
              <a:rPr lang="en-US" baseline="0" dirty="0" err="1" smtClean="0"/>
              <a:t>ausgeführt</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Best </a:t>
            </a:r>
            <a:r>
              <a:rPr lang="en-US" baseline="0" dirty="0" err="1" smtClean="0"/>
              <a:t>practise</a:t>
            </a:r>
            <a:r>
              <a:rPr lang="en-US" baseline="0" dirty="0" smtClean="0"/>
              <a:t>, </a:t>
            </a:r>
            <a:r>
              <a:rPr lang="en-US" baseline="0" dirty="0" err="1" smtClean="0"/>
              <a:t>weil</a:t>
            </a:r>
            <a:r>
              <a:rPr lang="en-US" baseline="0" dirty="0" smtClean="0"/>
              <a:t> </a:t>
            </a:r>
            <a:r>
              <a:rPr lang="en-US" baseline="0" dirty="0" err="1" smtClean="0"/>
              <a:t>es</a:t>
            </a:r>
            <a:r>
              <a:rPr lang="en-US" baseline="0" dirty="0" smtClean="0"/>
              <a:t> die </a:t>
            </a:r>
            <a:r>
              <a:rPr lang="en-US" baseline="0" dirty="0" err="1" smtClean="0"/>
              <a:t>Variablen</a:t>
            </a:r>
            <a:r>
              <a:rPr lang="en-US" baseline="0" dirty="0" smtClean="0"/>
              <a:t> </a:t>
            </a:r>
            <a:r>
              <a:rPr lang="en-US" baseline="0" dirty="0" err="1" smtClean="0"/>
              <a:t>nicht</a:t>
            </a:r>
            <a:r>
              <a:rPr lang="en-US" baseline="0" dirty="0" smtClean="0"/>
              <a:t> in den global Scope </a:t>
            </a:r>
            <a:r>
              <a:rPr lang="en-US" baseline="0" dirty="0" err="1" smtClean="0"/>
              <a:t>verpackt</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Hier</a:t>
            </a:r>
            <a:r>
              <a:rPr lang="en-US" baseline="0" dirty="0" smtClean="0"/>
              <a:t> in </a:t>
            </a:r>
            <a:r>
              <a:rPr lang="en-US" baseline="0" dirty="0" err="1" smtClean="0"/>
              <a:t>dem</a:t>
            </a:r>
            <a:r>
              <a:rPr lang="en-US" baseline="0" dirty="0" smtClean="0"/>
              <a:t> </a:t>
            </a:r>
            <a:r>
              <a:rPr lang="en-US" baseline="0" dirty="0" err="1" smtClean="0"/>
              <a:t>Projekt</a:t>
            </a:r>
            <a:r>
              <a:rPr lang="en-US" baseline="0" dirty="0" smtClean="0"/>
              <a:t> </a:t>
            </a:r>
            <a:r>
              <a:rPr lang="en-US" baseline="0" dirty="0" err="1" smtClean="0"/>
              <a:t>ists</a:t>
            </a:r>
            <a:r>
              <a:rPr lang="en-US" baseline="0" dirty="0" smtClean="0"/>
              <a:t> </a:t>
            </a:r>
            <a:r>
              <a:rPr lang="en-US" baseline="0" dirty="0" err="1" smtClean="0"/>
              <a:t>noch</a:t>
            </a:r>
            <a:r>
              <a:rPr lang="en-US" baseline="0" dirty="0" smtClean="0"/>
              <a:t> in </a:t>
            </a:r>
            <a:r>
              <a:rPr lang="en-US" baseline="0" dirty="0" err="1" smtClean="0"/>
              <a:t>Ordnung</a:t>
            </a:r>
            <a:r>
              <a:rPr lang="en-US" baseline="0" dirty="0" smtClean="0"/>
              <a:t> </a:t>
            </a:r>
            <a:r>
              <a:rPr lang="en-US" baseline="0" dirty="0" err="1" smtClean="0"/>
              <a:t>aber</a:t>
            </a:r>
            <a:r>
              <a:rPr lang="en-US" baseline="0" dirty="0" smtClean="0"/>
              <a:t> </a:t>
            </a:r>
            <a:r>
              <a:rPr lang="en-US" baseline="0" dirty="0" err="1" smtClean="0"/>
              <a:t>wenn</a:t>
            </a:r>
            <a:r>
              <a:rPr lang="en-US" baseline="0" dirty="0" smtClean="0"/>
              <a:t> man an </a:t>
            </a:r>
            <a:r>
              <a:rPr lang="en-US" baseline="0" dirty="0" err="1" smtClean="0"/>
              <a:t>Projekten</a:t>
            </a:r>
            <a:r>
              <a:rPr lang="en-US" baseline="0" dirty="0" smtClean="0"/>
              <a:t> </a:t>
            </a:r>
            <a:r>
              <a:rPr lang="en-US" baseline="0" dirty="0" err="1" smtClean="0"/>
              <a:t>mit</a:t>
            </a:r>
            <a:r>
              <a:rPr lang="en-US" baseline="0" dirty="0" smtClean="0"/>
              <a:t> </a:t>
            </a:r>
            <a:r>
              <a:rPr lang="en-US" baseline="0" dirty="0" err="1" smtClean="0"/>
              <a:t>mehreren</a:t>
            </a:r>
            <a:r>
              <a:rPr lang="en-US" baseline="0" dirty="0" smtClean="0"/>
              <a:t> </a:t>
            </a:r>
            <a:r>
              <a:rPr lang="en-US" baseline="0" dirty="0" err="1" smtClean="0"/>
              <a:t>Zehntausend</a:t>
            </a:r>
            <a:r>
              <a:rPr lang="en-US" baseline="0" dirty="0" smtClean="0"/>
              <a:t> </a:t>
            </a:r>
            <a:r>
              <a:rPr lang="en-US" baseline="0" dirty="0" err="1" smtClean="0"/>
              <a:t>Zeilen</a:t>
            </a:r>
            <a:r>
              <a:rPr lang="en-US" baseline="0" dirty="0" smtClean="0"/>
              <a:t> Code </a:t>
            </a:r>
            <a:r>
              <a:rPr lang="en-US" baseline="0" dirty="0" err="1" smtClean="0"/>
              <a:t>arbeitet</a:t>
            </a:r>
            <a:r>
              <a:rPr lang="en-US" baseline="0" dirty="0" smtClean="0"/>
              <a:t> </a:t>
            </a:r>
            <a:r>
              <a:rPr lang="en-US" baseline="0" dirty="0" err="1" smtClean="0"/>
              <a:t>können</a:t>
            </a:r>
            <a:r>
              <a:rPr lang="en-US" baseline="0" dirty="0" smtClean="0"/>
              <a:t> </a:t>
            </a:r>
            <a:r>
              <a:rPr lang="en-US" baseline="0" dirty="0" err="1" smtClean="0"/>
              <a:t>sich</a:t>
            </a:r>
            <a:r>
              <a:rPr lang="en-US" baseline="0" dirty="0" smtClean="0"/>
              <a:t> </a:t>
            </a:r>
            <a:r>
              <a:rPr lang="en-US" baseline="0" dirty="0" err="1" smtClean="0"/>
              <a:t>dadurch</a:t>
            </a:r>
            <a:r>
              <a:rPr lang="en-US" baseline="0" dirty="0" smtClean="0"/>
              <a:t> </a:t>
            </a:r>
            <a:r>
              <a:rPr lang="en-US" baseline="0" dirty="0" err="1" smtClean="0"/>
              <a:t>Variablen</a:t>
            </a:r>
            <a:r>
              <a:rPr lang="en-US" baseline="0" dirty="0" smtClean="0"/>
              <a:t> </a:t>
            </a:r>
            <a:r>
              <a:rPr lang="en-US" baseline="0" dirty="0" err="1" smtClean="0"/>
              <a:t>potentiell</a:t>
            </a:r>
            <a:r>
              <a:rPr lang="en-US" baseline="0" dirty="0" smtClean="0"/>
              <a:t> </a:t>
            </a:r>
            <a:r>
              <a:rPr lang="en-US" baseline="0" dirty="0" err="1" smtClean="0"/>
              <a:t>überschreiben</a:t>
            </a:r>
            <a:r>
              <a:rPr lang="en-US" baseline="0" dirty="0" smtClean="0"/>
              <a:t> </a:t>
            </a:r>
            <a:r>
              <a:rPr lang="en-US" baseline="0" dirty="0" err="1" smtClean="0"/>
              <a:t>wenn</a:t>
            </a:r>
            <a:r>
              <a:rPr lang="en-US" baseline="0" dirty="0" smtClean="0"/>
              <a:t> </a:t>
            </a:r>
            <a:r>
              <a:rPr lang="en-US" baseline="0" dirty="0" err="1" smtClean="0"/>
              <a:t>mehrere</a:t>
            </a:r>
            <a:r>
              <a:rPr lang="en-US" baseline="0" dirty="0" smtClean="0"/>
              <a:t> </a:t>
            </a:r>
            <a:r>
              <a:rPr lang="en-US" baseline="0" dirty="0" err="1" smtClean="0"/>
              <a:t>Entwickler</a:t>
            </a:r>
            <a:r>
              <a:rPr lang="en-US" baseline="0" dirty="0" smtClean="0"/>
              <a:t> </a:t>
            </a:r>
            <a:r>
              <a:rPr lang="en-US" baseline="0" dirty="0" err="1" smtClean="0"/>
              <a:t>dran</a:t>
            </a:r>
            <a:r>
              <a:rPr lang="en-US" baseline="0" dirty="0" smtClean="0"/>
              <a:t> </a:t>
            </a:r>
            <a:r>
              <a:rPr lang="en-US" baseline="0" dirty="0" err="1" smtClean="0"/>
              <a:t>arbeiten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Hat </a:t>
            </a:r>
            <a:r>
              <a:rPr lang="en-US" baseline="0" dirty="0" err="1" smtClean="0"/>
              <a:t>noch</a:t>
            </a:r>
            <a:r>
              <a:rPr lang="en-US" baseline="0" dirty="0" smtClean="0"/>
              <a:t> </a:t>
            </a:r>
            <a:r>
              <a:rPr lang="en-US" baseline="0" dirty="0" err="1" smtClean="0"/>
              <a:t>zusätzliche</a:t>
            </a:r>
            <a:r>
              <a:rPr lang="en-US" baseline="0" dirty="0" smtClean="0"/>
              <a:t> </a:t>
            </a:r>
            <a:r>
              <a:rPr lang="en-US" baseline="0" dirty="0" err="1" smtClean="0"/>
              <a:t>Nutzen</a:t>
            </a:r>
            <a:r>
              <a:rPr lang="en-US" baseline="0" dirty="0" smtClean="0"/>
              <a:t>. </a:t>
            </a:r>
            <a:r>
              <a:rPr lang="en-US" baseline="0" dirty="0" err="1" smtClean="0"/>
              <a:t>Zb</a:t>
            </a:r>
            <a:r>
              <a:rPr lang="en-US" baseline="0" dirty="0" smtClean="0"/>
              <a:t> </a:t>
            </a:r>
            <a:r>
              <a:rPr lang="en-US" baseline="0" dirty="0" err="1" smtClean="0"/>
              <a:t>gibt</a:t>
            </a:r>
            <a:r>
              <a:rPr lang="en-US" baseline="0" dirty="0" smtClean="0"/>
              <a:t> </a:t>
            </a:r>
            <a:r>
              <a:rPr lang="en-US" baseline="0" dirty="0" err="1" smtClean="0"/>
              <a:t>es</a:t>
            </a:r>
            <a:r>
              <a:rPr lang="en-US" baseline="0" dirty="0" smtClean="0"/>
              <a:t> </a:t>
            </a:r>
            <a:r>
              <a:rPr lang="en-US" baseline="0" dirty="0" err="1" smtClean="0"/>
              <a:t>eine</a:t>
            </a:r>
            <a:r>
              <a:rPr lang="en-US" baseline="0" dirty="0" smtClean="0"/>
              <a:t> </a:t>
            </a:r>
            <a:r>
              <a:rPr lang="en-US" baseline="0" dirty="0" err="1" smtClean="0"/>
              <a:t>Bibliothek</a:t>
            </a:r>
            <a:r>
              <a:rPr lang="en-US" baseline="0" dirty="0" smtClean="0"/>
              <a:t> jQuery, die in 63% </a:t>
            </a:r>
            <a:r>
              <a:rPr lang="en-US" baseline="0" dirty="0" err="1" smtClean="0"/>
              <a:t>aller</a:t>
            </a:r>
            <a:r>
              <a:rPr lang="en-US" baseline="0" dirty="0" smtClean="0"/>
              <a:t> </a:t>
            </a:r>
            <a:r>
              <a:rPr lang="en-US" baseline="0" dirty="0" err="1" smtClean="0"/>
              <a:t>Webseiten</a:t>
            </a:r>
            <a:r>
              <a:rPr lang="en-US" baseline="0" dirty="0" smtClean="0"/>
              <a:t> </a:t>
            </a:r>
            <a:r>
              <a:rPr lang="en-US" baseline="0" dirty="0" err="1" smtClean="0"/>
              <a:t>benutzt</a:t>
            </a:r>
            <a:r>
              <a:rPr lang="en-US" baseline="0" dirty="0" smtClean="0"/>
              <a:t> </a:t>
            </a:r>
            <a:r>
              <a:rPr lang="en-US" baseline="0" dirty="0" err="1" smtClean="0"/>
              <a:t>wird</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Wird</a:t>
            </a:r>
            <a:r>
              <a:rPr lang="en-US" baseline="0" dirty="0" smtClean="0"/>
              <a:t> </a:t>
            </a:r>
            <a:r>
              <a:rPr lang="en-US" baseline="0" dirty="0" err="1" smtClean="0"/>
              <a:t>üblicherweise</a:t>
            </a:r>
            <a:r>
              <a:rPr lang="en-US" baseline="0" dirty="0" smtClean="0"/>
              <a:t> </a:t>
            </a:r>
            <a:r>
              <a:rPr lang="en-US" baseline="0" dirty="0" err="1" smtClean="0"/>
              <a:t>mit</a:t>
            </a:r>
            <a:r>
              <a:rPr lang="en-US" baseline="0" dirty="0" smtClean="0"/>
              <a:t> $ </a:t>
            </a:r>
            <a:r>
              <a:rPr lang="en-US" baseline="0" dirty="0" err="1" smtClean="0"/>
              <a:t>oder</a:t>
            </a:r>
            <a:r>
              <a:rPr lang="en-US" baseline="0" dirty="0" smtClean="0"/>
              <a:t> der Variable jQuery </a:t>
            </a:r>
            <a:r>
              <a:rPr lang="en-US" baseline="0" dirty="0" err="1" smtClean="0"/>
              <a:t>verwendet</a:t>
            </a:r>
            <a:r>
              <a:rPr lang="en-US" baseline="0" dirty="0" smtClean="0"/>
              <a:t>. </a:t>
            </a:r>
            <a:r>
              <a:rPr lang="en-US" baseline="0" dirty="0" err="1" smtClean="0"/>
              <a:t>Allerdings</a:t>
            </a:r>
            <a:r>
              <a:rPr lang="en-US" baseline="0" dirty="0" smtClean="0"/>
              <a:t> </a:t>
            </a:r>
            <a:r>
              <a:rPr lang="en-US" baseline="0" dirty="0" err="1" smtClean="0"/>
              <a:t>gibt</a:t>
            </a:r>
            <a:r>
              <a:rPr lang="en-US" baseline="0" dirty="0" smtClean="0"/>
              <a:t> </a:t>
            </a:r>
            <a:r>
              <a:rPr lang="en-US" baseline="0" dirty="0" err="1" smtClean="0"/>
              <a:t>es</a:t>
            </a:r>
            <a:r>
              <a:rPr lang="en-US" baseline="0" dirty="0" smtClean="0"/>
              <a:t> </a:t>
            </a:r>
            <a:r>
              <a:rPr lang="en-US" baseline="0" dirty="0" err="1" smtClean="0"/>
              <a:t>andere</a:t>
            </a:r>
            <a:r>
              <a:rPr lang="en-US" baseline="0" dirty="0" smtClean="0"/>
              <a:t> </a:t>
            </a:r>
            <a:r>
              <a:rPr lang="en-US" baseline="0" dirty="0" err="1" smtClean="0"/>
              <a:t>Bibliotheken</a:t>
            </a:r>
            <a:r>
              <a:rPr lang="en-US" baseline="0" dirty="0" smtClean="0"/>
              <a:t>, die </a:t>
            </a:r>
            <a:r>
              <a:rPr lang="en-US" baseline="0" dirty="0" err="1" smtClean="0"/>
              <a:t>auch</a:t>
            </a:r>
            <a:r>
              <a:rPr lang="en-US" baseline="0" dirty="0" smtClean="0"/>
              <a:t> das $ Symbol </a:t>
            </a:r>
            <a:r>
              <a:rPr lang="en-US" baseline="0" dirty="0" err="1" smtClean="0"/>
              <a:t>benutzen</a:t>
            </a:r>
            <a:r>
              <a:rPr lang="en-US" baseline="0" dirty="0" smtClean="0"/>
              <a:t>. </a:t>
            </a:r>
            <a:r>
              <a:rPr lang="en-US" baseline="0" dirty="0" err="1" smtClean="0"/>
              <a:t>Mit</a:t>
            </a:r>
            <a:r>
              <a:rPr lang="en-US" baseline="0" dirty="0" smtClean="0"/>
              <a:t> </a:t>
            </a:r>
            <a:r>
              <a:rPr lang="en-US" baseline="0" dirty="0" err="1" smtClean="0"/>
              <a:t>einer</a:t>
            </a:r>
            <a:r>
              <a:rPr lang="en-US" baseline="0" dirty="0" smtClean="0"/>
              <a:t> immediate function </a:t>
            </a:r>
            <a:r>
              <a:rPr lang="en-US" baseline="0" dirty="0" err="1" smtClean="0"/>
              <a:t>könnte</a:t>
            </a:r>
            <a:r>
              <a:rPr lang="en-US" baseline="0" dirty="0" smtClean="0"/>
              <a:t> so </a:t>
            </a:r>
            <a:r>
              <a:rPr lang="en-US" baseline="0" dirty="0" err="1" smtClean="0"/>
              <a:t>innerhalb</a:t>
            </a:r>
            <a:r>
              <a:rPr lang="en-US" baseline="0" dirty="0" smtClean="0"/>
              <a:t> der </a:t>
            </a:r>
            <a:r>
              <a:rPr lang="en-US" baseline="0" dirty="0" err="1" smtClean="0"/>
              <a:t>Funktion</a:t>
            </a:r>
            <a:r>
              <a:rPr lang="en-US" baseline="0" dirty="0" smtClean="0"/>
              <a:t> </a:t>
            </a:r>
            <a:r>
              <a:rPr lang="en-US" baseline="0" dirty="0" err="1" smtClean="0"/>
              <a:t>weiterhin</a:t>
            </a:r>
            <a:r>
              <a:rPr lang="en-US" baseline="0" dirty="0" smtClean="0"/>
              <a:t> das $ Symbol </a:t>
            </a:r>
            <a:r>
              <a:rPr lang="en-US" baseline="0" dirty="0" err="1" smtClean="0"/>
              <a:t>genutzt</a:t>
            </a:r>
            <a:r>
              <a:rPr lang="en-US" baseline="0" dirty="0" smtClean="0"/>
              <a:t> </a:t>
            </a:r>
            <a:r>
              <a:rPr lang="en-US" baseline="0" dirty="0" err="1" smtClean="0"/>
              <a:t>werden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Weil man das </a:t>
            </a:r>
            <a:r>
              <a:rPr lang="en-US" dirty="0" err="1" smtClean="0"/>
              <a:t>öfters</a:t>
            </a:r>
            <a:r>
              <a:rPr lang="en-US" baseline="0" dirty="0" smtClean="0"/>
              <a:t> </a:t>
            </a:r>
            <a:r>
              <a:rPr lang="en-US" baseline="0" dirty="0" err="1" smtClean="0"/>
              <a:t>sieht</a:t>
            </a:r>
            <a:r>
              <a:rPr lang="en-US" baseline="0" dirty="0" smtClean="0"/>
              <a:t> und das </a:t>
            </a:r>
            <a:r>
              <a:rPr lang="en-US" baseline="0" dirty="0" err="1" smtClean="0"/>
              <a:t>Anwendungsbereich</a:t>
            </a:r>
            <a:r>
              <a:rPr lang="en-US" baseline="0" dirty="0" smtClean="0"/>
              <a:t> von </a:t>
            </a:r>
            <a:r>
              <a:rPr lang="en-US" baseline="0" dirty="0" err="1" smtClean="0"/>
              <a:t>allen</a:t>
            </a:r>
            <a:r>
              <a:rPr lang="en-US" baseline="0" dirty="0" smtClean="0"/>
              <a:t> </a:t>
            </a:r>
            <a:r>
              <a:rPr lang="en-US" baseline="0" dirty="0" err="1" smtClean="0"/>
              <a:t>drei</a:t>
            </a:r>
            <a:r>
              <a:rPr lang="en-US" baseline="0" dirty="0" smtClean="0"/>
              <a:t> </a:t>
            </a:r>
            <a:r>
              <a:rPr lang="en-US" baseline="0" dirty="0" err="1" smtClean="0"/>
              <a:t>vorher</a:t>
            </a:r>
            <a:r>
              <a:rPr lang="en-US" baseline="0" dirty="0" smtClean="0"/>
              <a:t> </a:t>
            </a:r>
            <a:r>
              <a:rPr lang="en-US" baseline="0" dirty="0" err="1" smtClean="0"/>
              <a:t>genannten</a:t>
            </a:r>
            <a:r>
              <a:rPr lang="en-US" baseline="0" dirty="0" smtClean="0"/>
              <a:t> </a:t>
            </a:r>
            <a:r>
              <a:rPr lang="en-US" baseline="0" dirty="0" err="1" smtClean="0"/>
              <a:t>Themen</a:t>
            </a:r>
            <a:r>
              <a:rPr lang="en-US" baseline="0" dirty="0" smtClean="0"/>
              <a:t> </a:t>
            </a:r>
            <a:r>
              <a:rPr lang="en-US" baseline="0" dirty="0" err="1" smtClean="0"/>
              <a:t>ist</a:t>
            </a:r>
            <a:r>
              <a:rPr lang="en-US" baseline="0" dirty="0" smtClean="0"/>
              <a:t> </a:t>
            </a:r>
            <a:r>
              <a:rPr lang="en-US" baseline="0" dirty="0" err="1" smtClean="0"/>
              <a:t>ist</a:t>
            </a:r>
            <a:r>
              <a:rPr lang="en-US" baseline="0" dirty="0" smtClean="0"/>
              <a:t> </a:t>
            </a:r>
            <a:r>
              <a:rPr lang="en-US" baseline="0" dirty="0" err="1" smtClean="0"/>
              <a:t>hier</a:t>
            </a:r>
            <a:r>
              <a:rPr lang="en-US" baseline="0" dirty="0" smtClean="0"/>
              <a:t> </a:t>
            </a:r>
            <a:r>
              <a:rPr lang="en-US" baseline="0" dirty="0" err="1" smtClean="0"/>
              <a:t>ein</a:t>
            </a:r>
            <a:r>
              <a:rPr lang="en-US" baseline="0" dirty="0" smtClean="0"/>
              <a:t> Design Pattern, </a:t>
            </a:r>
            <a:r>
              <a:rPr lang="en-US" baseline="0" dirty="0" err="1" smtClean="0"/>
              <a:t>sogenannte</a:t>
            </a:r>
            <a:r>
              <a:rPr lang="en-US" baseline="0" dirty="0" smtClean="0"/>
              <a:t> Module design pattern</a:t>
            </a:r>
            <a:br>
              <a:rPr lang="en-US" baseline="0" dirty="0" smtClean="0"/>
            </a:br>
            <a:r>
              <a:rPr lang="en-US" baseline="0" dirty="0" err="1" smtClean="0"/>
              <a:t>Damit</a:t>
            </a:r>
            <a:r>
              <a:rPr lang="en-US" baseline="0" dirty="0" smtClean="0"/>
              <a:t> </a:t>
            </a:r>
            <a:r>
              <a:rPr lang="en-US" baseline="0" dirty="0" err="1" smtClean="0"/>
              <a:t>kann</a:t>
            </a:r>
            <a:r>
              <a:rPr lang="en-US" baseline="0" dirty="0" smtClean="0"/>
              <a:t> man private und public </a:t>
            </a:r>
            <a:r>
              <a:rPr lang="en-US" baseline="0" dirty="0" err="1" smtClean="0"/>
              <a:t>Variablen</a:t>
            </a:r>
            <a:r>
              <a:rPr lang="en-US" baseline="0" dirty="0" smtClean="0"/>
              <a:t> </a:t>
            </a:r>
            <a:r>
              <a:rPr lang="en-US" baseline="0" dirty="0" err="1" smtClean="0"/>
              <a:t>festlegen</a:t>
            </a:r>
            <a:r>
              <a:rPr lang="en-US" baseline="0" dirty="0" smtClean="0"/>
              <a:t>, </a:t>
            </a:r>
            <a:r>
              <a:rPr lang="en-US" baseline="0" dirty="0" err="1" smtClean="0"/>
              <a:t>ohne</a:t>
            </a:r>
            <a:r>
              <a:rPr lang="en-US" baseline="0" dirty="0" smtClean="0"/>
              <a:t> den </a:t>
            </a:r>
            <a:r>
              <a:rPr lang="en-US" baseline="0" dirty="0" err="1" smtClean="0"/>
              <a:t>globalen</a:t>
            </a:r>
            <a:r>
              <a:rPr lang="en-US" baseline="0" dirty="0" smtClean="0"/>
              <a:t> Scope </a:t>
            </a:r>
            <a:r>
              <a:rPr lang="en-US" baseline="0" dirty="0" err="1" smtClean="0"/>
              <a:t>zuzumüllen</a:t>
            </a:r>
            <a:r>
              <a:rPr lang="en-US" baseline="0" dirty="0" smtClean="0"/>
              <a:t>, </a:t>
            </a:r>
            <a:r>
              <a:rPr lang="en-US" baseline="0" dirty="0" err="1" smtClean="0"/>
              <a:t>weil</a:t>
            </a:r>
            <a:r>
              <a:rPr lang="en-US" baseline="0" dirty="0" smtClean="0"/>
              <a:t> </a:t>
            </a:r>
            <a:r>
              <a:rPr lang="en-US" baseline="0" dirty="0" err="1" smtClean="0"/>
              <a:t>nur</a:t>
            </a:r>
            <a:r>
              <a:rPr lang="en-US" baseline="0" dirty="0" smtClean="0"/>
              <a:t> </a:t>
            </a:r>
            <a:r>
              <a:rPr lang="en-US" baseline="0" dirty="0" err="1" smtClean="0"/>
              <a:t>eine</a:t>
            </a:r>
            <a:r>
              <a:rPr lang="en-US" baseline="0" dirty="0" smtClean="0"/>
              <a:t> Variable in den </a:t>
            </a:r>
            <a:r>
              <a:rPr lang="en-US" baseline="0" dirty="0" err="1" smtClean="0"/>
              <a:t>globalen</a:t>
            </a:r>
            <a:r>
              <a:rPr lang="en-US" baseline="0" dirty="0" smtClean="0"/>
              <a:t> Scope </a:t>
            </a:r>
            <a:r>
              <a:rPr lang="en-US" baseline="0" dirty="0" err="1" smtClean="0"/>
              <a:t>kommt</a:t>
            </a:r>
            <a:endParaRPr lang="en-US" baseline="0" dirty="0" smtClean="0"/>
          </a:p>
        </p:txBody>
      </p:sp>
    </p:spTree>
    <p:extLst>
      <p:ext uri="{BB962C8B-B14F-4D97-AF65-F5344CB8AC3E}">
        <p14:creationId xmlns:p14="http://schemas.microsoft.com/office/powerpoint/2010/main" val="231261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Um </a:t>
            </a:r>
            <a:r>
              <a:rPr lang="en-US" dirty="0" err="1" smtClean="0"/>
              <a:t>Objektorientierung</a:t>
            </a:r>
            <a:r>
              <a:rPr lang="en-US" dirty="0" smtClean="0"/>
              <a:t> und </a:t>
            </a:r>
            <a:r>
              <a:rPr lang="en-US" dirty="0" err="1" smtClean="0"/>
              <a:t>funktionalem</a:t>
            </a:r>
            <a:r>
              <a:rPr lang="en-US" dirty="0" smtClean="0"/>
              <a:t> </a:t>
            </a:r>
            <a:r>
              <a:rPr lang="en-US" dirty="0" err="1" smtClean="0"/>
              <a:t>Programmieren</a:t>
            </a:r>
            <a:r>
              <a:rPr lang="en-US" dirty="0" smtClean="0"/>
              <a:t> </a:t>
            </a:r>
            <a:r>
              <a:rPr lang="en-US" dirty="0" err="1" smtClean="0"/>
              <a:t>zu</a:t>
            </a:r>
            <a:r>
              <a:rPr lang="en-US" dirty="0" smtClean="0"/>
              <a:t> </a:t>
            </a:r>
            <a:r>
              <a:rPr lang="en-US" dirty="0" err="1" smtClean="0"/>
              <a:t>kombinieren</a:t>
            </a:r>
            <a:r>
              <a:rPr lang="en-US" dirty="0" smtClean="0"/>
              <a:t>: </a:t>
            </a:r>
            <a:r>
              <a:rPr lang="en-US" dirty="0" err="1" smtClean="0"/>
              <a:t>etwas</a:t>
            </a:r>
            <a:r>
              <a:rPr lang="en-US" dirty="0" smtClean="0"/>
              <a:t> </a:t>
            </a:r>
            <a:r>
              <a:rPr lang="en-US" dirty="0" err="1" smtClean="0"/>
              <a:t>größere</a:t>
            </a:r>
            <a:r>
              <a:rPr lang="en-US" dirty="0" smtClean="0"/>
              <a:t> </a:t>
            </a:r>
            <a:r>
              <a:rPr lang="en-US" dirty="0" err="1" smtClean="0"/>
              <a:t>Aufgabe</a:t>
            </a:r>
            <a:r>
              <a:rPr lang="en-US" dirty="0" smtClean="0"/>
              <a:t>, </a:t>
            </a:r>
            <a:r>
              <a:rPr lang="en-US" dirty="0" err="1" smtClean="0"/>
              <a:t>benutzt</a:t>
            </a:r>
            <a:r>
              <a:rPr lang="en-US" dirty="0" smtClean="0"/>
              <a:t> das Module Design Pattern </a:t>
            </a:r>
          </a:p>
          <a:p>
            <a:endParaRPr lang="en-US" dirty="0" smtClean="0"/>
          </a:p>
          <a:p>
            <a:endParaRPr lang="en-US"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en-US" dirty="0" err="1" smtClean="0"/>
              <a:t>Sortiertalgorithmen</a:t>
            </a:r>
            <a:r>
              <a:rPr lang="en-US" dirty="0" smtClean="0"/>
              <a:t> </a:t>
            </a:r>
            <a:r>
              <a:rPr lang="en-US" dirty="0" err="1" smtClean="0"/>
              <a:t>visualisieren</a:t>
            </a:r>
            <a:r>
              <a:rPr lang="en-US" dirty="0" smtClean="0"/>
              <a:t>. </a:t>
            </a:r>
            <a:r>
              <a:rPr lang="en-US" dirty="0" err="1" smtClean="0"/>
              <a:t>Hilfestellungsfunktionen</a:t>
            </a:r>
            <a:r>
              <a:rPr lang="en-US" dirty="0" smtClean="0"/>
              <a:t> </a:t>
            </a:r>
            <a:r>
              <a:rPr lang="en-US" dirty="0" err="1" smtClean="0"/>
              <a:t>erstellen</a:t>
            </a:r>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http://ryanmorr.com/understanding-scope-and-context-in-javascript/</a:t>
            </a:r>
          </a:p>
          <a:p>
            <a:endParaRPr lang="en-US" dirty="0" smtClean="0"/>
          </a:p>
          <a:p>
            <a:r>
              <a:rPr lang="en-US" dirty="0" err="1" smtClean="0"/>
              <a:t>Hier</a:t>
            </a:r>
            <a:r>
              <a:rPr lang="en-US" dirty="0" smtClean="0"/>
              <a:t> </a:t>
            </a:r>
            <a:r>
              <a:rPr lang="en-US" dirty="0" err="1" smtClean="0"/>
              <a:t>gehen</a:t>
            </a:r>
            <a:r>
              <a:rPr lang="en-US" baseline="0" dirty="0" smtClean="0"/>
              <a:t> </a:t>
            </a:r>
            <a:r>
              <a:rPr lang="en-US" baseline="0" dirty="0" err="1" smtClean="0"/>
              <a:t>wir</a:t>
            </a:r>
            <a:r>
              <a:rPr lang="en-US" baseline="0" dirty="0" smtClean="0"/>
              <a:t> auf den </a:t>
            </a:r>
            <a:r>
              <a:rPr lang="en-US" baseline="0" dirty="0" err="1" smtClean="0"/>
              <a:t>Unterschied</a:t>
            </a:r>
            <a:r>
              <a:rPr lang="en-US" baseline="0" dirty="0" smtClean="0"/>
              <a:t> </a:t>
            </a:r>
            <a:r>
              <a:rPr lang="en-US" baseline="0" dirty="0" err="1" smtClean="0"/>
              <a:t>zwischen</a:t>
            </a:r>
            <a:r>
              <a:rPr lang="en-US" baseline="0" dirty="0" smtClean="0"/>
              <a:t> Scope und Context </a:t>
            </a:r>
            <a:r>
              <a:rPr lang="en-US" baseline="0" dirty="0" err="1" smtClean="0"/>
              <a:t>ein</a:t>
            </a:r>
            <a:r>
              <a:rPr lang="en-US" baseline="0" dirty="0" smtClean="0"/>
              <a:t>, die </a:t>
            </a:r>
            <a:r>
              <a:rPr lang="en-US" baseline="0" dirty="0" err="1" smtClean="0"/>
              <a:t>manchmal</a:t>
            </a:r>
            <a:r>
              <a:rPr lang="en-US" baseline="0" dirty="0" smtClean="0"/>
              <a:t> </a:t>
            </a:r>
            <a:r>
              <a:rPr lang="en-US" baseline="0" dirty="0" err="1" smtClean="0"/>
              <a:t>eine</a:t>
            </a:r>
            <a:r>
              <a:rPr lang="en-US" baseline="0" dirty="0" smtClean="0"/>
              <a:t> </a:t>
            </a:r>
            <a:r>
              <a:rPr lang="en-US" baseline="0" dirty="0" err="1" smtClean="0"/>
              <a:t>schwammige</a:t>
            </a:r>
            <a:r>
              <a:rPr lang="en-US" baseline="0" dirty="0" smtClean="0"/>
              <a:t> </a:t>
            </a:r>
            <a:r>
              <a:rPr lang="en-US" baseline="0" dirty="0" err="1" smtClean="0"/>
              <a:t>Bedeutung</a:t>
            </a:r>
            <a:r>
              <a:rPr lang="en-US" baseline="0" dirty="0" smtClean="0"/>
              <a:t> </a:t>
            </a:r>
            <a:r>
              <a:rPr lang="en-US" baseline="0" dirty="0" err="1" smtClean="0"/>
              <a:t>oder</a:t>
            </a:r>
            <a:r>
              <a:rPr lang="en-US" baseline="0" dirty="0" smtClean="0"/>
              <a:t> </a:t>
            </a:r>
            <a:r>
              <a:rPr lang="en-US" baseline="0" dirty="0" err="1" smtClean="0"/>
              <a:t>falsch</a:t>
            </a:r>
            <a:r>
              <a:rPr lang="en-US" baseline="0" dirty="0" smtClean="0"/>
              <a:t> </a:t>
            </a:r>
            <a:r>
              <a:rPr lang="en-US" baseline="0" dirty="0" err="1" smtClean="0"/>
              <a:t>benutzt</a:t>
            </a:r>
            <a:r>
              <a:rPr lang="en-US" baseline="0" dirty="0" smtClean="0"/>
              <a:t> </a:t>
            </a:r>
            <a:r>
              <a:rPr lang="en-US" baseline="0" dirty="0" err="1" smtClean="0"/>
              <a:t>werden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Beschreibt</a:t>
            </a:r>
            <a:r>
              <a:rPr lang="en-US" dirty="0" smtClean="0"/>
              <a:t> </a:t>
            </a:r>
            <a:r>
              <a:rPr lang="en-US" dirty="0" err="1" smtClean="0"/>
              <a:t>Variablenzugriff</a:t>
            </a:r>
            <a:r>
              <a:rPr lang="en-US" dirty="0" smtClean="0"/>
              <a:t> </a:t>
            </a:r>
            <a:r>
              <a:rPr lang="en-US" dirty="0" err="1" smtClean="0"/>
              <a:t>bei</a:t>
            </a:r>
            <a:r>
              <a:rPr lang="en-US" dirty="0" smtClean="0"/>
              <a:t> </a:t>
            </a:r>
            <a:r>
              <a:rPr lang="en-US" dirty="0" err="1" smtClean="0"/>
              <a:t>einem</a:t>
            </a:r>
            <a:r>
              <a:rPr lang="en-US" dirty="0" smtClean="0"/>
              <a:t> </a:t>
            </a:r>
            <a:r>
              <a:rPr lang="en-US" dirty="0" err="1" smtClean="0"/>
              <a:t>Funktionsaufruf</a:t>
            </a:r>
            <a:r>
              <a:rPr lang="en-US" dirty="0" smtClean="0"/>
              <a:t/>
            </a:r>
            <a:br>
              <a:rPr lang="en-US" dirty="0" smtClean="0"/>
            </a:br>
            <a:r>
              <a:rPr lang="en-US" dirty="0" smtClean="0"/>
              <a:t>Scope</a:t>
            </a:r>
            <a:r>
              <a:rPr lang="en-US" baseline="0" dirty="0" smtClean="0"/>
              <a:t> chain</a:t>
            </a:r>
          </a:p>
          <a:p>
            <a:r>
              <a:rPr lang="en-US" baseline="0" dirty="0" err="1" smtClean="0"/>
              <a:t>Bei</a:t>
            </a:r>
            <a:r>
              <a:rPr lang="en-US" baseline="0" dirty="0" smtClean="0"/>
              <a:t> </a:t>
            </a:r>
            <a:r>
              <a:rPr lang="en-US" baseline="0" dirty="0" err="1" smtClean="0"/>
              <a:t>Namenskonflikten</a:t>
            </a:r>
            <a:r>
              <a:rPr lang="en-US" baseline="0" dirty="0" smtClean="0"/>
              <a:t>, also </a:t>
            </a:r>
            <a:r>
              <a:rPr lang="en-US" baseline="0" dirty="0" err="1" smtClean="0"/>
              <a:t>gleichbenannten</a:t>
            </a:r>
            <a:r>
              <a:rPr lang="en-US" baseline="0" dirty="0" smtClean="0"/>
              <a:t> </a:t>
            </a:r>
            <a:r>
              <a:rPr lang="en-US" baseline="0" dirty="0" err="1" smtClean="0"/>
              <a:t>Variablen</a:t>
            </a:r>
            <a:r>
              <a:rPr lang="en-US" baseline="0" dirty="0" smtClean="0"/>
              <a:t> </a:t>
            </a:r>
            <a:r>
              <a:rPr lang="en-US" baseline="0" dirty="0" err="1" smtClean="0"/>
              <a:t>nehmen</a:t>
            </a:r>
            <a:r>
              <a:rPr lang="en-US" baseline="0" dirty="0" smtClean="0"/>
              <a:t> die </a:t>
            </a:r>
            <a:r>
              <a:rPr lang="en-US" baseline="0" dirty="0" err="1" smtClean="0"/>
              <a:t>lokalen</a:t>
            </a:r>
            <a:r>
              <a:rPr lang="en-US" baseline="0" dirty="0" smtClean="0"/>
              <a:t> </a:t>
            </a:r>
            <a:r>
              <a:rPr lang="en-US" baseline="0" dirty="0" err="1" smtClean="0"/>
              <a:t>Variablen</a:t>
            </a:r>
            <a:r>
              <a:rPr lang="en-US" baseline="0" dirty="0" smtClean="0"/>
              <a:t> </a:t>
            </a:r>
            <a:r>
              <a:rPr lang="en-US" baseline="0" dirty="0" err="1" smtClean="0"/>
              <a:t>Vorrang</a:t>
            </a:r>
            <a:r>
              <a:rPr lang="en-US" baseline="0" dirty="0" smtClean="0"/>
              <a:t> </a:t>
            </a:r>
            <a:r>
              <a:rPr lang="en-US" baseline="0" dirty="0" err="1" smtClean="0"/>
              <a:t>zu</a:t>
            </a:r>
            <a:r>
              <a:rPr lang="en-US" baseline="0" dirty="0" smtClean="0"/>
              <a:t> den </a:t>
            </a:r>
            <a:r>
              <a:rPr lang="en-US" baseline="0" dirty="0" err="1" smtClean="0"/>
              <a:t>globalen</a:t>
            </a:r>
            <a:endParaRPr lang="en-US" baseline="0" dirty="0" smtClean="0"/>
          </a:p>
          <a:p>
            <a:r>
              <a:rPr lang="en-US" baseline="0" dirty="0" err="1" smtClean="0"/>
              <a:t>Wichtig</a:t>
            </a:r>
            <a:r>
              <a:rPr lang="en-US" baseline="0" dirty="0" smtClean="0"/>
              <a:t> </a:t>
            </a:r>
            <a:r>
              <a:rPr lang="en-US" baseline="0" dirty="0" err="1" smtClean="0"/>
              <a:t>für</a:t>
            </a:r>
            <a:r>
              <a:rPr lang="en-US" baseline="0" dirty="0" smtClean="0"/>
              <a:t> JavaScript </a:t>
            </a:r>
            <a:r>
              <a:rPr lang="en-US" baseline="0" dirty="0" err="1" smtClean="0"/>
              <a:t>ist</a:t>
            </a:r>
            <a:r>
              <a:rPr lang="en-US" baseline="0" dirty="0" smtClean="0"/>
              <a:t> </a:t>
            </a:r>
            <a:r>
              <a:rPr lang="en-US" baseline="0" dirty="0" err="1" smtClean="0"/>
              <a:t>außerdem</a:t>
            </a:r>
            <a:r>
              <a:rPr lang="en-US" baseline="0" dirty="0" smtClean="0"/>
              <a:t>: Scope </a:t>
            </a:r>
            <a:r>
              <a:rPr lang="en-US" baseline="0" dirty="0" err="1" smtClean="0"/>
              <a:t>ändert</a:t>
            </a:r>
            <a:r>
              <a:rPr lang="en-US" baseline="0" dirty="0" smtClean="0"/>
              <a:t> </a:t>
            </a:r>
            <a:r>
              <a:rPr lang="en-US" baseline="0" dirty="0" err="1" smtClean="0"/>
              <a:t>sich</a:t>
            </a:r>
            <a:r>
              <a:rPr lang="en-US" baseline="0" dirty="0" smtClean="0"/>
              <a:t> NUR </a:t>
            </a:r>
            <a:r>
              <a:rPr lang="en-US" baseline="0" dirty="0" err="1" smtClean="0"/>
              <a:t>wenn</a:t>
            </a:r>
            <a:r>
              <a:rPr lang="en-US" baseline="0" dirty="0" smtClean="0"/>
              <a:t> man </a:t>
            </a:r>
            <a:r>
              <a:rPr lang="en-US" baseline="0" dirty="0" err="1" smtClean="0"/>
              <a:t>Funktionsaufruf</a:t>
            </a:r>
            <a:r>
              <a:rPr lang="en-US" baseline="0" dirty="0" smtClean="0"/>
              <a:t> </a:t>
            </a:r>
            <a:r>
              <a:rPr lang="en-US" baseline="0" dirty="0" err="1" smtClean="0"/>
              <a:t>ändert</a:t>
            </a:r>
            <a:r>
              <a:rPr lang="en-US" baseline="0" dirty="0" smtClean="0"/>
              <a:t>, also </a:t>
            </a:r>
            <a:r>
              <a:rPr lang="en-US" baseline="0" dirty="0" err="1" smtClean="0"/>
              <a:t>nicht</a:t>
            </a:r>
            <a:r>
              <a:rPr lang="en-US" baseline="0" dirty="0" smtClean="0"/>
              <a:t> </a:t>
            </a:r>
            <a:r>
              <a:rPr lang="en-US" baseline="0" dirty="0" err="1" smtClean="0"/>
              <a:t>wie</a:t>
            </a:r>
            <a:r>
              <a:rPr lang="en-US" baseline="0" dirty="0" smtClean="0"/>
              <a:t> </a:t>
            </a:r>
            <a:r>
              <a:rPr lang="en-US" baseline="0" dirty="0" err="1" smtClean="0"/>
              <a:t>bei</a:t>
            </a:r>
            <a:r>
              <a:rPr lang="en-US" baseline="0" dirty="0" smtClean="0"/>
              <a:t> </a:t>
            </a:r>
            <a:r>
              <a:rPr lang="en-US" baseline="0" dirty="0" err="1" smtClean="0"/>
              <a:t>anderen</a:t>
            </a:r>
            <a:r>
              <a:rPr lang="en-US" baseline="0" dirty="0" smtClean="0"/>
              <a:t> </a:t>
            </a:r>
            <a:r>
              <a:rPr lang="en-US" baseline="0" dirty="0" err="1" smtClean="0"/>
              <a:t>Sprachen</a:t>
            </a:r>
            <a:r>
              <a:rPr lang="en-US" baseline="0" dirty="0" smtClean="0"/>
              <a:t> </a:t>
            </a:r>
            <a:r>
              <a:rPr lang="en-US" baseline="0" dirty="0" err="1" smtClean="0"/>
              <a:t>bei</a:t>
            </a:r>
            <a:r>
              <a:rPr lang="en-US" baseline="0" dirty="0" smtClean="0"/>
              <a:t> IF und WHILE und so</a:t>
            </a:r>
          </a:p>
          <a:p>
            <a:endParaRPr lang="en-US" baseline="0" dirty="0" smtClean="0"/>
          </a:p>
          <a:p>
            <a:r>
              <a:rPr lang="en-US" baseline="0" dirty="0" smtClean="0"/>
              <a:t>Davon </a:t>
            </a:r>
            <a:r>
              <a:rPr lang="en-US" baseline="0" dirty="0" err="1" smtClean="0"/>
              <a:t>macht</a:t>
            </a:r>
            <a:r>
              <a:rPr lang="en-US" baseline="0" dirty="0" smtClean="0"/>
              <a:t> man in Closures, </a:t>
            </a:r>
            <a:r>
              <a:rPr lang="en-US" baseline="0" dirty="0" err="1" smtClean="0"/>
              <a:t>dem</a:t>
            </a:r>
            <a:r>
              <a:rPr lang="en-US" baseline="0" dirty="0" smtClean="0"/>
              <a:t> </a:t>
            </a:r>
            <a:r>
              <a:rPr lang="en-US" baseline="0" dirty="0" err="1" smtClean="0"/>
              <a:t>nächsten</a:t>
            </a:r>
            <a:r>
              <a:rPr lang="en-US" baseline="0" dirty="0" smtClean="0"/>
              <a:t> </a:t>
            </a:r>
            <a:r>
              <a:rPr lang="en-US" baseline="0" dirty="0" err="1" smtClean="0"/>
              <a:t>Thema</a:t>
            </a:r>
            <a:r>
              <a:rPr lang="en-US" baseline="0" dirty="0" smtClean="0"/>
              <a:t>, </a:t>
            </a:r>
            <a:r>
              <a:rPr lang="en-US" baseline="0" dirty="0" err="1" smtClean="0"/>
              <a:t>Gebrauch</a:t>
            </a:r>
            <a:r>
              <a:rPr lang="en-US" baseline="0" dirty="0" smtClean="0"/>
              <a:t>:</a:t>
            </a:r>
          </a:p>
          <a:p>
            <a:endParaRPr lang="en-US" baseline="0"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Private</a:t>
            </a:r>
            <a:r>
              <a:rPr lang="en-US" baseline="0" dirty="0" smtClean="0"/>
              <a:t> und public </a:t>
            </a:r>
            <a:r>
              <a:rPr lang="en-US" baseline="0" dirty="0" err="1" smtClean="0"/>
              <a:t>Variablen</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Weiß</a:t>
            </a:r>
            <a:r>
              <a:rPr lang="en-US" baseline="0" dirty="0" smtClean="0"/>
              <a:t> </a:t>
            </a:r>
            <a:r>
              <a:rPr lang="en-US" baseline="0" dirty="0" err="1" smtClean="0"/>
              <a:t>jemand</a:t>
            </a:r>
            <a:r>
              <a:rPr lang="en-US" baseline="0" dirty="0" smtClean="0"/>
              <a:t> was das problem </a:t>
            </a:r>
            <a:r>
              <a:rPr lang="en-US" baseline="0" dirty="0" err="1" smtClean="0"/>
              <a:t>ist</a:t>
            </a:r>
            <a:r>
              <a:rPr lang="en-US" baseline="0" dirty="0" smtClean="0"/>
              <a:t>? [</a:t>
            </a:r>
            <a:r>
              <a:rPr lang="en-US" baseline="0" dirty="0" err="1" smtClean="0"/>
              <a:t>Im</a:t>
            </a:r>
            <a:r>
              <a:rPr lang="en-US" baseline="0" dirty="0" smtClean="0"/>
              <a:t> browser </a:t>
            </a:r>
            <a:r>
              <a:rPr lang="en-US" baseline="0" dirty="0" err="1" smtClean="0"/>
              <a:t>demonstrieren</a:t>
            </a:r>
            <a:r>
              <a:rPr lang="en-US" baseline="0" dirty="0" smtClean="0"/>
              <a:t>]</a:t>
            </a:r>
            <a:endParaRPr lang="en-US" dirty="0" smtClean="0"/>
          </a:p>
          <a:p>
            <a:r>
              <a:rPr lang="en-US" dirty="0" err="1" smtClean="0"/>
              <a:t>Jemand</a:t>
            </a:r>
            <a:r>
              <a:rPr lang="en-US" dirty="0" smtClean="0"/>
              <a:t> </a:t>
            </a:r>
            <a:r>
              <a:rPr lang="en-US" dirty="0" err="1" smtClean="0"/>
              <a:t>eine</a:t>
            </a:r>
            <a:r>
              <a:rPr lang="en-US" dirty="0" smtClean="0"/>
              <a:t> </a:t>
            </a:r>
            <a:r>
              <a:rPr lang="en-US" dirty="0" err="1" smtClean="0"/>
              <a:t>Idee</a:t>
            </a:r>
            <a:r>
              <a:rPr lang="en-US" dirty="0" smtClean="0"/>
              <a:t> </a:t>
            </a:r>
            <a:r>
              <a:rPr lang="en-US" dirty="0" err="1" smtClean="0"/>
              <a:t>wie</a:t>
            </a:r>
            <a:r>
              <a:rPr lang="en-US" dirty="0" smtClean="0"/>
              <a:t> man das </a:t>
            </a:r>
            <a:r>
              <a:rPr lang="en-US" dirty="0" err="1" smtClean="0"/>
              <a:t>Lösung</a:t>
            </a:r>
            <a:r>
              <a:rPr lang="en-US" dirty="0" smtClean="0"/>
              <a:t> </a:t>
            </a:r>
            <a:r>
              <a:rPr lang="en-US" dirty="0" err="1" smtClean="0"/>
              <a:t>könnte</a:t>
            </a:r>
            <a:r>
              <a:rPr lang="en-US" dirty="0" smtClean="0"/>
              <a:t>?</a:t>
            </a:r>
          </a:p>
          <a:p>
            <a:r>
              <a:rPr lang="en-US" dirty="0" err="1" smtClean="0"/>
              <a:t>Hinweis</a:t>
            </a:r>
            <a:r>
              <a:rPr lang="en-US" dirty="0" smtClean="0"/>
              <a:t>: man </a:t>
            </a:r>
            <a:r>
              <a:rPr lang="en-US" dirty="0" err="1" smtClean="0"/>
              <a:t>darf</a:t>
            </a:r>
            <a:r>
              <a:rPr lang="en-US" dirty="0" smtClean="0"/>
              <a:t> this</a:t>
            </a:r>
            <a:r>
              <a:rPr lang="en-US" baseline="0" dirty="0" smtClean="0"/>
              <a:t> </a:t>
            </a:r>
            <a:r>
              <a:rPr lang="en-US" baseline="0" dirty="0" err="1" smtClean="0"/>
              <a:t>nicht</a:t>
            </a:r>
            <a:r>
              <a:rPr lang="en-US" baseline="0" dirty="0" smtClean="0"/>
              <a:t> </a:t>
            </a:r>
            <a:r>
              <a:rPr lang="en-US" baseline="0" dirty="0" err="1" smtClean="0"/>
              <a:t>verändern</a:t>
            </a:r>
            <a:r>
              <a:rPr lang="en-US" baseline="0" dirty="0" smtClean="0"/>
              <a:t>, </a:t>
            </a:r>
            <a:r>
              <a:rPr lang="en-US" baseline="0" dirty="0" err="1" smtClean="0"/>
              <a:t>aber</a:t>
            </a:r>
            <a:r>
              <a:rPr lang="en-US" baseline="0" dirty="0" smtClean="0"/>
              <a:t> man </a:t>
            </a:r>
            <a:r>
              <a:rPr lang="en-US" baseline="0" dirty="0" err="1" smtClean="0"/>
              <a:t>kann</a:t>
            </a:r>
            <a:r>
              <a:rPr lang="en-US" baseline="0" dirty="0" smtClean="0"/>
              <a:t> </a:t>
            </a:r>
            <a:r>
              <a:rPr lang="en-US" baseline="0" dirty="0" err="1" smtClean="0"/>
              <a:t>eine</a:t>
            </a:r>
            <a:r>
              <a:rPr lang="en-US" baseline="0" dirty="0" smtClean="0"/>
              <a:t> </a:t>
            </a:r>
            <a:r>
              <a:rPr lang="en-US" baseline="0" dirty="0" err="1" smtClean="0"/>
              <a:t>Referenz</a:t>
            </a:r>
            <a:r>
              <a:rPr lang="en-US" baseline="0" dirty="0" smtClean="0"/>
              <a:t> </a:t>
            </a:r>
            <a:r>
              <a:rPr lang="en-US" baseline="0" dirty="0" err="1" smtClean="0"/>
              <a:t>zu</a:t>
            </a:r>
            <a:r>
              <a:rPr lang="en-US" baseline="0" dirty="0" smtClean="0"/>
              <a:t> this </a:t>
            </a:r>
            <a:r>
              <a:rPr lang="en-US" baseline="0" dirty="0" err="1" smtClean="0"/>
              <a:t>erstellen</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1" indent="0" algn="l" defTabSz="1088776"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Wird</a:t>
            </a:r>
            <a:r>
              <a:rPr lang="en-US" dirty="0" smtClean="0"/>
              <a:t> </a:t>
            </a:r>
            <a:r>
              <a:rPr lang="en-US" dirty="0" err="1" smtClean="0"/>
              <a:t>vom</a:t>
            </a:r>
            <a:r>
              <a:rPr lang="en-US" dirty="0" smtClean="0"/>
              <a:t> Browser </a:t>
            </a:r>
            <a:r>
              <a:rPr lang="en-US" dirty="0" err="1" smtClean="0"/>
              <a:t>nach</a:t>
            </a:r>
            <a:r>
              <a:rPr lang="en-US" dirty="0" smtClean="0"/>
              <a:t> </a:t>
            </a:r>
            <a:r>
              <a:rPr lang="en-US" dirty="0" err="1" smtClean="0"/>
              <a:t>dem</a:t>
            </a:r>
            <a:r>
              <a:rPr lang="en-US" dirty="0" smtClean="0"/>
              <a:t> Laden </a:t>
            </a:r>
            <a:r>
              <a:rPr lang="en-US" dirty="0" err="1" smtClean="0"/>
              <a:t>einer</a:t>
            </a:r>
            <a:r>
              <a:rPr lang="en-US" dirty="0" smtClean="0"/>
              <a:t> </a:t>
            </a:r>
            <a:r>
              <a:rPr lang="en-US" dirty="0" err="1" smtClean="0"/>
              <a:t>Webseite</a:t>
            </a:r>
            <a:r>
              <a:rPr lang="en-US" dirty="0" smtClean="0"/>
              <a:t> </a:t>
            </a:r>
            <a:r>
              <a:rPr lang="en-US" dirty="0" err="1" smtClean="0"/>
              <a:t>konstruiert</a:t>
            </a:r>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Lösung</a:t>
            </a:r>
            <a:r>
              <a:rPr lang="en-US" dirty="0" smtClean="0"/>
              <a:t> </a:t>
            </a:r>
            <a:r>
              <a:rPr lang="en-US" dirty="0" err="1" smtClean="0"/>
              <a:t>über</a:t>
            </a:r>
            <a:r>
              <a:rPr lang="en-US" dirty="0" smtClean="0"/>
              <a:t> self,</a:t>
            </a:r>
            <a:r>
              <a:rPr lang="en-US" baseline="0" dirty="0" smtClean="0"/>
              <a:t> </a:t>
            </a:r>
            <a:r>
              <a:rPr lang="en-US" baseline="0" dirty="0" err="1" smtClean="0"/>
              <a:t>sieht</a:t>
            </a:r>
            <a:r>
              <a:rPr lang="en-US" baseline="0" dirty="0" smtClean="0"/>
              <a:t> man </a:t>
            </a:r>
            <a:r>
              <a:rPr lang="en-US" baseline="0" dirty="0" err="1" smtClean="0"/>
              <a:t>sehr</a:t>
            </a:r>
            <a:r>
              <a:rPr lang="en-US" baseline="0" dirty="0" smtClean="0"/>
              <a:t> </a:t>
            </a:r>
            <a:r>
              <a:rPr lang="en-US" baseline="0" dirty="0" err="1" smtClean="0"/>
              <a:t>häufig</a:t>
            </a:r>
            <a:r>
              <a:rPr lang="en-US" baseline="0" dirty="0" smtClean="0"/>
              <a:t> </a:t>
            </a:r>
            <a:r>
              <a:rPr lang="en-US" baseline="0" dirty="0" err="1" smtClean="0"/>
              <a:t>bei</a:t>
            </a:r>
            <a:r>
              <a:rPr lang="en-US" baseline="0" dirty="0" smtClean="0"/>
              <a:t> SAP</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Hinweis</a:t>
            </a:r>
            <a:r>
              <a:rPr lang="en-US" dirty="0" smtClean="0"/>
              <a:t>:</a:t>
            </a:r>
            <a:r>
              <a:rPr lang="en-US" baseline="0" dirty="0" smtClean="0"/>
              <a:t> </a:t>
            </a:r>
            <a:r>
              <a:rPr lang="en-US" baseline="0" dirty="0" err="1" smtClean="0"/>
              <a:t>Habe</a:t>
            </a:r>
            <a:r>
              <a:rPr lang="en-US" baseline="0" dirty="0" smtClean="0"/>
              <a:t> self </a:t>
            </a:r>
            <a:r>
              <a:rPr lang="en-US" baseline="0" dirty="0" err="1" smtClean="0"/>
              <a:t>wieder</a:t>
            </a:r>
            <a:r>
              <a:rPr lang="en-US" baseline="0" dirty="0" smtClean="0"/>
              <a:t> </a:t>
            </a:r>
            <a:r>
              <a:rPr lang="en-US" baseline="0" dirty="0" err="1" smtClean="0"/>
              <a:t>rausgenommen</a:t>
            </a:r>
            <a:r>
              <a:rPr lang="en-US" baseline="0" dirty="0" smtClean="0"/>
              <a:t> und </a:t>
            </a:r>
            <a:r>
              <a:rPr lang="en-US" baseline="0" dirty="0" err="1" smtClean="0"/>
              <a:t>Aufruf</a:t>
            </a:r>
            <a:r>
              <a:rPr lang="en-US" baseline="0" dirty="0" smtClean="0"/>
              <a:t> </a:t>
            </a:r>
            <a:r>
              <a:rPr lang="en-US" baseline="0" dirty="0" err="1" smtClean="0"/>
              <a:t>wieder</a:t>
            </a:r>
            <a:r>
              <a:rPr lang="en-US" baseline="0" dirty="0" smtClean="0"/>
              <a:t> </a:t>
            </a:r>
            <a:r>
              <a:rPr lang="en-US" baseline="0" dirty="0" err="1" smtClean="0"/>
              <a:t>über</a:t>
            </a:r>
            <a:r>
              <a:rPr lang="en-US" baseline="0" dirty="0" smtClean="0"/>
              <a:t> this</a:t>
            </a:r>
            <a:endParaRPr lang="en-US" dirty="0" smtClean="0"/>
          </a:p>
          <a:p>
            <a:r>
              <a:rPr lang="en-US" dirty="0" err="1" smtClean="0"/>
              <a:t>Lösung</a:t>
            </a:r>
            <a:r>
              <a:rPr lang="en-US" dirty="0" smtClean="0"/>
              <a:t> </a:t>
            </a:r>
            <a:r>
              <a:rPr lang="en-US" dirty="0" err="1" smtClean="0"/>
              <a:t>über</a:t>
            </a:r>
            <a:r>
              <a:rPr lang="en-US" dirty="0" smtClean="0"/>
              <a:t> .call</a:t>
            </a:r>
            <a:br>
              <a:rPr lang="en-US" dirty="0" smtClean="0"/>
            </a:br>
            <a:r>
              <a:rPr lang="en-US" dirty="0" smtClean="0"/>
              <a:t>Mag </a:t>
            </a:r>
            <a:r>
              <a:rPr lang="en-US" dirty="0" err="1" smtClean="0"/>
              <a:t>ich</a:t>
            </a:r>
            <a:r>
              <a:rPr lang="en-US" dirty="0" smtClean="0"/>
              <a:t> </a:t>
            </a:r>
            <a:r>
              <a:rPr lang="en-US" dirty="0" err="1" smtClean="0"/>
              <a:t>persönlich</a:t>
            </a:r>
            <a:r>
              <a:rPr lang="en-US" dirty="0" smtClean="0"/>
              <a:t> </a:t>
            </a:r>
            <a:r>
              <a:rPr lang="en-US" dirty="0" err="1" smtClean="0"/>
              <a:t>lieber</a:t>
            </a:r>
            <a:r>
              <a:rPr lang="en-US" dirty="0" smtClean="0"/>
              <a:t>, Matthias mag die </a:t>
            </a:r>
            <a:r>
              <a:rPr lang="en-US" dirty="0" err="1" smtClean="0"/>
              <a:t>andere</a:t>
            </a:r>
            <a:r>
              <a:rPr lang="en-US" dirty="0" smtClean="0"/>
              <a:t> Version </a:t>
            </a:r>
            <a:r>
              <a:rPr lang="en-US" dirty="0" err="1" smtClean="0"/>
              <a:t>lieber</a:t>
            </a:r>
            <a:r>
              <a:rPr lang="en-US" dirty="0" smtClean="0"/>
              <a:t>, </a:t>
            </a:r>
            <a:r>
              <a:rPr lang="en-US" dirty="0" err="1" smtClean="0"/>
              <a:t>es</a:t>
            </a:r>
            <a:r>
              <a:rPr lang="en-US" dirty="0" smtClean="0"/>
              <a:t> </a:t>
            </a:r>
            <a:r>
              <a:rPr lang="en-US" dirty="0" err="1" smtClean="0"/>
              <a:t>ist</a:t>
            </a:r>
            <a:r>
              <a:rPr lang="en-US" dirty="0" smtClean="0"/>
              <a:t> also </a:t>
            </a:r>
            <a:r>
              <a:rPr lang="en-US" dirty="0" err="1" smtClean="0"/>
              <a:t>persönlicher</a:t>
            </a:r>
            <a:r>
              <a:rPr lang="en-US" dirty="0" smtClean="0"/>
              <a:t> </a:t>
            </a:r>
            <a:r>
              <a:rPr lang="en-US" dirty="0" err="1" smtClean="0"/>
              <a:t>Stil</a:t>
            </a:r>
            <a:r>
              <a:rPr lang="en-US" dirty="0" smtClean="0"/>
              <a:t> </a:t>
            </a:r>
            <a:r>
              <a:rPr lang="en-US" dirty="0" err="1" smtClean="0"/>
              <a:t>welchen</a:t>
            </a:r>
            <a:r>
              <a:rPr lang="en-US" dirty="0" smtClean="0"/>
              <a:t> </a:t>
            </a:r>
            <a:r>
              <a:rPr lang="en-US" dirty="0" err="1" smtClean="0"/>
              <a:t>ihr</a:t>
            </a:r>
            <a:r>
              <a:rPr lang="en-US" dirty="0" smtClean="0"/>
              <a:t> </a:t>
            </a:r>
            <a:r>
              <a:rPr lang="en-US" dirty="0" err="1" smtClean="0"/>
              <a:t>benutzt</a:t>
            </a:r>
            <a:r>
              <a:rPr lang="en-US" dirty="0" smtClean="0"/>
              <a:t>. </a:t>
            </a:r>
            <a:r>
              <a:rPr lang="en-US" dirty="0" err="1" smtClean="0"/>
              <a:t>Achtet</a:t>
            </a:r>
            <a:r>
              <a:rPr lang="en-US" dirty="0" smtClean="0"/>
              <a:t> </a:t>
            </a:r>
            <a:r>
              <a:rPr lang="en-US" dirty="0" err="1" smtClean="0"/>
              <a:t>nur</a:t>
            </a:r>
            <a:r>
              <a:rPr lang="en-US" dirty="0" smtClean="0"/>
              <a:t> </a:t>
            </a:r>
            <a:r>
              <a:rPr lang="en-US" dirty="0" err="1" smtClean="0"/>
              <a:t>drauf</a:t>
            </a:r>
            <a:r>
              <a:rPr lang="en-US" dirty="0" smtClean="0"/>
              <a:t>, </a:t>
            </a:r>
            <a:r>
              <a:rPr lang="en-US" dirty="0" err="1" smtClean="0"/>
              <a:t>dass</a:t>
            </a:r>
            <a:r>
              <a:rPr lang="en-US" dirty="0" smtClean="0"/>
              <a:t> </a:t>
            </a:r>
            <a:r>
              <a:rPr lang="en-US" dirty="0" err="1" smtClean="0"/>
              <a:t>ihr</a:t>
            </a:r>
            <a:r>
              <a:rPr lang="en-US" baseline="0" dirty="0" smtClean="0"/>
              <a:t> </a:t>
            </a:r>
            <a:r>
              <a:rPr lang="en-US" baseline="0" dirty="0" err="1" smtClean="0"/>
              <a:t>es</a:t>
            </a:r>
            <a:r>
              <a:rPr lang="en-US" baseline="0" dirty="0" smtClean="0"/>
              <a:t> </a:t>
            </a:r>
            <a:r>
              <a:rPr lang="en-US" baseline="0" dirty="0" err="1" smtClean="0"/>
              <a:t>konsistent</a:t>
            </a:r>
            <a:r>
              <a:rPr lang="en-US" baseline="0" dirty="0" smtClean="0"/>
              <a:t> </a:t>
            </a:r>
            <a:r>
              <a:rPr lang="en-US" baseline="0" dirty="0" err="1" smtClean="0"/>
              <a:t>macht</a:t>
            </a:r>
            <a:r>
              <a:rPr lang="en-US" baseline="0" dirty="0" smtClean="0"/>
              <a:t> und </a:t>
            </a:r>
            <a:r>
              <a:rPr lang="en-US" baseline="0" dirty="0" err="1" smtClean="0"/>
              <a:t>orientiert</a:t>
            </a:r>
            <a:r>
              <a:rPr lang="en-US" baseline="0" dirty="0" smtClean="0"/>
              <a:t> </a:t>
            </a:r>
            <a:r>
              <a:rPr lang="en-US" baseline="0" dirty="0" err="1" smtClean="0"/>
              <a:t>euch</a:t>
            </a:r>
            <a:r>
              <a:rPr lang="en-US" baseline="0" dirty="0" smtClean="0"/>
              <a:t> an </a:t>
            </a:r>
            <a:r>
              <a:rPr lang="en-US" baseline="0" dirty="0" err="1" smtClean="0"/>
              <a:t>dem</a:t>
            </a:r>
            <a:r>
              <a:rPr lang="en-US" baseline="0" dirty="0" smtClean="0"/>
              <a:t> </a:t>
            </a:r>
            <a:r>
              <a:rPr lang="en-US" baseline="0" dirty="0" err="1" smtClean="0"/>
              <a:t>Projekt</a:t>
            </a:r>
            <a:r>
              <a:rPr lang="en-US" baseline="0" dirty="0" smtClean="0"/>
              <a:t> in </a:t>
            </a:r>
            <a:r>
              <a:rPr lang="en-US" baseline="0" dirty="0" err="1" smtClean="0"/>
              <a:t>dem</a:t>
            </a:r>
            <a:r>
              <a:rPr lang="en-US" baseline="0" dirty="0" smtClean="0"/>
              <a:t> </a:t>
            </a:r>
            <a:r>
              <a:rPr lang="en-US" baseline="0" dirty="0" err="1" smtClean="0"/>
              <a:t>ihr</a:t>
            </a:r>
            <a:r>
              <a:rPr lang="en-US" baseline="0" dirty="0" smtClean="0"/>
              <a:t> </a:t>
            </a:r>
            <a:r>
              <a:rPr lang="en-US" baseline="0" dirty="0" err="1" smtClean="0"/>
              <a:t>seid</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1.</a:t>
            </a:r>
            <a:r>
              <a:rPr lang="en-US" baseline="0" dirty="0" smtClean="0"/>
              <a:t> </a:t>
            </a:r>
            <a:r>
              <a:rPr lang="en-US" dirty="0" err="1" smtClean="0"/>
              <a:t>Ergebnis</a:t>
            </a:r>
            <a:r>
              <a:rPr lang="en-US" dirty="0" smtClean="0"/>
              <a:t>:</a:t>
            </a:r>
            <a:r>
              <a:rPr lang="en-US" baseline="0" dirty="0" smtClean="0"/>
              <a:t> 5</a:t>
            </a:r>
          </a:p>
          <a:p>
            <a:r>
              <a:rPr lang="en-US" dirty="0" smtClean="0"/>
              <a:t>2. </a:t>
            </a:r>
            <a:r>
              <a:rPr lang="en-US" dirty="0" err="1" smtClean="0"/>
              <a:t>Ergebnis</a:t>
            </a:r>
            <a:r>
              <a:rPr lang="en-US" dirty="0" smtClean="0"/>
              <a:t>:</a:t>
            </a:r>
            <a:r>
              <a:rPr lang="en-US" baseline="0" dirty="0" smtClean="0"/>
              <a:t> 3</a:t>
            </a:r>
          </a:p>
          <a:p>
            <a:r>
              <a:rPr lang="en-US" baseline="0" dirty="0" smtClean="0"/>
              <a:t>3. </a:t>
            </a:r>
            <a:r>
              <a:rPr lang="en-US" baseline="0" dirty="0" err="1" smtClean="0"/>
              <a:t>Ergebnis</a:t>
            </a:r>
            <a:r>
              <a:rPr lang="en-US" baseline="0" dirty="0" smtClean="0"/>
              <a:t>: reference error, </a:t>
            </a:r>
            <a:r>
              <a:rPr lang="en-US" baseline="0" dirty="0" err="1" smtClean="0"/>
              <a:t>nicht</a:t>
            </a:r>
            <a:r>
              <a:rPr lang="en-US" baseline="0" dirty="0" smtClean="0"/>
              <a:t> </a:t>
            </a:r>
            <a:r>
              <a:rPr lang="en-US" baseline="0" dirty="0" err="1" smtClean="0"/>
              <a:t>nur</a:t>
            </a:r>
            <a:r>
              <a:rPr lang="en-US" baseline="0" dirty="0" smtClean="0"/>
              <a:t> undefined</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342900" indent="-342900">
              <a:buAutoNum type="arabicPeriod"/>
            </a:pPr>
            <a:r>
              <a:rPr lang="en-US" dirty="0" err="1" smtClean="0"/>
              <a:t>Ergebnis</a:t>
            </a:r>
            <a:r>
              <a:rPr lang="en-US" dirty="0" smtClean="0"/>
              <a:t>:</a:t>
            </a:r>
            <a:r>
              <a:rPr lang="en-US" baseline="0" dirty="0" smtClean="0"/>
              <a:t> 8, 7, 6</a:t>
            </a:r>
          </a:p>
          <a:p>
            <a:pPr marL="342900" indent="-342900">
              <a:buAutoNum type="arabicPeriod"/>
            </a:pPr>
            <a:r>
              <a:rPr lang="en-US" baseline="0" dirty="0" err="1" smtClean="0"/>
              <a:t>Ergebnis</a:t>
            </a:r>
            <a:r>
              <a:rPr lang="en-US" baseline="0" dirty="0" smtClean="0"/>
              <a:t>: 12. </a:t>
            </a:r>
            <a:r>
              <a:rPr lang="en-US" baseline="0" dirty="0" err="1" smtClean="0"/>
              <a:t>Warum</a:t>
            </a:r>
            <a:r>
              <a:rPr lang="en-US" baseline="0" dirty="0" smtClean="0"/>
              <a:t>?</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342900" indent="-342900">
              <a:buAutoNum type="arabicPeriod"/>
            </a:pPr>
            <a:r>
              <a:rPr lang="en-US" dirty="0" err="1" smtClean="0"/>
              <a:t>Ergebnis</a:t>
            </a:r>
            <a:r>
              <a:rPr lang="en-US" dirty="0" smtClean="0"/>
              <a:t>:</a:t>
            </a:r>
            <a:r>
              <a:rPr lang="en-US" baseline="0" dirty="0" smtClean="0"/>
              <a:t> in a</a:t>
            </a:r>
          </a:p>
          <a:p>
            <a:pPr marL="342900" indent="-342900">
              <a:buAutoNum type="arabicPeriod"/>
            </a:pPr>
            <a:r>
              <a:rPr lang="en-US" baseline="0" dirty="0" err="1" smtClean="0"/>
              <a:t>Ergebnis</a:t>
            </a:r>
            <a:r>
              <a:rPr lang="en-US" baseline="0" dirty="0" smtClean="0"/>
              <a:t>: </a:t>
            </a:r>
            <a:r>
              <a:rPr lang="en-US" baseline="0" dirty="0" err="1" smtClean="0"/>
              <a:t>Komplizierteres</a:t>
            </a:r>
            <a:r>
              <a:rPr lang="en-US" baseline="0" dirty="0" smtClean="0"/>
              <a:t> </a:t>
            </a:r>
            <a:r>
              <a:rPr lang="en-US" baseline="0" dirty="0" err="1" smtClean="0"/>
              <a:t>Beispiel</a:t>
            </a:r>
            <a:r>
              <a:rPr lang="en-US" baseline="0" dirty="0" smtClean="0"/>
              <a:t>. </a:t>
            </a:r>
            <a:r>
              <a:rPr lang="en-US" baseline="0" dirty="0" err="1" smtClean="0"/>
              <a:t>Wieder</a:t>
            </a:r>
            <a:r>
              <a:rPr lang="en-US" baseline="0" dirty="0" smtClean="0"/>
              <a:t> </a:t>
            </a:r>
            <a:r>
              <a:rPr lang="en-US" baseline="0" dirty="0" err="1" smtClean="0"/>
              <a:t>dasselbe</a:t>
            </a:r>
            <a:r>
              <a:rPr lang="en-US" baseline="0" dirty="0" smtClean="0"/>
              <a:t> </a:t>
            </a:r>
            <a:r>
              <a:rPr lang="en-US" baseline="0" dirty="0" err="1" smtClean="0"/>
              <a:t>Thema</a:t>
            </a:r>
            <a:r>
              <a:rPr lang="en-US" baseline="0" dirty="0" smtClean="0"/>
              <a:t> </a:t>
            </a:r>
            <a:r>
              <a:rPr lang="en-US" baseline="0" dirty="0" err="1" smtClean="0"/>
              <a:t>wie</a:t>
            </a:r>
            <a:r>
              <a:rPr lang="en-US" baseline="0" dirty="0" smtClean="0"/>
              <a:t> links, function hoisting</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81931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58375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26738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46944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indent="0">
              <a:buFontTx/>
              <a:buNone/>
            </a:pPr>
            <a:r>
              <a:rPr lang="en-US" dirty="0" err="1" smtClean="0"/>
              <a:t>Im</a:t>
            </a:r>
            <a:r>
              <a:rPr lang="en-US" dirty="0" smtClean="0"/>
              <a:t> </a:t>
            </a:r>
            <a:r>
              <a:rPr lang="en-US" dirty="0" err="1" smtClean="0"/>
              <a:t>ersten</a:t>
            </a:r>
            <a:r>
              <a:rPr lang="en-US" dirty="0" smtClean="0"/>
              <a:t> </a:t>
            </a:r>
            <a:r>
              <a:rPr lang="en-US" dirty="0" err="1" smtClean="0"/>
              <a:t>Beispiel</a:t>
            </a:r>
            <a:r>
              <a:rPr lang="en-US" dirty="0" smtClean="0"/>
              <a:t> </a:t>
            </a:r>
            <a:r>
              <a:rPr lang="en-US" dirty="0" err="1" smtClean="0"/>
              <a:t>selektier</a:t>
            </a:r>
            <a:r>
              <a:rPr lang="en-US" dirty="0" smtClean="0"/>
              <a:t> </a:t>
            </a:r>
            <a:r>
              <a:rPr lang="en-US" dirty="0" err="1" smtClean="0"/>
              <a:t>ich</a:t>
            </a:r>
            <a:r>
              <a:rPr lang="en-US" dirty="0" smtClean="0"/>
              <a:t> </a:t>
            </a:r>
            <a:r>
              <a:rPr lang="en-US" dirty="0" err="1" smtClean="0"/>
              <a:t>jetzt</a:t>
            </a:r>
            <a:r>
              <a:rPr lang="en-US" dirty="0" smtClean="0"/>
              <a:t> </a:t>
            </a:r>
            <a:r>
              <a:rPr lang="en-US" dirty="0" err="1" smtClean="0"/>
              <a:t>einfach</a:t>
            </a:r>
            <a:r>
              <a:rPr lang="en-US" dirty="0" smtClean="0"/>
              <a:t> mal </a:t>
            </a:r>
            <a:r>
              <a:rPr lang="en-US" dirty="0" err="1" smtClean="0"/>
              <a:t>ein</a:t>
            </a:r>
            <a:r>
              <a:rPr lang="en-US" dirty="0" smtClean="0"/>
              <a:t> Element</a:t>
            </a:r>
          </a:p>
          <a:p>
            <a:pPr marL="0" indent="0">
              <a:buFontTx/>
              <a:buNone/>
            </a:pPr>
            <a:r>
              <a:rPr lang="en-US" dirty="0" err="1" smtClean="0"/>
              <a:t>Dann</a:t>
            </a:r>
            <a:r>
              <a:rPr lang="en-US" dirty="0" smtClean="0"/>
              <a:t> </a:t>
            </a:r>
            <a:r>
              <a:rPr lang="en-US" dirty="0" err="1" smtClean="0"/>
              <a:t>hol</a:t>
            </a:r>
            <a:r>
              <a:rPr lang="en-US" dirty="0" smtClean="0"/>
              <a:t> </a:t>
            </a:r>
            <a:r>
              <a:rPr lang="en-US" dirty="0" err="1" smtClean="0"/>
              <a:t>ich</a:t>
            </a:r>
            <a:r>
              <a:rPr lang="en-US" dirty="0" smtClean="0"/>
              <a:t> sein parent element</a:t>
            </a:r>
            <a:r>
              <a:rPr lang="en-US" baseline="0" dirty="0" smtClean="0"/>
              <a:t> von der </a:t>
            </a:r>
            <a:r>
              <a:rPr lang="en-US" baseline="0" dirty="0" err="1" smtClean="0"/>
              <a:t>Hierarchie</a:t>
            </a:r>
            <a:endParaRPr lang="en-US" baseline="0" dirty="0" smtClean="0"/>
          </a:p>
          <a:p>
            <a:pPr marL="0" indent="0">
              <a:buFontTx/>
              <a:buNone/>
            </a:pPr>
            <a:r>
              <a:rPr lang="en-US" baseline="0" dirty="0" smtClean="0"/>
              <a:t>Und </a:t>
            </a:r>
            <a:r>
              <a:rPr lang="en-US" baseline="0" dirty="0" err="1" smtClean="0"/>
              <a:t>zuletzt</a:t>
            </a:r>
            <a:r>
              <a:rPr lang="en-US" baseline="0" dirty="0" smtClean="0"/>
              <a:t> </a:t>
            </a:r>
            <a:r>
              <a:rPr lang="en-US" baseline="0" dirty="0" err="1" smtClean="0"/>
              <a:t>füge</a:t>
            </a:r>
            <a:r>
              <a:rPr lang="en-US" baseline="0" dirty="0" smtClean="0"/>
              <a:t> </a:t>
            </a:r>
            <a:r>
              <a:rPr lang="en-US" baseline="0" dirty="0" err="1" smtClean="0"/>
              <a:t>ich</a:t>
            </a:r>
            <a:r>
              <a:rPr lang="en-US" baseline="0" dirty="0" smtClean="0"/>
              <a:t> </a:t>
            </a:r>
            <a:r>
              <a:rPr lang="en-US" baseline="0" dirty="0" err="1" smtClean="0"/>
              <a:t>noch</a:t>
            </a:r>
            <a:r>
              <a:rPr lang="en-US" baseline="0" dirty="0" smtClean="0"/>
              <a:t> </a:t>
            </a:r>
            <a:r>
              <a:rPr lang="en-US" baseline="0" dirty="0" err="1" smtClean="0"/>
              <a:t>eine</a:t>
            </a:r>
            <a:r>
              <a:rPr lang="en-US" baseline="0" dirty="0" smtClean="0"/>
              <a:t> </a:t>
            </a:r>
            <a:r>
              <a:rPr lang="en-US" baseline="0" dirty="0" err="1" smtClean="0"/>
              <a:t>Klasse</a:t>
            </a:r>
            <a:r>
              <a:rPr lang="en-US" baseline="0" dirty="0" smtClean="0"/>
              <a:t> </a:t>
            </a:r>
            <a:r>
              <a:rPr lang="en-US" baseline="0" dirty="0" err="1" smtClean="0"/>
              <a:t>dem</a:t>
            </a:r>
            <a:r>
              <a:rPr lang="en-US" baseline="0" dirty="0" smtClean="0"/>
              <a:t> Element </a:t>
            </a:r>
            <a:r>
              <a:rPr lang="en-US" baseline="0" dirty="0" err="1" smtClean="0"/>
              <a:t>dynamisch</a:t>
            </a:r>
            <a:r>
              <a:rPr lang="en-US" baseline="0" dirty="0" smtClean="0"/>
              <a:t> </a:t>
            </a:r>
            <a:r>
              <a:rPr lang="en-US" baseline="0" dirty="0" err="1" smtClean="0"/>
              <a:t>zu</a:t>
            </a:r>
            <a:endParaRPr lang="en-US" dirty="0" smtClean="0"/>
          </a:p>
          <a:p>
            <a:pPr marL="0" indent="0">
              <a:buFontTx/>
              <a:buNone/>
            </a:pPr>
            <a:endParaRPr lang="en-US" dirty="0" smtClean="0"/>
          </a:p>
          <a:p>
            <a:pPr marL="0" indent="0">
              <a:buFontTx/>
              <a:buNone/>
            </a:pPr>
            <a:r>
              <a:rPr lang="en-US" dirty="0" err="1" smtClean="0"/>
              <a:t>Mehrere</a:t>
            </a:r>
            <a:r>
              <a:rPr lang="en-US" baseline="0" dirty="0" smtClean="0"/>
              <a:t> Element </a:t>
            </a:r>
            <a:r>
              <a:rPr lang="en-US" baseline="0" dirty="0" err="1" smtClean="0"/>
              <a:t>mit</a:t>
            </a:r>
            <a:r>
              <a:rPr lang="en-US" baseline="0" dirty="0" smtClean="0"/>
              <a:t> </a:t>
            </a:r>
            <a:r>
              <a:rPr lang="en-US" baseline="0" dirty="0" err="1" smtClean="0"/>
              <a:t>Selektoren</a:t>
            </a:r>
            <a:r>
              <a:rPr lang="en-US" baseline="0" dirty="0" smtClean="0"/>
              <a:t> </a:t>
            </a:r>
            <a:r>
              <a:rPr lang="en-US" baseline="0" dirty="0" err="1" smtClean="0"/>
              <a:t>wie</a:t>
            </a:r>
            <a:r>
              <a:rPr lang="en-US" baseline="0" dirty="0" smtClean="0"/>
              <a:t> </a:t>
            </a:r>
            <a:r>
              <a:rPr lang="en-US" baseline="0" dirty="0" err="1" smtClean="0"/>
              <a:t>beim</a:t>
            </a:r>
            <a:r>
              <a:rPr lang="en-US" baseline="0" dirty="0" smtClean="0"/>
              <a:t> CSS </a:t>
            </a:r>
            <a:r>
              <a:rPr lang="en-US" baseline="0" dirty="0" err="1" smtClean="0"/>
              <a:t>selektieren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Achtung</a:t>
            </a:r>
            <a:r>
              <a:rPr lang="en-US" dirty="0" smtClean="0"/>
              <a:t>: </a:t>
            </a:r>
            <a:r>
              <a:rPr lang="en-US" dirty="0" err="1" smtClean="0"/>
              <a:t>Es</a:t>
            </a:r>
            <a:r>
              <a:rPr lang="en-US" dirty="0" smtClean="0"/>
              <a:t> </a:t>
            </a:r>
            <a:r>
              <a:rPr lang="en-US" dirty="0" err="1" smtClean="0"/>
              <a:t>wird</a:t>
            </a:r>
            <a:r>
              <a:rPr lang="en-US" dirty="0" smtClean="0"/>
              <a:t> </a:t>
            </a:r>
            <a:r>
              <a:rPr lang="en-US" dirty="0" err="1" smtClean="0"/>
              <a:t>ein</a:t>
            </a:r>
            <a:r>
              <a:rPr lang="en-US" dirty="0" smtClean="0"/>
              <a:t> Array </a:t>
            </a:r>
            <a:r>
              <a:rPr lang="en-US" dirty="0" err="1" smtClean="0"/>
              <a:t>aus</a:t>
            </a:r>
            <a:r>
              <a:rPr lang="en-US" dirty="0" smtClean="0"/>
              <a:t> </a:t>
            </a:r>
            <a:r>
              <a:rPr lang="en-US" dirty="0" err="1" smtClean="0"/>
              <a:t>Elementen</a:t>
            </a:r>
            <a:r>
              <a:rPr lang="en-US" dirty="0" smtClean="0"/>
              <a:t> </a:t>
            </a:r>
            <a:r>
              <a:rPr lang="en-US" dirty="0" err="1" smtClean="0"/>
              <a:t>zurückgegeben</a:t>
            </a:r>
            <a:r>
              <a:rPr lang="en-US" baseline="0" dirty="0" err="1" smtClean="0"/>
              <a:t>tieren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Im</a:t>
            </a:r>
            <a:r>
              <a:rPr lang="en-US" dirty="0" smtClean="0"/>
              <a:t> Browser auf </a:t>
            </a:r>
            <a:r>
              <a:rPr lang="en-US" dirty="0" err="1" smtClean="0"/>
              <a:t>einer</a:t>
            </a:r>
            <a:r>
              <a:rPr lang="en-US" dirty="0" smtClean="0"/>
              <a:t> </a:t>
            </a:r>
            <a:r>
              <a:rPr lang="en-US" dirty="0" err="1" smtClean="0"/>
              <a:t>beliebigen</a:t>
            </a:r>
            <a:r>
              <a:rPr lang="en-US" dirty="0" smtClean="0"/>
              <a:t> </a:t>
            </a:r>
            <a:r>
              <a:rPr lang="en-US" dirty="0" err="1" smtClean="0"/>
              <a:t>Webseite</a:t>
            </a:r>
            <a:r>
              <a:rPr lang="en-US" dirty="0" smtClean="0"/>
              <a:t> </a:t>
            </a:r>
            <a:r>
              <a:rPr lang="en-US" dirty="0" err="1" smtClean="0"/>
              <a:t>ausprobieren</a:t>
            </a:r>
            <a:r>
              <a:rPr lang="en-US" dirty="0" smtClean="0"/>
              <a:t>, </a:t>
            </a:r>
            <a:r>
              <a:rPr lang="en-US" dirty="0" err="1" smtClean="0"/>
              <a:t>zb</a:t>
            </a:r>
            <a:r>
              <a:rPr lang="en-US" dirty="0" smtClean="0"/>
              <a:t> Google] </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285750" indent="-285750">
              <a:buFontTx/>
              <a:buChar char="-"/>
            </a:pPr>
            <a:r>
              <a:rPr lang="en-US" dirty="0" err="1" smtClean="0"/>
              <a:t>Im</a:t>
            </a:r>
            <a:r>
              <a:rPr lang="en-US" dirty="0" smtClean="0"/>
              <a:t> </a:t>
            </a:r>
            <a:r>
              <a:rPr lang="en-US" dirty="0" err="1" smtClean="0"/>
              <a:t>Vergleich</a:t>
            </a:r>
            <a:r>
              <a:rPr lang="en-US" dirty="0" smtClean="0"/>
              <a:t> </a:t>
            </a:r>
            <a:r>
              <a:rPr lang="en-US" dirty="0" err="1" smtClean="0"/>
              <a:t>zu</a:t>
            </a:r>
            <a:r>
              <a:rPr lang="en-US" dirty="0" smtClean="0"/>
              <a:t> Java </a:t>
            </a:r>
            <a:r>
              <a:rPr lang="en-US" dirty="0" err="1" smtClean="0"/>
              <a:t>sehr</a:t>
            </a:r>
            <a:r>
              <a:rPr lang="en-US" dirty="0" smtClean="0"/>
              <a:t> </a:t>
            </a:r>
            <a:r>
              <a:rPr lang="en-US" dirty="0" err="1" smtClean="0"/>
              <a:t>einfach</a:t>
            </a:r>
            <a:r>
              <a:rPr lang="en-US" dirty="0" smtClean="0"/>
              <a:t> und</a:t>
            </a:r>
            <a:r>
              <a:rPr lang="en-US" baseline="0" dirty="0" smtClean="0"/>
              <a:t> </a:t>
            </a:r>
            <a:r>
              <a:rPr lang="en-US" baseline="0" dirty="0" err="1" smtClean="0"/>
              <a:t>nicht</a:t>
            </a:r>
            <a:r>
              <a:rPr lang="en-US" baseline="0" dirty="0" smtClean="0"/>
              <a:t> so </a:t>
            </a:r>
            <a:r>
              <a:rPr lang="en-US" baseline="0" dirty="0" err="1" smtClean="0"/>
              <a:t>umständlich</a:t>
            </a:r>
            <a:endParaRPr lang="en-US" baseline="0"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Über</a:t>
            </a:r>
            <a:r>
              <a:rPr lang="en-US" dirty="0" smtClean="0"/>
              <a:t>  </a:t>
            </a:r>
            <a:r>
              <a:rPr lang="en-US" dirty="0" err="1" smtClean="0"/>
              <a:t>element.addEventListener</a:t>
            </a:r>
            <a:r>
              <a:rPr lang="en-US" dirty="0" smtClean="0"/>
              <a:t>(“click”, </a:t>
            </a:r>
            <a:r>
              <a:rPr lang="en-US" dirty="0" err="1" smtClean="0"/>
              <a:t>onClick</a:t>
            </a:r>
            <a:r>
              <a:rPr lang="en-US" dirty="0" smtClean="0"/>
              <a:t>) </a:t>
            </a:r>
            <a:r>
              <a:rPr lang="en-US" dirty="0" err="1" smtClean="0"/>
              <a:t>eine</a:t>
            </a:r>
            <a:r>
              <a:rPr lang="en-US" dirty="0" smtClean="0"/>
              <a:t> </a:t>
            </a:r>
            <a:r>
              <a:rPr lang="en-US" dirty="0" err="1" smtClean="0"/>
              <a:t>Funktion</a:t>
            </a:r>
            <a:r>
              <a:rPr lang="en-US" dirty="0" smtClean="0"/>
              <a:t> </a:t>
            </a:r>
            <a:r>
              <a:rPr lang="en-US" dirty="0" err="1" smtClean="0"/>
              <a:t>hinzufügen</a:t>
            </a:r>
            <a:r>
              <a:rPr lang="en-US" dirty="0" smtClean="0"/>
              <a:t>, die </a:t>
            </a:r>
            <a:r>
              <a:rPr lang="en-US" dirty="0" err="1" smtClean="0"/>
              <a:t>bei</a:t>
            </a:r>
            <a:r>
              <a:rPr lang="en-US" dirty="0" smtClean="0"/>
              <a:t> </a:t>
            </a:r>
            <a:r>
              <a:rPr lang="en-US" dirty="0" err="1" smtClean="0"/>
              <a:t>einem</a:t>
            </a:r>
            <a:r>
              <a:rPr lang="en-US" dirty="0" smtClean="0"/>
              <a:t> Click </a:t>
            </a:r>
            <a:r>
              <a:rPr lang="en-US" dirty="0" err="1" smtClean="0"/>
              <a:t>ausgeführt</a:t>
            </a:r>
            <a:r>
              <a:rPr lang="en-US" dirty="0" smtClean="0"/>
              <a:t> </a:t>
            </a:r>
            <a:r>
              <a:rPr lang="en-US" dirty="0" err="1" smtClean="0"/>
              <a:t>wird</a:t>
            </a:r>
            <a:endParaRPr lang="en-US"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Mehrere</a:t>
            </a:r>
            <a:r>
              <a:rPr lang="en-US" dirty="0" smtClean="0"/>
              <a:t> Listener des </a:t>
            </a:r>
            <a:r>
              <a:rPr lang="en-US" dirty="0" err="1" smtClean="0"/>
              <a:t>selben</a:t>
            </a:r>
            <a:r>
              <a:rPr lang="en-US" dirty="0" smtClean="0"/>
              <a:t> Events </a:t>
            </a:r>
            <a:r>
              <a:rPr lang="en-US" dirty="0" err="1" smtClean="0"/>
              <a:t>möglich</a:t>
            </a:r>
            <a:endParaRPr lang="en-US"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onClick</a:t>
            </a:r>
            <a:r>
              <a:rPr lang="en-US" dirty="0" smtClean="0"/>
              <a:t>(e) [was </a:t>
            </a:r>
            <a:r>
              <a:rPr lang="en-US" dirty="0" err="1" smtClean="0"/>
              <a:t>ist</a:t>
            </a:r>
            <a:r>
              <a:rPr lang="en-US" dirty="0" smtClean="0"/>
              <a:t> e? </a:t>
            </a:r>
            <a:r>
              <a:rPr lang="en-US" dirty="0" err="1" smtClean="0"/>
              <a:t>Zusammen</a:t>
            </a:r>
            <a:r>
              <a:rPr lang="en-US" dirty="0" smtClean="0"/>
              <a:t> </a:t>
            </a:r>
            <a:r>
              <a:rPr lang="en-US" dirty="0" err="1" smtClean="0"/>
              <a:t>im</a:t>
            </a:r>
            <a:r>
              <a:rPr lang="en-US" dirty="0" smtClean="0"/>
              <a:t> Browser </a:t>
            </a:r>
            <a:r>
              <a:rPr lang="en-US" dirty="0" err="1" smtClean="0"/>
              <a:t>durchgucken</a:t>
            </a:r>
            <a:r>
              <a:rPr lang="en-US" dirty="0" smtClean="0"/>
              <a:t>]</a:t>
            </a:r>
            <a:endParaRPr lang="en-US" baseline="0" dirty="0" smtClean="0"/>
          </a:p>
          <a:p>
            <a:pPr marL="466725"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smtClean="0"/>
              <a:t>Google </a:t>
            </a:r>
            <a:r>
              <a:rPr lang="en-US" baseline="0" dirty="0" err="1" smtClean="0"/>
              <a:t>aufmachen</a:t>
            </a:r>
            <a:r>
              <a:rPr lang="en-US" baseline="0" dirty="0" smtClean="0"/>
              <a:t> und </a:t>
            </a:r>
            <a:r>
              <a:rPr lang="en-US" baseline="0" dirty="0" err="1" smtClean="0"/>
              <a:t>document.body.addEventListener</a:t>
            </a:r>
            <a:r>
              <a:rPr lang="en-US" baseline="0" dirty="0" smtClean="0"/>
              <a:t>(“</a:t>
            </a:r>
            <a:r>
              <a:rPr lang="en-US" baseline="0" dirty="0" err="1" smtClean="0"/>
              <a:t>bla</a:t>
            </a:r>
            <a:r>
              <a:rPr lang="en-US" baseline="0" dirty="0" smtClean="0"/>
              <a:t>”)</a:t>
            </a:r>
            <a:endParaRPr lang="en-US" dirty="0" smtClean="0"/>
          </a:p>
          <a:p>
            <a:pPr marL="285750" indent="-285750">
              <a:buFontTx/>
              <a:buChar char="-"/>
            </a:pPr>
            <a:r>
              <a:rPr lang="en-US" dirty="0" smtClean="0"/>
              <a:t>In </a:t>
            </a:r>
            <a:r>
              <a:rPr lang="en-US" dirty="0" err="1" smtClean="0"/>
              <a:t>dem</a:t>
            </a:r>
            <a:r>
              <a:rPr lang="en-US" dirty="0" smtClean="0"/>
              <a:t> Fall </a:t>
            </a:r>
            <a:r>
              <a:rPr lang="en-US" dirty="0" err="1" smtClean="0"/>
              <a:t>hab</a:t>
            </a:r>
            <a:r>
              <a:rPr lang="en-US" dirty="0" smtClean="0"/>
              <a:t> </a:t>
            </a:r>
            <a:r>
              <a:rPr lang="en-US" dirty="0" err="1" smtClean="0"/>
              <a:t>ich</a:t>
            </a:r>
            <a:r>
              <a:rPr lang="en-US" dirty="0" smtClean="0"/>
              <a:t> </a:t>
            </a:r>
            <a:r>
              <a:rPr lang="en-US" dirty="0" err="1" smtClean="0"/>
              <a:t>immer</a:t>
            </a:r>
            <a:r>
              <a:rPr lang="en-US" dirty="0" smtClean="0"/>
              <a:t> “click” </a:t>
            </a:r>
            <a:r>
              <a:rPr lang="en-US" dirty="0" err="1" smtClean="0"/>
              <a:t>benutzt</a:t>
            </a:r>
            <a:r>
              <a:rPr lang="en-US" dirty="0" smtClean="0"/>
              <a:t>,</a:t>
            </a:r>
            <a:r>
              <a:rPr lang="en-US" baseline="0" dirty="0" smtClean="0"/>
              <a:t> </a:t>
            </a:r>
            <a:r>
              <a:rPr lang="en-US" baseline="0" dirty="0" err="1" smtClean="0"/>
              <a:t>es</a:t>
            </a:r>
            <a:r>
              <a:rPr lang="en-US" baseline="0" dirty="0" smtClean="0"/>
              <a:t> </a:t>
            </a:r>
            <a:r>
              <a:rPr lang="en-US" baseline="0" dirty="0" err="1" smtClean="0"/>
              <a:t>gibt</a:t>
            </a:r>
            <a:r>
              <a:rPr lang="en-US" baseline="0" dirty="0" smtClean="0"/>
              <a:t> </a:t>
            </a:r>
            <a:r>
              <a:rPr lang="en-US" baseline="0" dirty="0" err="1" smtClean="0"/>
              <a:t>aber</a:t>
            </a:r>
            <a:r>
              <a:rPr lang="en-US" baseline="0" dirty="0" smtClean="0"/>
              <a:t> </a:t>
            </a:r>
            <a:r>
              <a:rPr lang="en-US" baseline="0" dirty="0" err="1" smtClean="0"/>
              <a:t>sehr</a:t>
            </a:r>
            <a:r>
              <a:rPr lang="en-US" baseline="0" dirty="0" smtClean="0"/>
              <a:t> </a:t>
            </a:r>
            <a:r>
              <a:rPr lang="en-US" baseline="0" dirty="0" err="1" smtClean="0"/>
              <a:t>viele</a:t>
            </a:r>
            <a:r>
              <a:rPr lang="en-US" baseline="0" dirty="0" smtClean="0"/>
              <a:t> </a:t>
            </a:r>
            <a:r>
              <a:rPr lang="en-US" baseline="0" dirty="0" err="1" smtClean="0"/>
              <a:t>andere</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b="0" dirty="0" smtClean="0"/>
              <a:t>Darauf hinweisen: JavaScript</a:t>
            </a:r>
            <a:r>
              <a:rPr lang="de-DE" b="0" baseline="0" dirty="0" smtClean="0"/>
              <a:t> ist sehr viel mit ausprobieren verbunden. Wenn ihr was ausprobieren wollt benutzt einfach eure Konsole, da kann man so ziemlich alles reinschreiben</a:t>
            </a:r>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endParaRPr lang="en-US" sz="1400" dirty="0" smtClean="0">
              <a:solidFill>
                <a:srgbClr val="000000"/>
              </a:solidFill>
              <a:latin typeface="Consolas"/>
            </a:endParaRPr>
          </a:p>
          <a:p>
            <a:r>
              <a:rPr lang="en-US" sz="1400" dirty="0" err="1" smtClean="0">
                <a:solidFill>
                  <a:srgbClr val="000000"/>
                </a:solidFill>
                <a:latin typeface="Consolas"/>
              </a:rPr>
              <a:t>Übung</a:t>
            </a:r>
            <a:r>
              <a:rPr lang="en-US" sz="1400" baseline="0" dirty="0" smtClean="0">
                <a:solidFill>
                  <a:srgbClr val="000000"/>
                </a:solidFill>
                <a:latin typeface="Consolas"/>
              </a:rPr>
              <a:t> 2:</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Programmiere</a:t>
            </a:r>
            <a:r>
              <a:rPr lang="en-US" dirty="0" smtClean="0"/>
              <a:t> </a:t>
            </a:r>
            <a:r>
              <a:rPr lang="en-US" dirty="0" err="1" smtClean="0"/>
              <a:t>eine</a:t>
            </a:r>
            <a:r>
              <a:rPr lang="en-US" dirty="0" smtClean="0"/>
              <a:t> </a:t>
            </a:r>
            <a:r>
              <a:rPr lang="en-US" dirty="0" err="1" smtClean="0"/>
              <a:t>Funktion</a:t>
            </a:r>
            <a:r>
              <a:rPr lang="en-US" dirty="0" smtClean="0"/>
              <a:t> </a:t>
            </a:r>
            <a:r>
              <a:rPr lang="en-US" dirty="0" err="1" smtClean="0"/>
              <a:t>onMenuItemClick</a:t>
            </a:r>
            <a:r>
              <a:rPr lang="en-US" dirty="0" smtClean="0"/>
              <a:t>, die </a:t>
            </a:r>
            <a:r>
              <a:rPr lang="en-US" dirty="0" err="1" smtClean="0"/>
              <a:t>bei</a:t>
            </a:r>
            <a:r>
              <a:rPr lang="en-US" dirty="0" smtClean="0"/>
              <a:t> </a:t>
            </a:r>
            <a:r>
              <a:rPr lang="en-US" dirty="0" err="1" smtClean="0"/>
              <a:t>Clicken</a:t>
            </a:r>
            <a:r>
              <a:rPr lang="en-US" dirty="0" smtClean="0"/>
              <a:t> von </a:t>
            </a:r>
            <a:r>
              <a:rPr lang="en-US" dirty="0" err="1" smtClean="0"/>
              <a:t>Elementen</a:t>
            </a:r>
            <a:r>
              <a:rPr lang="en-US" dirty="0" smtClean="0"/>
              <a:t> der </a:t>
            </a:r>
            <a:r>
              <a:rPr lang="en-US" dirty="0" err="1" smtClean="0"/>
              <a:t>Klasse</a:t>
            </a:r>
            <a:r>
              <a:rPr lang="en-US" dirty="0" smtClean="0"/>
              <a:t> </a:t>
            </a:r>
            <a:r>
              <a:rPr lang="en-US" dirty="0" err="1" smtClean="0"/>
              <a:t>menuItem</a:t>
            </a:r>
            <a:r>
              <a:rPr lang="en-US" dirty="0" smtClean="0"/>
              <a:t> </a:t>
            </a:r>
            <a:r>
              <a:rPr lang="en-US" dirty="0" err="1" smtClean="0"/>
              <a:t>aufgerufen</a:t>
            </a:r>
            <a:r>
              <a:rPr lang="en-US" dirty="0" smtClean="0"/>
              <a:t> </a:t>
            </a:r>
            <a:r>
              <a:rPr lang="en-US" dirty="0" err="1" smtClean="0"/>
              <a:t>wird</a:t>
            </a:r>
            <a:r>
              <a:rPr lang="en-US" dirty="0" smtClean="0"/>
              <a:t/>
            </a:r>
            <a:br>
              <a:rPr lang="en-US" dirty="0" smtClean="0"/>
            </a:br>
            <a:r>
              <a:rPr lang="en-US" dirty="0" smtClean="0"/>
              <a:t>- das </a:t>
            </a:r>
            <a:r>
              <a:rPr lang="en-US" dirty="0" err="1" smtClean="0"/>
              <a:t>korrekte</a:t>
            </a:r>
            <a:r>
              <a:rPr lang="en-US" dirty="0" smtClean="0"/>
              <a:t> Element </a:t>
            </a:r>
            <a:r>
              <a:rPr lang="en-US" dirty="0" err="1" smtClean="0"/>
              <a:t>soll</a:t>
            </a:r>
            <a:r>
              <a:rPr lang="en-US" dirty="0" smtClean="0"/>
              <a:t> </a:t>
            </a:r>
            <a:r>
              <a:rPr lang="en-US" dirty="0" err="1" smtClean="0"/>
              <a:t>danach</a:t>
            </a:r>
            <a:r>
              <a:rPr lang="en-US" dirty="0" smtClean="0"/>
              <a:t> die </a:t>
            </a:r>
            <a:r>
              <a:rPr lang="en-US" dirty="0" err="1" smtClean="0"/>
              <a:t>Klasse</a:t>
            </a:r>
            <a:r>
              <a:rPr lang="en-US" dirty="0" smtClean="0"/>
              <a:t> active </a:t>
            </a:r>
            <a:r>
              <a:rPr lang="en-US" dirty="0" err="1" smtClean="0"/>
              <a:t>besitzen</a:t>
            </a:r>
            <a:r>
              <a:rPr lang="en-US" dirty="0" smtClean="0"/>
              <a:t/>
            </a:r>
            <a:br>
              <a:rPr lang="en-US" dirty="0" smtClean="0"/>
            </a:br>
            <a:r>
              <a:rPr lang="en-US" dirty="0" smtClean="0"/>
              <a:t>- </a:t>
            </a:r>
            <a:r>
              <a:rPr lang="en-US" dirty="0" err="1" smtClean="0"/>
              <a:t>alle</a:t>
            </a:r>
            <a:r>
              <a:rPr lang="en-US" dirty="0" smtClean="0"/>
              <a:t> </a:t>
            </a:r>
            <a:r>
              <a:rPr lang="en-US" dirty="0" err="1" smtClean="0"/>
              <a:t>Divs</a:t>
            </a:r>
            <a:r>
              <a:rPr lang="en-US" dirty="0" smtClean="0"/>
              <a:t> der </a:t>
            </a:r>
            <a:r>
              <a:rPr lang="en-US" dirty="0" err="1" smtClean="0"/>
              <a:t>Klasse</a:t>
            </a:r>
            <a:r>
              <a:rPr lang="en-US" dirty="0" smtClean="0"/>
              <a:t> .</a:t>
            </a:r>
            <a:r>
              <a:rPr lang="en-US" dirty="0" err="1" smtClean="0"/>
              <a:t>contentContainer</a:t>
            </a:r>
            <a:r>
              <a:rPr lang="en-US" dirty="0" smtClean="0"/>
              <a:t> </a:t>
            </a:r>
            <a:r>
              <a:rPr lang="en-US" dirty="0" err="1" smtClean="0"/>
              <a:t>außer</a:t>
            </a:r>
            <a:r>
              <a:rPr lang="en-US" dirty="0" smtClean="0"/>
              <a:t> </a:t>
            </a:r>
            <a:r>
              <a:rPr lang="en-US" dirty="0" err="1" smtClean="0"/>
              <a:t>dem</a:t>
            </a:r>
            <a:r>
              <a:rPr lang="en-US" dirty="0" smtClean="0"/>
              <a:t> </a:t>
            </a:r>
            <a:r>
              <a:rPr lang="en-US" dirty="0" err="1" smtClean="0"/>
              <a:t>Richtigen</a:t>
            </a:r>
            <a:r>
              <a:rPr lang="en-US" dirty="0" smtClean="0"/>
              <a:t> </a:t>
            </a:r>
            <a:r>
              <a:rPr lang="en-US" dirty="0" err="1" smtClean="0"/>
              <a:t>sollen</a:t>
            </a:r>
            <a:r>
              <a:rPr lang="en-US" dirty="0" smtClean="0"/>
              <a:t> die </a:t>
            </a:r>
            <a:r>
              <a:rPr lang="en-US" dirty="0" err="1" smtClean="0"/>
              <a:t>Klasse</a:t>
            </a:r>
            <a:r>
              <a:rPr lang="en-US" dirty="0" smtClean="0"/>
              <a:t> </a:t>
            </a:r>
            <a:r>
              <a:rPr lang="en-US" dirty="0" err="1" smtClean="0"/>
              <a:t>noShow</a:t>
            </a:r>
            <a:r>
              <a:rPr lang="en-US" dirty="0" smtClean="0"/>
              <a:t> </a:t>
            </a:r>
            <a:r>
              <a:rPr lang="en-US" dirty="0" err="1" smtClean="0"/>
              <a:t>besitzen</a:t>
            </a:r>
            <a:r>
              <a:rPr lang="en-US" dirty="0" smtClean="0"/>
              <a:t>  (</a:t>
            </a:r>
            <a:r>
              <a:rPr lang="en-US" dirty="0" err="1" smtClean="0"/>
              <a:t>Hinweis</a:t>
            </a:r>
            <a:r>
              <a:rPr lang="en-US" dirty="0" smtClean="0"/>
              <a:t>: </a:t>
            </a:r>
            <a:r>
              <a:rPr lang="en-US" dirty="0" err="1" smtClean="0"/>
              <a:t>Attribut</a:t>
            </a:r>
            <a:r>
              <a:rPr lang="en-US" dirty="0" smtClean="0"/>
              <a:t> “data-</a:t>
            </a:r>
            <a:r>
              <a:rPr lang="en-US" dirty="0" err="1" smtClean="0"/>
              <a:t>contentContainer</a:t>
            </a:r>
            <a:r>
              <a:rPr lang="en-US" dirty="0" smtClean="0"/>
              <a:t>”)	</a:t>
            </a:r>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de-DE" b="0" baseline="0" dirty="0" smtClean="0"/>
              <a:t>Übung 3:</a:t>
            </a:r>
            <a:endParaRPr lang="de-DE" b="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de-DE" b="0" dirty="0" smtClean="0"/>
              <a:t>Nutze das Attribut </a:t>
            </a:r>
            <a:r>
              <a:rPr lang="de-DE" sz="1200" b="0" dirty="0" err="1" smtClean="0">
                <a:solidFill>
                  <a:srgbClr val="000000"/>
                </a:solidFill>
                <a:latin typeface="Consolas"/>
              </a:rPr>
              <a:t>element.value</a:t>
            </a:r>
            <a:r>
              <a:rPr lang="de-DE" b="0" dirty="0" smtClean="0"/>
              <a:t> für Textfelder und folgenden Code für das Dropdown, um die dafür notwendigen Parameter zu erhalten. </a:t>
            </a:r>
          </a:p>
          <a:p>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Kommen</a:t>
            </a:r>
            <a:r>
              <a:rPr lang="en-US" dirty="0" smtClean="0"/>
              <a:t> </a:t>
            </a:r>
            <a:r>
              <a:rPr lang="en-US" dirty="0" err="1" smtClean="0"/>
              <a:t>wir</a:t>
            </a:r>
            <a:r>
              <a:rPr lang="en-US" dirty="0" smtClean="0"/>
              <a:t> </a:t>
            </a:r>
            <a:r>
              <a:rPr lang="en-US" dirty="0" err="1" smtClean="0"/>
              <a:t>jetzt</a:t>
            </a:r>
            <a:r>
              <a:rPr lang="en-US" dirty="0" smtClean="0"/>
              <a:t> </a:t>
            </a:r>
            <a:r>
              <a:rPr lang="en-US" dirty="0" err="1" smtClean="0"/>
              <a:t>zu</a:t>
            </a:r>
            <a:r>
              <a:rPr lang="en-US" dirty="0" smtClean="0"/>
              <a:t> </a:t>
            </a:r>
            <a:r>
              <a:rPr lang="en-US" dirty="0" err="1" smtClean="0"/>
              <a:t>einem</a:t>
            </a:r>
            <a:r>
              <a:rPr lang="en-US" dirty="0" smtClean="0"/>
              <a:t> </a:t>
            </a:r>
            <a:r>
              <a:rPr lang="en-US" dirty="0" err="1" smtClean="0"/>
              <a:t>Programmierkonzept</a:t>
            </a:r>
            <a:r>
              <a:rPr lang="en-US" dirty="0" smtClean="0"/>
              <a:t>, </a:t>
            </a:r>
            <a:r>
              <a:rPr lang="en-US" dirty="0" err="1" smtClean="0"/>
              <a:t>dass</a:t>
            </a:r>
            <a:r>
              <a:rPr lang="en-US" dirty="0" smtClean="0"/>
              <a:t> </a:t>
            </a:r>
            <a:r>
              <a:rPr lang="en-US" dirty="0" err="1" smtClean="0"/>
              <a:t>bei</a:t>
            </a:r>
            <a:r>
              <a:rPr lang="en-US" dirty="0" smtClean="0"/>
              <a:t> </a:t>
            </a:r>
            <a:r>
              <a:rPr lang="en-US" dirty="0" err="1" smtClean="0"/>
              <a:t>manchen</a:t>
            </a:r>
            <a:r>
              <a:rPr lang="en-US" baseline="0" dirty="0" smtClean="0"/>
              <a:t> </a:t>
            </a:r>
            <a:r>
              <a:rPr lang="en-US" baseline="0" dirty="0" err="1" smtClean="0"/>
              <a:t>Algorithmen</a:t>
            </a:r>
            <a:r>
              <a:rPr lang="en-US" baseline="0" dirty="0" smtClean="0"/>
              <a:t> </a:t>
            </a:r>
            <a:r>
              <a:rPr lang="en-US" baseline="0" dirty="0" err="1" smtClean="0"/>
              <a:t>genutzt</a:t>
            </a:r>
            <a:r>
              <a:rPr lang="en-US" baseline="0" dirty="0" smtClean="0"/>
              <a:t> </a:t>
            </a:r>
            <a:r>
              <a:rPr lang="en-US" baseline="0" dirty="0" err="1" smtClean="0"/>
              <a:t>wird</a:t>
            </a:r>
            <a:r>
              <a:rPr lang="en-US" baseline="0" dirty="0" smtClean="0"/>
              <a:t>. </a:t>
            </a:r>
            <a:r>
              <a:rPr lang="en-US" baseline="0" dirty="0" err="1" smtClean="0"/>
              <a:t>Auch</a:t>
            </a:r>
            <a:r>
              <a:rPr lang="en-US" baseline="0" dirty="0" smtClean="0"/>
              <a:t> </a:t>
            </a:r>
            <a:r>
              <a:rPr lang="en-US" baseline="0" dirty="0" err="1" smtClean="0"/>
              <a:t>wenns</a:t>
            </a:r>
            <a:r>
              <a:rPr lang="en-US" baseline="0" dirty="0" smtClean="0"/>
              <a:t> auf den </a:t>
            </a:r>
            <a:r>
              <a:rPr lang="en-US" baseline="0" dirty="0" err="1" smtClean="0"/>
              <a:t>ersten</a:t>
            </a:r>
            <a:r>
              <a:rPr lang="en-US" baseline="0" dirty="0" smtClean="0"/>
              <a:t> </a:t>
            </a:r>
            <a:r>
              <a:rPr lang="en-US" baseline="0" dirty="0" err="1" smtClean="0"/>
              <a:t>blick</a:t>
            </a:r>
            <a:r>
              <a:rPr lang="en-US" baseline="0" dirty="0" smtClean="0"/>
              <a:t> </a:t>
            </a:r>
            <a:r>
              <a:rPr lang="en-US" baseline="0" dirty="0" err="1" smtClean="0"/>
              <a:t>sehr</a:t>
            </a:r>
            <a:r>
              <a:rPr lang="en-US" baseline="0" dirty="0" smtClean="0"/>
              <a:t> </a:t>
            </a:r>
            <a:r>
              <a:rPr lang="en-US" baseline="0" dirty="0" err="1" smtClean="0"/>
              <a:t>einfach</a:t>
            </a:r>
            <a:r>
              <a:rPr lang="en-US" baseline="0" dirty="0" smtClean="0"/>
              <a:t> </a:t>
            </a:r>
            <a:r>
              <a:rPr lang="en-US" baseline="0" dirty="0" err="1" smtClean="0"/>
              <a:t>aussieht</a:t>
            </a:r>
            <a:r>
              <a:rPr lang="en-US" baseline="0" dirty="0" smtClean="0"/>
              <a:t> </a:t>
            </a:r>
            <a:r>
              <a:rPr lang="en-US" baseline="0" dirty="0" err="1" smtClean="0"/>
              <a:t>kann</a:t>
            </a:r>
            <a:r>
              <a:rPr lang="en-US" baseline="0" dirty="0" smtClean="0"/>
              <a:t> </a:t>
            </a:r>
            <a:r>
              <a:rPr lang="en-US" baseline="0" dirty="0" err="1" smtClean="0"/>
              <a:t>es</a:t>
            </a:r>
            <a:r>
              <a:rPr lang="en-US" baseline="0" dirty="0" smtClean="0"/>
              <a:t> </a:t>
            </a:r>
            <a:r>
              <a:rPr lang="en-US" baseline="0" dirty="0" err="1" smtClean="0"/>
              <a:t>sehr</a:t>
            </a:r>
            <a:r>
              <a:rPr lang="en-US" baseline="0" dirty="0" smtClean="0"/>
              <a:t> </a:t>
            </a:r>
            <a:r>
              <a:rPr lang="en-US" baseline="0" dirty="0" err="1" smtClean="0"/>
              <a:t>kompliziert</a:t>
            </a:r>
            <a:r>
              <a:rPr lang="en-US" baseline="0" dirty="0" smtClean="0"/>
              <a:t> </a:t>
            </a:r>
            <a:r>
              <a:rPr lang="en-US" baseline="0" dirty="0" err="1" smtClean="0"/>
              <a:t>werden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Was</a:t>
            </a:r>
            <a:r>
              <a:rPr lang="en-US" baseline="0" dirty="0" smtClean="0"/>
              <a:t> </a:t>
            </a:r>
            <a:r>
              <a:rPr lang="en-US" baseline="0" dirty="0" err="1" smtClean="0"/>
              <a:t>ist</a:t>
            </a:r>
            <a:r>
              <a:rPr lang="en-US" baseline="0" dirty="0" smtClean="0"/>
              <a:t> das Problem </a:t>
            </a:r>
            <a:r>
              <a:rPr lang="en-US" baseline="0" dirty="0" err="1" smtClean="0"/>
              <a:t>dabei</a:t>
            </a:r>
            <a:r>
              <a:rPr lang="en-US" baseline="0" dirty="0" smtClean="0"/>
              <a:t>? </a:t>
            </a:r>
            <a:br>
              <a:rPr lang="en-US" baseline="0" dirty="0" smtClean="0"/>
            </a:br>
            <a:r>
              <a:rPr lang="en-US" baseline="0" dirty="0" smtClean="0">
                <a:sym typeface="Wingdings" panose="05000000000000000000" pitchFamily="2" charset="2"/>
              </a:rPr>
              <a:t> </a:t>
            </a:r>
            <a:r>
              <a:rPr lang="en-US" baseline="0" dirty="0" err="1" smtClean="0">
                <a:sym typeface="Wingdings" panose="05000000000000000000" pitchFamily="2" charset="2"/>
              </a:rPr>
              <a:t>Endlosschleife</a:t>
            </a:r>
            <a:endParaRPr lang="en-US" baseline="0" dirty="0" smtClean="0">
              <a:sym typeface="Wingdings" panose="05000000000000000000" pitchFamily="2" charset="2"/>
            </a:endParaRP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sym typeface="Wingdings" panose="05000000000000000000" pitchFamily="2" charset="2"/>
              </a:rPr>
              <a:t>Deswegen</a:t>
            </a:r>
            <a:r>
              <a:rPr lang="en-US" baseline="0" dirty="0" smtClean="0">
                <a:sym typeface="Wingdings" panose="05000000000000000000" pitchFamily="2" charset="2"/>
              </a:rPr>
              <a:t> </a:t>
            </a:r>
            <a:r>
              <a:rPr lang="en-US" baseline="0" dirty="0" err="1" smtClean="0">
                <a:sym typeface="Wingdings" panose="05000000000000000000" pitchFamily="2" charset="2"/>
              </a:rPr>
              <a:t>niemals</a:t>
            </a:r>
            <a:r>
              <a:rPr lang="en-US" baseline="0" dirty="0" smtClean="0">
                <a:sym typeface="Wingdings" panose="05000000000000000000" pitchFamily="2" charset="2"/>
              </a:rPr>
              <a:t> </a:t>
            </a:r>
            <a:r>
              <a:rPr lang="en-US" baseline="0" dirty="0" err="1" smtClean="0">
                <a:sym typeface="Wingdings" panose="05000000000000000000" pitchFamily="2" charset="2"/>
              </a:rPr>
              <a:t>vergessen</a:t>
            </a:r>
            <a:r>
              <a:rPr lang="en-US" baseline="0" dirty="0" smtClean="0">
                <a:sym typeface="Wingdings" panose="05000000000000000000" pitchFamily="2" charset="2"/>
              </a:rPr>
              <a:t>: </a:t>
            </a:r>
            <a:r>
              <a:rPr lang="en-US" baseline="0" dirty="0" err="1" smtClean="0">
                <a:sym typeface="Wingdings" panose="05000000000000000000" pitchFamily="2" charset="2"/>
              </a:rPr>
              <a:t>Eine</a:t>
            </a:r>
            <a:r>
              <a:rPr lang="en-US" baseline="0" dirty="0" smtClean="0">
                <a:sym typeface="Wingdings" panose="05000000000000000000" pitchFamily="2" charset="2"/>
              </a:rPr>
              <a:t> </a:t>
            </a:r>
            <a:r>
              <a:rPr lang="en-US" baseline="0" dirty="0" err="1" smtClean="0">
                <a:sym typeface="Wingdings" panose="05000000000000000000" pitchFamily="2" charset="2"/>
              </a:rPr>
              <a:t>Abbruchbedingung</a:t>
            </a:r>
            <a:r>
              <a:rPr lang="en-US" baseline="0" dirty="0" smtClean="0">
                <a:sym typeface="Wingdings" panose="05000000000000000000" pitchFamily="2" charset="2"/>
              </a:rPr>
              <a:t>.</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b="0" dirty="0" smtClean="0"/>
              <a:t>1, 1, 2, 3, 5, 8, 13, 21, 34, …</a:t>
            </a:r>
          </a:p>
          <a:p>
            <a:endParaRPr lang="en-US" b="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HILFESTELLUNG:</a:t>
            </a:r>
            <a:br>
              <a:rPr lang="en-US" dirty="0" smtClean="0"/>
            </a:br>
            <a:r>
              <a:rPr lang="en-US" dirty="0" smtClean="0"/>
              <a:t>	IF high &lt; low</a:t>
            </a:r>
            <a:br>
              <a:rPr lang="en-US" dirty="0" smtClean="0"/>
            </a:br>
            <a:r>
              <a:rPr lang="en-US" dirty="0" smtClean="0"/>
              <a:t>		return </a:t>
            </a:r>
            <a:br>
              <a:rPr lang="en-US" dirty="0" smtClean="0"/>
            </a:br>
            <a:r>
              <a:rPr lang="en-US" dirty="0" smtClean="0"/>
              <a:t>	mid = FLOOR((</a:t>
            </a:r>
            <a:r>
              <a:rPr lang="en-US" dirty="0" err="1" smtClean="0"/>
              <a:t>low+high</a:t>
            </a:r>
            <a:r>
              <a:rPr lang="en-US" dirty="0" smtClean="0"/>
              <a:t>) / 2)</a:t>
            </a:r>
            <a:br>
              <a:rPr lang="en-US" dirty="0" smtClean="0"/>
            </a:br>
            <a:r>
              <a:rPr lang="en-US" dirty="0" smtClean="0"/>
              <a:t>	IF </a:t>
            </a:r>
            <a:r>
              <a:rPr lang="en-US" dirty="0" err="1" smtClean="0"/>
              <a:t>searchValue</a:t>
            </a:r>
            <a:r>
              <a:rPr lang="en-US" dirty="0" smtClean="0"/>
              <a:t> = </a:t>
            </a:r>
            <a:r>
              <a:rPr lang="en-US" dirty="0" err="1" smtClean="0"/>
              <a:t>arr</a:t>
            </a:r>
            <a:r>
              <a:rPr lang="en-US" dirty="0" smtClean="0"/>
              <a:t>[mid]</a:t>
            </a:r>
            <a:br>
              <a:rPr lang="en-US" dirty="0" smtClean="0"/>
            </a:br>
            <a:r>
              <a:rPr lang="en-US" dirty="0" smtClean="0"/>
              <a:t>		return mid</a:t>
            </a:r>
            <a:br>
              <a:rPr lang="en-US" dirty="0" smtClean="0"/>
            </a:br>
            <a:r>
              <a:rPr lang="en-US" dirty="0" smtClean="0"/>
              <a:t>	IF </a:t>
            </a:r>
            <a:r>
              <a:rPr lang="en-US" dirty="0" err="1" smtClean="0"/>
              <a:t>searchValue</a:t>
            </a:r>
            <a:r>
              <a:rPr lang="en-US" dirty="0" smtClean="0"/>
              <a:t> &lt; </a:t>
            </a:r>
            <a:r>
              <a:rPr lang="en-US" dirty="0" err="1" smtClean="0"/>
              <a:t>arr</a:t>
            </a:r>
            <a:r>
              <a:rPr lang="en-US" dirty="0" smtClean="0"/>
              <a:t>[mid]</a:t>
            </a:r>
            <a:br>
              <a:rPr lang="en-US" dirty="0" smtClean="0"/>
            </a:br>
            <a:r>
              <a:rPr lang="en-US" dirty="0" smtClean="0"/>
              <a:t>		return </a:t>
            </a:r>
            <a:r>
              <a:rPr lang="en-US" dirty="0" err="1" smtClean="0"/>
              <a:t>binarySearch</a:t>
            </a:r>
            <a:r>
              <a:rPr lang="en-US" dirty="0" smtClean="0"/>
              <a:t>(</a:t>
            </a:r>
            <a:r>
              <a:rPr lang="en-US" dirty="0" err="1" smtClean="0"/>
              <a:t>arr</a:t>
            </a:r>
            <a:r>
              <a:rPr lang="en-US" dirty="0" smtClean="0"/>
              <a:t>, </a:t>
            </a:r>
            <a:r>
              <a:rPr lang="en-US" dirty="0" err="1" smtClean="0"/>
              <a:t>searchValue</a:t>
            </a:r>
            <a:r>
              <a:rPr lang="en-US" dirty="0" smtClean="0"/>
              <a:t>, low, mid-1)</a:t>
            </a:r>
            <a:br>
              <a:rPr lang="en-US" dirty="0" smtClean="0"/>
            </a:br>
            <a:r>
              <a:rPr lang="en-US" dirty="0" smtClean="0"/>
              <a:t>	ELSE </a:t>
            </a:r>
            <a:br>
              <a:rPr lang="en-US" dirty="0" smtClean="0"/>
            </a:br>
            <a:r>
              <a:rPr lang="en-US" dirty="0" smtClean="0"/>
              <a:t>		return </a:t>
            </a:r>
            <a:r>
              <a:rPr lang="en-US" dirty="0" err="1" smtClean="0"/>
              <a:t>binarySearch</a:t>
            </a:r>
            <a:r>
              <a:rPr lang="en-US" dirty="0" smtClean="0"/>
              <a:t>(</a:t>
            </a:r>
            <a:r>
              <a:rPr lang="en-US" dirty="0" err="1" smtClean="0"/>
              <a:t>arr</a:t>
            </a:r>
            <a:r>
              <a:rPr lang="en-US" dirty="0" smtClean="0"/>
              <a:t>, </a:t>
            </a:r>
            <a:r>
              <a:rPr lang="en-US" dirty="0" err="1" smtClean="0"/>
              <a:t>searchValue</a:t>
            </a:r>
            <a:r>
              <a:rPr lang="en-US" dirty="0" smtClean="0"/>
              <a:t>, mid+1, high)</a:t>
            </a:r>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87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Divider Page with Supergraphic">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pic>
        <p:nvPicPr>
          <p:cNvPr id="8" name="Picture 7" descr="\\dwdf032\cmedia\Templates_Guidelines\eOn\_Presentations\_Templates\Cloud_from_BrandTool\SAP_Cloud_lg_rgb_65.pn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224049" y="0"/>
            <a:ext cx="5645151"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60407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de-DE"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711" r:id="rId6"/>
    <p:sldLayoutId id="2147483689" r:id="rId7"/>
    <p:sldLayoutId id="2147483702" r:id="rId8"/>
    <p:sldLayoutId id="2147483684" r:id="rId9"/>
    <p:sldLayoutId id="2147483665" r:id="rId10"/>
    <p:sldLayoutId id="2147483683" r:id="rId11"/>
    <p:sldLayoutId id="2147483687" r:id="rId12"/>
    <p:sldLayoutId id="2147483710" r:id="rId13"/>
    <p:sldLayoutId id="2147483686" r:id="rId14"/>
    <p:sldLayoutId id="2147483669" r:id="rId15"/>
    <p:sldLayoutId id="2147483691" r:id="rId16"/>
    <p:sldLayoutId id="2147483688" r:id="rId17"/>
    <p:sldLayoutId id="2147483703" r:id="rId18"/>
    <p:sldLayoutId id="2147483685" r:id="rId19"/>
    <p:sldLayoutId id="2147483692" r:id="rId20"/>
    <p:sldLayoutId id="2147483674" r:id="rId21"/>
    <p:sldLayoutId id="2147483705"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hyperlink" Target="http://www.w3schools.com/js/js_htmldom.as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a:t>DOM Manipulation </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53369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endParaRPr lang="en-US" dirty="0"/>
          </a:p>
        </p:txBody>
      </p:sp>
      <p:sp>
        <p:nvSpPr>
          <p:cNvPr id="3" name="Text Placeholder 2"/>
          <p:cNvSpPr>
            <a:spLocks noGrp="1"/>
          </p:cNvSpPr>
          <p:nvPr>
            <p:ph type="body" sz="quarter" idx="10"/>
          </p:nvPr>
        </p:nvSpPr>
        <p:spPr/>
        <p:txBody>
          <a:bodyPr/>
          <a:lstStyle/>
          <a:p>
            <a:pPr lvl="0"/>
            <a:r>
              <a:rPr lang="en-US" dirty="0" err="1" smtClean="0"/>
              <a:t>Prinzip</a:t>
            </a:r>
            <a:r>
              <a:rPr lang="en-US" dirty="0" smtClean="0"/>
              <a:t>: </a:t>
            </a:r>
            <a:r>
              <a:rPr lang="en-US" dirty="0" err="1" smtClean="0"/>
              <a:t>Funktionen</a:t>
            </a:r>
            <a:r>
              <a:rPr lang="en-US" dirty="0" smtClean="0"/>
              <a:t> </a:t>
            </a:r>
            <a:r>
              <a:rPr lang="en-US" dirty="0" err="1" smtClean="0"/>
              <a:t>sind</a:t>
            </a:r>
            <a:r>
              <a:rPr lang="en-US" dirty="0" smtClean="0"/>
              <a:t> </a:t>
            </a:r>
            <a:r>
              <a:rPr lang="en-US" dirty="0" err="1" smtClean="0"/>
              <a:t>Objekte</a:t>
            </a:r>
            <a:r>
              <a:rPr lang="en-US" dirty="0" smtClean="0"/>
              <a:t> </a:t>
            </a:r>
          </a:p>
          <a:p>
            <a:pPr lvl="0"/>
            <a:r>
              <a:rPr lang="en-US" dirty="0" smtClean="0"/>
              <a:t>  </a:t>
            </a:r>
            <a:endParaRPr lang="en-US" dirty="0"/>
          </a:p>
          <a:p>
            <a:pPr lvl="0"/>
            <a:endParaRPr lang="en-US" dirty="0" smtClean="0"/>
          </a:p>
          <a:p>
            <a:pPr lvl="0"/>
            <a:r>
              <a:rPr lang="en-US" dirty="0" smtClean="0"/>
              <a:t>Higher-Order Functions</a:t>
            </a:r>
          </a:p>
          <a:p>
            <a:pPr lvl="0"/>
            <a:endParaRPr lang="en-US" dirty="0"/>
          </a:p>
          <a:p>
            <a:pPr lvl="0"/>
            <a:endParaRPr lang="en-US" dirty="0" smtClean="0"/>
          </a:p>
          <a:p>
            <a:pPr lvl="0"/>
            <a:endParaRPr lang="en-US" dirty="0" smtClean="0"/>
          </a:p>
        </p:txBody>
      </p:sp>
      <p:sp>
        <p:nvSpPr>
          <p:cNvPr id="5" name="Rectangle 4"/>
          <p:cNvSpPr/>
          <p:nvPr/>
        </p:nvSpPr>
        <p:spPr>
          <a:xfrm>
            <a:off x="317146" y="2063309"/>
            <a:ext cx="6096000" cy="1200329"/>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f()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f.variable</a:t>
            </a:r>
            <a:r>
              <a:rPr lang="de-DE" sz="1800" dirty="0">
                <a:solidFill>
                  <a:srgbClr val="000000"/>
                </a:solidFill>
                <a:latin typeface="Consolas"/>
              </a:rPr>
              <a:t> = 123;</a:t>
            </a:r>
          </a:p>
        </p:txBody>
      </p:sp>
      <p:sp>
        <p:nvSpPr>
          <p:cNvPr id="8" name="Rectangle 7"/>
          <p:cNvSpPr/>
          <p:nvPr/>
        </p:nvSpPr>
        <p:spPr>
          <a:xfrm>
            <a:off x="317146" y="3854426"/>
            <a:ext cx="6096000" cy="2031325"/>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calc</a:t>
            </a:r>
            <a:r>
              <a:rPr lang="de-DE" sz="1800" b="1" dirty="0">
                <a:solidFill>
                  <a:srgbClr val="000000"/>
                </a:solidFill>
                <a:latin typeface="Consolas"/>
              </a:rPr>
              <a:t>(p1, p2, </a:t>
            </a:r>
            <a:r>
              <a:rPr lang="de-DE" sz="1800" b="1" dirty="0" err="1">
                <a:solidFill>
                  <a:srgbClr val="000000"/>
                </a:solidFill>
                <a:latin typeface="Consolas"/>
              </a:rPr>
              <a:t>operation</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err="1">
                <a:solidFill>
                  <a:srgbClr val="000000"/>
                </a:solidFill>
                <a:latin typeface="Consolas"/>
              </a:rPr>
              <a:t>operation</a:t>
            </a:r>
            <a:r>
              <a:rPr lang="de-DE" sz="1800" b="1" dirty="0">
                <a:solidFill>
                  <a:srgbClr val="000000"/>
                </a:solidFill>
                <a:latin typeface="Consolas"/>
              </a:rPr>
              <a:t>(p1, p2);</a:t>
            </a:r>
          </a:p>
          <a:p>
            <a:r>
              <a:rPr lang="de-DE" sz="1800" dirty="0">
                <a:solidFill>
                  <a:srgbClr val="000000"/>
                </a:solidFill>
                <a:latin typeface="Consolas"/>
              </a:rPr>
              <a:t>}</a:t>
            </a: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add</a:t>
            </a:r>
            <a:r>
              <a:rPr lang="de-DE" sz="1800" b="1" dirty="0">
                <a:solidFill>
                  <a:srgbClr val="000000"/>
                </a:solidFill>
                <a:latin typeface="Consolas"/>
              </a:rPr>
              <a:t>(p1, p2)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a:solidFill>
                  <a:srgbClr val="000000"/>
                </a:solidFill>
                <a:latin typeface="Consolas"/>
              </a:rPr>
              <a:t>p1+p2;</a:t>
            </a:r>
          </a:p>
          <a:p>
            <a:r>
              <a:rPr lang="de-DE" sz="1800" dirty="0">
                <a:solidFill>
                  <a:srgbClr val="000000"/>
                </a:solidFill>
                <a:latin typeface="Consolas"/>
              </a:rPr>
              <a:t>}</a:t>
            </a:r>
          </a:p>
          <a:p>
            <a:r>
              <a:rPr lang="de-DE" sz="1800" dirty="0" err="1">
                <a:solidFill>
                  <a:srgbClr val="000000"/>
                </a:solidFill>
                <a:latin typeface="Consolas"/>
              </a:rPr>
              <a:t>calc</a:t>
            </a:r>
            <a:r>
              <a:rPr lang="de-DE" sz="1800" dirty="0">
                <a:solidFill>
                  <a:srgbClr val="000000"/>
                </a:solidFill>
                <a:latin typeface="Consolas"/>
              </a:rPr>
              <a:t>(3, 5, </a:t>
            </a:r>
            <a:r>
              <a:rPr lang="de-DE" sz="1800" dirty="0" err="1">
                <a:solidFill>
                  <a:srgbClr val="000000"/>
                </a:solidFill>
                <a:latin typeface="Consolas"/>
              </a:rPr>
              <a:t>add</a:t>
            </a:r>
            <a:r>
              <a:rPr lang="de-DE" sz="1800" dirty="0">
                <a:solidFill>
                  <a:srgbClr val="000000"/>
                </a:solidFill>
                <a:latin typeface="Consolas"/>
              </a:rPr>
              <a:t>); </a:t>
            </a:r>
            <a:r>
              <a:rPr lang="de-DE" sz="1800" dirty="0">
                <a:solidFill>
                  <a:srgbClr val="3F7F5F"/>
                </a:solidFill>
                <a:latin typeface="Consolas"/>
              </a:rPr>
              <a:t>// 8</a:t>
            </a:r>
          </a:p>
        </p:txBody>
      </p:sp>
    </p:spTree>
    <p:extLst>
      <p:ext uri="{BB962C8B-B14F-4D97-AF65-F5344CB8AC3E}">
        <p14:creationId xmlns:p14="http://schemas.microsoft.com/office/powerpoint/2010/main" val="403966665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a:t>
            </a:r>
            <a:r>
              <a:rPr lang="en-US" dirty="0" err="1" smtClean="0"/>
              <a:t>Funktionen</a:t>
            </a:r>
            <a:r>
              <a:rPr lang="en-US" dirty="0" smtClean="0"/>
              <a:t> </a:t>
            </a:r>
            <a:r>
              <a:rPr lang="en-US" dirty="0" err="1" smtClean="0"/>
              <a:t>definieren</a:t>
            </a:r>
            <a:endParaRPr lang="en-US" dirty="0"/>
          </a:p>
        </p:txBody>
      </p:sp>
      <p:sp>
        <p:nvSpPr>
          <p:cNvPr id="3" name="Text Placeholder 2"/>
          <p:cNvSpPr>
            <a:spLocks noGrp="1"/>
          </p:cNvSpPr>
          <p:nvPr>
            <p:ph type="body" sz="quarter" idx="10"/>
          </p:nvPr>
        </p:nvSpPr>
        <p:spPr/>
        <p:txBody>
          <a:bodyPr/>
          <a:lstStyle/>
          <a:p>
            <a:r>
              <a:rPr lang="en-US" dirty="0" smtClean="0"/>
              <a:t>Function declaration</a:t>
            </a:r>
          </a:p>
          <a:p>
            <a:endParaRPr lang="en-US" dirty="0"/>
          </a:p>
          <a:p>
            <a:r>
              <a:rPr lang="en-US" dirty="0"/>
              <a:t/>
            </a:r>
            <a:br>
              <a:rPr lang="en-US" dirty="0"/>
            </a:br>
            <a:r>
              <a:rPr lang="en-US" dirty="0"/>
              <a:t/>
            </a:r>
            <a:br>
              <a:rPr lang="en-US" dirty="0"/>
            </a:br>
            <a:r>
              <a:rPr lang="en-US" dirty="0" smtClean="0"/>
              <a:t>Function expression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4" name="Text Placeholder 8"/>
          <p:cNvSpPr txBox="1">
            <a:spLocks/>
          </p:cNvSpPr>
          <p:nvPr/>
        </p:nvSpPr>
        <p:spPr>
          <a:xfrm>
            <a:off x="6208016" y="1692391"/>
            <a:ext cx="5662800" cy="4393017"/>
          </a:xfrm>
          <a:prstGeom prst="rect">
            <a:avLst/>
          </a:prstGeom>
        </p:spPr>
        <p:txBody>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err="1" smtClean="0"/>
              <a:t>Anonyme</a:t>
            </a:r>
            <a:r>
              <a:rPr lang="en-US" dirty="0" smtClean="0"/>
              <a:t> </a:t>
            </a:r>
            <a:r>
              <a:rPr lang="en-US" dirty="0" err="1" smtClean="0"/>
              <a:t>Funktionen</a:t>
            </a:r>
            <a:endParaRPr lang="en-US" dirty="0" smtClean="0"/>
          </a:p>
          <a:p>
            <a:endParaRPr lang="de-DE" dirty="0"/>
          </a:p>
        </p:txBody>
      </p:sp>
      <p:sp>
        <p:nvSpPr>
          <p:cNvPr id="5" name="Rectangle 4"/>
          <p:cNvSpPr/>
          <p:nvPr/>
        </p:nvSpPr>
        <p:spPr>
          <a:xfrm>
            <a:off x="6190819" y="2128283"/>
            <a:ext cx="6096000" cy="3970318"/>
          </a:xfrm>
          <a:prstGeom prst="rect">
            <a:avLst/>
          </a:prstGeom>
        </p:spPr>
        <p:txBody>
          <a:bodyPr>
            <a:spAutoFit/>
          </a:bodyPr>
          <a:lstStyle/>
          <a:p>
            <a:r>
              <a:rPr lang="de-DE" sz="1800" dirty="0" err="1" smtClean="0">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endParaRPr lang="de-DE" sz="1800" dirty="0" smtClean="0">
              <a:solidFill>
                <a:srgbClr val="3F7F5F"/>
              </a:solidFill>
              <a:latin typeface="Consolas"/>
            </a:endParaRPr>
          </a:p>
          <a:p>
            <a:endParaRPr lang="de-DE" sz="1800" dirty="0">
              <a:solidFill>
                <a:srgbClr val="3F7F5F"/>
              </a:solidFill>
              <a:latin typeface="Consolas"/>
            </a:endParaRPr>
          </a:p>
          <a:p>
            <a:endParaRPr lang="de-DE" sz="1800" dirty="0" smtClean="0">
              <a:solidFill>
                <a:srgbClr val="3F7F5F"/>
              </a:solidFill>
              <a:latin typeface="Consolas"/>
            </a:endParaRP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calc</a:t>
            </a:r>
            <a:r>
              <a:rPr lang="de-DE" sz="1800" b="1" dirty="0">
                <a:solidFill>
                  <a:srgbClr val="000000"/>
                </a:solidFill>
                <a:latin typeface="Consolas"/>
              </a:rPr>
              <a:t>(p1, p2, </a:t>
            </a:r>
            <a:r>
              <a:rPr lang="de-DE" sz="1800" b="1" dirty="0" err="1">
                <a:solidFill>
                  <a:srgbClr val="000000"/>
                </a:solidFill>
                <a:latin typeface="Consolas"/>
              </a:rPr>
              <a:t>operation</a:t>
            </a:r>
            <a:r>
              <a:rPr lang="de-DE" sz="1800" b="1" dirty="0">
                <a:solidFill>
                  <a:srgbClr val="000000"/>
                </a:solidFill>
                <a:latin typeface="Consolas"/>
              </a:rPr>
              <a:t>) {</a:t>
            </a:r>
          </a:p>
          <a:p>
            <a:r>
              <a:rPr lang="de-DE" sz="1800" b="1" dirty="0">
                <a:solidFill>
                  <a:srgbClr val="7F0055"/>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000000"/>
                </a:solidFill>
                <a:latin typeface="Consolas"/>
              </a:rPr>
              <a:t>operation</a:t>
            </a:r>
            <a:r>
              <a:rPr lang="de-DE" sz="1800" b="1" dirty="0">
                <a:solidFill>
                  <a:srgbClr val="000000"/>
                </a:solidFill>
                <a:latin typeface="Consolas"/>
              </a:rPr>
              <a:t>(p1, p2);</a:t>
            </a:r>
          </a:p>
          <a:p>
            <a:r>
              <a:rPr lang="de-DE" sz="1800" dirty="0">
                <a:solidFill>
                  <a:srgbClr val="000000"/>
                </a:solidFill>
                <a:latin typeface="Consolas"/>
              </a:rPr>
              <a:t>}</a:t>
            </a:r>
          </a:p>
          <a:p>
            <a:r>
              <a:rPr lang="de-DE" sz="1800" dirty="0" err="1">
                <a:solidFill>
                  <a:srgbClr val="000000"/>
                </a:solidFill>
                <a:latin typeface="Consolas"/>
              </a:rPr>
              <a:t>calc</a:t>
            </a:r>
            <a:r>
              <a:rPr lang="de-DE" sz="1800" dirty="0">
                <a:solidFill>
                  <a:srgbClr val="000000"/>
                </a:solidFill>
                <a:latin typeface="Consolas"/>
              </a:rPr>
              <a:t>(3, 5, </a:t>
            </a:r>
            <a:r>
              <a:rPr lang="de-DE" sz="1800" b="1" dirty="0" err="1">
                <a:solidFill>
                  <a:srgbClr val="7F0055"/>
                </a:solidFill>
                <a:latin typeface="Consolas"/>
              </a:rPr>
              <a:t>function</a:t>
            </a:r>
            <a:r>
              <a:rPr lang="de-DE" sz="1800" b="1" dirty="0">
                <a:solidFill>
                  <a:srgbClr val="000000"/>
                </a:solidFill>
                <a:latin typeface="Consolas"/>
              </a:rPr>
              <a:t>(p1, p2) {</a:t>
            </a:r>
          </a:p>
          <a:p>
            <a:r>
              <a:rPr lang="de-DE" sz="1800" b="1" dirty="0">
                <a:solidFill>
                  <a:srgbClr val="7F0055"/>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p1+p2;</a:t>
            </a:r>
          </a:p>
          <a:p>
            <a:r>
              <a:rPr lang="de-DE" sz="1800" dirty="0">
                <a:solidFill>
                  <a:srgbClr val="000000"/>
                </a:solidFill>
                <a:latin typeface="Consolas"/>
              </a:rPr>
              <a:t>});  </a:t>
            </a:r>
            <a:r>
              <a:rPr lang="de-DE" sz="1800" dirty="0">
                <a:solidFill>
                  <a:srgbClr val="3F7F5F"/>
                </a:solidFill>
                <a:latin typeface="Consolas"/>
              </a:rPr>
              <a:t>// 8</a:t>
            </a:r>
            <a:br>
              <a:rPr lang="de-DE" sz="1800" dirty="0">
                <a:solidFill>
                  <a:srgbClr val="3F7F5F"/>
                </a:solidFill>
                <a:latin typeface="Consolas"/>
              </a:rPr>
            </a:br>
            <a:endParaRPr lang="de-DE" sz="1800" dirty="0">
              <a:solidFill>
                <a:srgbClr val="3F7F5F"/>
              </a:solidFill>
              <a:latin typeface="Consolas"/>
            </a:endParaRPr>
          </a:p>
          <a:p>
            <a:endParaRPr lang="de-DE" sz="1800" dirty="0">
              <a:solidFill>
                <a:srgbClr val="3F7F5F"/>
              </a:solidFill>
              <a:latin typeface="Consolas"/>
            </a:endParaRPr>
          </a:p>
        </p:txBody>
      </p:sp>
      <p:sp>
        <p:nvSpPr>
          <p:cNvPr id="7" name="Rectangle 6"/>
          <p:cNvSpPr/>
          <p:nvPr/>
        </p:nvSpPr>
        <p:spPr>
          <a:xfrm>
            <a:off x="317145" y="2063309"/>
            <a:ext cx="6096000" cy="1200329"/>
          </a:xfrm>
          <a:prstGeom prst="rect">
            <a:avLst/>
          </a:prstGeom>
        </p:spPr>
        <p:txBody>
          <a:bodyPr>
            <a:spAutoFit/>
          </a:bodyPr>
          <a:lstStyle/>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onClick1);</a:t>
            </a:r>
          </a:p>
          <a:p>
            <a:r>
              <a:rPr lang="de-DE" sz="1800" b="1" dirty="0" err="1">
                <a:solidFill>
                  <a:srgbClr val="7F0055"/>
                </a:solidFill>
                <a:latin typeface="Consolas"/>
              </a:rPr>
              <a:t>function</a:t>
            </a:r>
            <a:r>
              <a:rPr lang="de-DE" sz="1800" b="1" dirty="0">
                <a:solidFill>
                  <a:srgbClr val="000000"/>
                </a:solidFill>
                <a:latin typeface="Consolas"/>
              </a:rPr>
              <a:t> onClick1(e)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p:txBody>
      </p:sp>
      <p:sp>
        <p:nvSpPr>
          <p:cNvPr id="9" name="Rectangle 8"/>
          <p:cNvSpPr/>
          <p:nvPr/>
        </p:nvSpPr>
        <p:spPr>
          <a:xfrm>
            <a:off x="370935" y="3901032"/>
            <a:ext cx="6096000" cy="1200329"/>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onClick2 =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onClick2);</a:t>
            </a:r>
          </a:p>
        </p:txBody>
      </p:sp>
    </p:spTree>
    <p:extLst>
      <p:ext uri="{BB962C8B-B14F-4D97-AF65-F5344CB8AC3E}">
        <p14:creationId xmlns:p14="http://schemas.microsoft.com/office/powerpoint/2010/main" val="361199388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Immediate functions</a:t>
            </a:r>
            <a:endParaRPr lang="en-US" dirty="0"/>
          </a:p>
        </p:txBody>
      </p:sp>
      <p:sp>
        <p:nvSpPr>
          <p:cNvPr id="3" name="Text Placeholder 2"/>
          <p:cNvSpPr>
            <a:spLocks noGrp="1"/>
          </p:cNvSpPr>
          <p:nvPr>
            <p:ph type="body" sz="quarter" idx="10"/>
          </p:nvPr>
        </p:nvSpPr>
        <p:spPr/>
        <p:txBody>
          <a:bodyPr/>
          <a:lstStyle/>
          <a:p>
            <a:pPr lvl="0"/>
            <a:r>
              <a:rPr lang="en-US" dirty="0" smtClean="0"/>
              <a:t>Immediate function</a:t>
            </a:r>
            <a:r>
              <a:rPr lang="en-US" dirty="0"/>
              <a:t/>
            </a:r>
            <a:br>
              <a:rPr lang="en-US" dirty="0"/>
            </a:br>
            <a:endParaRPr lang="en-US" dirty="0" smtClean="0"/>
          </a:p>
          <a:p>
            <a:pPr lvl="0"/>
            <a:r>
              <a:rPr lang="en-US" dirty="0" smtClean="0"/>
              <a:t/>
            </a:r>
            <a:br>
              <a:rPr lang="en-US" dirty="0" smtClean="0"/>
            </a:br>
            <a:endParaRPr lang="en-US" dirty="0" smtClean="0"/>
          </a:p>
          <a:p>
            <a:pPr lvl="0"/>
            <a:r>
              <a:rPr lang="en-US" dirty="0" smtClean="0"/>
              <a:t>Immediate function </a:t>
            </a:r>
            <a:r>
              <a:rPr lang="en-US" dirty="0" err="1" smtClean="0"/>
              <a:t>mit</a:t>
            </a:r>
            <a:r>
              <a:rPr lang="en-US" dirty="0" smtClean="0"/>
              <a:t> jQuery</a:t>
            </a:r>
            <a:br>
              <a:rPr lang="en-US" dirty="0" smtClean="0"/>
            </a:br>
            <a:r>
              <a:rPr lang="en-US" dirty="0" smtClean="0"/>
              <a:t/>
            </a:r>
            <a:br>
              <a:rPr lang="en-US" dirty="0" smtClean="0"/>
            </a:br>
            <a:r>
              <a:rPr lang="en-US" dirty="0" smtClean="0"/>
              <a:t/>
            </a:r>
            <a:br>
              <a:rPr lang="en-US" dirty="0" smtClean="0"/>
            </a:br>
            <a:endParaRPr lang="en-US" dirty="0"/>
          </a:p>
        </p:txBody>
      </p:sp>
      <p:sp>
        <p:nvSpPr>
          <p:cNvPr id="5" name="Rectangle 4"/>
          <p:cNvSpPr/>
          <p:nvPr/>
        </p:nvSpPr>
        <p:spPr>
          <a:xfrm>
            <a:off x="317146" y="2054285"/>
            <a:ext cx="6096000" cy="923330"/>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p:txBody>
      </p:sp>
      <p:sp>
        <p:nvSpPr>
          <p:cNvPr id="7" name="Rectangle 6"/>
          <p:cNvSpPr/>
          <p:nvPr/>
        </p:nvSpPr>
        <p:spPr>
          <a:xfrm>
            <a:off x="317146" y="3904600"/>
            <a:ext cx="6096000" cy="923330"/>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en-GB" sz="1800" dirty="0" smtClean="0">
                <a:solidFill>
                  <a:srgbClr val="3F7F5F"/>
                </a:solidFill>
                <a:latin typeface="Consolas"/>
              </a:rPr>
              <a:t>     // </a:t>
            </a:r>
            <a:r>
              <a:rPr lang="en-GB" sz="1800" dirty="0">
                <a:solidFill>
                  <a:srgbClr val="3F7F5F"/>
                </a:solidFill>
                <a:latin typeface="Consolas"/>
              </a:rPr>
              <a:t>do stuff with $ as jQuery</a:t>
            </a:r>
          </a:p>
          <a:p>
            <a:r>
              <a:rPr lang="de-DE" sz="1800" dirty="0">
                <a:solidFill>
                  <a:srgbClr val="000000"/>
                </a:solidFill>
                <a:latin typeface="Consolas"/>
              </a:rPr>
              <a:t>})(</a:t>
            </a:r>
            <a:r>
              <a:rPr lang="de-DE" sz="1800" dirty="0" err="1">
                <a:solidFill>
                  <a:srgbClr val="000000"/>
                </a:solidFill>
                <a:latin typeface="Consolas"/>
              </a:rPr>
              <a:t>jQuery</a:t>
            </a:r>
            <a:r>
              <a:rPr lang="de-DE" sz="1800" dirty="0">
                <a:solidFill>
                  <a:srgbClr val="000000"/>
                </a:solidFill>
                <a:latin typeface="Consolas"/>
              </a:rPr>
              <a:t>);</a:t>
            </a:r>
          </a:p>
        </p:txBody>
      </p:sp>
    </p:spTree>
    <p:extLst>
      <p:ext uri="{BB962C8B-B14F-4D97-AF65-F5344CB8AC3E}">
        <p14:creationId xmlns:p14="http://schemas.microsoft.com/office/powerpoint/2010/main" val="187616002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Module design pattern</a:t>
            </a:r>
            <a:endParaRPr lang="en-US" dirty="0"/>
          </a:p>
        </p:txBody>
      </p:sp>
      <p:sp>
        <p:nvSpPr>
          <p:cNvPr id="3" name="Text Placeholder 2"/>
          <p:cNvSpPr>
            <a:spLocks noGrp="1"/>
          </p:cNvSpPr>
          <p:nvPr>
            <p:ph type="body" sz="quarter" idx="10"/>
          </p:nvPr>
        </p:nvSpPr>
        <p:spPr/>
        <p:txBody>
          <a:bodyPr/>
          <a:lstStyle/>
          <a:p>
            <a:pPr lvl="0"/>
            <a:r>
              <a:rPr lang="en-US" dirty="0" smtClean="0"/>
              <a:t>Module design pattern</a:t>
            </a:r>
            <a:br>
              <a:rPr lang="en-US" dirty="0" smtClean="0"/>
            </a:br>
            <a:r>
              <a:rPr lang="en-US" dirty="0" smtClean="0"/>
              <a:t/>
            </a:r>
            <a:br>
              <a:rPr lang="en-US" dirty="0" smtClean="0"/>
            </a:br>
            <a:r>
              <a:rPr lang="en-US" dirty="0" smtClean="0"/>
              <a:t/>
            </a:r>
            <a:br>
              <a:rPr lang="en-US" dirty="0" smtClean="0"/>
            </a:br>
            <a:r>
              <a:rPr lang="en-US" dirty="0" smtClean="0"/>
              <a:t>  </a:t>
            </a:r>
            <a:endParaRPr lang="en-US" dirty="0"/>
          </a:p>
        </p:txBody>
      </p:sp>
      <p:sp>
        <p:nvSpPr>
          <p:cNvPr id="5" name="Rectangle 4"/>
          <p:cNvSpPr/>
          <p:nvPr/>
        </p:nvSpPr>
        <p:spPr>
          <a:xfrm>
            <a:off x="317146" y="2070485"/>
            <a:ext cx="6096000" cy="3970318"/>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Module = (</a:t>
            </a:r>
            <a:r>
              <a:rPr lang="de-DE" sz="1800" b="1" dirty="0" err="1">
                <a:solidFill>
                  <a:srgbClr val="7F0055"/>
                </a:solidFill>
                <a:latin typeface="Consolas"/>
              </a:rPr>
              <a:t>function</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 123</a:t>
            </a:r>
            <a:r>
              <a:rPr lang="de-DE" sz="1800" b="1" dirty="0" smtClean="0">
                <a:solidFill>
                  <a:srgbClr val="000000"/>
                </a:solidFill>
                <a:latin typeface="Consolas"/>
              </a:rPr>
              <a:t>;</a:t>
            </a:r>
          </a:p>
          <a:p>
            <a:r>
              <a:rPr lang="de-DE" sz="1800" b="1" dirty="0">
                <a:solidFill>
                  <a:srgbClr val="000000"/>
                </a:solidFill>
                <a:latin typeface="Consolas"/>
              </a:rPr>
              <a:t> </a:t>
            </a:r>
            <a:r>
              <a:rPr lang="de-DE" sz="1800" b="1" dirty="0" smtClean="0">
                <a:solidFill>
                  <a:srgbClr val="000000"/>
                </a:solidFill>
                <a:latin typeface="Consolas"/>
              </a:rPr>
              <a:t>   </a:t>
            </a:r>
            <a:r>
              <a:rPr lang="de-DE" sz="1800" b="1" dirty="0" err="1" smtClean="0">
                <a:solidFill>
                  <a:srgbClr val="7F0055"/>
                </a:solidFill>
                <a:latin typeface="Consolas"/>
              </a:rPr>
              <a:t>function</a:t>
            </a:r>
            <a:r>
              <a:rPr lang="de-DE" sz="1800" b="1" dirty="0" smtClean="0">
                <a:solidFill>
                  <a:srgbClr val="7F0055"/>
                </a:solidFill>
                <a:latin typeface="Consolas"/>
              </a:rPr>
              <a:t> </a:t>
            </a:r>
            <a:r>
              <a:rPr lang="de-DE" sz="1800" b="1" dirty="0" err="1" smtClean="0">
                <a:solidFill>
                  <a:srgbClr val="000000"/>
                </a:solidFill>
                <a:latin typeface="Consolas"/>
              </a:rPr>
              <a:t>privateFunction</a:t>
            </a:r>
            <a:r>
              <a:rPr lang="de-DE" sz="1800" b="1" dirty="0" smtClean="0">
                <a:solidFill>
                  <a:srgbClr val="000000"/>
                </a:solidFill>
                <a:latin typeface="Consolas"/>
              </a:rPr>
              <a:t>() {</a:t>
            </a:r>
            <a:br>
              <a:rPr lang="de-DE" sz="1800" b="1" dirty="0" smtClean="0">
                <a:solidFill>
                  <a:srgbClr val="000000"/>
                </a:solidFill>
                <a:latin typeface="Consolas"/>
              </a:rPr>
            </a:br>
            <a:r>
              <a:rPr lang="de-DE" sz="1800" b="1" dirty="0" smtClean="0">
                <a:solidFill>
                  <a:srgbClr val="000000"/>
                </a:solidFill>
                <a:latin typeface="Consolas"/>
              </a:rPr>
              <a:t>        </a:t>
            </a:r>
            <a:r>
              <a:rPr lang="de-DE" sz="1800" dirty="0">
                <a:solidFill>
                  <a:srgbClr val="3F7F5F"/>
                </a:solidFill>
                <a:latin typeface="Consolas"/>
              </a:rPr>
              <a:t>//do </a:t>
            </a:r>
            <a:r>
              <a:rPr lang="de-DE" sz="1800" dirty="0" err="1" smtClean="0">
                <a:solidFill>
                  <a:srgbClr val="3F7F5F"/>
                </a:solidFill>
                <a:latin typeface="Consolas"/>
              </a:rPr>
              <a:t>stuff</a:t>
            </a:r>
            <a:r>
              <a:rPr lang="de-DE" sz="1800" b="1" dirty="0" smtClean="0">
                <a:solidFill>
                  <a:srgbClr val="000000"/>
                </a:solidFill>
                <a:latin typeface="Consolas"/>
              </a:rPr>
              <a:t/>
            </a:r>
            <a:br>
              <a:rPr lang="de-DE" sz="1800" b="1" dirty="0" smtClean="0">
                <a:solidFill>
                  <a:srgbClr val="000000"/>
                </a:solidFill>
                <a:latin typeface="Consolas"/>
              </a:rPr>
            </a:br>
            <a:r>
              <a:rPr lang="de-DE" sz="1800" b="1" dirty="0" smtClean="0">
                <a:solidFill>
                  <a:srgbClr val="000000"/>
                </a:solidFill>
                <a:latin typeface="Consolas"/>
              </a:rPr>
              <a:t>    }</a:t>
            </a:r>
            <a:endParaRPr lang="de-DE" sz="1800" b="1" dirty="0">
              <a:solidFill>
                <a:srgbClr val="000000"/>
              </a:solidFill>
              <a:latin typeface="Consolas"/>
            </a:endParaRPr>
          </a:p>
          <a:p>
            <a:endParaRPr lang="de-DE" sz="1800" dirty="0">
              <a:latin typeface="Consolas"/>
            </a:endParaRPr>
          </a:p>
          <a:p>
            <a:r>
              <a:rPr lang="de-DE" sz="1800" dirty="0" smtClean="0">
                <a:solidFill>
                  <a:srgbClr val="000000"/>
                </a:solidFill>
                <a:latin typeface="Consolas"/>
              </a:rPr>
              <a:t>    </a:t>
            </a:r>
            <a:r>
              <a:rPr lang="de-DE" sz="1800" dirty="0" err="1" smtClean="0">
                <a:solidFill>
                  <a:srgbClr val="000000"/>
                </a:solidFill>
                <a:latin typeface="Consolas"/>
              </a:rPr>
              <a:t>module</a:t>
            </a:r>
            <a:r>
              <a:rPr lang="de-DE" sz="1800" dirty="0" smtClean="0">
                <a:solidFill>
                  <a:srgbClr val="000000"/>
                </a:solidFill>
                <a:latin typeface="Consolas"/>
              </a:rPr>
              <a:t> </a:t>
            </a:r>
            <a:r>
              <a:rPr lang="de-DE" sz="1800" dirty="0">
                <a:solidFill>
                  <a:srgbClr val="000000"/>
                </a:solidFill>
                <a:latin typeface="Consolas"/>
              </a:rPr>
              <a:t>= {};</a:t>
            </a:r>
          </a:p>
          <a:p>
            <a:r>
              <a:rPr lang="de-DE" sz="1800" dirty="0" smtClean="0">
                <a:solidFill>
                  <a:srgbClr val="000000"/>
                </a:solidFill>
                <a:latin typeface="Consolas"/>
              </a:rPr>
              <a:t>    </a:t>
            </a:r>
            <a:r>
              <a:rPr lang="de-DE" sz="1800" dirty="0" err="1" smtClean="0">
                <a:solidFill>
                  <a:srgbClr val="000000"/>
                </a:solidFill>
                <a:latin typeface="Consolas"/>
              </a:rPr>
              <a:t>module.publicVariable</a:t>
            </a:r>
            <a:r>
              <a:rPr lang="de-DE" sz="1800" dirty="0" smtClean="0">
                <a:solidFill>
                  <a:srgbClr val="000000"/>
                </a:solidFill>
                <a:latin typeface="Consolas"/>
              </a:rPr>
              <a:t> </a:t>
            </a:r>
            <a:r>
              <a:rPr lang="de-DE" sz="1800" dirty="0">
                <a:solidFill>
                  <a:srgbClr val="000000"/>
                </a:solidFill>
                <a:latin typeface="Consolas"/>
              </a:rPr>
              <a:t>= 456;</a:t>
            </a:r>
          </a:p>
          <a:p>
            <a:r>
              <a:rPr lang="de-DE" sz="1800" dirty="0" smtClean="0">
                <a:solidFill>
                  <a:srgbClr val="000000"/>
                </a:solidFill>
                <a:latin typeface="Consolas"/>
              </a:rPr>
              <a:t>    </a:t>
            </a:r>
            <a:r>
              <a:rPr lang="de-DE" sz="1800" dirty="0" err="1" smtClean="0">
                <a:solidFill>
                  <a:srgbClr val="000000"/>
                </a:solidFill>
                <a:latin typeface="Consolas"/>
              </a:rPr>
              <a:t>module.publicFunction</a:t>
            </a:r>
            <a:r>
              <a:rPr lang="de-DE" sz="1800" dirty="0" smtClean="0">
                <a:solidFill>
                  <a:srgbClr val="000000"/>
                </a:solidFill>
                <a:latin typeface="Consolas"/>
              </a:rPr>
              <a:t> </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endParaRPr lang="de-DE" sz="1800" dirty="0">
              <a:latin typeface="Consolas"/>
            </a:endParaRP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err="1">
                <a:solidFill>
                  <a:srgbClr val="000000"/>
                </a:solidFill>
                <a:latin typeface="Consolas"/>
              </a:rPr>
              <a:t>module</a:t>
            </a:r>
            <a:r>
              <a:rPr lang="de-DE" sz="1800" b="1" dirty="0">
                <a:solidFill>
                  <a:srgbClr val="000000"/>
                </a:solidFill>
                <a:latin typeface="Consolas"/>
              </a:rPr>
              <a:t>;</a:t>
            </a:r>
          </a:p>
          <a:p>
            <a:r>
              <a:rPr lang="de-DE" sz="1800" dirty="0">
                <a:solidFill>
                  <a:srgbClr val="000000"/>
                </a:solidFill>
                <a:latin typeface="Consolas"/>
              </a:rPr>
              <a:t>})();</a:t>
            </a:r>
          </a:p>
        </p:txBody>
      </p:sp>
    </p:spTree>
    <p:extLst>
      <p:ext uri="{BB962C8B-B14F-4D97-AF65-F5344CB8AC3E}">
        <p14:creationId xmlns:p14="http://schemas.microsoft.com/office/powerpoint/2010/main" val="270135769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a:t>
            </a:r>
            <a:r>
              <a:rPr lang="en-US" dirty="0" err="1" smtClean="0"/>
              <a:t>Übungen</a:t>
            </a:r>
            <a:endParaRPr lang="en-US" dirty="0"/>
          </a:p>
        </p:txBody>
      </p:sp>
      <p:sp>
        <p:nvSpPr>
          <p:cNvPr id="3" name="Text Placeholder 2"/>
          <p:cNvSpPr>
            <a:spLocks noGrp="1"/>
          </p:cNvSpPr>
          <p:nvPr>
            <p:ph type="body" sz="quarter" idx="10"/>
          </p:nvPr>
        </p:nvSpPr>
        <p:spPr>
          <a:xfrm>
            <a:off x="324000" y="1261466"/>
            <a:ext cx="11545200" cy="4392043"/>
          </a:xfrm>
        </p:spPr>
        <p:txBody>
          <a:bodyPr/>
          <a:lstStyle/>
          <a:p>
            <a:pPr lvl="0"/>
            <a:r>
              <a:rPr lang="en-US" dirty="0" err="1" smtClean="0"/>
              <a:t>Übung</a:t>
            </a:r>
            <a:r>
              <a:rPr lang="en-US" dirty="0" smtClean="0"/>
              <a:t> 1: </a:t>
            </a:r>
            <a:r>
              <a:rPr lang="en-US" b="0" dirty="0" err="1" smtClean="0"/>
              <a:t>Implementiere</a:t>
            </a:r>
            <a:r>
              <a:rPr lang="en-US" b="0" dirty="0" smtClean="0"/>
              <a:t> </a:t>
            </a:r>
            <a:r>
              <a:rPr lang="en-US" b="0" dirty="0" smtClean="0"/>
              <a:t>die </a:t>
            </a:r>
            <a:r>
              <a:rPr lang="en-US" b="0" dirty="0" err="1" smtClean="0"/>
              <a:t>Funktion</a:t>
            </a:r>
            <a:r>
              <a:rPr lang="en-US" b="0" dirty="0" smtClean="0"/>
              <a:t> </a:t>
            </a:r>
            <a:r>
              <a:rPr lang="en-US" sz="1800" b="0" dirty="0">
                <a:solidFill>
                  <a:srgbClr val="000000"/>
                </a:solidFill>
                <a:latin typeface="Consolas"/>
              </a:rPr>
              <a:t>loop(array</a:t>
            </a:r>
            <a:r>
              <a:rPr lang="en-US" dirty="0" smtClean="0"/>
              <a:t>, </a:t>
            </a:r>
            <a:r>
              <a:rPr lang="en-US" sz="1800" b="0" dirty="0" err="1">
                <a:solidFill>
                  <a:srgbClr val="000000"/>
                </a:solidFill>
                <a:latin typeface="Consolas"/>
              </a:rPr>
              <a:t>fn</a:t>
            </a:r>
            <a:r>
              <a:rPr lang="en-US" sz="1800" b="0" dirty="0">
                <a:solidFill>
                  <a:srgbClr val="000000"/>
                </a:solidFill>
                <a:latin typeface="Consolas"/>
              </a:rPr>
              <a:t>)</a:t>
            </a:r>
            <a:r>
              <a:rPr lang="en-US" dirty="0" smtClean="0"/>
              <a:t>, </a:t>
            </a:r>
            <a:r>
              <a:rPr lang="en-US" b="0" dirty="0" smtClean="0"/>
              <a:t>die </a:t>
            </a:r>
            <a:r>
              <a:rPr lang="en-US" b="0" dirty="0" err="1" smtClean="0"/>
              <a:t>über</a:t>
            </a:r>
            <a:r>
              <a:rPr lang="en-US" b="0" dirty="0" smtClean="0"/>
              <a:t> die </a:t>
            </a:r>
            <a:r>
              <a:rPr lang="en-US" b="0" dirty="0" err="1" smtClean="0"/>
              <a:t>Elemente</a:t>
            </a:r>
            <a:r>
              <a:rPr lang="en-US" b="0" dirty="0" smtClean="0"/>
              <a:t> </a:t>
            </a:r>
            <a:r>
              <a:rPr lang="en-US" b="0" dirty="0" err="1" smtClean="0"/>
              <a:t>eines</a:t>
            </a:r>
            <a:r>
              <a:rPr lang="en-US" b="0" dirty="0" smtClean="0"/>
              <a:t> Arrays </a:t>
            </a:r>
            <a:r>
              <a:rPr lang="en-US" b="0" dirty="0" err="1" smtClean="0"/>
              <a:t>iteriert</a:t>
            </a:r>
            <a:r>
              <a:rPr lang="en-US" dirty="0"/>
              <a:t/>
            </a:r>
            <a:br>
              <a:rPr lang="en-US" dirty="0"/>
            </a:br>
            <a:r>
              <a:rPr lang="en-US" dirty="0" err="1"/>
              <a:t>Funktionsaufruf</a:t>
            </a:r>
            <a:r>
              <a:rPr lang="en-US" dirty="0"/>
              <a:t>:</a:t>
            </a:r>
            <a:br>
              <a:rPr lang="en-US" dirty="0"/>
            </a:br>
            <a:endParaRPr lang="en-US" dirty="0" smtClean="0"/>
          </a:p>
          <a:p>
            <a:pPr lvl="0"/>
            <a:endParaRPr lang="en-US" dirty="0"/>
          </a:p>
          <a:p>
            <a:r>
              <a:rPr lang="en-US" dirty="0" err="1" smtClean="0"/>
              <a:t>Übung</a:t>
            </a:r>
            <a:r>
              <a:rPr lang="en-US" dirty="0" smtClean="0"/>
              <a:t> 2:</a:t>
            </a:r>
            <a:r>
              <a:rPr lang="en-US" b="0" dirty="0" smtClean="0"/>
              <a:t> </a:t>
            </a:r>
            <a:r>
              <a:rPr lang="en-US" b="0" dirty="0" err="1"/>
              <a:t>Implementiere</a:t>
            </a:r>
            <a:r>
              <a:rPr lang="en-US" b="0" dirty="0"/>
              <a:t> </a:t>
            </a:r>
            <a:r>
              <a:rPr lang="en-US" b="0" dirty="0" smtClean="0"/>
              <a:t>die </a:t>
            </a:r>
            <a:r>
              <a:rPr lang="en-US" b="0" dirty="0" err="1" smtClean="0"/>
              <a:t>Funktion</a:t>
            </a:r>
            <a:r>
              <a:rPr lang="en-US" b="0" dirty="0" smtClean="0"/>
              <a:t> </a:t>
            </a:r>
            <a:r>
              <a:rPr lang="en-US" sz="1800" b="0" dirty="0">
                <a:solidFill>
                  <a:srgbClr val="000000"/>
                </a:solidFill>
                <a:latin typeface="Consolas"/>
              </a:rPr>
              <a:t>select(query, </a:t>
            </a:r>
            <a:r>
              <a:rPr lang="en-US" sz="1800" b="0" dirty="0" err="1">
                <a:solidFill>
                  <a:srgbClr val="000000"/>
                </a:solidFill>
                <a:latin typeface="Consolas"/>
              </a:rPr>
              <a:t>fn</a:t>
            </a:r>
            <a:r>
              <a:rPr lang="en-US" sz="1800" b="0" dirty="0" smtClean="0">
                <a:solidFill>
                  <a:srgbClr val="000000"/>
                </a:solidFill>
                <a:latin typeface="Consolas"/>
              </a:rPr>
              <a:t>),</a:t>
            </a:r>
            <a:r>
              <a:rPr lang="en-US" b="0" dirty="0"/>
              <a:t> </a:t>
            </a:r>
            <a:r>
              <a:rPr lang="en-US" b="0" dirty="0" err="1" smtClean="0"/>
              <a:t>bei</a:t>
            </a:r>
            <a:r>
              <a:rPr lang="en-US" b="0" dirty="0" smtClean="0"/>
              <a:t> der </a:t>
            </a:r>
            <a:r>
              <a:rPr lang="en-US" b="0" dirty="0" err="1" smtClean="0"/>
              <a:t>alle</a:t>
            </a:r>
            <a:r>
              <a:rPr lang="en-US" b="0" dirty="0" smtClean="0"/>
              <a:t> </a:t>
            </a:r>
            <a:r>
              <a:rPr lang="en-US" b="0" dirty="0" err="1" smtClean="0"/>
              <a:t>Elemente</a:t>
            </a:r>
            <a:r>
              <a:rPr lang="en-US" b="0" dirty="0" smtClean="0"/>
              <a:t> </a:t>
            </a:r>
            <a:r>
              <a:rPr lang="en-US" b="0" dirty="0" err="1" smtClean="0"/>
              <a:t>mit</a:t>
            </a:r>
            <a:r>
              <a:rPr lang="en-US" b="0" dirty="0" smtClean="0"/>
              <a:t> </a:t>
            </a:r>
            <a:r>
              <a:rPr lang="en-US" sz="1800" b="0" dirty="0">
                <a:solidFill>
                  <a:srgbClr val="000000"/>
                </a:solidFill>
                <a:latin typeface="Consolas"/>
              </a:rPr>
              <a:t>query</a:t>
            </a:r>
            <a:r>
              <a:rPr lang="en-US" b="0" dirty="0" smtClean="0"/>
              <a:t> </a:t>
            </a:r>
            <a:r>
              <a:rPr lang="en-US" b="0" dirty="0" err="1" smtClean="0"/>
              <a:t>selektiert</a:t>
            </a:r>
            <a:r>
              <a:rPr lang="en-US" b="0" dirty="0" smtClean="0"/>
              <a:t> </a:t>
            </a:r>
            <a:r>
              <a:rPr lang="en-US" b="0" dirty="0" err="1" smtClean="0"/>
              <a:t>werden</a:t>
            </a:r>
            <a:r>
              <a:rPr lang="en-US" b="0" dirty="0"/>
              <a:t> </a:t>
            </a:r>
            <a:r>
              <a:rPr lang="en-US" b="0" dirty="0" smtClean="0"/>
              <a:t>und in </a:t>
            </a:r>
            <a:r>
              <a:rPr lang="en-US" b="0" dirty="0" err="1" smtClean="0"/>
              <a:t>einem</a:t>
            </a:r>
            <a:r>
              <a:rPr lang="en-US" b="0" dirty="0" smtClean="0"/>
              <a:t> Callback </a:t>
            </a:r>
            <a:r>
              <a:rPr lang="en-US" dirty="0" err="1" smtClean="0"/>
              <a:t>einzeln</a:t>
            </a:r>
            <a:r>
              <a:rPr lang="en-US" dirty="0" smtClean="0"/>
              <a:t> </a:t>
            </a:r>
            <a:r>
              <a:rPr lang="en-US" b="0" dirty="0" err="1" smtClean="0"/>
              <a:t>modifiziert</a:t>
            </a:r>
            <a:r>
              <a:rPr lang="en-US" b="0" dirty="0" smtClean="0"/>
              <a:t> </a:t>
            </a:r>
            <a:r>
              <a:rPr lang="en-US" b="0" dirty="0" err="1" smtClean="0"/>
              <a:t>werden</a:t>
            </a:r>
            <a:r>
              <a:rPr lang="en-US" b="0" dirty="0" smtClean="0"/>
              <a:t> </a:t>
            </a:r>
            <a:r>
              <a:rPr lang="en-US" b="0" dirty="0" err="1" smtClean="0"/>
              <a:t>können</a:t>
            </a:r>
            <a:r>
              <a:rPr lang="en-US" b="0" dirty="0" smtClean="0"/>
              <a:t>. </a:t>
            </a:r>
            <a:endParaRPr lang="en-US" b="0" dirty="0"/>
          </a:p>
          <a:p>
            <a:r>
              <a:rPr lang="en-US" dirty="0" err="1" smtClean="0"/>
              <a:t>Übung</a:t>
            </a:r>
            <a:r>
              <a:rPr lang="en-US" dirty="0" smtClean="0"/>
              <a:t> 3: </a:t>
            </a:r>
            <a:r>
              <a:rPr lang="en-US" b="0" dirty="0" err="1" smtClean="0"/>
              <a:t>Implementiere</a:t>
            </a:r>
            <a:r>
              <a:rPr lang="en-US" b="0" dirty="0" smtClean="0"/>
              <a:t> in </a:t>
            </a:r>
            <a:r>
              <a:rPr lang="en-US" b="0" dirty="0" err="1" smtClean="0"/>
              <a:t>einem</a:t>
            </a:r>
            <a:r>
              <a:rPr lang="en-US" b="0" dirty="0" smtClean="0"/>
              <a:t> </a:t>
            </a:r>
            <a:r>
              <a:rPr lang="en-US" b="0" dirty="0" err="1" smtClean="0"/>
              <a:t>Objekt</a:t>
            </a:r>
            <a:r>
              <a:rPr lang="en-US" b="0" dirty="0" smtClean="0"/>
              <a:t> </a:t>
            </a:r>
            <a:r>
              <a:rPr lang="en-US" sz="1800" b="0" dirty="0" smtClean="0">
                <a:solidFill>
                  <a:srgbClr val="000000"/>
                </a:solidFill>
                <a:latin typeface="Consolas"/>
              </a:rPr>
              <a:t>Sort</a:t>
            </a:r>
            <a:r>
              <a:rPr lang="en-US" b="0" dirty="0" smtClean="0"/>
              <a:t> das Module Design Pattern in der </a:t>
            </a:r>
            <a:r>
              <a:rPr lang="en-US" b="0" dirty="0" err="1" smtClean="0"/>
              <a:t>Datei</a:t>
            </a:r>
            <a:r>
              <a:rPr lang="en-US" b="0" dirty="0" smtClean="0"/>
              <a:t> </a:t>
            </a:r>
            <a:r>
              <a:rPr lang="en-US" sz="1800" b="0" dirty="0">
                <a:solidFill>
                  <a:srgbClr val="000000"/>
                </a:solidFill>
                <a:latin typeface="Consolas"/>
              </a:rPr>
              <a:t>sort.js</a:t>
            </a:r>
            <a:r>
              <a:rPr lang="en-US" b="0" dirty="0" smtClean="0"/>
              <a:t>. Der Output </a:t>
            </a:r>
            <a:r>
              <a:rPr lang="en-US" b="0" dirty="0" err="1" smtClean="0"/>
              <a:t>soll</a:t>
            </a:r>
            <a:r>
              <a:rPr lang="en-US" b="0" dirty="0" smtClean="0"/>
              <a:t> </a:t>
            </a:r>
            <a:r>
              <a:rPr lang="en-US" b="0" dirty="0" err="1" smtClean="0"/>
              <a:t>im</a:t>
            </a:r>
            <a:r>
              <a:rPr lang="en-US" b="0" dirty="0" smtClean="0"/>
              <a:t> Element </a:t>
            </a:r>
            <a:r>
              <a:rPr lang="en-US" sz="1800" b="0" dirty="0" err="1" smtClean="0">
                <a:solidFill>
                  <a:srgbClr val="000000"/>
                </a:solidFill>
                <a:latin typeface="Consolas"/>
              </a:rPr>
              <a:t>labelSortedListFunctional</a:t>
            </a:r>
            <a:r>
              <a:rPr lang="en-US" b="0" dirty="0" smtClean="0"/>
              <a:t> </a:t>
            </a:r>
            <a:r>
              <a:rPr lang="en-US" b="0" dirty="0" err="1" smtClean="0"/>
              <a:t>ausgegeben</a:t>
            </a:r>
            <a:r>
              <a:rPr lang="en-US" b="0" dirty="0" smtClean="0"/>
              <a:t> </a:t>
            </a:r>
            <a:r>
              <a:rPr lang="en-US" b="0" dirty="0" err="1" smtClean="0"/>
              <a:t>werden</a:t>
            </a:r>
            <a:r>
              <a:rPr lang="en-US" b="0" dirty="0" smtClean="0"/>
              <a:t> und </a:t>
            </a:r>
            <a:r>
              <a:rPr lang="en-US" b="0" dirty="0" err="1" smtClean="0"/>
              <a:t>bei</a:t>
            </a:r>
            <a:r>
              <a:rPr lang="en-US" b="0" dirty="0" smtClean="0"/>
              <a:t> Click auf </a:t>
            </a:r>
            <a:r>
              <a:rPr lang="en-US" sz="1800" b="0" dirty="0" err="1">
                <a:solidFill>
                  <a:srgbClr val="000000"/>
                </a:solidFill>
                <a:latin typeface="Consolas"/>
              </a:rPr>
              <a:t>buttonSortFunctional</a:t>
            </a:r>
            <a:r>
              <a:rPr lang="en-US" b="0" dirty="0" smtClean="0"/>
              <a:t> </a:t>
            </a:r>
            <a:r>
              <a:rPr lang="en-US" b="0" dirty="0" err="1" smtClean="0"/>
              <a:t>ausgeführt</a:t>
            </a:r>
            <a:r>
              <a:rPr lang="en-US" b="0" dirty="0" smtClean="0"/>
              <a:t> </a:t>
            </a:r>
            <a:r>
              <a:rPr lang="en-US" b="0" dirty="0" err="1" smtClean="0"/>
              <a:t>werden</a:t>
            </a:r>
            <a:r>
              <a:rPr lang="en-US" b="0" dirty="0" smtClean="0"/>
              <a:t>. . </a:t>
            </a:r>
            <a:r>
              <a:rPr lang="en-US" b="0" dirty="0" smtClean="0"/>
              <a:t/>
            </a:r>
            <a:br>
              <a:rPr lang="en-US" b="0" dirty="0" smtClean="0"/>
            </a:br>
            <a:r>
              <a:rPr lang="en-US" dirty="0" err="1" smtClean="0"/>
              <a:t>Funktionsaufruf</a:t>
            </a:r>
            <a:r>
              <a:rPr lang="en-US" dirty="0" smtClean="0"/>
              <a:t>: </a:t>
            </a:r>
            <a:r>
              <a:rPr lang="de-DE" b="0" dirty="0" err="1">
                <a:solidFill>
                  <a:srgbClr val="000000"/>
                </a:solidFill>
                <a:latin typeface="Consolas"/>
              </a:rPr>
              <a:t>Sort.doSort</a:t>
            </a:r>
            <a:r>
              <a:rPr lang="de-DE" b="0" dirty="0">
                <a:solidFill>
                  <a:srgbClr val="000000"/>
                </a:solidFill>
                <a:latin typeface="Consolas"/>
              </a:rPr>
              <a:t>(</a:t>
            </a:r>
            <a:r>
              <a:rPr lang="de-DE" b="0" dirty="0">
                <a:solidFill>
                  <a:srgbClr val="2A00FF"/>
                </a:solidFill>
                <a:latin typeface="Consolas"/>
              </a:rPr>
              <a:t>"</a:t>
            </a:r>
            <a:r>
              <a:rPr lang="de-DE" b="0" dirty="0" err="1">
                <a:solidFill>
                  <a:srgbClr val="2A00FF"/>
                </a:solidFill>
                <a:latin typeface="Consolas"/>
              </a:rPr>
              <a:t>Bubblesort</a:t>
            </a:r>
            <a:r>
              <a:rPr lang="de-DE" b="0" dirty="0">
                <a:solidFill>
                  <a:srgbClr val="2A00FF"/>
                </a:solidFill>
                <a:latin typeface="Consolas"/>
              </a:rPr>
              <a:t>"</a:t>
            </a:r>
            <a:r>
              <a:rPr lang="de-DE" b="0" dirty="0">
                <a:solidFill>
                  <a:srgbClr val="000000"/>
                </a:solidFill>
                <a:latin typeface="Consolas"/>
              </a:rPr>
              <a:t>, [9, 13, 4</a:t>
            </a:r>
            <a:r>
              <a:rPr lang="de-DE" b="0" dirty="0" smtClean="0">
                <a:solidFill>
                  <a:srgbClr val="000000"/>
                </a:solidFill>
                <a:latin typeface="Consolas"/>
              </a:rPr>
              <a:t>]);</a:t>
            </a:r>
            <a:r>
              <a:rPr lang="en-US" b="0" dirty="0" smtClean="0"/>
              <a:t/>
            </a:r>
            <a:br>
              <a:rPr lang="en-US" b="0" dirty="0" smtClean="0"/>
            </a:br>
            <a:r>
              <a:rPr lang="en-US" dirty="0" err="1" smtClean="0"/>
              <a:t>Hinweis</a:t>
            </a:r>
            <a:r>
              <a:rPr lang="en-US" dirty="0" smtClean="0"/>
              <a:t> 1: </a:t>
            </a:r>
            <a:r>
              <a:rPr lang="en-US" b="0" dirty="0" smtClean="0"/>
              <a:t>Die </a:t>
            </a:r>
            <a:r>
              <a:rPr lang="en-US" b="0" dirty="0" err="1" smtClean="0"/>
              <a:t>Sortieralgorithmen</a:t>
            </a:r>
            <a:r>
              <a:rPr lang="en-US" b="0" dirty="0" smtClean="0"/>
              <a:t> </a:t>
            </a:r>
            <a:r>
              <a:rPr lang="en-US" b="0" dirty="0" err="1" smtClean="0"/>
              <a:t>befinden</a:t>
            </a:r>
            <a:r>
              <a:rPr lang="en-US" b="0" dirty="0" smtClean="0"/>
              <a:t> </a:t>
            </a:r>
            <a:r>
              <a:rPr lang="en-US" b="0" dirty="0" err="1" smtClean="0"/>
              <a:t>sich</a:t>
            </a:r>
            <a:r>
              <a:rPr lang="en-US" b="0" dirty="0" smtClean="0"/>
              <a:t> in </a:t>
            </a:r>
            <a:r>
              <a:rPr lang="en-US" b="0" dirty="0" smtClean="0">
                <a:solidFill>
                  <a:srgbClr val="000000"/>
                </a:solidFill>
                <a:latin typeface="Consolas"/>
              </a:rPr>
              <a:t>sort.js. </a:t>
            </a:r>
            <a:r>
              <a:rPr lang="en-US" b="0" dirty="0" err="1" smtClean="0"/>
              <a:t>Danach</a:t>
            </a:r>
            <a:r>
              <a:rPr lang="en-US" b="0" dirty="0" smtClean="0"/>
              <a:t> </a:t>
            </a:r>
            <a:r>
              <a:rPr lang="en-US" b="0" dirty="0" err="1" smtClean="0"/>
              <a:t>sollten</a:t>
            </a:r>
            <a:r>
              <a:rPr lang="en-US" b="0" dirty="0" smtClean="0"/>
              <a:t> </a:t>
            </a:r>
            <a:r>
              <a:rPr lang="en-US" b="0" dirty="0" err="1" smtClean="0"/>
              <a:t>keine</a:t>
            </a:r>
            <a:r>
              <a:rPr lang="en-US" b="0" dirty="0" smtClean="0"/>
              <a:t> </a:t>
            </a:r>
            <a:r>
              <a:rPr lang="en-US" b="0" dirty="0" err="1" smtClean="0"/>
              <a:t>Sortieralgorithmen</a:t>
            </a:r>
            <a:r>
              <a:rPr lang="en-US" b="0" dirty="0" smtClean="0"/>
              <a:t> </a:t>
            </a:r>
            <a:r>
              <a:rPr lang="en-US" b="0" dirty="0" err="1" smtClean="0"/>
              <a:t>mehr</a:t>
            </a:r>
            <a:r>
              <a:rPr lang="en-US" b="0" dirty="0" smtClean="0"/>
              <a:t> </a:t>
            </a:r>
            <a:r>
              <a:rPr lang="en-US" b="0" dirty="0" err="1" smtClean="0"/>
              <a:t>im</a:t>
            </a:r>
            <a:r>
              <a:rPr lang="en-US" b="0" dirty="0" smtClean="0"/>
              <a:t> </a:t>
            </a:r>
            <a:r>
              <a:rPr lang="en-US" b="0" dirty="0" err="1" smtClean="0"/>
              <a:t>globalen</a:t>
            </a:r>
            <a:r>
              <a:rPr lang="en-US" b="0" dirty="0" smtClean="0"/>
              <a:t> Scope </a:t>
            </a:r>
            <a:r>
              <a:rPr lang="en-US" b="0" dirty="0" err="1" smtClean="0"/>
              <a:t>liegen</a:t>
            </a:r>
            <a:r>
              <a:rPr lang="en-US" b="0" dirty="0" smtClean="0"/>
              <a:t>. </a:t>
            </a:r>
            <a:br>
              <a:rPr lang="en-US" b="0" dirty="0" smtClean="0"/>
            </a:br>
            <a:r>
              <a:rPr lang="en-US" dirty="0" err="1" smtClean="0"/>
              <a:t>Hinweis</a:t>
            </a:r>
            <a:r>
              <a:rPr lang="en-US" dirty="0" smtClean="0"/>
              <a:t> 2: </a:t>
            </a:r>
            <a:r>
              <a:rPr lang="en-US" b="0" dirty="0" err="1" smtClean="0"/>
              <a:t>Nutze</a:t>
            </a:r>
            <a:r>
              <a:rPr lang="en-US" b="0" dirty="0" smtClean="0"/>
              <a:t> </a:t>
            </a:r>
            <a:r>
              <a:rPr lang="en-US" b="0" dirty="0" err="1" smtClean="0"/>
              <a:t>folgende</a:t>
            </a:r>
            <a:r>
              <a:rPr lang="en-US" b="0" dirty="0" smtClean="0"/>
              <a:t> Strings </a:t>
            </a:r>
            <a:r>
              <a:rPr lang="en-US" b="0" dirty="0" err="1" smtClean="0"/>
              <a:t>als</a:t>
            </a:r>
            <a:r>
              <a:rPr lang="en-US" b="0" dirty="0" smtClean="0"/>
              <a:t> </a:t>
            </a:r>
            <a:r>
              <a:rPr lang="en-US" b="0" dirty="0" err="1" smtClean="0"/>
              <a:t>Algorithmennamen</a:t>
            </a:r>
            <a:r>
              <a:rPr lang="en-US" b="0" dirty="0" smtClean="0"/>
              <a:t>:</a:t>
            </a:r>
            <a:br>
              <a:rPr lang="en-US" b="0" dirty="0" smtClean="0"/>
            </a:br>
            <a:r>
              <a:rPr lang="en-US" b="0" dirty="0" smtClean="0"/>
              <a:t>“</a:t>
            </a:r>
            <a:r>
              <a:rPr lang="en-US" b="0" dirty="0" err="1" smtClean="0"/>
              <a:t>Bubblesort</a:t>
            </a:r>
            <a:r>
              <a:rPr lang="en-US" b="0" dirty="0" smtClean="0"/>
              <a:t>”, “</a:t>
            </a:r>
            <a:r>
              <a:rPr lang="en-US" b="0" dirty="0" err="1" smtClean="0"/>
              <a:t>Selectionsort</a:t>
            </a:r>
            <a:r>
              <a:rPr lang="en-US" b="0" dirty="0" smtClean="0"/>
              <a:t>”, “</a:t>
            </a:r>
            <a:r>
              <a:rPr lang="en-US" b="0" dirty="0" err="1" smtClean="0"/>
              <a:t>Mergesort</a:t>
            </a:r>
            <a:r>
              <a:rPr lang="en-US" b="0" dirty="0" smtClean="0"/>
              <a:t>”, “Quicksort”, “</a:t>
            </a:r>
            <a:r>
              <a:rPr lang="en-US" b="0" dirty="0" err="1" smtClean="0"/>
              <a:t>Insertionsort</a:t>
            </a:r>
            <a:r>
              <a:rPr lang="en-US" b="0" dirty="0" smtClean="0"/>
              <a:t>”</a:t>
            </a:r>
          </a:p>
        </p:txBody>
      </p:sp>
      <p:sp>
        <p:nvSpPr>
          <p:cNvPr id="5" name="Rectangle 4"/>
          <p:cNvSpPr/>
          <p:nvPr/>
        </p:nvSpPr>
        <p:spPr>
          <a:xfrm>
            <a:off x="424722" y="2101212"/>
            <a:ext cx="6944266" cy="923330"/>
          </a:xfrm>
          <a:prstGeom prst="rect">
            <a:avLst/>
          </a:prstGeom>
        </p:spPr>
        <p:txBody>
          <a:bodyPr wrap="square">
            <a:spAutoFit/>
          </a:bodyPr>
          <a:lstStyle/>
          <a:p>
            <a:r>
              <a:rPr lang="de-DE" sz="1800" dirty="0" err="1">
                <a:solidFill>
                  <a:srgbClr val="000000"/>
                </a:solidFill>
                <a:latin typeface="Consolas"/>
              </a:rPr>
              <a:t>loop</a:t>
            </a:r>
            <a:r>
              <a:rPr lang="de-DE" sz="1800" dirty="0">
                <a:solidFill>
                  <a:srgbClr val="000000"/>
                </a:solidFill>
                <a:latin typeface="Consolas"/>
              </a:rPr>
              <a:t>([4, 9, 13], </a:t>
            </a:r>
            <a:r>
              <a:rPr lang="de-DE" sz="1800" b="1" dirty="0" err="1">
                <a:solidFill>
                  <a:srgbClr val="7F0055"/>
                </a:solidFill>
                <a:latin typeface="Consolas"/>
              </a:rPr>
              <a:t>function</a:t>
            </a:r>
            <a:r>
              <a:rPr lang="de-DE" sz="1800" b="1" dirty="0">
                <a:solidFill>
                  <a:srgbClr val="000000"/>
                </a:solidFill>
                <a:latin typeface="Consolas"/>
              </a:rPr>
              <a:t>(</a:t>
            </a:r>
            <a:r>
              <a:rPr lang="de-DE" sz="1800" b="1" dirty="0" err="1">
                <a:solidFill>
                  <a:srgbClr val="000000"/>
                </a:solidFill>
                <a:latin typeface="Consolas"/>
              </a:rPr>
              <a:t>element</a:t>
            </a:r>
            <a:r>
              <a:rPr lang="de-DE" sz="1800" b="1" dirty="0">
                <a:solidFill>
                  <a:srgbClr val="000000"/>
                </a:solidFill>
                <a:latin typeface="Consolas"/>
              </a:rPr>
              <a:t>, </a:t>
            </a:r>
            <a:r>
              <a:rPr lang="de-DE" sz="1800" b="1" dirty="0" err="1">
                <a:solidFill>
                  <a:srgbClr val="000000"/>
                </a:solidFill>
                <a:latin typeface="Consolas"/>
              </a:rPr>
              <a:t>index</a:t>
            </a:r>
            <a:r>
              <a:rPr lang="de-DE" sz="1800" b="1" dirty="0">
                <a:solidFill>
                  <a:srgbClr val="000000"/>
                </a:solidFill>
                <a:latin typeface="Consolas"/>
              </a:rPr>
              <a:t>) {</a:t>
            </a:r>
          </a:p>
          <a:p>
            <a:r>
              <a:rPr lang="de-DE" sz="1800" dirty="0" smtClean="0">
                <a:solidFill>
                  <a:srgbClr val="000000"/>
                </a:solidFill>
                <a:latin typeface="Consolas"/>
              </a:rPr>
              <a:t>    console.log(</a:t>
            </a:r>
            <a:r>
              <a:rPr lang="de-DE" sz="1800" dirty="0" err="1" smtClean="0">
                <a:solidFill>
                  <a:srgbClr val="000000"/>
                </a:solidFill>
                <a:latin typeface="Consolas"/>
              </a:rPr>
              <a:t>element</a:t>
            </a:r>
            <a:r>
              <a:rPr lang="de-DE" sz="1800" dirty="0">
                <a:solidFill>
                  <a:srgbClr val="000000"/>
                </a:solidFill>
                <a:latin typeface="Consolas"/>
              </a:rPr>
              <a:t>); </a:t>
            </a:r>
            <a:r>
              <a:rPr lang="de-DE" sz="1800" dirty="0">
                <a:solidFill>
                  <a:srgbClr val="3F7F5F"/>
                </a:solidFill>
                <a:latin typeface="Consolas"/>
              </a:rPr>
              <a:t>//4, 9, 13 in drei Zeilen</a:t>
            </a:r>
          </a:p>
          <a:p>
            <a:r>
              <a:rPr lang="de-DE" sz="1800" dirty="0">
                <a:solidFill>
                  <a:srgbClr val="000000"/>
                </a:solidFill>
                <a:latin typeface="Consolas"/>
              </a:rPr>
              <a:t>});</a:t>
            </a:r>
          </a:p>
        </p:txBody>
      </p:sp>
    </p:spTree>
    <p:extLst>
      <p:ext uri="{BB962C8B-B14F-4D97-AF65-F5344CB8AC3E}">
        <p14:creationId xmlns:p14="http://schemas.microsoft.com/office/powerpoint/2010/main" val="394702828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err="1" smtClean="0"/>
              <a:t>Scope</a:t>
            </a:r>
            <a:r>
              <a:rPr lang="de-DE" dirty="0" smtClean="0"/>
              <a:t> und </a:t>
            </a:r>
            <a:r>
              <a:rPr lang="de-DE" dirty="0" err="1" smtClean="0"/>
              <a:t>Context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6571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 Placeholder 2"/>
          <p:cNvSpPr>
            <a:spLocks noGrp="1"/>
          </p:cNvSpPr>
          <p:nvPr>
            <p:ph type="body" sz="quarter" idx="10"/>
          </p:nvPr>
        </p:nvSpPr>
        <p:spPr/>
        <p:txBody>
          <a:bodyPr/>
          <a:lstStyle/>
          <a:p>
            <a:pPr lvl="0"/>
            <a:r>
              <a:rPr lang="en-GB" dirty="0" err="1" smtClean="0"/>
              <a:t>Variablenzugriff</a:t>
            </a:r>
            <a:r>
              <a:rPr lang="en-GB" dirty="0" smtClean="0"/>
              <a:t> </a:t>
            </a:r>
            <a:r>
              <a:rPr lang="en-GB" dirty="0" err="1" smtClean="0"/>
              <a:t>bei</a:t>
            </a:r>
            <a:r>
              <a:rPr lang="en-GB" dirty="0" smtClean="0"/>
              <a:t> </a:t>
            </a:r>
            <a:r>
              <a:rPr lang="en-GB" dirty="0" err="1" smtClean="0"/>
              <a:t>einem</a:t>
            </a:r>
            <a:r>
              <a:rPr lang="en-GB" dirty="0" smtClean="0"/>
              <a:t> </a:t>
            </a:r>
            <a:r>
              <a:rPr lang="en-GB" dirty="0" err="1" smtClean="0"/>
              <a:t>Funktionsaufruf</a:t>
            </a:r>
            <a:endParaRPr lang="en-GB" dirty="0" smtClean="0"/>
          </a:p>
        </p:txBody>
      </p:sp>
      <p:sp>
        <p:nvSpPr>
          <p:cNvPr id="5" name="Rectangle 4"/>
          <p:cNvSpPr/>
          <p:nvPr/>
        </p:nvSpPr>
        <p:spPr>
          <a:xfrm>
            <a:off x="317146" y="2086642"/>
            <a:ext cx="6096000" cy="4247317"/>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first</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1;</a:t>
            </a:r>
          </a:p>
          <a:p>
            <a:r>
              <a:rPr lang="de-DE" sz="1800" dirty="0" smtClean="0">
                <a:solidFill>
                  <a:srgbClr val="000000"/>
                </a:solidFill>
                <a:latin typeface="Consolas"/>
              </a:rPr>
              <a:t>    </a:t>
            </a:r>
            <a:r>
              <a:rPr lang="de-DE" sz="1800" dirty="0" err="1" smtClean="0">
                <a:solidFill>
                  <a:srgbClr val="000000"/>
                </a:solidFill>
                <a:latin typeface="Consolas"/>
              </a:rPr>
              <a:t>second</a:t>
            </a:r>
            <a:r>
              <a:rPr lang="de-DE" sz="1800"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second</a:t>
            </a:r>
            <a:r>
              <a:rPr lang="de-DE" sz="1800" b="1" dirty="0">
                <a:solidFill>
                  <a:srgbClr val="000000"/>
                </a:solidFill>
                <a:latin typeface="Consolas"/>
              </a:rPr>
              <a:t>() { </a:t>
            </a:r>
          </a:p>
          <a:p>
            <a:r>
              <a:rPr lang="de-DE" sz="1800" dirty="0" smtClean="0">
                <a:solidFill>
                  <a:srgbClr val="000000"/>
                </a:solidFill>
                <a:latin typeface="Consolas"/>
              </a:rPr>
              <a:t>         </a:t>
            </a:r>
            <a:r>
              <a:rPr lang="de-DE" sz="1800" dirty="0" err="1" smtClean="0">
                <a:solidFill>
                  <a:srgbClr val="000000"/>
                </a:solidFill>
                <a:latin typeface="Consolas"/>
              </a:rPr>
              <a:t>third</a:t>
            </a:r>
            <a:r>
              <a:rPr lang="de-DE" sz="1800"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third</a:t>
            </a:r>
            <a:r>
              <a:rPr lang="de-DE" sz="1800" b="1" dirty="0">
                <a:solidFill>
                  <a:srgbClr val="000000"/>
                </a:solidFill>
                <a:latin typeface="Consolas"/>
              </a:rPr>
              <a:t>()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3;</a:t>
            </a:r>
          </a:p>
          <a:p>
            <a:r>
              <a:rPr lang="de-DE" sz="1800" dirty="0" smtClean="0">
                <a:solidFill>
                  <a:srgbClr val="000000"/>
                </a:solidFill>
                <a:latin typeface="Consolas"/>
              </a:rPr>
              <a:t>             </a:t>
            </a:r>
            <a:r>
              <a:rPr lang="de-DE" sz="1800" dirty="0" err="1" smtClean="0">
                <a:solidFill>
                  <a:srgbClr val="000000"/>
                </a:solidFill>
                <a:latin typeface="Consolas"/>
              </a:rPr>
              <a:t>fourth</a:t>
            </a:r>
            <a:r>
              <a:rPr lang="de-DE" sz="1800" dirty="0">
                <a:solidFill>
                  <a:srgbClr val="000000"/>
                </a:solidFill>
                <a:latin typeface="Consolas"/>
              </a:rPr>
              <a:t>(); </a:t>
            </a:r>
          </a:p>
          <a:p>
            <a:r>
              <a:rPr lang="de-DE" sz="1800" dirty="0" smtClean="0">
                <a:solidFill>
                  <a:srgbClr val="000000"/>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fourth</a:t>
            </a:r>
            <a:r>
              <a:rPr lang="de-DE" sz="1800" b="1" dirty="0">
                <a:solidFill>
                  <a:srgbClr val="000000"/>
                </a:solidFill>
                <a:latin typeface="Consolas"/>
              </a:rPr>
              <a:t>() { </a:t>
            </a:r>
          </a:p>
          <a:p>
            <a:r>
              <a:rPr lang="de-DE" sz="1800" dirty="0" smtClean="0">
                <a:solidFill>
                  <a:srgbClr val="000000"/>
                </a:solidFill>
                <a:latin typeface="Consolas"/>
              </a:rPr>
              <a:t>                console.log(a</a:t>
            </a:r>
            <a:r>
              <a:rPr lang="de-DE" sz="1800" dirty="0">
                <a:solidFill>
                  <a:srgbClr val="000000"/>
                </a:solidFill>
                <a:latin typeface="Consolas"/>
              </a:rPr>
              <a:t>); </a:t>
            </a:r>
            <a:r>
              <a:rPr lang="de-DE" sz="1800" dirty="0">
                <a:solidFill>
                  <a:srgbClr val="3F7F5F"/>
                </a:solidFill>
                <a:latin typeface="Consolas"/>
              </a:rPr>
              <a:t>// 3</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         } </a:t>
            </a:r>
            <a:endParaRPr lang="de-DE" sz="1800" dirty="0">
              <a:solidFill>
                <a:srgbClr val="000000"/>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a:solidFill>
                  <a:srgbClr val="000000"/>
                </a:solidFill>
                <a:latin typeface="Consolas"/>
              </a:rPr>
              <a:t>first</a:t>
            </a:r>
            <a:r>
              <a:rPr lang="de-DE" sz="1800" dirty="0">
                <a:solidFill>
                  <a:srgbClr val="000000"/>
                </a:solidFill>
                <a:latin typeface="Consolas"/>
              </a:rPr>
              <a:t>();</a:t>
            </a:r>
          </a:p>
        </p:txBody>
      </p:sp>
    </p:spTree>
    <p:extLst>
      <p:ext uri="{BB962C8B-B14F-4D97-AF65-F5344CB8AC3E}">
        <p14:creationId xmlns:p14="http://schemas.microsoft.com/office/powerpoint/2010/main" val="394307357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Closures</a:t>
            </a:r>
            <a:endParaRPr lang="en-US" dirty="0"/>
          </a:p>
        </p:txBody>
      </p:sp>
      <p:sp>
        <p:nvSpPr>
          <p:cNvPr id="3" name="Text Placeholder 2"/>
          <p:cNvSpPr>
            <a:spLocks noGrp="1"/>
          </p:cNvSpPr>
          <p:nvPr>
            <p:ph type="body" sz="quarter" idx="10"/>
          </p:nvPr>
        </p:nvSpPr>
        <p:spPr/>
        <p:txBody>
          <a:bodyPr/>
          <a:lstStyle/>
          <a:p>
            <a:pPr lvl="0"/>
            <a:r>
              <a:rPr lang="en-US" dirty="0" err="1" smtClean="0"/>
              <a:t>Enkapsulierung</a:t>
            </a:r>
            <a:r>
              <a:rPr lang="en-US" dirty="0" smtClean="0"/>
              <a:t> </a:t>
            </a:r>
            <a:r>
              <a:rPr lang="en-US" dirty="0" err="1" smtClean="0"/>
              <a:t>eines</a:t>
            </a:r>
            <a:r>
              <a:rPr lang="en-US" dirty="0" smtClean="0"/>
              <a:t> </a:t>
            </a:r>
            <a:r>
              <a:rPr lang="en-US" dirty="0" err="1" smtClean="0"/>
              <a:t>Variablenzugriffes</a:t>
            </a:r>
            <a:endParaRPr lang="en-US" dirty="0" smtClean="0"/>
          </a:p>
        </p:txBody>
      </p:sp>
      <p:sp>
        <p:nvSpPr>
          <p:cNvPr id="5" name="Rectangle 4"/>
          <p:cNvSpPr/>
          <p:nvPr/>
        </p:nvSpPr>
        <p:spPr>
          <a:xfrm>
            <a:off x="338661" y="2039998"/>
            <a:ext cx="7933970" cy="2585323"/>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object</a:t>
            </a:r>
            <a:r>
              <a:rPr lang="de-DE" sz="1800" b="1" dirty="0">
                <a:solidFill>
                  <a:srgbClr val="000000"/>
                </a:solidFill>
                <a:latin typeface="Consolas"/>
              </a:rPr>
              <a:t>()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 </a:t>
            </a:r>
            <a:r>
              <a:rPr lang="de-DE" sz="1800" b="1" dirty="0">
                <a:solidFill>
                  <a:srgbClr val="7F0055"/>
                </a:solidFill>
                <a:latin typeface="Consolas"/>
              </a:rPr>
              <a:t>null</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a:solidFill>
                  <a:srgbClr val="000000"/>
                </a:solidFill>
                <a:latin typeface="Consolas"/>
              </a:rPr>
              <a:t>{</a:t>
            </a:r>
          </a:p>
          <a:p>
            <a:r>
              <a:rPr lang="de-DE" sz="1800" dirty="0" smtClean="0">
                <a:solidFill>
                  <a:srgbClr val="000000"/>
                </a:solidFill>
                <a:latin typeface="Consolas"/>
              </a:rPr>
              <a:t>        </a:t>
            </a:r>
            <a:r>
              <a:rPr lang="de-DE" sz="1800" dirty="0" err="1" smtClean="0">
                <a:solidFill>
                  <a:srgbClr val="000000"/>
                </a:solidFill>
                <a:latin typeface="Consolas"/>
              </a:rPr>
              <a:t>getV</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a:t>
            </a:r>
          </a:p>
          <a:p>
            <a:r>
              <a:rPr lang="de-DE" sz="1800" dirty="0" smtClean="0">
                <a:solidFill>
                  <a:srgbClr val="000000"/>
                </a:solidFill>
                <a:latin typeface="Consolas"/>
              </a:rPr>
              <a:t>        </a:t>
            </a:r>
            <a:r>
              <a:rPr lang="de-DE" sz="1800" dirty="0" err="1" smtClean="0">
                <a:solidFill>
                  <a:srgbClr val="000000"/>
                </a:solidFill>
                <a:latin typeface="Consolas"/>
              </a:rPr>
              <a:t>setV</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a:t>
            </a:r>
            <a:r>
              <a:rPr lang="de-DE" sz="1800" b="1" dirty="0" err="1">
                <a:solidFill>
                  <a:srgbClr val="000000"/>
                </a:solidFill>
                <a:latin typeface="Consolas"/>
              </a:rPr>
              <a:t>value</a:t>
            </a:r>
            <a:r>
              <a:rPr lang="de-DE" sz="1800" b="1" dirty="0">
                <a:solidFill>
                  <a:srgbClr val="000000"/>
                </a:solidFill>
                <a:latin typeface="Consolas"/>
              </a:rPr>
              <a:t>) { </a:t>
            </a:r>
            <a:r>
              <a:rPr lang="de-DE" sz="1800" b="1" dirty="0" err="1">
                <a:solidFill>
                  <a:srgbClr val="000000"/>
                </a:solidFill>
                <a:latin typeface="Consolas"/>
              </a:rPr>
              <a:t>privateVariable</a:t>
            </a:r>
            <a:r>
              <a:rPr lang="de-DE" sz="1800" b="1" dirty="0">
                <a:solidFill>
                  <a:srgbClr val="000000"/>
                </a:solidFill>
                <a:latin typeface="Consolas"/>
              </a:rPr>
              <a:t> = </a:t>
            </a:r>
            <a:r>
              <a:rPr lang="de-DE" sz="1800" b="1" dirty="0" err="1">
                <a:solidFill>
                  <a:srgbClr val="000000"/>
                </a:solidFill>
                <a:latin typeface="Consolas"/>
              </a:rPr>
              <a:t>value</a:t>
            </a:r>
            <a:r>
              <a:rPr lang="de-DE" sz="1800" b="1" dirty="0">
                <a:solidFill>
                  <a:srgbClr val="000000"/>
                </a:solidFill>
                <a:latin typeface="Consolas"/>
              </a:rPr>
              <a:t>; </a:t>
            </a:r>
            <a:r>
              <a:rPr lang="de-DE" sz="1800" b="1" dirty="0" smtClean="0">
                <a:solidFill>
                  <a:srgbClr val="000000"/>
                </a:solidFill>
                <a:latin typeface="Consolas"/>
              </a:rPr>
              <a:t>}</a:t>
            </a:r>
            <a:endParaRPr lang="de-DE" sz="1800" b="1" dirty="0">
              <a:solidFill>
                <a:srgbClr val="000000"/>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a:solidFill>
                  <a:srgbClr val="000000"/>
                </a:solidFill>
                <a:latin typeface="Consolas"/>
              </a:rPr>
              <a:t>object.setV</a:t>
            </a:r>
            <a:r>
              <a:rPr lang="de-DE" sz="1800" dirty="0">
                <a:solidFill>
                  <a:srgbClr val="000000"/>
                </a:solidFill>
                <a:latin typeface="Consolas"/>
              </a:rPr>
              <a:t>(123);</a:t>
            </a:r>
          </a:p>
          <a:p>
            <a:r>
              <a:rPr lang="de-DE" sz="1800" dirty="0" err="1">
                <a:solidFill>
                  <a:srgbClr val="000000"/>
                </a:solidFill>
                <a:latin typeface="Consolas"/>
              </a:rPr>
              <a:t>object.getV</a:t>
            </a:r>
            <a:r>
              <a:rPr lang="de-DE" sz="1800" dirty="0">
                <a:solidFill>
                  <a:srgbClr val="000000"/>
                </a:solidFill>
                <a:latin typeface="Consolas"/>
              </a:rPr>
              <a:t>(); </a:t>
            </a:r>
            <a:r>
              <a:rPr lang="de-DE" sz="1800" dirty="0">
                <a:solidFill>
                  <a:srgbClr val="3F7F5F"/>
                </a:solidFill>
                <a:latin typeface="Consolas"/>
              </a:rPr>
              <a:t>// 123</a:t>
            </a:r>
          </a:p>
        </p:txBody>
      </p:sp>
    </p:spTree>
    <p:extLst>
      <p:ext uri="{BB962C8B-B14F-4D97-AF65-F5344CB8AC3E}">
        <p14:creationId xmlns:p14="http://schemas.microsoft.com/office/powerpoint/2010/main" val="185501967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Text Placeholder 2"/>
          <p:cNvSpPr>
            <a:spLocks noGrp="1"/>
          </p:cNvSpPr>
          <p:nvPr>
            <p:ph type="body" sz="quarter" idx="10"/>
          </p:nvPr>
        </p:nvSpPr>
        <p:spPr/>
        <p:txBody>
          <a:bodyPr/>
          <a:lstStyle/>
          <a:p>
            <a:r>
              <a:rPr lang="en-US" dirty="0" err="1" smtClean="0"/>
              <a:t>Beschreibt</a:t>
            </a:r>
            <a:r>
              <a:rPr lang="en-US" dirty="0" smtClean="0"/>
              <a:t> den Wert von </a:t>
            </a:r>
            <a:r>
              <a:rPr lang="de-DE" dirty="0" err="1" smtClean="0">
                <a:solidFill>
                  <a:srgbClr val="7F0055"/>
                </a:solidFill>
                <a:latin typeface="Consolas"/>
              </a:rPr>
              <a:t>this</a:t>
            </a:r>
            <a:r>
              <a:rPr lang="en-US" dirty="0" smtClean="0"/>
              <a:t>: Das </a:t>
            </a:r>
            <a:r>
              <a:rPr lang="en-US" dirty="0" err="1" smtClean="0"/>
              <a:t>Objekt</a:t>
            </a:r>
            <a:r>
              <a:rPr lang="en-US" dirty="0" smtClean="0"/>
              <a:t>, </a:t>
            </a:r>
            <a:r>
              <a:rPr lang="en-US" dirty="0" err="1" smtClean="0"/>
              <a:t>dass</a:t>
            </a:r>
            <a:r>
              <a:rPr lang="en-US" dirty="0" smtClean="0"/>
              <a:t> den Code “</a:t>
            </a:r>
            <a:r>
              <a:rPr lang="en-US" dirty="0" err="1" smtClean="0"/>
              <a:t>besitzt</a:t>
            </a:r>
            <a:r>
              <a:rPr lang="en-US" dirty="0" smtClean="0"/>
              <a:t>”</a:t>
            </a:r>
          </a:p>
          <a:p>
            <a:pPr lvl="0"/>
            <a:r>
              <a:rPr lang="de-DE" dirty="0" err="1">
                <a:solidFill>
                  <a:srgbClr val="7F0055"/>
                </a:solidFill>
                <a:latin typeface="Consolas"/>
              </a:rPr>
              <a:t>this</a:t>
            </a:r>
            <a:r>
              <a:rPr lang="de-DE" dirty="0">
                <a:solidFill>
                  <a:srgbClr val="7F0055"/>
                </a:solidFill>
                <a:latin typeface="Consolas"/>
              </a:rPr>
              <a:t> </a:t>
            </a:r>
            <a:r>
              <a:rPr lang="en-US" dirty="0" smtClean="0"/>
              <a:t>hat </a:t>
            </a:r>
            <a:r>
              <a:rPr lang="en-US" dirty="0" err="1" smtClean="0"/>
              <a:t>andere</a:t>
            </a:r>
            <a:r>
              <a:rPr lang="en-US" dirty="0" smtClean="0"/>
              <a:t> </a:t>
            </a:r>
            <a:r>
              <a:rPr lang="en-US" dirty="0" err="1" smtClean="0"/>
              <a:t>Bedeutung</a:t>
            </a:r>
            <a:r>
              <a:rPr lang="en-US" dirty="0" smtClean="0"/>
              <a:t> </a:t>
            </a:r>
            <a:r>
              <a:rPr lang="en-US" dirty="0" err="1" smtClean="0"/>
              <a:t>zu</a:t>
            </a:r>
            <a:r>
              <a:rPr lang="en-US" dirty="0" smtClean="0"/>
              <a:t> </a:t>
            </a:r>
            <a:r>
              <a:rPr lang="en-US" dirty="0" err="1" smtClean="0"/>
              <a:t>anderen</a:t>
            </a:r>
            <a:r>
              <a:rPr lang="en-US" dirty="0" smtClean="0"/>
              <a:t> </a:t>
            </a:r>
            <a:r>
              <a:rPr lang="en-US" dirty="0" err="1" smtClean="0"/>
              <a:t>Variablen</a:t>
            </a:r>
            <a:r>
              <a:rPr lang="en-US" dirty="0" smtClean="0"/>
              <a:t>, </a:t>
            </a:r>
            <a:r>
              <a:rPr lang="en-US" dirty="0" err="1" smtClean="0"/>
              <a:t>es</a:t>
            </a:r>
            <a:r>
              <a:rPr lang="en-US" dirty="0" smtClean="0"/>
              <a:t> </a:t>
            </a:r>
            <a:r>
              <a:rPr lang="en-US" dirty="0" err="1" smtClean="0"/>
              <a:t>ist</a:t>
            </a:r>
            <a:r>
              <a:rPr lang="en-US" dirty="0" smtClean="0"/>
              <a:t> </a:t>
            </a:r>
            <a:r>
              <a:rPr lang="en-US" dirty="0" err="1" smtClean="0"/>
              <a:t>ein</a:t>
            </a:r>
            <a:r>
              <a:rPr lang="en-US" dirty="0" smtClean="0"/>
              <a:t> </a:t>
            </a:r>
            <a:r>
              <a:rPr lang="en-US" dirty="0" err="1" smtClean="0"/>
              <a:t>Schlüsselwert</a:t>
            </a:r>
            <a:endParaRPr lang="en-US" dirty="0" smtClean="0"/>
          </a:p>
          <a:p>
            <a:pPr lvl="0"/>
            <a:r>
              <a:rPr lang="de-DE" dirty="0" err="1">
                <a:solidFill>
                  <a:srgbClr val="7F0055"/>
                </a:solidFill>
                <a:latin typeface="Consolas"/>
              </a:rPr>
              <a:t>this</a:t>
            </a:r>
            <a:r>
              <a:rPr lang="de-DE" dirty="0">
                <a:solidFill>
                  <a:srgbClr val="7F0055"/>
                </a:solidFill>
                <a:latin typeface="Consolas"/>
              </a:rPr>
              <a:t> </a:t>
            </a:r>
            <a:r>
              <a:rPr lang="en-US" dirty="0" err="1" smtClean="0"/>
              <a:t>kann</a:t>
            </a:r>
            <a:r>
              <a:rPr lang="en-US" dirty="0" smtClean="0"/>
              <a:t> </a:t>
            </a:r>
            <a:r>
              <a:rPr lang="en-US" dirty="0" err="1" smtClean="0"/>
              <a:t>nicht</a:t>
            </a:r>
            <a:r>
              <a:rPr lang="en-US" dirty="0" smtClean="0"/>
              <a:t> </a:t>
            </a:r>
            <a:r>
              <a:rPr lang="en-US" dirty="0" err="1" smtClean="0"/>
              <a:t>verändert</a:t>
            </a:r>
            <a:r>
              <a:rPr lang="en-US" dirty="0" smtClean="0"/>
              <a:t> </a:t>
            </a:r>
            <a:r>
              <a:rPr lang="en-US" dirty="0" err="1" smtClean="0"/>
              <a:t>werden</a:t>
            </a:r>
            <a:endParaRPr lang="en-US" dirty="0" smtClean="0"/>
          </a:p>
          <a:p>
            <a:pPr lvl="0"/>
            <a:r>
              <a:rPr lang="de-DE" dirty="0" err="1">
                <a:solidFill>
                  <a:srgbClr val="7F0055"/>
                </a:solidFill>
                <a:latin typeface="Consolas"/>
              </a:rPr>
              <a:t>this</a:t>
            </a:r>
            <a:r>
              <a:rPr lang="de-DE" dirty="0">
                <a:solidFill>
                  <a:srgbClr val="7F0055"/>
                </a:solidFill>
                <a:latin typeface="Consolas"/>
              </a:rPr>
              <a:t> </a:t>
            </a:r>
            <a:r>
              <a:rPr lang="en-US" dirty="0" err="1" smtClean="0"/>
              <a:t>kann</a:t>
            </a:r>
            <a:r>
              <a:rPr lang="en-US" dirty="0" smtClean="0"/>
              <a:t> </a:t>
            </a:r>
            <a:r>
              <a:rPr lang="en-US" dirty="0" err="1" smtClean="0"/>
              <a:t>referenziert</a:t>
            </a:r>
            <a:r>
              <a:rPr lang="en-US" dirty="0" smtClean="0"/>
              <a:t> </a:t>
            </a:r>
            <a:r>
              <a:rPr lang="en-US" dirty="0" err="1" smtClean="0"/>
              <a:t>werden</a:t>
            </a:r>
            <a:endParaRPr lang="en-US" dirty="0" smtClean="0"/>
          </a:p>
        </p:txBody>
      </p:sp>
    </p:spTree>
    <p:extLst>
      <p:ext uri="{BB962C8B-B14F-4D97-AF65-F5344CB8AC3E}">
        <p14:creationId xmlns:p14="http://schemas.microsoft.com/office/powerpoint/2010/main" val="152569563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(Problem)</a:t>
            </a:r>
            <a:endParaRPr lang="en-US" dirty="0"/>
          </a:p>
        </p:txBody>
      </p:sp>
      <p:sp>
        <p:nvSpPr>
          <p:cNvPr id="5" name="Rectangle 4"/>
          <p:cNvSpPr/>
          <p:nvPr/>
        </p:nvSpPr>
        <p:spPr>
          <a:xfrm>
            <a:off x="317145" y="1688610"/>
            <a:ext cx="9095796" cy="3693319"/>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endParaRPr lang="de-DE" sz="1800" dirty="0">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o.onClickHandler</a:t>
            </a:r>
            <a:r>
              <a:rPr lang="de-DE" sz="1800" dirty="0">
                <a:solidFill>
                  <a:srgbClr val="000000"/>
                </a:solidFill>
                <a:latin typeface="Consolas"/>
              </a:rPr>
              <a:t>); </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a:t>
            </a:r>
            <a:r>
              <a:rPr lang="de-DE" sz="1800" dirty="0" err="1">
                <a:solidFill>
                  <a:srgbClr val="3F7F5F"/>
                </a:solidFill>
                <a:latin typeface="Consolas"/>
              </a:rPr>
              <a:t>undefined</a:t>
            </a:r>
            <a:r>
              <a:rPr lang="de-DE" sz="1800" dirty="0">
                <a:solidFill>
                  <a:srgbClr val="3F7F5F"/>
                </a:solidFill>
                <a:latin typeface="Consolas"/>
              </a:rPr>
              <a:t> ausgegeben</a:t>
            </a:r>
          </a:p>
        </p:txBody>
      </p:sp>
    </p:spTree>
    <p:extLst>
      <p:ext uri="{BB962C8B-B14F-4D97-AF65-F5344CB8AC3E}">
        <p14:creationId xmlns:p14="http://schemas.microsoft.com/office/powerpoint/2010/main" val="119347232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a:t>
            </a:r>
            <a:endParaRPr lang="en-US" dirty="0"/>
          </a:p>
        </p:txBody>
      </p:sp>
      <p:pic>
        <p:nvPicPr>
          <p:cNvPr id="1026" name="Picture 2" descr="DOM HTML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78" y="1456436"/>
            <a:ext cx="6719269" cy="36776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03407" y="5298879"/>
            <a:ext cx="5647411"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hlinkClick r:id="rId4"/>
              </a:rPr>
              <a:t>http</a:t>
            </a:r>
            <a:r>
              <a:rPr lang="de-DE" sz="1800" kern="0" dirty="0">
                <a:ea typeface="Arial Unicode MS" pitchFamily="34" charset="-128"/>
                <a:cs typeface="Arial Unicode MS" pitchFamily="34" charset="-128"/>
                <a:hlinkClick r:id="rId4"/>
              </a:rPr>
              <a:t>://</a:t>
            </a:r>
            <a:r>
              <a:rPr lang="de-DE" sz="1800" kern="0" dirty="0" smtClean="0">
                <a:ea typeface="Arial Unicode MS" pitchFamily="34" charset="-128"/>
                <a:cs typeface="Arial Unicode MS" pitchFamily="34" charset="-128"/>
                <a:hlinkClick r:id="rId4"/>
              </a:rPr>
              <a:t>www.w3schools.com/js/js_htmldom.asp</a:t>
            </a:r>
            <a:r>
              <a:rPr lang="de-DE" sz="1800" kern="0" dirty="0" smtClean="0">
                <a:ea typeface="Arial Unicode MS" pitchFamily="34" charset="-128"/>
                <a:cs typeface="Arial Unicode MS" pitchFamily="34" charset="-128"/>
              </a:rPr>
              <a:t> </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a:t>
            </a:r>
            <a:r>
              <a:rPr lang="en-US" dirty="0" err="1" smtClean="0"/>
              <a:t>Lösung</a:t>
            </a:r>
            <a:r>
              <a:rPr lang="en-US" dirty="0" smtClean="0"/>
              <a:t> 1)</a:t>
            </a:r>
            <a:endParaRPr lang="en-US" dirty="0"/>
          </a:p>
        </p:txBody>
      </p:sp>
      <p:sp>
        <p:nvSpPr>
          <p:cNvPr id="5" name="Rectangle 4"/>
          <p:cNvSpPr/>
          <p:nvPr/>
        </p:nvSpPr>
        <p:spPr>
          <a:xfrm>
            <a:off x="316800" y="1688400"/>
            <a:ext cx="9606990" cy="3970318"/>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self</a:t>
            </a:r>
            <a:r>
              <a:rPr lang="de-DE" sz="1800" b="1" dirty="0">
                <a:solidFill>
                  <a:srgbClr val="000000"/>
                </a:solidFill>
                <a:latin typeface="Consolas"/>
              </a:rPr>
              <a:t> = </a:t>
            </a:r>
            <a:r>
              <a:rPr lang="de-DE" sz="1800" b="1" dirty="0" err="1">
                <a:solidFill>
                  <a:srgbClr val="7F0055"/>
                </a:solidFill>
                <a:latin typeface="Consolas"/>
              </a:rPr>
              <a:t>this</a:t>
            </a:r>
            <a:r>
              <a:rPr lang="de-DE" sz="1800" b="1" dirty="0">
                <a:solidFill>
                  <a:srgbClr val="000000"/>
                </a:solidFill>
                <a:latin typeface="Consolas"/>
              </a:rPr>
              <a:t>;</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dirty="0" err="1" smtClean="0">
                <a:solidFill>
                  <a:srgbClr val="000000"/>
                </a:solidFill>
                <a:latin typeface="Consolas"/>
              </a:rPr>
              <a:t>self.variable</a:t>
            </a:r>
            <a:r>
              <a:rPr lang="de-DE" sz="1800"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a:t>
            </a:r>
          </a:p>
          <a:p>
            <a:endParaRPr lang="de-DE" sz="1800" dirty="0">
              <a:solidFill>
                <a:srgbClr val="000000"/>
              </a:solidFill>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o.onClickHandler</a:t>
            </a:r>
            <a:r>
              <a:rPr lang="de-DE" sz="1800" dirty="0">
                <a:solidFill>
                  <a:srgbClr val="000000"/>
                </a:solidFill>
                <a:latin typeface="Consolas"/>
              </a:rPr>
              <a:t>); </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123 ausgegeben</a:t>
            </a:r>
          </a:p>
        </p:txBody>
      </p:sp>
    </p:spTree>
    <p:extLst>
      <p:ext uri="{BB962C8B-B14F-4D97-AF65-F5344CB8AC3E}">
        <p14:creationId xmlns:p14="http://schemas.microsoft.com/office/powerpoint/2010/main" val="3472368654"/>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a:t>
            </a:r>
            <a:r>
              <a:rPr lang="en-US" dirty="0" err="1" smtClean="0"/>
              <a:t>Lösung</a:t>
            </a:r>
            <a:r>
              <a:rPr lang="en-US" dirty="0" smtClean="0"/>
              <a:t> 1)</a:t>
            </a:r>
            <a:endParaRPr lang="en-US" dirty="0"/>
          </a:p>
        </p:txBody>
      </p:sp>
      <p:sp>
        <p:nvSpPr>
          <p:cNvPr id="5" name="Rectangle 4"/>
          <p:cNvSpPr/>
          <p:nvPr/>
        </p:nvSpPr>
        <p:spPr>
          <a:xfrm>
            <a:off x="316800" y="1688400"/>
            <a:ext cx="11548539" cy="4801314"/>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endParaRPr lang="de-DE" sz="1800" dirty="0">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a:t>
            </a:r>
            <a:r>
              <a:rPr lang="de-DE" sz="1800" dirty="0" err="1" smtClean="0">
                <a:solidFill>
                  <a:srgbClr val="000000"/>
                </a:solidFill>
                <a:latin typeface="Consolas"/>
              </a:rPr>
              <a:t>o.onClickHandler.call</a:t>
            </a:r>
            <a:r>
              <a:rPr lang="de-DE" sz="1800" dirty="0" smtClean="0">
                <a:solidFill>
                  <a:srgbClr val="000000"/>
                </a:solidFill>
                <a:latin typeface="Consolas"/>
              </a:rPr>
              <a:t>(o, </a:t>
            </a:r>
            <a:r>
              <a:rPr lang="de-DE" sz="1800" dirty="0">
                <a:solidFill>
                  <a:srgbClr val="000000"/>
                </a:solidFill>
                <a:latin typeface="Consolas"/>
              </a:rPr>
              <a:t>e); </a:t>
            </a:r>
            <a:r>
              <a:rPr lang="de-DE" sz="1800" dirty="0">
                <a:solidFill>
                  <a:srgbClr val="3F7F5F"/>
                </a:solidFill>
                <a:latin typeface="Consolas"/>
              </a:rPr>
              <a:t>//Erstes Argument ist </a:t>
            </a:r>
            <a:r>
              <a:rPr lang="de-DE" sz="1800" dirty="0" smtClean="0">
                <a:solidFill>
                  <a:srgbClr val="3F7F5F"/>
                </a:solidFill>
                <a:latin typeface="Consolas"/>
              </a:rPr>
              <a:t>der Kontext</a:t>
            </a:r>
            <a:r>
              <a:rPr lang="de-DE" sz="1800" dirty="0">
                <a:solidFill>
                  <a:srgbClr val="3F7F5F"/>
                </a:solidFill>
                <a:latin typeface="Consolas"/>
              </a:rPr>
              <a:t>, danach die Parameter</a:t>
            </a:r>
          </a:p>
          <a:p>
            <a:r>
              <a:rPr lang="de-DE" sz="1800" dirty="0" smtClean="0">
                <a:solidFill>
                  <a:srgbClr val="3F7F5F"/>
                </a:solidFill>
                <a:latin typeface="Consolas"/>
              </a:rPr>
              <a:t>    //</a:t>
            </a:r>
            <a:r>
              <a:rPr lang="de-DE" sz="1800" dirty="0" err="1">
                <a:solidFill>
                  <a:srgbClr val="3F7F5F"/>
                </a:solidFill>
                <a:latin typeface="Consolas"/>
              </a:rPr>
              <a:t>o.onClickHandler.apply</a:t>
            </a:r>
            <a:r>
              <a:rPr lang="de-DE" sz="1800" dirty="0">
                <a:solidFill>
                  <a:srgbClr val="3F7F5F"/>
                </a:solidFill>
                <a:latin typeface="Consolas"/>
              </a:rPr>
              <a:t>(o, [e]); //</a:t>
            </a:r>
            <a:r>
              <a:rPr lang="de-DE" sz="1800" dirty="0" err="1">
                <a:solidFill>
                  <a:srgbClr val="3F7F5F"/>
                </a:solidFill>
                <a:latin typeface="Consolas"/>
              </a:rPr>
              <a:t>apply</a:t>
            </a:r>
            <a:r>
              <a:rPr lang="de-DE" sz="1800" dirty="0">
                <a:solidFill>
                  <a:srgbClr val="3F7F5F"/>
                </a:solidFill>
                <a:latin typeface="Consolas"/>
              </a:rPr>
              <a:t> hat den gleichen Effekt, </a:t>
            </a:r>
            <a:r>
              <a:rPr lang="de-DE" sz="1800" dirty="0" smtClean="0">
                <a:solidFill>
                  <a:srgbClr val="3F7F5F"/>
                </a:solidFill>
                <a:latin typeface="Consolas"/>
              </a:rPr>
              <a:t>benutzt Array</a:t>
            </a:r>
            <a:br>
              <a:rPr lang="de-DE" sz="1800" dirty="0" smtClean="0">
                <a:solidFill>
                  <a:srgbClr val="3F7F5F"/>
                </a:solidFill>
                <a:latin typeface="Consolas"/>
              </a:rPr>
            </a:br>
            <a:r>
              <a:rPr lang="de-DE" sz="1800" dirty="0" smtClean="0">
                <a:solidFill>
                  <a:srgbClr val="000000"/>
                </a:solidFill>
                <a:latin typeface="Consolas"/>
              </a:rPr>
              <a:t>}</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123 ausgegeben</a:t>
            </a:r>
          </a:p>
          <a:p>
            <a:endParaRPr lang="de-DE" sz="1800" dirty="0">
              <a:solidFill>
                <a:srgbClr val="000000"/>
              </a:solidFill>
              <a:latin typeface="Consolas"/>
            </a:endParaRPr>
          </a:p>
        </p:txBody>
      </p:sp>
    </p:spTree>
    <p:extLst>
      <p:ext uri="{BB962C8B-B14F-4D97-AF65-F5344CB8AC3E}">
        <p14:creationId xmlns:p14="http://schemas.microsoft.com/office/powerpoint/2010/main" val="27498957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und Context: Quiz (1)</a:t>
            </a:r>
            <a:endParaRPr lang="en-US" dirty="0"/>
          </a:p>
        </p:txBody>
      </p:sp>
      <p:sp>
        <p:nvSpPr>
          <p:cNvPr id="6" name="Rectangle 5"/>
          <p:cNvSpPr/>
          <p:nvPr/>
        </p:nvSpPr>
        <p:spPr>
          <a:xfrm>
            <a:off x="317145" y="1397675"/>
            <a:ext cx="6096000" cy="1754326"/>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if</a:t>
            </a:r>
            <a:r>
              <a:rPr lang="de-DE" sz="1800" b="1" dirty="0">
                <a:solidFill>
                  <a:srgbClr val="000000"/>
                </a:solidFill>
                <a:latin typeface="Consolas"/>
              </a:rPr>
              <a:t>(</a:t>
            </a:r>
            <a:r>
              <a:rPr lang="de-DE" sz="1800" b="1" dirty="0" err="1">
                <a:solidFill>
                  <a:srgbClr val="7F0055"/>
                </a:solidFill>
                <a:latin typeface="Consolas"/>
              </a:rPr>
              <a:t>true</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5;</a:t>
            </a:r>
          </a:p>
          <a:p>
            <a:r>
              <a:rPr lang="de-DE" sz="1800" dirty="0">
                <a:solidFill>
                  <a:srgbClr val="000000"/>
                </a:solidFill>
                <a:latin typeface="Consolas"/>
              </a:rPr>
              <a:t>    }</a:t>
            </a:r>
          </a:p>
          <a:p>
            <a:r>
              <a:rPr lang="de-DE" sz="1800" dirty="0">
                <a:solidFill>
                  <a:srgbClr val="000000"/>
                </a:solidFill>
                <a:latin typeface="Consolas"/>
              </a:rPr>
              <a:t>    console.log(a); </a:t>
            </a:r>
            <a:endParaRPr lang="de-DE" sz="1800" dirty="0">
              <a:solidFill>
                <a:srgbClr val="3F7F5F"/>
              </a:solidFill>
              <a:latin typeface="Consolas"/>
            </a:endParaRPr>
          </a:p>
          <a:p>
            <a:r>
              <a:rPr lang="de-DE" sz="1800" dirty="0">
                <a:solidFill>
                  <a:srgbClr val="000000"/>
                </a:solidFill>
                <a:latin typeface="Consolas"/>
              </a:rPr>
              <a:t>})()</a:t>
            </a:r>
            <a:endParaRPr lang="de-DE" sz="1800" dirty="0"/>
          </a:p>
        </p:txBody>
      </p:sp>
      <p:sp>
        <p:nvSpPr>
          <p:cNvPr id="8" name="Rectangle 7"/>
          <p:cNvSpPr/>
          <p:nvPr/>
        </p:nvSpPr>
        <p:spPr>
          <a:xfrm>
            <a:off x="317145" y="3936832"/>
            <a:ext cx="6096000" cy="1477328"/>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a:solidFill>
                  <a:srgbClr val="000000"/>
                </a:solidFill>
                <a:latin typeface="Consolas"/>
              </a:rPr>
              <a:t>    a = 3;</a:t>
            </a:r>
          </a:p>
          <a:p>
            <a:r>
              <a:rPr lang="de-DE" sz="1800" dirty="0">
                <a:solidFill>
                  <a:srgbClr val="000000"/>
                </a:solidFill>
                <a:latin typeface="Consolas"/>
              </a:rPr>
              <a:t>    alert(a);</a:t>
            </a:r>
          </a:p>
          <a:p>
            <a:r>
              <a:rPr lang="de-DE" sz="1800" dirty="0">
                <a:solidFill>
                  <a:srgbClr val="000000"/>
                </a:solidFill>
                <a:latin typeface="Consolas"/>
              </a:rPr>
              <a:t>})();</a:t>
            </a:r>
          </a:p>
          <a:p>
            <a:r>
              <a:rPr lang="de-DE" sz="1800" dirty="0">
                <a:solidFill>
                  <a:srgbClr val="000000"/>
                </a:solidFill>
                <a:latin typeface="Consolas"/>
              </a:rPr>
              <a:t>console.log(a); </a:t>
            </a:r>
            <a:endParaRPr lang="de-DE" sz="1800" dirty="0"/>
          </a:p>
        </p:txBody>
      </p:sp>
      <p:sp>
        <p:nvSpPr>
          <p:cNvPr id="10" name="Rectangle 9"/>
          <p:cNvSpPr/>
          <p:nvPr/>
        </p:nvSpPr>
        <p:spPr>
          <a:xfrm>
            <a:off x="5319432" y="1397675"/>
            <a:ext cx="6664567" cy="1477328"/>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setVariable</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a:t>
            </a:r>
            <a:r>
              <a:rPr lang="de-DE" sz="1800" b="1" dirty="0">
                <a:solidFill>
                  <a:srgbClr val="2A00FF"/>
                </a:solidFill>
                <a:latin typeface="Consolas"/>
              </a:rPr>
              <a:t>"7"</a:t>
            </a:r>
            <a:r>
              <a:rPr lang="de-DE" sz="1800" b="1" dirty="0">
                <a:solidFill>
                  <a:srgbClr val="000000"/>
                </a:solidFill>
                <a:latin typeface="Consolas"/>
              </a:rPr>
              <a:t>;</a:t>
            </a:r>
          </a:p>
          <a:p>
            <a:r>
              <a:rPr lang="de-DE" sz="1800" dirty="0">
                <a:solidFill>
                  <a:srgbClr val="000000"/>
                </a:solidFill>
                <a:latin typeface="Consolas"/>
              </a:rPr>
              <a:t>}</a:t>
            </a:r>
          </a:p>
          <a:p>
            <a:r>
              <a:rPr lang="de-DE" sz="1800" dirty="0" err="1">
                <a:solidFill>
                  <a:srgbClr val="000000"/>
                </a:solidFill>
                <a:latin typeface="Consolas"/>
              </a:rPr>
              <a:t>setVariable</a:t>
            </a:r>
            <a:r>
              <a:rPr lang="de-DE" sz="1800" dirty="0">
                <a:solidFill>
                  <a:srgbClr val="000000"/>
                </a:solidFill>
                <a:latin typeface="Consolas"/>
              </a:rPr>
              <a:t>();</a:t>
            </a:r>
          </a:p>
          <a:p>
            <a:r>
              <a:rPr lang="en-GB" sz="1800" dirty="0">
                <a:solidFill>
                  <a:srgbClr val="000000"/>
                </a:solidFill>
                <a:latin typeface="Consolas"/>
              </a:rPr>
              <a:t>console.log(a); </a:t>
            </a:r>
            <a:r>
              <a:rPr lang="en-GB" sz="1800" dirty="0">
                <a:solidFill>
                  <a:srgbClr val="3F7F5F"/>
                </a:solidFill>
                <a:latin typeface="Consolas"/>
              </a:rPr>
              <a:t>//reference error, a is not defined</a:t>
            </a:r>
          </a:p>
        </p:txBody>
      </p:sp>
    </p:spTree>
    <p:extLst>
      <p:ext uri="{BB962C8B-B14F-4D97-AF65-F5344CB8AC3E}">
        <p14:creationId xmlns:p14="http://schemas.microsoft.com/office/powerpoint/2010/main" val="58491502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und Context: Quiz (2)</a:t>
            </a:r>
            <a:endParaRPr lang="en-US" dirty="0"/>
          </a:p>
        </p:txBody>
      </p:sp>
      <p:sp>
        <p:nvSpPr>
          <p:cNvPr id="13" name="Rectangle 12"/>
          <p:cNvSpPr/>
          <p:nvPr/>
        </p:nvSpPr>
        <p:spPr>
          <a:xfrm>
            <a:off x="370915" y="1416586"/>
            <a:ext cx="6096000" cy="3416320"/>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a = 6;</a:t>
            </a: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test</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7;</a:t>
            </a:r>
          </a:p>
          <a:p>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again</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8;</a:t>
            </a:r>
          </a:p>
          <a:p>
            <a:r>
              <a:rPr lang="de-DE" sz="1800" dirty="0">
                <a:solidFill>
                  <a:srgbClr val="000000"/>
                </a:solidFill>
                <a:latin typeface="Consolas"/>
              </a:rPr>
              <a:t>        alert(a);  </a:t>
            </a:r>
          </a:p>
          <a:p>
            <a:r>
              <a:rPr lang="de-DE" sz="1800" dirty="0">
                <a:solidFill>
                  <a:srgbClr val="000000"/>
                </a:solidFill>
                <a:latin typeface="Consolas"/>
              </a:rPr>
              <a:t>    }</a:t>
            </a:r>
          </a:p>
          <a:p>
            <a:r>
              <a:rPr lang="de-DE" sz="1800" dirty="0">
                <a:solidFill>
                  <a:srgbClr val="000000"/>
                </a:solidFill>
                <a:latin typeface="Consolas"/>
              </a:rPr>
              <a:t>    </a:t>
            </a:r>
            <a:r>
              <a:rPr lang="de-DE" sz="1800" dirty="0" err="1">
                <a:solidFill>
                  <a:srgbClr val="000000"/>
                </a:solidFill>
                <a:latin typeface="Consolas"/>
              </a:rPr>
              <a:t>again</a:t>
            </a:r>
            <a:r>
              <a:rPr lang="de-DE" sz="1800" dirty="0">
                <a:solidFill>
                  <a:srgbClr val="000000"/>
                </a:solidFill>
                <a:latin typeface="Consolas"/>
              </a:rPr>
              <a:t>();</a:t>
            </a:r>
          </a:p>
          <a:p>
            <a:r>
              <a:rPr lang="de-DE" sz="1800" dirty="0">
                <a:solidFill>
                  <a:srgbClr val="000000"/>
                </a:solidFill>
                <a:latin typeface="Consolas"/>
              </a:rPr>
              <a:t>    alert(a);  </a:t>
            </a:r>
          </a:p>
          <a:p>
            <a:r>
              <a:rPr lang="de-DE" sz="1800" dirty="0">
                <a:solidFill>
                  <a:srgbClr val="000000"/>
                </a:solidFill>
                <a:latin typeface="Consolas"/>
              </a:rPr>
              <a:t>}</a:t>
            </a:r>
          </a:p>
          <a:p>
            <a:r>
              <a:rPr lang="de-DE" sz="1800" dirty="0" err="1">
                <a:solidFill>
                  <a:srgbClr val="000000"/>
                </a:solidFill>
                <a:latin typeface="Consolas"/>
              </a:rPr>
              <a:t>test</a:t>
            </a:r>
            <a:r>
              <a:rPr lang="de-DE" sz="1800" dirty="0">
                <a:solidFill>
                  <a:srgbClr val="000000"/>
                </a:solidFill>
                <a:latin typeface="Consolas"/>
              </a:rPr>
              <a:t>();</a:t>
            </a:r>
          </a:p>
          <a:p>
            <a:r>
              <a:rPr lang="de-DE" sz="1800" dirty="0">
                <a:solidFill>
                  <a:srgbClr val="000000"/>
                </a:solidFill>
                <a:latin typeface="Consolas"/>
              </a:rPr>
              <a:t>​alert(a);​  </a:t>
            </a:r>
          </a:p>
        </p:txBody>
      </p:sp>
      <p:sp>
        <p:nvSpPr>
          <p:cNvPr id="4" name="Rectangle 3"/>
          <p:cNvSpPr/>
          <p:nvPr/>
        </p:nvSpPr>
        <p:spPr>
          <a:xfrm>
            <a:off x="6466915" y="1416586"/>
            <a:ext cx="6096000" cy="2308324"/>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getFunc</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7;</a:t>
            </a:r>
          </a:p>
          <a:p>
            <a:r>
              <a:rPr lang="de-DE" sz="1800" dirty="0">
                <a:solidFill>
                  <a:srgbClr val="000000"/>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(b) {</a:t>
            </a:r>
          </a:p>
          <a:p>
            <a:r>
              <a:rPr lang="de-DE" sz="1800" dirty="0">
                <a:solidFill>
                  <a:srgbClr val="000000"/>
                </a:solidFill>
                <a:latin typeface="Consolas"/>
              </a:rPr>
              <a:t>        alert(</a:t>
            </a:r>
            <a:r>
              <a:rPr lang="de-DE" sz="1800" dirty="0" err="1">
                <a:solidFill>
                  <a:srgbClr val="000000"/>
                </a:solidFill>
                <a:latin typeface="Consolas"/>
              </a:rPr>
              <a:t>a+b</a:t>
            </a:r>
            <a:r>
              <a:rPr lang="de-DE" sz="1800" dirty="0">
                <a:solidFill>
                  <a:srgbClr val="000000"/>
                </a:solidFill>
                <a:latin typeface="Consolas"/>
              </a:rPr>
              <a:t>);</a:t>
            </a:r>
          </a:p>
          <a:p>
            <a:r>
              <a:rPr lang="de-DE" sz="1800" dirty="0">
                <a:solidFill>
                  <a:srgbClr val="000000"/>
                </a:solidFill>
                <a:latin typeface="Consolas"/>
              </a:rPr>
              <a:t>    }</a:t>
            </a:r>
          </a:p>
          <a:p>
            <a:r>
              <a:rPr lang="de-DE" sz="1800" dirty="0">
                <a:solidFill>
                  <a:srgbClr val="000000"/>
                </a:solidFill>
                <a:latin typeface="Consolas"/>
              </a:rPr>
              <a:t>}</a:t>
            </a:r>
          </a:p>
          <a:p>
            <a:r>
              <a:rPr lang="de-DE" sz="1800" b="1" dirty="0" err="1">
                <a:solidFill>
                  <a:srgbClr val="7F0055"/>
                </a:solidFill>
                <a:latin typeface="Consolas"/>
              </a:rPr>
              <a:t>var</a:t>
            </a:r>
            <a:r>
              <a:rPr lang="de-DE" sz="1800" b="1" dirty="0">
                <a:solidFill>
                  <a:srgbClr val="000000"/>
                </a:solidFill>
                <a:latin typeface="Consolas"/>
              </a:rPr>
              <a:t> f = </a:t>
            </a:r>
            <a:r>
              <a:rPr lang="de-DE" sz="1800" b="1" dirty="0" err="1">
                <a:solidFill>
                  <a:srgbClr val="000000"/>
                </a:solidFill>
                <a:latin typeface="Consolas"/>
              </a:rPr>
              <a:t>getFunc</a:t>
            </a:r>
            <a:r>
              <a:rPr lang="de-DE" sz="1800" b="1" dirty="0">
                <a:solidFill>
                  <a:srgbClr val="000000"/>
                </a:solidFill>
                <a:latin typeface="Consolas"/>
              </a:rPr>
              <a:t>();</a:t>
            </a:r>
          </a:p>
          <a:p>
            <a:r>
              <a:rPr lang="de-DE" sz="1800" dirty="0">
                <a:solidFill>
                  <a:srgbClr val="000000"/>
                </a:solidFill>
                <a:latin typeface="Consolas"/>
              </a:rPr>
              <a:t>f(5);</a:t>
            </a:r>
          </a:p>
        </p:txBody>
      </p:sp>
    </p:spTree>
    <p:extLst>
      <p:ext uri="{BB962C8B-B14F-4D97-AF65-F5344CB8AC3E}">
        <p14:creationId xmlns:p14="http://schemas.microsoft.com/office/powerpoint/2010/main" val="292760322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und Context: Quiz (3)</a:t>
            </a:r>
            <a:endParaRPr lang="en-US" dirty="0"/>
          </a:p>
        </p:txBody>
      </p:sp>
      <p:sp>
        <p:nvSpPr>
          <p:cNvPr id="13" name="Rectangle 12"/>
          <p:cNvSpPr/>
          <p:nvPr/>
        </p:nvSpPr>
        <p:spPr>
          <a:xfrm>
            <a:off x="370915" y="1416586"/>
            <a:ext cx="6096000" cy="3139321"/>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foo</a:t>
            </a:r>
            <a:r>
              <a:rPr lang="de-DE" sz="1800" b="1" dirty="0">
                <a:solidFill>
                  <a:srgbClr val="000000"/>
                </a:solidFill>
                <a:latin typeface="Consolas"/>
              </a:rPr>
              <a:t>(a) {</a:t>
            </a:r>
          </a:p>
          <a:p>
            <a:r>
              <a:rPr lang="de-DE" sz="1800" dirty="0" smtClean="0">
                <a:solidFill>
                  <a:srgbClr val="000000"/>
                </a:solidFill>
                <a:latin typeface="Consolas"/>
              </a:rPr>
              <a:t>    a</a:t>
            </a:r>
            <a:r>
              <a:rPr lang="de-DE" sz="1800" dirty="0">
                <a:solidFill>
                  <a:srgbClr val="000000"/>
                </a:solidFill>
                <a:latin typeface="Consolas"/>
              </a:rPr>
              <a:t>();</a:t>
            </a:r>
          </a:p>
          <a:p>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a() {</a:t>
            </a:r>
          </a:p>
          <a:p>
            <a:r>
              <a:rPr lang="de-DE" sz="1800" dirty="0">
                <a:solidFill>
                  <a:srgbClr val="000000"/>
                </a:solidFill>
                <a:latin typeface="Consolas"/>
              </a:rPr>
              <a:t>        console.log(</a:t>
            </a:r>
            <a:r>
              <a:rPr lang="de-DE" sz="1800" dirty="0">
                <a:solidFill>
                  <a:srgbClr val="2A00FF"/>
                </a:solidFill>
                <a:latin typeface="Consolas"/>
              </a:rPr>
              <a:t>"in a"</a:t>
            </a:r>
            <a:r>
              <a:rPr lang="de-DE" sz="1800" dirty="0">
                <a:solidFill>
                  <a:srgbClr val="000000"/>
                </a:solidFill>
                <a:latin typeface="Consolas"/>
              </a:rPr>
              <a:t>);</a:t>
            </a:r>
          </a:p>
          <a:p>
            <a:r>
              <a:rPr lang="de-DE" sz="1800" dirty="0">
                <a:solidFill>
                  <a:srgbClr val="000000"/>
                </a:solidFill>
                <a:latin typeface="Consolas"/>
              </a:rPr>
              <a:t>    }</a:t>
            </a:r>
          </a:p>
          <a:p>
            <a:r>
              <a:rPr lang="de-DE" sz="1800" dirty="0" smtClean="0">
                <a:solidFill>
                  <a:srgbClr val="000000"/>
                </a:solidFill>
                <a:latin typeface="Consolas"/>
              </a:rPr>
              <a:t>}</a:t>
            </a:r>
          </a:p>
          <a:p>
            <a:endParaRPr lang="de-DE" sz="1800" dirty="0">
              <a:solidFill>
                <a:srgbClr val="000000"/>
              </a:solidFill>
              <a:latin typeface="Consolas"/>
            </a:endParaRPr>
          </a:p>
          <a:p>
            <a:r>
              <a:rPr lang="de-DE" sz="1800" dirty="0" err="1">
                <a:solidFill>
                  <a:srgbClr val="000000"/>
                </a:solidFill>
                <a:latin typeface="Consolas"/>
              </a:rPr>
              <a:t>foo</a:t>
            </a:r>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(a) {</a:t>
            </a:r>
          </a:p>
          <a:p>
            <a:r>
              <a:rPr lang="de-DE" sz="1800" dirty="0" smtClean="0">
                <a:solidFill>
                  <a:srgbClr val="000000"/>
                </a:solidFill>
                <a:latin typeface="Consolas"/>
              </a:rPr>
              <a:t>    console.log</a:t>
            </a:r>
            <a:r>
              <a:rPr lang="de-DE" sz="1800" dirty="0">
                <a:solidFill>
                  <a:srgbClr val="000000"/>
                </a:solidFill>
                <a:latin typeface="Consolas"/>
              </a:rPr>
              <a:t>(</a:t>
            </a:r>
            <a:r>
              <a:rPr lang="de-DE" sz="1800" dirty="0">
                <a:solidFill>
                  <a:srgbClr val="2A00FF"/>
                </a:solidFill>
                <a:latin typeface="Consolas"/>
              </a:rPr>
              <a:t>"in </a:t>
            </a:r>
            <a:r>
              <a:rPr lang="de-DE" sz="1800" dirty="0" err="1">
                <a:solidFill>
                  <a:srgbClr val="2A00FF"/>
                </a:solidFill>
                <a:latin typeface="Consolas"/>
              </a:rPr>
              <a:t>anonymous</a:t>
            </a:r>
            <a:r>
              <a:rPr lang="de-DE" sz="1800" dirty="0">
                <a:solidFill>
                  <a:srgbClr val="2A00FF"/>
                </a:solidFill>
                <a:latin typeface="Consolas"/>
              </a:rPr>
              <a:t>"</a:t>
            </a:r>
            <a:r>
              <a:rPr lang="de-DE" sz="1800" dirty="0">
                <a:solidFill>
                  <a:srgbClr val="000000"/>
                </a:solidFill>
                <a:latin typeface="Consolas"/>
              </a:rPr>
              <a:t>)</a:t>
            </a:r>
          </a:p>
          <a:p>
            <a:r>
              <a:rPr lang="de-DE" sz="1800" dirty="0">
                <a:solidFill>
                  <a:srgbClr val="000000"/>
                </a:solidFill>
                <a:latin typeface="Consolas"/>
              </a:rPr>
              <a:t>});</a:t>
            </a:r>
          </a:p>
          <a:p>
            <a:endParaRPr lang="de-DE" sz="1800" dirty="0">
              <a:solidFill>
                <a:srgbClr val="000000"/>
              </a:solidFill>
              <a:latin typeface="Consolas"/>
            </a:endParaRPr>
          </a:p>
        </p:txBody>
      </p:sp>
      <p:sp>
        <p:nvSpPr>
          <p:cNvPr id="4" name="Rectangle 3"/>
          <p:cNvSpPr/>
          <p:nvPr/>
        </p:nvSpPr>
        <p:spPr>
          <a:xfrm>
            <a:off x="6466915" y="1416586"/>
            <a:ext cx="6096000" cy="1477328"/>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f(){</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a:solidFill>
                  <a:srgbClr val="000000"/>
                </a:solidFill>
                <a:latin typeface="Consolas"/>
              </a:rPr>
              <a:t>f(){ </a:t>
            </a:r>
            <a:r>
              <a:rPr lang="de-DE" sz="1800" b="1" dirty="0" err="1">
                <a:solidFill>
                  <a:srgbClr val="7F0055"/>
                </a:solidFill>
                <a:latin typeface="Consolas"/>
              </a:rPr>
              <a:t>return</a:t>
            </a:r>
            <a:r>
              <a:rPr lang="de-DE" sz="1800" b="1" dirty="0">
                <a:solidFill>
                  <a:srgbClr val="000000"/>
                </a:solidFill>
                <a:latin typeface="Consolas"/>
              </a:rPr>
              <a:t> 1; }</a:t>
            </a:r>
          </a:p>
          <a:p>
            <a:r>
              <a:rPr lang="de-DE" sz="1800" dirty="0">
                <a:solidFill>
                  <a:srgbClr val="000000"/>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f();</a:t>
            </a:r>
          </a:p>
          <a:p>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f(){ </a:t>
            </a:r>
            <a:r>
              <a:rPr lang="de-DE" sz="1800" b="1" dirty="0" err="1">
                <a:solidFill>
                  <a:srgbClr val="7F0055"/>
                </a:solidFill>
                <a:latin typeface="Consolas"/>
              </a:rPr>
              <a:t>return</a:t>
            </a:r>
            <a:r>
              <a:rPr lang="de-DE" sz="1800" b="1" dirty="0">
                <a:solidFill>
                  <a:srgbClr val="000000"/>
                </a:solidFill>
                <a:latin typeface="Consolas"/>
              </a:rPr>
              <a:t> 2; }</a:t>
            </a:r>
          </a:p>
          <a:p>
            <a:r>
              <a:rPr lang="de-DE" sz="1800" dirty="0">
                <a:solidFill>
                  <a:srgbClr val="000000"/>
                </a:solidFill>
                <a:latin typeface="Consolas"/>
              </a:rPr>
              <a:t>})();</a:t>
            </a:r>
          </a:p>
        </p:txBody>
      </p:sp>
    </p:spTree>
    <p:extLst>
      <p:ext uri="{BB962C8B-B14F-4D97-AF65-F5344CB8AC3E}">
        <p14:creationId xmlns:p14="http://schemas.microsoft.com/office/powerpoint/2010/main" val="2177051410"/>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a:t>
            </a:r>
            <a:endParaRPr lang="en-US" dirty="0"/>
          </a:p>
        </p:txBody>
      </p:sp>
      <p:sp>
        <p:nvSpPr>
          <p:cNvPr id="3" name="Text Placeholder 2"/>
          <p:cNvSpPr>
            <a:spLocks noGrp="1"/>
          </p:cNvSpPr>
          <p:nvPr>
            <p:ph type="body" sz="quarter" idx="10"/>
          </p:nvPr>
        </p:nvSpPr>
        <p:spPr/>
        <p:txBody>
          <a:bodyPr/>
          <a:lstStyle/>
          <a:p>
            <a:pPr lvl="0"/>
            <a:r>
              <a:rPr lang="en-US" dirty="0" smtClean="0"/>
              <a:t>Element </a:t>
            </a:r>
            <a:r>
              <a:rPr lang="en-US" dirty="0" err="1" smtClean="0"/>
              <a:t>selektieren</a:t>
            </a:r>
            <a:r>
              <a:rPr lang="en-US" dirty="0" smtClean="0"/>
              <a:t>:</a:t>
            </a:r>
          </a:p>
          <a:p>
            <a:pPr marL="342900" lvl="0" indent="-342900">
              <a:buFontTx/>
              <a:buChar char="-"/>
            </a:pPr>
            <a:endParaRPr lang="en-US" dirty="0" smtClean="0"/>
          </a:p>
          <a:p>
            <a:pPr lvl="0"/>
            <a:r>
              <a:rPr lang="en-US" dirty="0" smtClean="0"/>
              <a:t/>
            </a:r>
            <a:br>
              <a:rPr lang="en-US" dirty="0" smtClean="0"/>
            </a:br>
            <a:r>
              <a:rPr lang="en-US" dirty="0" err="1" smtClean="0"/>
              <a:t>Mehrere</a:t>
            </a:r>
            <a:r>
              <a:rPr lang="en-US" dirty="0" smtClean="0"/>
              <a:t> </a:t>
            </a:r>
            <a:r>
              <a:rPr lang="en-US" dirty="0" err="1" smtClean="0"/>
              <a:t>Elemente</a:t>
            </a:r>
            <a:r>
              <a:rPr lang="en-US" dirty="0" smtClean="0"/>
              <a:t> </a:t>
            </a:r>
            <a:r>
              <a:rPr lang="en-US" dirty="0" err="1" smtClean="0"/>
              <a:t>selektieren</a:t>
            </a:r>
            <a:r>
              <a:rPr lang="en-US" dirty="0" smtClean="0"/>
              <a:t>:</a:t>
            </a:r>
            <a:endParaRPr lang="en-US" dirty="0"/>
          </a:p>
          <a:p>
            <a:pPr marL="342900" lvl="0" indent="-342900">
              <a:buFontTx/>
              <a:buChar char="-"/>
            </a:pPr>
            <a:endParaRPr lang="en-US" dirty="0" smtClean="0"/>
          </a:p>
        </p:txBody>
      </p:sp>
      <p:sp>
        <p:nvSpPr>
          <p:cNvPr id="7" name="Rectangle 6"/>
          <p:cNvSpPr/>
          <p:nvPr/>
        </p:nvSpPr>
        <p:spPr>
          <a:xfrm>
            <a:off x="295630" y="2045313"/>
            <a:ext cx="7697301" cy="923330"/>
          </a:xfrm>
          <a:prstGeom prst="rect">
            <a:avLst/>
          </a:prstGeom>
        </p:spPr>
        <p:txBody>
          <a:bodyPr wrap="square">
            <a:spAutoFit/>
          </a:bodyPr>
          <a:lstStyle/>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element</a:t>
            </a:r>
            <a:r>
              <a:rPr lang="de-DE" sz="1800" dirty="0">
                <a:solidFill>
                  <a:srgbClr val="000000"/>
                </a:solidFill>
                <a:latin typeface="Consolas"/>
              </a:rPr>
              <a:t> = </a:t>
            </a:r>
            <a:r>
              <a:rPr lang="de-DE" sz="1800" dirty="0" err="1">
                <a:solidFill>
                  <a:srgbClr val="000000"/>
                </a:solidFill>
                <a:latin typeface="Consolas"/>
              </a:rPr>
              <a:t>document.getElementById</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myElement</a:t>
            </a:r>
            <a:r>
              <a:rPr lang="de-DE" sz="1800" dirty="0">
                <a:solidFill>
                  <a:srgbClr val="2A00FF"/>
                </a:solidFill>
                <a:latin typeface="Consolas"/>
              </a:rPr>
              <a:t>"</a:t>
            </a:r>
            <a:r>
              <a:rPr lang="de-DE" sz="1800" dirty="0">
                <a:solidFill>
                  <a:srgbClr val="000000"/>
                </a:solidFill>
                <a:latin typeface="Consolas"/>
              </a:rPr>
              <a:t>); </a:t>
            </a:r>
          </a:p>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parentElement</a:t>
            </a:r>
            <a:r>
              <a:rPr lang="de-DE" sz="1800" dirty="0">
                <a:solidFill>
                  <a:srgbClr val="000000"/>
                </a:solidFill>
                <a:latin typeface="Consolas"/>
              </a:rPr>
              <a:t> = </a:t>
            </a:r>
            <a:r>
              <a:rPr lang="de-DE" sz="1800" dirty="0" err="1">
                <a:solidFill>
                  <a:srgbClr val="000000"/>
                </a:solidFill>
                <a:latin typeface="Consolas"/>
              </a:rPr>
              <a:t>element.parentElement</a:t>
            </a:r>
            <a:r>
              <a:rPr lang="de-DE" sz="1800" dirty="0">
                <a:solidFill>
                  <a:srgbClr val="000000"/>
                </a:solidFill>
                <a:latin typeface="Consolas"/>
              </a:rPr>
              <a:t>; </a:t>
            </a:r>
          </a:p>
          <a:p>
            <a:r>
              <a:rPr lang="de-DE" sz="1800" dirty="0" err="1">
                <a:solidFill>
                  <a:srgbClr val="000000"/>
                </a:solidFill>
                <a:latin typeface="Consolas"/>
              </a:rPr>
              <a:t>element.classList.add</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myClass</a:t>
            </a:r>
            <a:r>
              <a:rPr lang="de-DE" sz="1800" dirty="0">
                <a:solidFill>
                  <a:srgbClr val="2A00FF"/>
                </a:solidFill>
                <a:latin typeface="Consolas"/>
              </a:rPr>
              <a:t>"</a:t>
            </a:r>
            <a:r>
              <a:rPr lang="de-DE" sz="1800" dirty="0">
                <a:solidFill>
                  <a:srgbClr val="000000"/>
                </a:solidFill>
                <a:latin typeface="Consolas"/>
              </a:rPr>
              <a:t>);</a:t>
            </a:r>
          </a:p>
        </p:txBody>
      </p:sp>
      <p:sp>
        <p:nvSpPr>
          <p:cNvPr id="9" name="Rectangle 8"/>
          <p:cNvSpPr/>
          <p:nvPr/>
        </p:nvSpPr>
        <p:spPr>
          <a:xfrm>
            <a:off x="295630" y="3644590"/>
            <a:ext cx="8256699" cy="369332"/>
          </a:xfrm>
          <a:prstGeom prst="rect">
            <a:avLst/>
          </a:prstGeom>
        </p:spPr>
        <p:txBody>
          <a:bodyPr wrap="square">
            <a:spAutoFit/>
          </a:bodyPr>
          <a:lstStyle/>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elements</a:t>
            </a:r>
            <a:r>
              <a:rPr lang="de-DE" sz="1800" dirty="0">
                <a:solidFill>
                  <a:srgbClr val="000000"/>
                </a:solidFill>
                <a:latin typeface="Consolas"/>
              </a:rPr>
              <a:t> = </a:t>
            </a:r>
            <a:r>
              <a:rPr lang="de-DE" sz="1800" dirty="0" err="1" smtClean="0">
                <a:solidFill>
                  <a:srgbClr val="000000"/>
                </a:solidFill>
                <a:latin typeface="Consolas"/>
              </a:rPr>
              <a:t>document.querySelectorAll</a:t>
            </a:r>
            <a:r>
              <a:rPr lang="de-DE" sz="1800" dirty="0" smtClean="0">
                <a:solidFill>
                  <a:srgbClr val="000000"/>
                </a:solidFill>
                <a:latin typeface="Consolas"/>
              </a:rPr>
              <a:t>(</a:t>
            </a:r>
            <a:r>
              <a:rPr lang="de-DE" sz="1800" dirty="0" smtClean="0">
                <a:solidFill>
                  <a:srgbClr val="2A00FF"/>
                </a:solidFill>
                <a:latin typeface="Consolas"/>
              </a:rPr>
              <a:t>".</a:t>
            </a:r>
            <a:r>
              <a:rPr lang="de-DE" sz="1800" dirty="0" err="1" smtClean="0">
                <a:solidFill>
                  <a:srgbClr val="2A00FF"/>
                </a:solidFill>
                <a:latin typeface="Consolas"/>
              </a:rPr>
              <a:t>myClass</a:t>
            </a:r>
            <a:r>
              <a:rPr lang="de-DE" sz="1800" dirty="0" smtClean="0">
                <a:solidFill>
                  <a:srgbClr val="2A00FF"/>
                </a:solidFill>
                <a:latin typeface="Consolas"/>
              </a:rPr>
              <a:t>"</a:t>
            </a:r>
            <a:r>
              <a:rPr lang="de-DE" sz="1800" dirty="0" smtClean="0">
                <a:solidFill>
                  <a:srgbClr val="000000"/>
                </a:solidFill>
                <a:latin typeface="Consolas"/>
              </a:rPr>
              <a:t>);</a:t>
            </a:r>
            <a:endParaRPr lang="de-DE" sz="1800" dirty="0">
              <a:solidFill>
                <a:srgbClr val="000000"/>
              </a:solidFill>
              <a:latin typeface="Consolas"/>
            </a:endParaRPr>
          </a:p>
        </p:txBody>
      </p:sp>
    </p:spTree>
    <p:extLst>
      <p:ext uri="{BB962C8B-B14F-4D97-AF65-F5344CB8AC3E}">
        <p14:creationId xmlns:p14="http://schemas.microsoft.com/office/powerpoint/2010/main" val="6597165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Event Listener</a:t>
            </a:r>
            <a:endParaRPr lang="en-US" dirty="0"/>
          </a:p>
        </p:txBody>
      </p:sp>
      <p:sp>
        <p:nvSpPr>
          <p:cNvPr id="3" name="Text Placeholder 2"/>
          <p:cNvSpPr>
            <a:spLocks noGrp="1"/>
          </p:cNvSpPr>
          <p:nvPr>
            <p:ph type="body" sz="quarter" idx="10"/>
          </p:nvPr>
        </p:nvSpPr>
        <p:spPr/>
        <p:txBody>
          <a:bodyPr/>
          <a:lstStyle/>
          <a:p>
            <a:pPr lvl="0"/>
            <a:r>
              <a:rPr lang="en-US" dirty="0" smtClean="0"/>
              <a:t>Event Listener </a:t>
            </a:r>
            <a:r>
              <a:rPr lang="en-US" dirty="0" err="1" smtClean="0"/>
              <a:t>hinzufügen</a:t>
            </a:r>
            <a:r>
              <a:rPr lang="en-US" dirty="0" smtClean="0"/>
              <a:t>:</a:t>
            </a:r>
          </a:p>
          <a:p>
            <a:pPr lvl="0"/>
            <a:endParaRPr lang="en-US" dirty="0"/>
          </a:p>
          <a:p>
            <a:pPr lvl="0"/>
            <a:r>
              <a:rPr lang="en-US" dirty="0" smtClean="0"/>
              <a:t/>
            </a:r>
            <a:br>
              <a:rPr lang="en-US" dirty="0" smtClean="0"/>
            </a:br>
            <a:r>
              <a:rPr lang="en-US" dirty="0" smtClean="0"/>
              <a:t/>
            </a:r>
            <a:br>
              <a:rPr lang="en-US" dirty="0" smtClean="0"/>
            </a:br>
            <a:r>
              <a:rPr lang="en-US" dirty="0" smtClean="0"/>
              <a:t>Event Listener </a:t>
            </a:r>
            <a:r>
              <a:rPr lang="en-US" dirty="0" err="1" smtClean="0"/>
              <a:t>entfernen</a:t>
            </a:r>
            <a:r>
              <a:rPr lang="en-US" dirty="0" smtClean="0"/>
              <a:t>:</a:t>
            </a:r>
          </a:p>
          <a:p>
            <a:pPr lvl="0"/>
            <a:r>
              <a:rPr lang="en-US" dirty="0" smtClean="0"/>
              <a:t/>
            </a:r>
            <a:br>
              <a:rPr lang="en-US" dirty="0" smtClean="0"/>
            </a:br>
            <a:endParaRPr lang="en-US" dirty="0" smtClean="0"/>
          </a:p>
        </p:txBody>
      </p:sp>
      <p:sp>
        <p:nvSpPr>
          <p:cNvPr id="5" name="Rectangle 4"/>
          <p:cNvSpPr/>
          <p:nvPr/>
        </p:nvSpPr>
        <p:spPr>
          <a:xfrm>
            <a:off x="338661" y="2072229"/>
            <a:ext cx="6096000" cy="1200329"/>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(e) {</a:t>
            </a:r>
          </a:p>
          <a:p>
            <a:r>
              <a:rPr lang="de-DE" sz="1800" dirty="0">
                <a:solidFill>
                  <a:srgbClr val="3F7F5F"/>
                </a:solidFill>
                <a:latin typeface="Consolas"/>
              </a:rPr>
              <a:t>// 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a:t>
            </a:r>
          </a:p>
        </p:txBody>
      </p:sp>
      <p:sp>
        <p:nvSpPr>
          <p:cNvPr id="7" name="Rectangle 6"/>
          <p:cNvSpPr/>
          <p:nvPr/>
        </p:nvSpPr>
        <p:spPr>
          <a:xfrm>
            <a:off x="338661" y="3981690"/>
            <a:ext cx="6096000" cy="369332"/>
          </a:xfrm>
          <a:prstGeom prst="rect">
            <a:avLst/>
          </a:prstGeom>
        </p:spPr>
        <p:txBody>
          <a:bodyPr>
            <a:spAutoFit/>
          </a:bodyPr>
          <a:lstStyle/>
          <a:p>
            <a:r>
              <a:rPr lang="de-DE" sz="1800" dirty="0" err="1">
                <a:solidFill>
                  <a:srgbClr val="000000"/>
                </a:solidFill>
                <a:latin typeface="Consolas"/>
              </a:rPr>
              <a:t>element.removeEventListener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a:t>
            </a:r>
          </a:p>
        </p:txBody>
      </p:sp>
    </p:spTree>
    <p:extLst>
      <p:ext uri="{BB962C8B-B14F-4D97-AF65-F5344CB8AC3E}">
        <p14:creationId xmlns:p14="http://schemas.microsoft.com/office/powerpoint/2010/main" val="202459215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a:t>
            </a:r>
            <a:r>
              <a:rPr lang="en-US" dirty="0" err="1" smtClean="0"/>
              <a:t>Übungen</a:t>
            </a:r>
            <a:endParaRPr lang="en-US" dirty="0"/>
          </a:p>
        </p:txBody>
      </p:sp>
      <p:sp>
        <p:nvSpPr>
          <p:cNvPr id="3" name="Text Placeholder 2"/>
          <p:cNvSpPr>
            <a:spLocks noGrp="1"/>
          </p:cNvSpPr>
          <p:nvPr>
            <p:ph type="body" sz="quarter" idx="10"/>
          </p:nvPr>
        </p:nvSpPr>
        <p:spPr/>
        <p:txBody>
          <a:bodyPr/>
          <a:lstStyle/>
          <a:p>
            <a:r>
              <a:rPr lang="en-US" dirty="0" err="1" smtClean="0"/>
              <a:t>Übung</a:t>
            </a:r>
            <a:r>
              <a:rPr lang="en-US" dirty="0" smtClean="0"/>
              <a:t> 1: </a:t>
            </a:r>
            <a:r>
              <a:rPr lang="en-US" b="0" dirty="0" err="1" smtClean="0"/>
              <a:t>Füge</a:t>
            </a:r>
            <a:r>
              <a:rPr lang="en-US" b="0" dirty="0" smtClean="0"/>
              <a:t> </a:t>
            </a:r>
            <a:r>
              <a:rPr lang="en-US" b="0" dirty="0" err="1" smtClean="0"/>
              <a:t>dem</a:t>
            </a:r>
            <a:r>
              <a:rPr lang="en-US" b="0" dirty="0" smtClean="0"/>
              <a:t> Button </a:t>
            </a:r>
            <a:r>
              <a:rPr lang="en-US" b="0" dirty="0" err="1" smtClean="0"/>
              <a:t>mit</a:t>
            </a:r>
            <a:r>
              <a:rPr lang="en-US" b="0" dirty="0" smtClean="0"/>
              <a:t> der ID </a:t>
            </a:r>
            <a:r>
              <a:rPr lang="de-DE" b="0" dirty="0" smtClean="0">
                <a:solidFill>
                  <a:srgbClr val="2A00FF"/>
                </a:solidFill>
                <a:latin typeface="Consolas"/>
              </a:rPr>
              <a:t>"</a:t>
            </a:r>
            <a:r>
              <a:rPr lang="de-DE" b="0" dirty="0" err="1" smtClean="0">
                <a:solidFill>
                  <a:srgbClr val="2A00FF"/>
                </a:solidFill>
                <a:latin typeface="Consolas"/>
              </a:rPr>
              <a:t>buttonDate</a:t>
            </a:r>
            <a:r>
              <a:rPr lang="de-DE" b="0" dirty="0" smtClean="0">
                <a:solidFill>
                  <a:srgbClr val="2A00FF"/>
                </a:solidFill>
                <a:latin typeface="Consolas"/>
              </a:rPr>
              <a:t>" </a:t>
            </a:r>
            <a:r>
              <a:rPr lang="en-US" b="0" dirty="0" err="1" smtClean="0"/>
              <a:t>einen</a:t>
            </a:r>
            <a:r>
              <a:rPr lang="en-US" b="0" dirty="0" smtClean="0"/>
              <a:t> Event </a:t>
            </a:r>
            <a:r>
              <a:rPr lang="en-US" b="0" dirty="0" smtClean="0"/>
              <a:t>Listener </a:t>
            </a:r>
            <a:r>
              <a:rPr lang="en-US" b="0" dirty="0" err="1" smtClean="0"/>
              <a:t>durch</a:t>
            </a:r>
            <a:r>
              <a:rPr lang="en-US" b="0" dirty="0" smtClean="0"/>
              <a:t> </a:t>
            </a:r>
            <a:r>
              <a:rPr lang="en-US" sz="1800" b="0" dirty="0" err="1">
                <a:solidFill>
                  <a:srgbClr val="000000"/>
                </a:solidFill>
                <a:latin typeface="Consolas"/>
              </a:rPr>
              <a:t>onButtonDateClick</a:t>
            </a:r>
            <a:r>
              <a:rPr lang="en-US" b="0" dirty="0" smtClean="0"/>
              <a:t>  </a:t>
            </a:r>
            <a:r>
              <a:rPr lang="en-US" b="0" dirty="0" err="1" smtClean="0"/>
              <a:t>zu</a:t>
            </a:r>
            <a:r>
              <a:rPr lang="en-US" b="0" dirty="0" smtClean="0"/>
              <a:t>, der das </a:t>
            </a:r>
            <a:r>
              <a:rPr lang="en-US" b="0" dirty="0" err="1" smtClean="0"/>
              <a:t>aktuelle</a:t>
            </a:r>
            <a:r>
              <a:rPr lang="en-US" b="0" dirty="0" smtClean="0"/>
              <a:t> Datum in </a:t>
            </a:r>
            <a:r>
              <a:rPr lang="en-US" b="0" dirty="0" err="1" smtClean="0"/>
              <a:t>einem</a:t>
            </a:r>
            <a:r>
              <a:rPr lang="en-US" b="0" dirty="0" smtClean="0"/>
              <a:t> Popup </a:t>
            </a:r>
            <a:r>
              <a:rPr lang="en-US" b="0" dirty="0" err="1" smtClean="0"/>
              <a:t>anzeigt</a:t>
            </a:r>
            <a:r>
              <a:rPr lang="en-US" b="0" dirty="0" smtClean="0"/>
              <a:t>. </a:t>
            </a:r>
            <a:br>
              <a:rPr lang="en-US" b="0" dirty="0" smtClean="0"/>
            </a:br>
            <a:r>
              <a:rPr lang="en-US" dirty="0" err="1" smtClean="0"/>
              <a:t>Hinweis</a:t>
            </a:r>
            <a:r>
              <a:rPr lang="en-US" dirty="0" smtClean="0"/>
              <a:t>: </a:t>
            </a:r>
            <a:r>
              <a:rPr lang="en-US" b="0" dirty="0" err="1" smtClean="0"/>
              <a:t>Nutze</a:t>
            </a:r>
            <a:r>
              <a:rPr lang="en-US" b="0" dirty="0" smtClean="0"/>
              <a:t> </a:t>
            </a:r>
            <a:r>
              <a:rPr lang="en-US" b="0" dirty="0" err="1" smtClean="0"/>
              <a:t>ein</a:t>
            </a:r>
            <a:r>
              <a:rPr lang="en-US" b="0" dirty="0" smtClean="0"/>
              <a:t> JavaScript </a:t>
            </a:r>
            <a:r>
              <a:rPr lang="de-DE" b="0" dirty="0" smtClean="0">
                <a:solidFill>
                  <a:srgbClr val="000000"/>
                </a:solidFill>
                <a:latin typeface="Consolas"/>
              </a:rPr>
              <a:t>Date </a:t>
            </a:r>
            <a:r>
              <a:rPr lang="de-DE" b="0" dirty="0" smtClean="0"/>
              <a:t>Objekt</a:t>
            </a:r>
            <a:r>
              <a:rPr lang="de-DE" b="0" dirty="0"/>
              <a:t>. </a:t>
            </a:r>
            <a:endParaRPr lang="en-US" b="0" dirty="0"/>
          </a:p>
          <a:p>
            <a:r>
              <a:rPr lang="en-US" dirty="0" err="1" smtClean="0"/>
              <a:t>Übung</a:t>
            </a:r>
            <a:r>
              <a:rPr lang="en-US" dirty="0" smtClean="0"/>
              <a:t> 2: </a:t>
            </a:r>
            <a:r>
              <a:rPr lang="en-US" b="0" dirty="0" err="1" smtClean="0"/>
              <a:t>Füge</a:t>
            </a:r>
            <a:r>
              <a:rPr lang="en-US" b="0" dirty="0" smtClean="0"/>
              <a:t> </a:t>
            </a:r>
            <a:r>
              <a:rPr lang="en-US" b="0" dirty="0" err="1" smtClean="0"/>
              <a:t>allen</a:t>
            </a:r>
            <a:r>
              <a:rPr lang="en-US" b="0" dirty="0" smtClean="0"/>
              <a:t> </a:t>
            </a:r>
            <a:r>
              <a:rPr lang="en-US" b="0" dirty="0" err="1" smtClean="0"/>
              <a:t>Elementen</a:t>
            </a:r>
            <a:r>
              <a:rPr lang="en-US" b="0" dirty="0" smtClean="0"/>
              <a:t> </a:t>
            </a:r>
            <a:r>
              <a:rPr lang="en-US" b="0" dirty="0" err="1" smtClean="0"/>
              <a:t>mit</a:t>
            </a:r>
            <a:r>
              <a:rPr lang="en-US" b="0" dirty="0" smtClean="0"/>
              <a:t> der </a:t>
            </a:r>
            <a:r>
              <a:rPr lang="en-US" b="0" dirty="0" err="1" smtClean="0"/>
              <a:t>Klasse</a:t>
            </a:r>
            <a:r>
              <a:rPr lang="en-US" b="0" dirty="0" smtClean="0"/>
              <a:t> </a:t>
            </a:r>
            <a:r>
              <a:rPr lang="de-DE" b="0" dirty="0" smtClean="0">
                <a:solidFill>
                  <a:srgbClr val="2A00FF"/>
                </a:solidFill>
                <a:latin typeface="Consolas"/>
              </a:rPr>
              <a:t>"</a:t>
            </a:r>
            <a:r>
              <a:rPr lang="de-DE" b="0" dirty="0" err="1" smtClean="0">
                <a:solidFill>
                  <a:srgbClr val="2A00FF"/>
                </a:solidFill>
                <a:latin typeface="Consolas"/>
              </a:rPr>
              <a:t>menuItem</a:t>
            </a:r>
            <a:r>
              <a:rPr lang="de-DE" b="0" dirty="0" smtClean="0">
                <a:solidFill>
                  <a:srgbClr val="2A00FF"/>
                </a:solidFill>
                <a:latin typeface="Consolas"/>
              </a:rPr>
              <a:t>" </a:t>
            </a:r>
            <a:r>
              <a:rPr lang="de-DE" b="0" dirty="0" smtClean="0"/>
              <a:t>die </a:t>
            </a:r>
            <a:r>
              <a:rPr lang="de-DE" b="0" dirty="0"/>
              <a:t>Funktion </a:t>
            </a:r>
            <a:r>
              <a:rPr lang="de-DE" sz="1800" b="0" dirty="0" err="1" smtClean="0">
                <a:solidFill>
                  <a:srgbClr val="000000"/>
                </a:solidFill>
                <a:latin typeface="Consolas"/>
              </a:rPr>
              <a:t>onMenuItemClick</a:t>
            </a:r>
            <a:r>
              <a:rPr lang="de-DE" sz="1800" b="0" dirty="0" smtClean="0">
                <a:solidFill>
                  <a:srgbClr val="000000"/>
                </a:solidFill>
                <a:latin typeface="Consolas"/>
              </a:rPr>
              <a:t> </a:t>
            </a:r>
            <a:r>
              <a:rPr lang="de-DE" b="0" dirty="0"/>
              <a:t>als Event </a:t>
            </a:r>
            <a:r>
              <a:rPr lang="de-DE" b="0" dirty="0" err="1"/>
              <a:t>Listener</a:t>
            </a:r>
            <a:r>
              <a:rPr lang="de-DE" b="0" dirty="0"/>
              <a:t> zu.</a:t>
            </a:r>
            <a:endParaRPr lang="en-US" b="0" dirty="0"/>
          </a:p>
          <a:p>
            <a:r>
              <a:rPr lang="en-US" dirty="0" err="1" smtClean="0"/>
              <a:t>Übung</a:t>
            </a:r>
            <a:r>
              <a:rPr lang="en-US" dirty="0" smtClean="0"/>
              <a:t> 3: </a:t>
            </a:r>
            <a:r>
              <a:rPr lang="en-US" b="0" dirty="0" err="1" smtClean="0"/>
              <a:t>Füge</a:t>
            </a:r>
            <a:r>
              <a:rPr lang="en-US" b="0" dirty="0" smtClean="0"/>
              <a:t> den </a:t>
            </a:r>
            <a:r>
              <a:rPr lang="en-US" b="0" dirty="0" err="1" smtClean="0"/>
              <a:t>unteren</a:t>
            </a:r>
            <a:r>
              <a:rPr lang="en-US" b="0" dirty="0" smtClean="0"/>
              <a:t> </a:t>
            </a:r>
            <a:r>
              <a:rPr lang="en-US" b="0" dirty="0" err="1" smtClean="0"/>
              <a:t>Elementen</a:t>
            </a:r>
            <a:r>
              <a:rPr lang="en-US" b="0" dirty="0" smtClean="0"/>
              <a:t> </a:t>
            </a:r>
            <a:r>
              <a:rPr lang="en-US" b="0" dirty="0" err="1" smtClean="0"/>
              <a:t>nach</a:t>
            </a:r>
            <a:r>
              <a:rPr lang="en-US" b="0" dirty="0" smtClean="0"/>
              <a:t> </a:t>
            </a:r>
            <a:r>
              <a:rPr lang="de-DE" b="0" dirty="0" smtClean="0">
                <a:solidFill>
                  <a:srgbClr val="3F7F5F"/>
                </a:solidFill>
                <a:latin typeface="Consolas"/>
              </a:rPr>
              <a:t>/* </a:t>
            </a:r>
            <a:r>
              <a:rPr lang="de-DE" b="0" dirty="0">
                <a:solidFill>
                  <a:srgbClr val="3F7F5F"/>
                </a:solidFill>
                <a:latin typeface="Consolas"/>
              </a:rPr>
              <a:t>ON DOCUMENT LOAD </a:t>
            </a:r>
            <a:r>
              <a:rPr lang="de-DE" b="0" dirty="0" smtClean="0">
                <a:solidFill>
                  <a:srgbClr val="3F7F5F"/>
                </a:solidFill>
                <a:latin typeface="Consolas"/>
              </a:rPr>
              <a:t>*/ </a:t>
            </a:r>
            <a:r>
              <a:rPr lang="de-DE" b="0" dirty="0" smtClean="0"/>
              <a:t>in </a:t>
            </a:r>
            <a:r>
              <a:rPr lang="de-DE" sz="1800" b="0" dirty="0">
                <a:solidFill>
                  <a:srgbClr val="000000"/>
                </a:solidFill>
                <a:latin typeface="Consolas"/>
              </a:rPr>
              <a:t>script.js</a:t>
            </a:r>
            <a:r>
              <a:rPr lang="de-DE" b="0" dirty="0" smtClean="0"/>
              <a:t> einen Event </a:t>
            </a:r>
            <a:r>
              <a:rPr lang="de-DE" b="0" dirty="0" err="1" smtClean="0"/>
              <a:t>Listener</a:t>
            </a:r>
            <a:r>
              <a:rPr lang="de-DE" b="0" dirty="0" smtClean="0"/>
              <a:t> </a:t>
            </a:r>
            <a:r>
              <a:rPr lang="de-DE" sz="1800" b="0" dirty="0" err="1">
                <a:solidFill>
                  <a:srgbClr val="000000"/>
                </a:solidFill>
                <a:latin typeface="Consolas"/>
              </a:rPr>
              <a:t>onPasswordChange</a:t>
            </a:r>
            <a:r>
              <a:rPr lang="de-DE" b="0" dirty="0" smtClean="0"/>
              <a:t> zu, um die Entropie und Zeit des Knackens für ein Passwort zu berechnen.</a:t>
            </a:r>
            <a:br>
              <a:rPr lang="de-DE" b="0" dirty="0" smtClean="0"/>
            </a:br>
            <a:r>
              <a:rPr lang="de-DE" dirty="0" smtClean="0"/>
              <a:t>Hinweis 1: </a:t>
            </a:r>
            <a:r>
              <a:rPr lang="de-DE" b="0" dirty="0" smtClean="0"/>
              <a:t>Nutze die Elemente </a:t>
            </a:r>
            <a:r>
              <a:rPr lang="de-DE" sz="1800" b="0" dirty="0" err="1">
                <a:solidFill>
                  <a:srgbClr val="000000"/>
                </a:solidFill>
                <a:latin typeface="Consolas"/>
              </a:rPr>
              <a:t>inputPassword</a:t>
            </a:r>
            <a:r>
              <a:rPr lang="de-DE" b="0" dirty="0" smtClean="0"/>
              <a:t>, </a:t>
            </a:r>
            <a:r>
              <a:rPr lang="de-DE" sz="1800" b="0" dirty="0" err="1">
                <a:solidFill>
                  <a:srgbClr val="000000"/>
                </a:solidFill>
                <a:latin typeface="Consolas"/>
              </a:rPr>
              <a:t>inputKPS</a:t>
            </a:r>
            <a:r>
              <a:rPr lang="de-DE" b="0" dirty="0"/>
              <a:t> </a:t>
            </a:r>
            <a:r>
              <a:rPr lang="de-DE" b="0" dirty="0" smtClean="0"/>
              <a:t>und </a:t>
            </a:r>
            <a:r>
              <a:rPr lang="de-DE" sz="1800" b="0" dirty="0" err="1">
                <a:solidFill>
                  <a:srgbClr val="000000"/>
                </a:solidFill>
                <a:latin typeface="Consolas"/>
              </a:rPr>
              <a:t>selectAmountSymbols</a:t>
            </a:r>
            <a:r>
              <a:rPr lang="de-DE" b="0" dirty="0" smtClean="0"/>
              <a:t>. Die Ergebnisse sollen anschließend in </a:t>
            </a:r>
            <a:r>
              <a:rPr lang="de-DE" b="0" dirty="0"/>
              <a:t>den Elementen </a:t>
            </a:r>
            <a:r>
              <a:rPr lang="de-DE" sz="1800" b="0" dirty="0" err="1">
                <a:solidFill>
                  <a:srgbClr val="000000"/>
                </a:solidFill>
                <a:latin typeface="Consolas"/>
              </a:rPr>
              <a:t>spanEntropy</a:t>
            </a:r>
            <a:r>
              <a:rPr lang="de-DE" b="0" dirty="0"/>
              <a:t> und </a:t>
            </a:r>
            <a:r>
              <a:rPr lang="de-DE" sz="1800" b="0" dirty="0" err="1">
                <a:solidFill>
                  <a:srgbClr val="000000"/>
                </a:solidFill>
                <a:latin typeface="Consolas"/>
              </a:rPr>
              <a:t>spanTimeToCrack</a:t>
            </a:r>
            <a:r>
              <a:rPr lang="de-DE" b="0" dirty="0" smtClean="0"/>
              <a:t> dargestellt werden.</a:t>
            </a:r>
            <a:br>
              <a:rPr lang="de-DE" b="0" dirty="0" smtClean="0"/>
            </a:br>
            <a:r>
              <a:rPr lang="en-US" dirty="0" err="1" smtClean="0"/>
              <a:t>Hinweis</a:t>
            </a:r>
            <a:r>
              <a:rPr lang="en-US" dirty="0" smtClean="0"/>
              <a:t> 2: </a:t>
            </a:r>
            <a:r>
              <a:rPr lang="en-US" b="0" dirty="0" err="1" smtClean="0"/>
              <a:t>Nutze</a:t>
            </a:r>
            <a:r>
              <a:rPr lang="en-US" b="0" dirty="0" smtClean="0"/>
              <a:t> die </a:t>
            </a:r>
            <a:r>
              <a:rPr lang="en-US" b="0" dirty="0" err="1" smtClean="0"/>
              <a:t>vorgegebenen</a:t>
            </a:r>
            <a:r>
              <a:rPr lang="en-US" b="0" dirty="0" smtClean="0"/>
              <a:t> </a:t>
            </a:r>
            <a:r>
              <a:rPr lang="en-US" b="0" dirty="0" err="1" smtClean="0"/>
              <a:t>Funktionen</a:t>
            </a:r>
            <a:r>
              <a:rPr lang="en-US" b="0" dirty="0" smtClean="0"/>
              <a:t> </a:t>
            </a:r>
            <a:r>
              <a:rPr lang="en-US" sz="1800" b="0" dirty="0" err="1">
                <a:solidFill>
                  <a:srgbClr val="000000"/>
                </a:solidFill>
                <a:latin typeface="Consolas"/>
              </a:rPr>
              <a:t>getEntropy</a:t>
            </a:r>
            <a:r>
              <a:rPr lang="en-US" b="0" dirty="0" smtClean="0"/>
              <a:t> und </a:t>
            </a:r>
            <a:r>
              <a:rPr lang="en-US" sz="1800" b="0" dirty="0" err="1">
                <a:solidFill>
                  <a:srgbClr val="000000"/>
                </a:solidFill>
                <a:latin typeface="Consolas"/>
              </a:rPr>
              <a:t>getTimeToCrack</a:t>
            </a:r>
            <a:r>
              <a:rPr lang="en-US" b="0" dirty="0" smtClean="0"/>
              <a:t> </a:t>
            </a:r>
            <a:r>
              <a:rPr lang="en-US" b="0" dirty="0" err="1" smtClean="0"/>
              <a:t>für</a:t>
            </a:r>
            <a:r>
              <a:rPr lang="en-US" b="0" dirty="0" smtClean="0"/>
              <a:t> die </a:t>
            </a:r>
            <a:r>
              <a:rPr lang="en-US" b="0" dirty="0" err="1" smtClean="0"/>
              <a:t>Berechnung</a:t>
            </a:r>
            <a:r>
              <a:rPr lang="en-US" b="0" dirty="0" smtClean="0"/>
              <a:t>.</a:t>
            </a:r>
            <a:br>
              <a:rPr lang="en-US" b="0" dirty="0" smtClean="0"/>
            </a:br>
            <a:r>
              <a:rPr lang="en-US" dirty="0" err="1" smtClean="0"/>
              <a:t>Hinweis</a:t>
            </a:r>
            <a:r>
              <a:rPr lang="en-US" dirty="0" smtClean="0"/>
              <a:t> 3: </a:t>
            </a:r>
            <a:r>
              <a:rPr lang="en-US" b="0" dirty="0" err="1" smtClean="0"/>
              <a:t>Nutze</a:t>
            </a:r>
            <a:r>
              <a:rPr lang="en-US" b="0" dirty="0" smtClean="0"/>
              <a:t> </a:t>
            </a:r>
            <a:r>
              <a:rPr lang="en-US" b="0" dirty="0" err="1" smtClean="0"/>
              <a:t>folgenden</a:t>
            </a:r>
            <a:r>
              <a:rPr lang="en-US" b="0" dirty="0" smtClean="0"/>
              <a:t> Code, um den </a:t>
            </a:r>
            <a:r>
              <a:rPr lang="en-US" b="0" dirty="0" err="1" smtClean="0"/>
              <a:t>Inhalt</a:t>
            </a:r>
            <a:r>
              <a:rPr lang="en-US" b="0" dirty="0" smtClean="0"/>
              <a:t> des Dropdowns </a:t>
            </a:r>
            <a:r>
              <a:rPr lang="en-US" b="0" dirty="0" err="1" smtClean="0"/>
              <a:t>zu</a:t>
            </a:r>
            <a:r>
              <a:rPr lang="en-US" b="0" dirty="0" smtClean="0"/>
              <a:t> </a:t>
            </a:r>
            <a:r>
              <a:rPr lang="en-US" b="0" dirty="0" err="1" smtClean="0"/>
              <a:t>erhalten</a:t>
            </a:r>
            <a:r>
              <a:rPr lang="en-US" b="0" dirty="0" smtClean="0"/>
              <a:t>.</a:t>
            </a:r>
            <a:endParaRPr lang="en-US" b="0" dirty="0" smtClean="0"/>
          </a:p>
        </p:txBody>
      </p:sp>
      <p:sp>
        <p:nvSpPr>
          <p:cNvPr id="5" name="Rectangle 4"/>
          <p:cNvSpPr/>
          <p:nvPr/>
        </p:nvSpPr>
        <p:spPr>
          <a:xfrm>
            <a:off x="365379" y="5785214"/>
            <a:ext cx="7849470" cy="523220"/>
          </a:xfrm>
          <a:prstGeom prst="rect">
            <a:avLst/>
          </a:prstGeom>
        </p:spPr>
        <p:txBody>
          <a:bodyPr wrap="square">
            <a:spAutoFit/>
          </a:bodyPr>
          <a:lstStyle/>
          <a:p>
            <a:pPr lvl="0"/>
            <a:r>
              <a:rPr lang="de-DE" sz="1400" dirty="0" err="1">
                <a:solidFill>
                  <a:srgbClr val="7F0055"/>
                </a:solidFill>
                <a:latin typeface="Consolas"/>
              </a:rPr>
              <a:t>var</a:t>
            </a:r>
            <a:r>
              <a:rPr lang="de-DE" sz="1400" dirty="0">
                <a:solidFill>
                  <a:srgbClr val="000000"/>
                </a:solidFill>
                <a:latin typeface="Consolas"/>
              </a:rPr>
              <a:t> </a:t>
            </a:r>
            <a:r>
              <a:rPr lang="de-DE" sz="1400" dirty="0" err="1">
                <a:solidFill>
                  <a:srgbClr val="000000"/>
                </a:solidFill>
                <a:latin typeface="Consolas"/>
              </a:rPr>
              <a:t>dropdown</a:t>
            </a:r>
            <a:r>
              <a:rPr lang="de-DE" sz="1400" dirty="0">
                <a:solidFill>
                  <a:srgbClr val="000000"/>
                </a:solidFill>
                <a:latin typeface="Consolas"/>
              </a:rPr>
              <a:t> = </a:t>
            </a:r>
            <a:r>
              <a:rPr lang="de-DE" sz="1400" dirty="0" err="1">
                <a:solidFill>
                  <a:srgbClr val="000000"/>
                </a:solidFill>
                <a:latin typeface="Consolas"/>
              </a:rPr>
              <a:t>document.getElementById</a:t>
            </a:r>
            <a:r>
              <a:rPr lang="de-DE" sz="1400" dirty="0">
                <a:solidFill>
                  <a:srgbClr val="000000"/>
                </a:solidFill>
                <a:latin typeface="Consolas"/>
              </a:rPr>
              <a:t>(</a:t>
            </a:r>
            <a:r>
              <a:rPr lang="de-DE" sz="1400" dirty="0">
                <a:solidFill>
                  <a:srgbClr val="2A00FF"/>
                </a:solidFill>
                <a:latin typeface="Consolas"/>
              </a:rPr>
              <a:t>"</a:t>
            </a:r>
            <a:r>
              <a:rPr lang="de-DE" sz="1400" dirty="0" err="1">
                <a:solidFill>
                  <a:srgbClr val="2A00FF"/>
                </a:solidFill>
                <a:latin typeface="Consolas"/>
              </a:rPr>
              <a:t>selectAmountSymbols</a:t>
            </a:r>
            <a:r>
              <a:rPr lang="de-DE" sz="1400" dirty="0">
                <a:solidFill>
                  <a:srgbClr val="2A00FF"/>
                </a:solidFill>
                <a:latin typeface="Consolas"/>
              </a:rPr>
              <a:t>"</a:t>
            </a:r>
            <a:r>
              <a:rPr lang="de-DE" sz="1400" dirty="0">
                <a:solidFill>
                  <a:srgbClr val="000000"/>
                </a:solidFill>
                <a:latin typeface="Consolas"/>
              </a:rPr>
              <a:t>);</a:t>
            </a:r>
          </a:p>
          <a:p>
            <a:pPr lvl="0"/>
            <a:r>
              <a:rPr lang="de-DE" sz="1400" dirty="0" err="1">
                <a:solidFill>
                  <a:srgbClr val="7F0055"/>
                </a:solidFill>
                <a:latin typeface="Consolas"/>
              </a:rPr>
              <a:t>var</a:t>
            </a:r>
            <a:r>
              <a:rPr lang="de-DE" sz="1400" dirty="0">
                <a:solidFill>
                  <a:srgbClr val="000000"/>
                </a:solidFill>
                <a:latin typeface="Consolas"/>
              </a:rPr>
              <a:t> </a:t>
            </a:r>
            <a:r>
              <a:rPr lang="de-DE" sz="1400" dirty="0" err="1">
                <a:solidFill>
                  <a:srgbClr val="000000"/>
                </a:solidFill>
                <a:latin typeface="Consolas"/>
              </a:rPr>
              <a:t>symbols</a:t>
            </a:r>
            <a:r>
              <a:rPr lang="de-DE" sz="1400" dirty="0">
                <a:solidFill>
                  <a:srgbClr val="000000"/>
                </a:solidFill>
                <a:latin typeface="Consolas"/>
              </a:rPr>
              <a:t> = </a:t>
            </a:r>
            <a:r>
              <a:rPr lang="de-DE" sz="1400" dirty="0" err="1">
                <a:solidFill>
                  <a:srgbClr val="000000"/>
                </a:solidFill>
                <a:latin typeface="Consolas"/>
              </a:rPr>
              <a:t>dropdown.options</a:t>
            </a:r>
            <a:r>
              <a:rPr lang="de-DE" sz="1400" dirty="0">
                <a:solidFill>
                  <a:srgbClr val="000000"/>
                </a:solidFill>
                <a:latin typeface="Consolas"/>
              </a:rPr>
              <a:t>[</a:t>
            </a:r>
            <a:r>
              <a:rPr lang="de-DE" sz="1400" dirty="0" err="1">
                <a:solidFill>
                  <a:srgbClr val="000000"/>
                </a:solidFill>
                <a:latin typeface="Consolas"/>
              </a:rPr>
              <a:t>dropdown.selectedIndex</a:t>
            </a:r>
            <a:r>
              <a:rPr lang="de-DE" sz="1400" dirty="0">
                <a:solidFill>
                  <a:srgbClr val="000000"/>
                </a:solidFill>
                <a:latin typeface="Consolas"/>
              </a:rPr>
              <a:t>].</a:t>
            </a:r>
            <a:r>
              <a:rPr lang="de-DE" sz="1400" dirty="0" err="1">
                <a:solidFill>
                  <a:srgbClr val="000000"/>
                </a:solidFill>
                <a:latin typeface="Consolas"/>
              </a:rPr>
              <a:t>value</a:t>
            </a:r>
            <a:r>
              <a:rPr lang="de-DE" sz="1400" dirty="0">
                <a:solidFill>
                  <a:srgbClr val="000000"/>
                </a:solidFill>
                <a:latin typeface="Consolas"/>
              </a:rPr>
              <a:t>;</a:t>
            </a:r>
          </a:p>
        </p:txBody>
      </p:sp>
    </p:spTree>
    <p:extLst>
      <p:ext uri="{BB962C8B-B14F-4D97-AF65-F5344CB8AC3E}">
        <p14:creationId xmlns:p14="http://schemas.microsoft.com/office/powerpoint/2010/main" val="300408071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Rekursion</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6207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Rekursion</a:t>
            </a:r>
            <a:endParaRPr lang="en-US" dirty="0"/>
          </a:p>
        </p:txBody>
      </p:sp>
      <p:sp>
        <p:nvSpPr>
          <p:cNvPr id="3" name="Text Placeholder 2"/>
          <p:cNvSpPr>
            <a:spLocks noGrp="1"/>
          </p:cNvSpPr>
          <p:nvPr>
            <p:ph type="body" sz="quarter" idx="10"/>
          </p:nvPr>
        </p:nvSpPr>
        <p:spPr/>
        <p:txBody>
          <a:bodyPr/>
          <a:lstStyle/>
          <a:p>
            <a:pPr lvl="0"/>
            <a:r>
              <a:rPr lang="en-US" dirty="0" err="1" smtClean="0"/>
              <a:t>Eine</a:t>
            </a:r>
            <a:r>
              <a:rPr lang="en-US" dirty="0" smtClean="0"/>
              <a:t> </a:t>
            </a:r>
            <a:r>
              <a:rPr lang="en-US" dirty="0" err="1" smtClean="0"/>
              <a:t>Funktion</a:t>
            </a:r>
            <a:r>
              <a:rPr lang="en-US" dirty="0" smtClean="0"/>
              <a:t>, die </a:t>
            </a:r>
            <a:r>
              <a:rPr lang="en-US" dirty="0" err="1" smtClean="0"/>
              <a:t>sich</a:t>
            </a:r>
            <a:r>
              <a:rPr lang="en-US" dirty="0" smtClean="0"/>
              <a:t> </a:t>
            </a:r>
            <a:r>
              <a:rPr lang="en-US" dirty="0" err="1" smtClean="0"/>
              <a:t>selbst</a:t>
            </a:r>
            <a:r>
              <a:rPr lang="en-US" dirty="0" smtClean="0"/>
              <a:t> </a:t>
            </a:r>
            <a:r>
              <a:rPr lang="en-US" dirty="0" err="1" smtClean="0"/>
              <a:t>aufruft</a:t>
            </a:r>
            <a:r>
              <a:rPr lang="en-US" dirty="0" smtClean="0"/>
              <a:t>:</a:t>
            </a:r>
          </a:p>
          <a:p>
            <a:pPr lvl="0"/>
            <a:endParaRPr lang="en-US" dirty="0"/>
          </a:p>
          <a:p>
            <a:pPr lvl="0"/>
            <a:endParaRPr lang="en-US" dirty="0" smtClean="0"/>
          </a:p>
          <a:p>
            <a:pPr lvl="0"/>
            <a:r>
              <a:rPr lang="en-US" dirty="0" err="1" smtClean="0"/>
              <a:t>Abbruchbedingung</a:t>
            </a:r>
            <a:r>
              <a:rPr lang="en-US" dirty="0" smtClean="0"/>
              <a:t>!</a:t>
            </a:r>
            <a:endParaRPr lang="en-US" dirty="0"/>
          </a:p>
        </p:txBody>
      </p:sp>
      <p:sp>
        <p:nvSpPr>
          <p:cNvPr id="7" name="Rectangle 6"/>
          <p:cNvSpPr/>
          <p:nvPr/>
        </p:nvSpPr>
        <p:spPr>
          <a:xfrm>
            <a:off x="360176" y="2039530"/>
            <a:ext cx="6096000" cy="1200329"/>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a:t>
            </a:r>
            <a:r>
              <a:rPr lang="de-DE" sz="1800" dirty="0" err="1" smtClean="0">
                <a:solidFill>
                  <a:srgbClr val="000000"/>
                </a:solidFill>
                <a:latin typeface="Consolas"/>
              </a:rPr>
              <a:t>recursion</a:t>
            </a:r>
            <a:r>
              <a:rPr lang="de-DE" sz="1800" dirty="0" smtClean="0">
                <a:solidFill>
                  <a:srgbClr val="000000"/>
                </a:solidFill>
                <a:latin typeface="Consolas"/>
              </a:rPr>
              <a:t>(</a:t>
            </a:r>
            <a:r>
              <a:rPr lang="de-DE" sz="1800" dirty="0" err="1" smtClean="0">
                <a:solidFill>
                  <a:srgbClr val="000000"/>
                </a:solidFill>
                <a:latin typeface="Consolas"/>
              </a:rPr>
              <a:t>value</a:t>
            </a:r>
            <a:r>
              <a:rPr lang="de-DE" sz="1800" dirty="0" smtClean="0">
                <a:solidFill>
                  <a:srgbClr val="000000"/>
                </a:solidFill>
                <a:latin typeface="Consolas"/>
              </a:rPr>
              <a:t>) </a:t>
            </a:r>
            <a:r>
              <a:rPr lang="de-DE" sz="1800" dirty="0">
                <a:solidFill>
                  <a:srgbClr val="000000"/>
                </a:solidFill>
                <a:latin typeface="Consolas"/>
              </a:rPr>
              <a:t>{</a:t>
            </a:r>
          </a:p>
          <a:p>
            <a:r>
              <a:rPr lang="de-DE" sz="1800" dirty="0" smtClean="0">
                <a:solidFill>
                  <a:srgbClr val="000000"/>
                </a:solidFill>
                <a:latin typeface="Consolas"/>
              </a:rPr>
              <a:t>    </a:t>
            </a:r>
            <a:r>
              <a:rPr lang="de-DE" sz="1800" dirty="0" err="1" smtClean="0">
                <a:solidFill>
                  <a:srgbClr val="000000"/>
                </a:solidFill>
                <a:latin typeface="Consolas"/>
              </a:rPr>
              <a:t>recursion</a:t>
            </a:r>
            <a:r>
              <a:rPr lang="de-DE" sz="1800" dirty="0" smtClean="0">
                <a:solidFill>
                  <a:srgbClr val="000000"/>
                </a:solidFill>
                <a:latin typeface="Consolas"/>
              </a:rPr>
              <a:t>(</a:t>
            </a:r>
            <a:r>
              <a:rPr lang="de-DE" sz="1800" dirty="0" err="1" smtClean="0">
                <a:solidFill>
                  <a:srgbClr val="000000"/>
                </a:solidFill>
                <a:latin typeface="Consolas"/>
              </a:rPr>
              <a:t>value</a:t>
            </a:r>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smtClean="0">
                <a:solidFill>
                  <a:srgbClr val="000000"/>
                </a:solidFill>
                <a:latin typeface="Consolas"/>
              </a:rPr>
              <a:t>recursion</a:t>
            </a:r>
            <a:r>
              <a:rPr lang="de-DE" sz="1800" dirty="0" smtClean="0">
                <a:solidFill>
                  <a:srgbClr val="000000"/>
                </a:solidFill>
                <a:latin typeface="Consolas"/>
              </a:rPr>
              <a:t>(1); </a:t>
            </a:r>
            <a:endParaRPr lang="de-DE" sz="1800" dirty="0">
              <a:solidFill>
                <a:srgbClr val="000000"/>
              </a:solidFill>
              <a:latin typeface="Consolas"/>
            </a:endParaRPr>
          </a:p>
        </p:txBody>
      </p:sp>
      <p:sp>
        <p:nvSpPr>
          <p:cNvPr id="9" name="Rectangle 8"/>
          <p:cNvSpPr/>
          <p:nvPr/>
        </p:nvSpPr>
        <p:spPr>
          <a:xfrm>
            <a:off x="360176" y="3893885"/>
            <a:ext cx="6096000" cy="2585323"/>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recursion2(</a:t>
            </a:r>
            <a:r>
              <a:rPr lang="de-DE" sz="1800" dirty="0" err="1">
                <a:solidFill>
                  <a:srgbClr val="000000"/>
                </a:solidFill>
                <a:latin typeface="Consolas"/>
              </a:rPr>
              <a:t>value</a:t>
            </a:r>
            <a:r>
              <a:rPr lang="de-DE" sz="1800" dirty="0">
                <a:solidFill>
                  <a:srgbClr val="000000"/>
                </a:solidFill>
                <a:latin typeface="Consolas"/>
              </a:rPr>
              <a:t>) {</a:t>
            </a:r>
          </a:p>
          <a:p>
            <a:r>
              <a:rPr lang="de-DE" sz="1800" dirty="0" smtClean="0">
                <a:solidFill>
                  <a:srgbClr val="7F0055"/>
                </a:solidFill>
                <a:latin typeface="Consolas"/>
              </a:rPr>
              <a:t>    </a:t>
            </a:r>
            <a:r>
              <a:rPr lang="de-DE" sz="1800" dirty="0" err="1" smtClean="0">
                <a:solidFill>
                  <a:srgbClr val="7F0055"/>
                </a:solidFill>
                <a:latin typeface="Consolas"/>
              </a:rPr>
              <a:t>if</a:t>
            </a:r>
            <a:r>
              <a:rPr lang="de-DE" sz="1800" dirty="0" smtClean="0">
                <a:solidFill>
                  <a:srgbClr val="000000"/>
                </a:solidFill>
                <a:latin typeface="Consolas"/>
              </a:rPr>
              <a:t> </a:t>
            </a:r>
            <a:r>
              <a:rPr lang="de-DE" sz="1800" dirty="0">
                <a:solidFill>
                  <a:srgbClr val="000000"/>
                </a:solidFill>
                <a:latin typeface="Consolas"/>
              </a:rPr>
              <a:t>(</a:t>
            </a:r>
            <a:r>
              <a:rPr lang="de-DE" sz="1800" dirty="0" err="1">
                <a:solidFill>
                  <a:srgbClr val="000000"/>
                </a:solidFill>
                <a:latin typeface="Consolas"/>
              </a:rPr>
              <a:t>value</a:t>
            </a:r>
            <a:r>
              <a:rPr lang="de-DE" sz="1800" dirty="0">
                <a:solidFill>
                  <a:srgbClr val="000000"/>
                </a:solidFill>
                <a:latin typeface="Consolas"/>
              </a:rPr>
              <a:t> &gt;= 5) {</a:t>
            </a:r>
          </a:p>
          <a:p>
            <a:r>
              <a:rPr lang="de-DE" sz="1800" dirty="0" smtClean="0">
                <a:solidFill>
                  <a:srgbClr val="000000"/>
                </a:solidFill>
                <a:latin typeface="Consolas"/>
              </a:rPr>
              <a:t>         console.log</a:t>
            </a:r>
            <a:r>
              <a:rPr lang="de-DE" sz="1800" dirty="0">
                <a:solidFill>
                  <a:srgbClr val="000000"/>
                </a:solidFill>
                <a:latin typeface="Consolas"/>
              </a:rPr>
              <a:t>(</a:t>
            </a:r>
            <a:r>
              <a:rPr lang="de-DE" sz="1800" dirty="0">
                <a:solidFill>
                  <a:srgbClr val="2A00FF"/>
                </a:solidFill>
                <a:latin typeface="Consolas"/>
              </a:rPr>
              <a:t>"Value: "</a:t>
            </a:r>
            <a:r>
              <a:rPr lang="de-DE" sz="1800" dirty="0">
                <a:solidFill>
                  <a:srgbClr val="000000"/>
                </a:solidFill>
                <a:latin typeface="Consolas"/>
              </a:rPr>
              <a:t> + </a:t>
            </a:r>
            <a:r>
              <a:rPr lang="de-DE" sz="1800" dirty="0" err="1">
                <a:solidFill>
                  <a:srgbClr val="000000"/>
                </a:solidFill>
                <a:latin typeface="Consolas"/>
              </a:rPr>
              <a:t>value</a:t>
            </a:r>
            <a:r>
              <a:rPr lang="de-DE" sz="1800" dirty="0">
                <a:solidFill>
                  <a:srgbClr val="000000"/>
                </a:solidFill>
                <a:latin typeface="Consolas"/>
              </a:rPr>
              <a:t>);</a:t>
            </a:r>
          </a:p>
          <a:p>
            <a:r>
              <a:rPr lang="de-DE" sz="1800" dirty="0">
                <a:solidFill>
                  <a:srgbClr val="000000"/>
                </a:solidFill>
                <a:latin typeface="Consolas"/>
              </a:rPr>
              <a:t>     </a:t>
            </a:r>
            <a:r>
              <a:rPr lang="de-DE" sz="1800" dirty="0" smtClean="0">
                <a:solidFill>
                  <a:srgbClr val="000000"/>
                </a:solidFill>
                <a:latin typeface="Consolas"/>
              </a:rPr>
              <a:t>    </a:t>
            </a:r>
            <a:r>
              <a:rPr lang="de-DE" sz="1800" dirty="0" err="1" smtClean="0">
                <a:solidFill>
                  <a:srgbClr val="7F0055"/>
                </a:solidFill>
                <a:latin typeface="Consolas"/>
              </a:rPr>
              <a:t>return</a:t>
            </a:r>
            <a:r>
              <a:rPr lang="de-DE" sz="1800"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    </a:t>
            </a:r>
            <a:r>
              <a:rPr lang="de-DE" sz="1800" dirty="0" err="1" smtClean="0">
                <a:solidFill>
                  <a:srgbClr val="000000"/>
                </a:solidFill>
                <a:latin typeface="Consolas"/>
              </a:rPr>
              <a:t>value</a:t>
            </a:r>
            <a:r>
              <a:rPr lang="de-DE" sz="1800" dirty="0">
                <a:solidFill>
                  <a:srgbClr val="000000"/>
                </a:solidFill>
                <a:latin typeface="Consolas"/>
              </a:rPr>
              <a:t>++;</a:t>
            </a:r>
          </a:p>
          <a:p>
            <a:r>
              <a:rPr lang="de-DE" sz="1800" dirty="0" smtClean="0">
                <a:solidFill>
                  <a:srgbClr val="000000"/>
                </a:solidFill>
                <a:latin typeface="Consolas"/>
              </a:rPr>
              <a:t>    recursion2(</a:t>
            </a:r>
            <a:r>
              <a:rPr lang="de-DE" sz="1800" dirty="0" err="1" smtClean="0">
                <a:solidFill>
                  <a:srgbClr val="000000"/>
                </a:solidFill>
                <a:latin typeface="Consolas"/>
              </a:rPr>
              <a:t>value</a:t>
            </a:r>
            <a:r>
              <a:rPr lang="de-DE" sz="1800" dirty="0">
                <a:solidFill>
                  <a:srgbClr val="000000"/>
                </a:solidFill>
                <a:latin typeface="Consolas"/>
              </a:rPr>
              <a:t>);</a:t>
            </a:r>
          </a:p>
          <a:p>
            <a:r>
              <a:rPr lang="de-DE" sz="1800" dirty="0">
                <a:solidFill>
                  <a:srgbClr val="000000"/>
                </a:solidFill>
                <a:latin typeface="Consolas"/>
              </a:rPr>
              <a:t>}</a:t>
            </a:r>
          </a:p>
          <a:p>
            <a:r>
              <a:rPr lang="de-DE" sz="1800" dirty="0">
                <a:solidFill>
                  <a:srgbClr val="000000"/>
                </a:solidFill>
                <a:latin typeface="Consolas"/>
              </a:rPr>
              <a:t>recursion2(1);</a:t>
            </a:r>
          </a:p>
        </p:txBody>
      </p:sp>
    </p:spTree>
    <p:extLst>
      <p:ext uri="{BB962C8B-B14F-4D97-AF65-F5344CB8AC3E}">
        <p14:creationId xmlns:p14="http://schemas.microsoft.com/office/powerpoint/2010/main" val="321508549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Rekursion</a:t>
            </a:r>
            <a:r>
              <a:rPr lang="en-US" dirty="0" smtClean="0"/>
              <a:t>: </a:t>
            </a:r>
            <a:r>
              <a:rPr lang="en-US" dirty="0" err="1" smtClean="0"/>
              <a:t>Übungen</a:t>
            </a:r>
            <a:endParaRPr lang="en-US" dirty="0"/>
          </a:p>
        </p:txBody>
      </p:sp>
      <p:sp>
        <p:nvSpPr>
          <p:cNvPr id="3" name="Text Placeholder 2"/>
          <p:cNvSpPr>
            <a:spLocks noGrp="1"/>
          </p:cNvSpPr>
          <p:nvPr>
            <p:ph type="body" sz="quarter" idx="10"/>
          </p:nvPr>
        </p:nvSpPr>
        <p:spPr/>
        <p:txBody>
          <a:bodyPr/>
          <a:lstStyle/>
          <a:p>
            <a:pPr lvl="0"/>
            <a:r>
              <a:rPr lang="en-US" dirty="0" err="1" smtClean="0"/>
              <a:t>Übung</a:t>
            </a:r>
            <a:r>
              <a:rPr lang="en-US" dirty="0" smtClean="0"/>
              <a:t> 1: </a:t>
            </a:r>
            <a:r>
              <a:rPr lang="en-US" b="0" dirty="0" err="1" smtClean="0"/>
              <a:t>Implementiere</a:t>
            </a:r>
            <a:r>
              <a:rPr lang="en-US" b="0" dirty="0" smtClean="0"/>
              <a:t> die Fibonacci </a:t>
            </a:r>
            <a:r>
              <a:rPr lang="en-US" b="0" dirty="0" err="1" smtClean="0"/>
              <a:t>Reihe</a:t>
            </a:r>
            <a:r>
              <a:rPr lang="en-US" b="0" dirty="0" smtClean="0"/>
              <a:t> </a:t>
            </a:r>
            <a:r>
              <a:rPr lang="en-US" b="0" dirty="0" err="1" smtClean="0"/>
              <a:t>rekursiv</a:t>
            </a:r>
            <a:r>
              <a:rPr lang="en-US" b="0" dirty="0" smtClean="0"/>
              <a:t> in </a:t>
            </a:r>
            <a:r>
              <a:rPr lang="en-US" b="0" dirty="0" smtClean="0"/>
              <a:t>der </a:t>
            </a:r>
            <a:r>
              <a:rPr lang="en-US" b="0" dirty="0" err="1" smtClean="0"/>
              <a:t>Funktion</a:t>
            </a:r>
            <a:r>
              <a:rPr lang="en-US" b="0" dirty="0" smtClean="0"/>
              <a:t> </a:t>
            </a:r>
            <a:r>
              <a:rPr lang="en-US" sz="1800" b="0" dirty="0" err="1">
                <a:solidFill>
                  <a:srgbClr val="000000"/>
                </a:solidFill>
                <a:latin typeface="Consolas"/>
              </a:rPr>
              <a:t>fibonacci</a:t>
            </a:r>
            <a:r>
              <a:rPr lang="en-US" sz="1800" b="0" dirty="0">
                <a:solidFill>
                  <a:srgbClr val="000000"/>
                </a:solidFill>
                <a:latin typeface="Consolas"/>
              </a:rPr>
              <a:t>(n</a:t>
            </a:r>
            <a:r>
              <a:rPr lang="en-US" b="0" dirty="0" smtClean="0"/>
              <a:t>),</a:t>
            </a:r>
            <a:r>
              <a:rPr lang="en-US" dirty="0" smtClean="0"/>
              <a:t/>
            </a:r>
            <a:br>
              <a:rPr lang="en-US" dirty="0" smtClean="0"/>
            </a:br>
            <a:r>
              <a:rPr lang="en-US" dirty="0" err="1" smtClean="0"/>
              <a:t>Hinweis</a:t>
            </a:r>
            <a:r>
              <a:rPr lang="en-US" dirty="0" smtClean="0"/>
              <a:t> 1: </a:t>
            </a:r>
            <a:r>
              <a:rPr lang="en-US" b="0" dirty="0" smtClean="0"/>
              <a:t>f(n) = f(n-1) + f(n-2</a:t>
            </a:r>
            <a:r>
              <a:rPr lang="en-US" b="0" dirty="0" smtClean="0"/>
              <a:t>)</a:t>
            </a:r>
            <a:br>
              <a:rPr lang="en-US" b="0" dirty="0" smtClean="0"/>
            </a:br>
            <a:r>
              <a:rPr lang="en-US" dirty="0" err="1" smtClean="0"/>
              <a:t>Hinweis</a:t>
            </a:r>
            <a:r>
              <a:rPr lang="en-US" dirty="0" smtClean="0"/>
              <a:t> 2:</a:t>
            </a:r>
            <a:r>
              <a:rPr lang="en-US" b="0" dirty="0" smtClean="0"/>
              <a:t> </a:t>
            </a:r>
            <a:r>
              <a:rPr lang="en-US" b="0" dirty="0" err="1" smtClean="0"/>
              <a:t>Nutze</a:t>
            </a:r>
            <a:r>
              <a:rPr lang="en-US" b="0" dirty="0" smtClean="0"/>
              <a:t> die </a:t>
            </a:r>
            <a:r>
              <a:rPr lang="en-US" b="0" dirty="0" err="1" smtClean="0"/>
              <a:t>Elemente</a:t>
            </a:r>
            <a:r>
              <a:rPr lang="en-US" b="0" dirty="0" smtClean="0"/>
              <a:t> </a:t>
            </a:r>
            <a:r>
              <a:rPr lang="en-US" sz="1800" b="0" dirty="0" err="1">
                <a:solidFill>
                  <a:srgbClr val="000000"/>
                </a:solidFill>
                <a:latin typeface="Consolas"/>
              </a:rPr>
              <a:t>inputFibonacci</a:t>
            </a:r>
            <a:r>
              <a:rPr lang="en-US" b="0" dirty="0" smtClean="0"/>
              <a:t> </a:t>
            </a:r>
            <a:r>
              <a:rPr lang="en-US" b="0" dirty="0" err="1" smtClean="0"/>
              <a:t>bzw</a:t>
            </a:r>
            <a:r>
              <a:rPr lang="en-US" b="0" dirty="0" smtClean="0"/>
              <a:t>. </a:t>
            </a:r>
            <a:r>
              <a:rPr lang="en-US" sz="1800" b="0" dirty="0" err="1">
                <a:solidFill>
                  <a:srgbClr val="000000"/>
                </a:solidFill>
                <a:latin typeface="Consolas"/>
              </a:rPr>
              <a:t>labelFibonacci</a:t>
            </a:r>
            <a:r>
              <a:rPr lang="en-US" b="0" dirty="0" smtClean="0"/>
              <a:t> </a:t>
            </a:r>
            <a:r>
              <a:rPr lang="en-US" b="0" dirty="0" err="1" smtClean="0"/>
              <a:t>für</a:t>
            </a:r>
            <a:r>
              <a:rPr lang="en-US" b="0" dirty="0" smtClean="0"/>
              <a:t> die </a:t>
            </a:r>
            <a:r>
              <a:rPr lang="en-US" b="0" dirty="0" err="1" smtClean="0"/>
              <a:t>Ein</a:t>
            </a:r>
            <a:r>
              <a:rPr lang="en-US" b="0" dirty="0" smtClean="0"/>
              <a:t>- und </a:t>
            </a:r>
            <a:r>
              <a:rPr lang="en-US" b="0" dirty="0" err="1" smtClean="0"/>
              <a:t>Ausgabe</a:t>
            </a:r>
            <a:r>
              <a:rPr lang="en-US" b="0" dirty="0" smtClean="0"/>
              <a:t>.</a:t>
            </a:r>
            <a:endParaRPr lang="en-US" b="0" dirty="0" smtClean="0"/>
          </a:p>
          <a:p>
            <a:pPr lvl="0"/>
            <a:r>
              <a:rPr lang="en-US" dirty="0" err="1" smtClean="0"/>
              <a:t>Übung</a:t>
            </a:r>
            <a:r>
              <a:rPr lang="en-US" dirty="0" smtClean="0"/>
              <a:t> 2: </a:t>
            </a:r>
            <a:r>
              <a:rPr lang="en-US" b="0" dirty="0" err="1" smtClean="0"/>
              <a:t>Implementiere</a:t>
            </a:r>
            <a:r>
              <a:rPr lang="en-US" b="0" dirty="0" smtClean="0"/>
              <a:t> den </a:t>
            </a:r>
            <a:r>
              <a:rPr lang="en-US" b="0" dirty="0" err="1" smtClean="0"/>
              <a:t>binären</a:t>
            </a:r>
            <a:r>
              <a:rPr lang="en-US" b="0" dirty="0" smtClean="0"/>
              <a:t> </a:t>
            </a:r>
            <a:r>
              <a:rPr lang="en-US" b="0" dirty="0" err="1" smtClean="0"/>
              <a:t>Suchalgorithmus</a:t>
            </a:r>
            <a:r>
              <a:rPr lang="en-US" b="0" dirty="0" smtClean="0"/>
              <a:t> in </a:t>
            </a:r>
            <a:r>
              <a:rPr lang="en-US" b="0" dirty="0" err="1" smtClean="0"/>
              <a:t>einer</a:t>
            </a:r>
            <a:r>
              <a:rPr lang="en-US" b="0" dirty="0" smtClean="0"/>
              <a:t> </a:t>
            </a:r>
            <a:r>
              <a:rPr lang="en-US" b="0" dirty="0" err="1" smtClean="0"/>
              <a:t>Funktion</a:t>
            </a:r>
            <a:r>
              <a:rPr lang="en-US" b="0" dirty="0" smtClean="0"/>
              <a:t> </a:t>
            </a:r>
            <a:r>
              <a:rPr lang="en-US" dirty="0" smtClean="0"/>
              <a:t/>
            </a:r>
            <a:br>
              <a:rPr lang="en-US" dirty="0" smtClean="0"/>
            </a:br>
            <a:r>
              <a:rPr lang="en-US" sz="1800" b="0" dirty="0" err="1">
                <a:solidFill>
                  <a:srgbClr val="000000"/>
                </a:solidFill>
                <a:latin typeface="Consolas"/>
              </a:rPr>
              <a:t>binarySearch</a:t>
            </a:r>
            <a:r>
              <a:rPr lang="en-US" sz="1800" b="0" dirty="0">
                <a:solidFill>
                  <a:srgbClr val="000000"/>
                </a:solidFill>
                <a:latin typeface="Consolas"/>
              </a:rPr>
              <a:t>(</a:t>
            </a:r>
            <a:r>
              <a:rPr lang="en-US" sz="1800" b="0" dirty="0" err="1">
                <a:solidFill>
                  <a:srgbClr val="000000"/>
                </a:solidFill>
                <a:latin typeface="Consolas"/>
              </a:rPr>
              <a:t>arr</a:t>
            </a:r>
            <a:r>
              <a:rPr lang="en-US" sz="1800" b="0" dirty="0">
                <a:solidFill>
                  <a:srgbClr val="000000"/>
                </a:solidFill>
                <a:latin typeface="Consolas"/>
              </a:rPr>
              <a:t>, </a:t>
            </a:r>
            <a:r>
              <a:rPr lang="en-US" sz="1800" b="0" dirty="0" err="1">
                <a:solidFill>
                  <a:srgbClr val="000000"/>
                </a:solidFill>
                <a:latin typeface="Consolas"/>
              </a:rPr>
              <a:t>searchValue</a:t>
            </a:r>
            <a:r>
              <a:rPr lang="en-US" sz="1800" b="0" dirty="0">
                <a:solidFill>
                  <a:srgbClr val="000000"/>
                </a:solidFill>
                <a:latin typeface="Consolas"/>
              </a:rPr>
              <a:t>, low, high)</a:t>
            </a:r>
            <a:r>
              <a:rPr lang="en-US" dirty="0" smtClean="0"/>
              <a:t/>
            </a:r>
            <a:br>
              <a:rPr lang="en-US" dirty="0" smtClean="0"/>
            </a:br>
            <a:r>
              <a:rPr lang="en-US" dirty="0" err="1" smtClean="0"/>
              <a:t>Hinweis</a:t>
            </a:r>
            <a:r>
              <a:rPr lang="en-US" dirty="0" smtClean="0"/>
              <a:t> 1: </a:t>
            </a:r>
            <a:r>
              <a:rPr lang="en-US" b="0" dirty="0" err="1" smtClean="0"/>
              <a:t>Nehme</a:t>
            </a:r>
            <a:r>
              <a:rPr lang="en-US" b="0" dirty="0" smtClean="0"/>
              <a:t> an, </a:t>
            </a:r>
            <a:r>
              <a:rPr lang="en-US" b="0" dirty="0" err="1" smtClean="0"/>
              <a:t>dass</a:t>
            </a:r>
            <a:r>
              <a:rPr lang="en-US" b="0" dirty="0" smtClean="0"/>
              <a:t> </a:t>
            </a:r>
            <a:r>
              <a:rPr lang="en-US" b="0" dirty="0" err="1" smtClean="0"/>
              <a:t>arr</a:t>
            </a:r>
            <a:r>
              <a:rPr lang="en-US" b="0" dirty="0" smtClean="0"/>
              <a:t> </a:t>
            </a:r>
            <a:r>
              <a:rPr lang="en-US" b="0" dirty="0" err="1" smtClean="0"/>
              <a:t>sortiert</a:t>
            </a:r>
            <a:r>
              <a:rPr lang="en-US" b="0" dirty="0" smtClean="0"/>
              <a:t> </a:t>
            </a:r>
            <a:r>
              <a:rPr lang="en-US" b="0" dirty="0" err="1" smtClean="0"/>
              <a:t>ist</a:t>
            </a:r>
            <a:r>
              <a:rPr lang="en-US" b="0" dirty="0" smtClean="0"/>
              <a:t>.</a:t>
            </a:r>
            <a:br>
              <a:rPr lang="en-US" b="0" dirty="0" smtClean="0"/>
            </a:br>
            <a:r>
              <a:rPr lang="en-US" dirty="0" smtClean="0"/>
              <a:t>	</a:t>
            </a:r>
          </a:p>
        </p:txBody>
      </p:sp>
    </p:spTree>
    <p:extLst>
      <p:ext uri="{BB962C8B-B14F-4D97-AF65-F5344CB8AC3E}">
        <p14:creationId xmlns:p14="http://schemas.microsoft.com/office/powerpoint/2010/main" val="59852620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Funktionales</a:t>
            </a:r>
            <a:r>
              <a:rPr lang="en-US" dirty="0" smtClean="0"/>
              <a:t> </a:t>
            </a:r>
            <a:r>
              <a:rPr lang="en-US" dirty="0" err="1" smtClean="0"/>
              <a:t>Programmieren</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671322336"/>
      </p:ext>
    </p:extLst>
  </p:cSld>
  <p:clrMapOvr>
    <a:masterClrMapping/>
  </p:clrMapOvr>
</p:sld>
</file>

<file path=ppt/theme/theme1.xml><?xml version="1.0" encoding="utf-8"?>
<a:theme xmlns:a="http://schemas.openxmlformats.org/drawingml/2006/main" name="SAP_2015_16x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 xmlns:thm15="http://schemas.microsoft.com/office/thememl/2012/main" name="SAP_2015_16x9.pptx" id="{5F0E35BB-9363-4F64-BEA2-B70C65D49640}" vid="{DF215BA7-692B-4843-BF39-AC44F52AD0E9}"/>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1649</Words>
  <Application>Microsoft Office PowerPoint</Application>
  <PresentationFormat>Custom</PresentationFormat>
  <Paragraphs>372</Paragraphs>
  <Slides>28</Slides>
  <Notes>28</Notes>
  <HiddenSlides>3</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SAP_2015_16x9</vt:lpstr>
      <vt:lpstr>DOM Manipulation </vt:lpstr>
      <vt:lpstr>Document Object Model</vt:lpstr>
      <vt:lpstr>Document Object Model </vt:lpstr>
      <vt:lpstr>Document Object Model: Event Listener</vt:lpstr>
      <vt:lpstr>Document Object Model: Übungen</vt:lpstr>
      <vt:lpstr>Rekursion</vt:lpstr>
      <vt:lpstr>Rekursion</vt:lpstr>
      <vt:lpstr>Rekursion: Übungen</vt:lpstr>
      <vt:lpstr>Funktionales Programmieren</vt:lpstr>
      <vt:lpstr>Funktionales Programmieren</vt:lpstr>
      <vt:lpstr>Funktionales Programmieren: Funktionen definieren</vt:lpstr>
      <vt:lpstr>Funktionales Programmieren: Immediate functions</vt:lpstr>
      <vt:lpstr>Funktionales Programmieren: Module design pattern</vt:lpstr>
      <vt:lpstr>Funktionales Programmieren: Übungen</vt:lpstr>
      <vt:lpstr>Scope und Context</vt:lpstr>
      <vt:lpstr>Scope</vt:lpstr>
      <vt:lpstr>Scope: Closures</vt:lpstr>
      <vt:lpstr>Context</vt:lpstr>
      <vt:lpstr>Context: Beispiel (Problem)</vt:lpstr>
      <vt:lpstr>Context: Beispiel (Lösung 1)</vt:lpstr>
      <vt:lpstr>Context: Beispiel (Lösung 1)</vt:lpstr>
      <vt:lpstr>Scope und Context: Quiz (1)</vt:lpstr>
      <vt:lpstr>Scope und Context: Quiz (2)</vt:lpstr>
      <vt:lpstr>Scope und Context: Quiz (3)</vt:lpstr>
      <vt:lpstr>Thank you</vt:lpstr>
      <vt:lpstr>PowerPoint Presentation</vt:lpstr>
      <vt:lpstr>PowerPoint Presentation</vt:lpstr>
      <vt:lpstr>The Grid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 Manipulation </dc:title>
  <dc:creator>SAP SE</dc:creator>
  <cp:lastModifiedBy>Frendo, Oliver</cp:lastModifiedBy>
  <cp:revision>152</cp:revision>
  <dcterms:created xsi:type="dcterms:W3CDTF">2014-11-26T15:18:25Z</dcterms:created>
  <dcterms:modified xsi:type="dcterms:W3CDTF">2015-04-23T12:50:48Z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-1271419778</vt:i4>
  </property>
  <property fmtid="{D5CDD505-2E9C-101B-9397-08002B2CF9AE}" pid="3" name="_NewReviewCycle">
    <vt:lpwstr/>
  </property>
  <property fmtid="{D5CDD505-2E9C-101B-9397-08002B2CF9AE}" pid="4" name="_EmailSubject">
    <vt:lpwstr>Pres Wiz</vt:lpwstr>
  </property>
  <property fmtid="{D5CDD505-2E9C-101B-9397-08002B2CF9AE}" pid="5" name="_AuthorEmail">
    <vt:lpwstr>anette.sandmann@sap.com</vt:lpwstr>
  </property>
  <property fmtid="{D5CDD505-2E9C-101B-9397-08002B2CF9AE}" pid="6" name="_AuthorEmailDisplayName">
    <vt:lpwstr>Sandmann, Anette</vt:lpwstr>
  </property>
  <property fmtid="{D5CDD505-2E9C-101B-9397-08002B2CF9AE}" pid="7" name="_PreviousAdHocReviewCycleID">
    <vt:i4>1357826825</vt:i4>
  </property>
</Properties>
</file>