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340" r:id="rId2"/>
    <p:sldId id="342" r:id="rId3"/>
    <p:sldId id="341" r:id="rId4"/>
    <p:sldId id="353" r:id="rId5"/>
    <p:sldId id="346" r:id="rId6"/>
    <p:sldId id="345" r:id="rId7"/>
    <p:sldId id="347" r:id="rId8"/>
    <p:sldId id="349" r:id="rId9"/>
    <p:sldId id="350" r:id="rId10"/>
    <p:sldId id="354" r:id="rId11"/>
    <p:sldId id="352" r:id="rId12"/>
    <p:sldId id="371" r:id="rId13"/>
    <p:sldId id="370" r:id="rId14"/>
    <p:sldId id="372" r:id="rId15"/>
    <p:sldId id="343" r:id="rId16"/>
    <p:sldId id="344" r:id="rId17"/>
    <p:sldId id="362" r:id="rId18"/>
    <p:sldId id="355" r:id="rId19"/>
    <p:sldId id="356" r:id="rId20"/>
    <p:sldId id="425" r:id="rId21"/>
    <p:sldId id="426" r:id="rId22"/>
    <p:sldId id="427" r:id="rId23"/>
    <p:sldId id="428" r:id="rId24"/>
    <p:sldId id="429" r:id="rId25"/>
    <p:sldId id="359" r:id="rId26"/>
    <p:sldId id="360" r:id="rId27"/>
    <p:sldId id="363" r:id="rId28"/>
    <p:sldId id="381" r:id="rId29"/>
    <p:sldId id="364" r:id="rId30"/>
    <p:sldId id="358" r:id="rId31"/>
    <p:sldId id="361" r:id="rId32"/>
    <p:sldId id="365" r:id="rId33"/>
    <p:sldId id="406" r:id="rId34"/>
    <p:sldId id="407" r:id="rId35"/>
    <p:sldId id="408" r:id="rId36"/>
    <p:sldId id="415" r:id="rId37"/>
    <p:sldId id="416" r:id="rId38"/>
    <p:sldId id="417" r:id="rId39"/>
    <p:sldId id="418" r:id="rId40"/>
    <p:sldId id="419" r:id="rId41"/>
    <p:sldId id="420" r:id="rId42"/>
    <p:sldId id="421" r:id="rId43"/>
    <p:sldId id="422" r:id="rId44"/>
    <p:sldId id="423" r:id="rId45"/>
    <p:sldId id="424" r:id="rId46"/>
    <p:sldId id="409" r:id="rId47"/>
    <p:sldId id="410" r:id="rId48"/>
    <p:sldId id="411" r:id="rId49"/>
    <p:sldId id="412" r:id="rId50"/>
    <p:sldId id="413" r:id="rId51"/>
    <p:sldId id="414" r:id="rId52"/>
    <p:sldId id="367" r:id="rId53"/>
    <p:sldId id="366" r:id="rId54"/>
    <p:sldId id="368" r:id="rId55"/>
    <p:sldId id="369" r:id="rId56"/>
    <p:sldId id="374" r:id="rId57"/>
    <p:sldId id="375" r:id="rId58"/>
    <p:sldId id="377" r:id="rId59"/>
    <p:sldId id="376" r:id="rId60"/>
    <p:sldId id="378" r:id="rId61"/>
    <p:sldId id="379" r:id="rId62"/>
    <p:sldId id="380" r:id="rId63"/>
    <p:sldId id="430" r:id="rId64"/>
    <p:sldId id="431" r:id="rId65"/>
    <p:sldId id="432" r:id="rId66"/>
    <p:sldId id="310" r:id="rId67"/>
    <p:sldId id="265" r:id="rId68"/>
    <p:sldId id="339" r:id="rId69"/>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77410" autoAdjust="0"/>
  </p:normalViewPr>
  <p:slideViewPr>
    <p:cSldViewPr snapToGrid="0" showGuides="1">
      <p:cViewPr varScale="1">
        <p:scale>
          <a:sx n="90" d="100"/>
          <a:sy n="90" d="100"/>
        </p:scale>
        <p:origin x="-1728" y="-96"/>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b="0" dirty="0" smtClean="0"/>
              <a:t>1, 1, 2, 3, 5, 8, 13, 21, 34, …</a:t>
            </a:r>
          </a:p>
          <a:p>
            <a:endParaRPr lang="en-US" b="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HILFESTELLUNG:</a:t>
            </a:r>
            <a:br>
              <a:rPr lang="en-US" dirty="0" smtClean="0"/>
            </a:br>
            <a:r>
              <a:rPr lang="en-US" dirty="0" smtClean="0"/>
              <a:t>	IF high &lt; low</a:t>
            </a:r>
            <a:br>
              <a:rPr lang="en-US" dirty="0" smtClean="0"/>
            </a:br>
            <a:r>
              <a:rPr lang="en-US" dirty="0" smtClean="0"/>
              <a:t>		return </a:t>
            </a:r>
            <a:br>
              <a:rPr lang="en-US" dirty="0" smtClean="0"/>
            </a:br>
            <a:r>
              <a:rPr lang="en-US" dirty="0" smtClean="0"/>
              <a:t>	mid = FLOOR((</a:t>
            </a:r>
            <a:r>
              <a:rPr lang="en-US" dirty="0" err="1" smtClean="0"/>
              <a:t>low+high</a:t>
            </a:r>
            <a:r>
              <a:rPr lang="en-US" dirty="0" smtClean="0"/>
              <a:t>) / 2)</a:t>
            </a:r>
            <a:br>
              <a:rPr lang="en-US" dirty="0" smtClean="0"/>
            </a:br>
            <a:r>
              <a:rPr lang="en-US" dirty="0" smtClean="0"/>
              <a:t>	IF </a:t>
            </a:r>
            <a:r>
              <a:rPr lang="en-US" dirty="0" err="1" smtClean="0"/>
              <a:t>searchValue</a:t>
            </a:r>
            <a:r>
              <a:rPr lang="en-US" dirty="0" smtClean="0"/>
              <a:t> = </a:t>
            </a:r>
            <a:r>
              <a:rPr lang="en-US" dirty="0" err="1" smtClean="0"/>
              <a:t>arr</a:t>
            </a:r>
            <a:r>
              <a:rPr lang="en-US" dirty="0" smtClean="0"/>
              <a:t>[mid]</a:t>
            </a:r>
            <a:br>
              <a:rPr lang="en-US" dirty="0" smtClean="0"/>
            </a:br>
            <a:r>
              <a:rPr lang="en-US" dirty="0" smtClean="0"/>
              <a:t>		return mid</a:t>
            </a:r>
            <a:br>
              <a:rPr lang="en-US" dirty="0" smtClean="0"/>
            </a:br>
            <a:r>
              <a:rPr lang="en-US" dirty="0" smtClean="0"/>
              <a:t>	IF </a:t>
            </a:r>
            <a:r>
              <a:rPr lang="en-US" dirty="0" err="1" smtClean="0"/>
              <a:t>searchValue</a:t>
            </a:r>
            <a:r>
              <a:rPr lang="en-US" dirty="0" smtClean="0"/>
              <a:t> &lt; </a:t>
            </a:r>
            <a:r>
              <a:rPr lang="en-US" dirty="0" err="1" smtClean="0"/>
              <a:t>arr</a:t>
            </a:r>
            <a:r>
              <a:rPr lang="en-US" dirty="0" smtClean="0"/>
              <a:t>[mid]</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low, mid-1)</a:t>
            </a:r>
            <a:br>
              <a:rPr lang="en-US" dirty="0" smtClean="0"/>
            </a:br>
            <a:r>
              <a:rPr lang="en-US" dirty="0" smtClean="0"/>
              <a:t>	ELSE </a:t>
            </a:r>
            <a:br>
              <a:rPr lang="en-US" dirty="0" smtClean="0"/>
            </a:br>
            <a:r>
              <a:rPr lang="en-US" dirty="0" smtClean="0"/>
              <a:t>		return </a:t>
            </a:r>
            <a:r>
              <a:rPr lang="en-US" dirty="0" err="1" smtClean="0"/>
              <a:t>binarySearch</a:t>
            </a:r>
            <a:r>
              <a:rPr lang="en-US" dirty="0" smtClean="0"/>
              <a:t>(</a:t>
            </a:r>
            <a:r>
              <a:rPr lang="en-US" dirty="0" err="1" smtClean="0"/>
              <a:t>arr</a:t>
            </a:r>
            <a:r>
              <a:rPr lang="en-US" dirty="0" smtClean="0"/>
              <a:t>, </a:t>
            </a:r>
            <a:r>
              <a:rPr lang="en-US" dirty="0" err="1" smtClean="0"/>
              <a:t>searchValue</a:t>
            </a:r>
            <a:r>
              <a:rPr lang="en-US" dirty="0" smtClean="0"/>
              <a:t>, mid+1, high)</a:t>
            </a:r>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http://ryanmorr.com/understanding-scope-and-context-in-javascript/</a:t>
            </a:r>
          </a:p>
          <a:p>
            <a:endParaRPr lang="en-US" dirty="0" smtClean="0"/>
          </a:p>
          <a:p>
            <a:r>
              <a:rPr lang="en-US" dirty="0" err="1" smtClean="0"/>
              <a:t>Hier</a:t>
            </a:r>
            <a:r>
              <a:rPr lang="en-US" dirty="0" smtClean="0"/>
              <a:t> </a:t>
            </a:r>
            <a:r>
              <a:rPr lang="en-US" dirty="0" err="1" smtClean="0"/>
              <a:t>gehen</a:t>
            </a:r>
            <a:r>
              <a:rPr lang="en-US" baseline="0" dirty="0" smtClean="0"/>
              <a:t> </a:t>
            </a:r>
            <a:r>
              <a:rPr lang="en-US" baseline="0" dirty="0" err="1" smtClean="0"/>
              <a:t>wir</a:t>
            </a:r>
            <a:r>
              <a:rPr lang="en-US" baseline="0" dirty="0" smtClean="0"/>
              <a:t> auf den </a:t>
            </a:r>
            <a:r>
              <a:rPr lang="en-US" baseline="0" dirty="0" err="1" smtClean="0"/>
              <a:t>Unterschied</a:t>
            </a:r>
            <a:r>
              <a:rPr lang="en-US" baseline="0" dirty="0" smtClean="0"/>
              <a:t> </a:t>
            </a:r>
            <a:r>
              <a:rPr lang="en-US" baseline="0" dirty="0" err="1" smtClean="0"/>
              <a:t>zwischen</a:t>
            </a:r>
            <a:r>
              <a:rPr lang="en-US" baseline="0" dirty="0" smtClean="0"/>
              <a:t> Scope und Context </a:t>
            </a:r>
            <a:r>
              <a:rPr lang="en-US" baseline="0" dirty="0" err="1" smtClean="0"/>
              <a:t>ein</a:t>
            </a:r>
            <a:r>
              <a:rPr lang="en-US" baseline="0" dirty="0" smtClean="0"/>
              <a:t>, die </a:t>
            </a:r>
            <a:r>
              <a:rPr lang="en-US" baseline="0" dirty="0" err="1" smtClean="0"/>
              <a:t>manchmal</a:t>
            </a:r>
            <a:r>
              <a:rPr lang="en-US" baseline="0" dirty="0" smtClean="0"/>
              <a:t> </a:t>
            </a:r>
            <a:r>
              <a:rPr lang="en-US" baseline="0" dirty="0" err="1" smtClean="0"/>
              <a:t>eine</a:t>
            </a:r>
            <a:r>
              <a:rPr lang="en-US" baseline="0" dirty="0" smtClean="0"/>
              <a:t> </a:t>
            </a:r>
            <a:r>
              <a:rPr lang="en-US" baseline="0" dirty="0" err="1" smtClean="0"/>
              <a:t>schwammige</a:t>
            </a:r>
            <a:r>
              <a:rPr lang="en-US" baseline="0" dirty="0" smtClean="0"/>
              <a:t> </a:t>
            </a:r>
            <a:r>
              <a:rPr lang="en-US" baseline="0" dirty="0" err="1" smtClean="0"/>
              <a:t>Bedeutung</a:t>
            </a:r>
            <a:r>
              <a:rPr lang="en-US" baseline="0" dirty="0" smtClean="0"/>
              <a:t> </a:t>
            </a:r>
            <a:r>
              <a:rPr lang="en-US" baseline="0" dirty="0" err="1" smtClean="0"/>
              <a:t>oder</a:t>
            </a:r>
            <a:r>
              <a:rPr lang="en-US" baseline="0" dirty="0" smtClean="0"/>
              <a:t> </a:t>
            </a:r>
            <a:r>
              <a:rPr lang="en-US" baseline="0" dirty="0" err="1" smtClean="0"/>
              <a:t>falsch</a:t>
            </a:r>
            <a:r>
              <a:rPr lang="en-US" baseline="0" dirty="0" smtClean="0"/>
              <a:t> </a:t>
            </a:r>
            <a:r>
              <a:rPr lang="en-US" baseline="0" dirty="0" err="1" smtClean="0"/>
              <a:t>benutzt</a:t>
            </a:r>
            <a:r>
              <a:rPr lang="en-US" baseline="0" dirty="0" smtClean="0"/>
              <a:t> </a:t>
            </a:r>
            <a:r>
              <a:rPr lang="en-US" baseline="0" dirty="0" err="1" smtClean="0"/>
              <a:t>werden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Beschreibt</a:t>
            </a:r>
            <a:r>
              <a:rPr lang="en-US" dirty="0" smtClean="0"/>
              <a:t> </a:t>
            </a:r>
            <a:r>
              <a:rPr lang="en-US" dirty="0" err="1" smtClean="0"/>
              <a:t>Variablenzugriff</a:t>
            </a:r>
            <a:r>
              <a:rPr lang="en-US" dirty="0" smtClean="0"/>
              <a:t> </a:t>
            </a:r>
            <a:r>
              <a:rPr lang="en-US" dirty="0" err="1" smtClean="0"/>
              <a:t>bei</a:t>
            </a:r>
            <a:r>
              <a:rPr lang="en-US" dirty="0" smtClean="0"/>
              <a:t> </a:t>
            </a:r>
            <a:r>
              <a:rPr lang="en-US" dirty="0" err="1" smtClean="0"/>
              <a:t>einem</a:t>
            </a:r>
            <a:r>
              <a:rPr lang="en-US" dirty="0" smtClean="0"/>
              <a:t> </a:t>
            </a:r>
            <a:r>
              <a:rPr lang="en-US" dirty="0" err="1" smtClean="0"/>
              <a:t>Funktionsaufruf</a:t>
            </a:r>
            <a:r>
              <a:rPr lang="en-US" dirty="0" smtClean="0"/>
              <a:t/>
            </a:r>
            <a:br>
              <a:rPr lang="en-US" dirty="0" smtClean="0"/>
            </a:br>
            <a:r>
              <a:rPr lang="en-US" dirty="0" smtClean="0"/>
              <a:t>Scope</a:t>
            </a:r>
            <a:r>
              <a:rPr lang="en-US" baseline="0" dirty="0" smtClean="0"/>
              <a:t> chain</a:t>
            </a:r>
          </a:p>
          <a:p>
            <a:r>
              <a:rPr lang="en-US" baseline="0" dirty="0" err="1" smtClean="0"/>
              <a:t>Bei</a:t>
            </a:r>
            <a:r>
              <a:rPr lang="en-US" baseline="0" dirty="0" smtClean="0"/>
              <a:t> </a:t>
            </a:r>
            <a:r>
              <a:rPr lang="en-US" baseline="0" dirty="0" err="1" smtClean="0"/>
              <a:t>Namenskonflikten</a:t>
            </a:r>
            <a:r>
              <a:rPr lang="en-US" baseline="0" dirty="0" smtClean="0"/>
              <a:t>, also </a:t>
            </a:r>
            <a:r>
              <a:rPr lang="en-US" baseline="0" dirty="0" err="1" smtClean="0"/>
              <a:t>gleichbenannten</a:t>
            </a:r>
            <a:r>
              <a:rPr lang="en-US" baseline="0" dirty="0" smtClean="0"/>
              <a:t> </a:t>
            </a:r>
            <a:r>
              <a:rPr lang="en-US" baseline="0" dirty="0" err="1" smtClean="0"/>
              <a:t>Variablen</a:t>
            </a:r>
            <a:r>
              <a:rPr lang="en-US" baseline="0" dirty="0" smtClean="0"/>
              <a:t> </a:t>
            </a:r>
            <a:r>
              <a:rPr lang="en-US" baseline="0" dirty="0" err="1" smtClean="0"/>
              <a:t>nehmen</a:t>
            </a:r>
            <a:r>
              <a:rPr lang="en-US" baseline="0" dirty="0" smtClean="0"/>
              <a:t> die </a:t>
            </a:r>
            <a:r>
              <a:rPr lang="en-US" baseline="0" dirty="0" err="1" smtClean="0"/>
              <a:t>lokalen</a:t>
            </a:r>
            <a:r>
              <a:rPr lang="en-US" baseline="0" dirty="0" smtClean="0"/>
              <a:t> </a:t>
            </a:r>
            <a:r>
              <a:rPr lang="en-US" baseline="0" dirty="0" err="1" smtClean="0"/>
              <a:t>Variablen</a:t>
            </a:r>
            <a:r>
              <a:rPr lang="en-US" baseline="0" dirty="0" smtClean="0"/>
              <a:t> </a:t>
            </a:r>
            <a:r>
              <a:rPr lang="en-US" baseline="0" dirty="0" err="1" smtClean="0"/>
              <a:t>Vorrang</a:t>
            </a:r>
            <a:r>
              <a:rPr lang="en-US" baseline="0" dirty="0" smtClean="0"/>
              <a:t> </a:t>
            </a:r>
            <a:r>
              <a:rPr lang="en-US" baseline="0" dirty="0" err="1" smtClean="0"/>
              <a:t>zu</a:t>
            </a:r>
            <a:r>
              <a:rPr lang="en-US" baseline="0" dirty="0" smtClean="0"/>
              <a:t> den </a:t>
            </a:r>
            <a:r>
              <a:rPr lang="en-US" baseline="0" dirty="0" err="1" smtClean="0"/>
              <a:t>globalen</a:t>
            </a:r>
            <a:endParaRPr lang="en-US" baseline="0" dirty="0" smtClean="0"/>
          </a:p>
          <a:p>
            <a:r>
              <a:rPr lang="en-US" baseline="0" dirty="0" err="1" smtClean="0"/>
              <a:t>Wichtig</a:t>
            </a:r>
            <a:r>
              <a:rPr lang="en-US" baseline="0" dirty="0" smtClean="0"/>
              <a:t> </a:t>
            </a:r>
            <a:r>
              <a:rPr lang="en-US" baseline="0" dirty="0" err="1" smtClean="0"/>
              <a:t>für</a:t>
            </a:r>
            <a:r>
              <a:rPr lang="en-US" baseline="0" dirty="0" smtClean="0"/>
              <a:t> JavaScript </a:t>
            </a:r>
            <a:r>
              <a:rPr lang="en-US" baseline="0" dirty="0" err="1" smtClean="0"/>
              <a:t>ist</a:t>
            </a:r>
            <a:r>
              <a:rPr lang="en-US" baseline="0" dirty="0" smtClean="0"/>
              <a:t> </a:t>
            </a:r>
            <a:r>
              <a:rPr lang="en-US" baseline="0" dirty="0" err="1" smtClean="0"/>
              <a:t>außerdem</a:t>
            </a:r>
            <a:r>
              <a:rPr lang="en-US" baseline="0" dirty="0" smtClean="0"/>
              <a:t>: Scope </a:t>
            </a:r>
            <a:r>
              <a:rPr lang="en-US" baseline="0" dirty="0" err="1" smtClean="0"/>
              <a:t>ändert</a:t>
            </a:r>
            <a:r>
              <a:rPr lang="en-US" baseline="0" dirty="0" smtClean="0"/>
              <a:t> </a:t>
            </a:r>
            <a:r>
              <a:rPr lang="en-US" baseline="0" dirty="0" err="1" smtClean="0"/>
              <a:t>sich</a:t>
            </a:r>
            <a:r>
              <a:rPr lang="en-US" baseline="0" dirty="0" smtClean="0"/>
              <a:t> NUR </a:t>
            </a:r>
            <a:r>
              <a:rPr lang="en-US" baseline="0" dirty="0" err="1" smtClean="0"/>
              <a:t>wenn</a:t>
            </a:r>
            <a:r>
              <a:rPr lang="en-US" baseline="0" dirty="0" smtClean="0"/>
              <a:t> man </a:t>
            </a:r>
            <a:r>
              <a:rPr lang="en-US" baseline="0" dirty="0" err="1" smtClean="0"/>
              <a:t>Funktionsaufruf</a:t>
            </a:r>
            <a:r>
              <a:rPr lang="en-US" baseline="0" dirty="0" smtClean="0"/>
              <a:t> </a:t>
            </a:r>
            <a:r>
              <a:rPr lang="en-US" baseline="0" dirty="0" err="1" smtClean="0"/>
              <a:t>ändert</a:t>
            </a:r>
            <a:r>
              <a:rPr lang="en-US" baseline="0" dirty="0" smtClean="0"/>
              <a:t>, also </a:t>
            </a:r>
            <a:r>
              <a:rPr lang="en-US" baseline="0" dirty="0" err="1" smtClean="0"/>
              <a:t>nicht</a:t>
            </a:r>
            <a:r>
              <a:rPr lang="en-US" baseline="0" dirty="0" smtClean="0"/>
              <a:t> </a:t>
            </a:r>
            <a:r>
              <a:rPr lang="en-US" baseline="0" dirty="0" err="1" smtClean="0"/>
              <a:t>wie</a:t>
            </a:r>
            <a:r>
              <a:rPr lang="en-US" baseline="0" dirty="0" smtClean="0"/>
              <a:t> </a:t>
            </a:r>
            <a:r>
              <a:rPr lang="en-US" baseline="0" dirty="0" err="1" smtClean="0"/>
              <a:t>bei</a:t>
            </a:r>
            <a:r>
              <a:rPr lang="en-US" baseline="0" dirty="0" smtClean="0"/>
              <a:t> </a:t>
            </a:r>
            <a:r>
              <a:rPr lang="en-US" baseline="0" dirty="0" err="1" smtClean="0"/>
              <a:t>anderen</a:t>
            </a:r>
            <a:r>
              <a:rPr lang="en-US" baseline="0" dirty="0" smtClean="0"/>
              <a:t> </a:t>
            </a:r>
            <a:r>
              <a:rPr lang="en-US" baseline="0" dirty="0" err="1" smtClean="0"/>
              <a:t>Sprachen</a:t>
            </a:r>
            <a:r>
              <a:rPr lang="en-US" baseline="0" dirty="0" smtClean="0"/>
              <a:t> </a:t>
            </a:r>
            <a:r>
              <a:rPr lang="en-US" baseline="0" dirty="0" err="1" smtClean="0"/>
              <a:t>bei</a:t>
            </a:r>
            <a:r>
              <a:rPr lang="en-US" baseline="0" dirty="0" smtClean="0"/>
              <a:t> IF und WHILE und so</a:t>
            </a:r>
          </a:p>
          <a:p>
            <a:endParaRPr lang="en-US" baseline="0" dirty="0" smtClean="0"/>
          </a:p>
          <a:p>
            <a:r>
              <a:rPr lang="en-US" baseline="0" dirty="0" smtClean="0"/>
              <a:t>Davon </a:t>
            </a:r>
            <a:r>
              <a:rPr lang="en-US" baseline="0" dirty="0" err="1" smtClean="0"/>
              <a:t>macht</a:t>
            </a:r>
            <a:r>
              <a:rPr lang="en-US" baseline="0" dirty="0" smtClean="0"/>
              <a:t> man in Closures, </a:t>
            </a:r>
            <a:r>
              <a:rPr lang="en-US" baseline="0" dirty="0" err="1" smtClean="0"/>
              <a:t>dem</a:t>
            </a:r>
            <a:r>
              <a:rPr lang="en-US" baseline="0" dirty="0" smtClean="0"/>
              <a:t> </a:t>
            </a:r>
            <a:r>
              <a:rPr lang="en-US" baseline="0" dirty="0" err="1" smtClean="0"/>
              <a:t>nächsten</a:t>
            </a:r>
            <a:r>
              <a:rPr lang="en-US" baseline="0" dirty="0" smtClean="0"/>
              <a:t> </a:t>
            </a:r>
            <a:r>
              <a:rPr lang="en-US" baseline="0" dirty="0" err="1" smtClean="0"/>
              <a:t>Thema</a:t>
            </a:r>
            <a:r>
              <a:rPr lang="en-US" baseline="0" dirty="0" smtClean="0"/>
              <a:t>, </a:t>
            </a:r>
            <a:r>
              <a:rPr lang="en-US" baseline="0" dirty="0" err="1" smtClean="0"/>
              <a:t>Gebrauch</a:t>
            </a:r>
            <a:r>
              <a:rPr lang="en-US" baseline="0" dirty="0" smtClean="0"/>
              <a:t>:</a:t>
            </a:r>
          </a:p>
          <a:p>
            <a:endParaRPr lang="en-US" baseline="0"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Private</a:t>
            </a:r>
            <a:r>
              <a:rPr lang="en-US" baseline="0" dirty="0" smtClean="0"/>
              <a:t> und public </a:t>
            </a:r>
            <a:r>
              <a:rPr lang="en-US" baseline="0" dirty="0" err="1" smtClean="0"/>
              <a:t>Variablen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Weiß</a:t>
            </a:r>
            <a:r>
              <a:rPr lang="en-US" baseline="0" dirty="0" smtClean="0"/>
              <a:t> </a:t>
            </a:r>
            <a:r>
              <a:rPr lang="en-US" baseline="0" dirty="0" err="1" smtClean="0"/>
              <a:t>jemand</a:t>
            </a:r>
            <a:r>
              <a:rPr lang="en-US" baseline="0" dirty="0" smtClean="0"/>
              <a:t> was das problem </a:t>
            </a:r>
            <a:r>
              <a:rPr lang="en-US" baseline="0" dirty="0" err="1" smtClean="0"/>
              <a:t>ist</a:t>
            </a:r>
            <a:r>
              <a:rPr lang="en-US" baseline="0" dirty="0" smtClean="0"/>
              <a:t>? [</a:t>
            </a:r>
            <a:r>
              <a:rPr lang="en-US" baseline="0" dirty="0" err="1" smtClean="0"/>
              <a:t>Im</a:t>
            </a:r>
            <a:r>
              <a:rPr lang="en-US" baseline="0" dirty="0" smtClean="0"/>
              <a:t> browser </a:t>
            </a:r>
            <a:r>
              <a:rPr lang="en-US" baseline="0" dirty="0" err="1" smtClean="0"/>
              <a:t>demonstrieren</a:t>
            </a:r>
            <a:r>
              <a:rPr lang="en-US" baseline="0" dirty="0" smtClean="0"/>
              <a:t>]</a:t>
            </a:r>
            <a:endParaRPr lang="en-US" dirty="0" smtClean="0"/>
          </a:p>
          <a:p>
            <a:r>
              <a:rPr lang="en-US" dirty="0" err="1" smtClean="0"/>
              <a:t>Jemand</a:t>
            </a:r>
            <a:r>
              <a:rPr lang="en-US" dirty="0" smtClean="0"/>
              <a:t> </a:t>
            </a:r>
            <a:r>
              <a:rPr lang="en-US" dirty="0" err="1" smtClean="0"/>
              <a:t>eine</a:t>
            </a:r>
            <a:r>
              <a:rPr lang="en-US" dirty="0" smtClean="0"/>
              <a:t> </a:t>
            </a:r>
            <a:r>
              <a:rPr lang="en-US" dirty="0" err="1" smtClean="0"/>
              <a:t>Idee</a:t>
            </a:r>
            <a:r>
              <a:rPr lang="en-US" dirty="0" smtClean="0"/>
              <a:t> </a:t>
            </a:r>
            <a:r>
              <a:rPr lang="en-US" dirty="0" err="1" smtClean="0"/>
              <a:t>wie</a:t>
            </a:r>
            <a:r>
              <a:rPr lang="en-US" dirty="0" smtClean="0"/>
              <a:t> man das </a:t>
            </a:r>
            <a:r>
              <a:rPr lang="en-US" dirty="0" err="1" smtClean="0"/>
              <a:t>Lösung</a:t>
            </a:r>
            <a:r>
              <a:rPr lang="en-US" dirty="0" smtClean="0"/>
              <a:t> </a:t>
            </a:r>
            <a:r>
              <a:rPr lang="en-US" dirty="0" err="1" smtClean="0"/>
              <a:t>könnte</a:t>
            </a:r>
            <a:r>
              <a:rPr lang="en-US" dirty="0" smtClean="0"/>
              <a:t>?</a:t>
            </a:r>
          </a:p>
          <a:p>
            <a:r>
              <a:rPr lang="en-US" dirty="0" err="1" smtClean="0"/>
              <a:t>Hinweis</a:t>
            </a:r>
            <a:r>
              <a:rPr lang="en-US" dirty="0" smtClean="0"/>
              <a:t>: man </a:t>
            </a:r>
            <a:r>
              <a:rPr lang="en-US" dirty="0" err="1" smtClean="0"/>
              <a:t>darf</a:t>
            </a:r>
            <a:r>
              <a:rPr lang="en-US" dirty="0" smtClean="0"/>
              <a:t> this</a:t>
            </a:r>
            <a:r>
              <a:rPr lang="en-US" baseline="0" dirty="0" smtClean="0"/>
              <a:t> </a:t>
            </a:r>
            <a:r>
              <a:rPr lang="en-US" baseline="0" dirty="0" err="1" smtClean="0"/>
              <a:t>nicht</a:t>
            </a:r>
            <a:r>
              <a:rPr lang="en-US" baseline="0" dirty="0" smtClean="0"/>
              <a:t> </a:t>
            </a:r>
            <a:r>
              <a:rPr lang="en-US" baseline="0" dirty="0" err="1" smtClean="0"/>
              <a:t>verändern</a:t>
            </a:r>
            <a:r>
              <a:rPr lang="en-US" baseline="0" dirty="0" smtClean="0"/>
              <a:t>, </a:t>
            </a:r>
            <a:r>
              <a:rPr lang="en-US" baseline="0" dirty="0" err="1" smtClean="0"/>
              <a:t>aber</a:t>
            </a:r>
            <a:r>
              <a:rPr lang="en-US" baseline="0" dirty="0" smtClean="0"/>
              <a:t> man </a:t>
            </a:r>
            <a:r>
              <a:rPr lang="en-US" baseline="0" dirty="0" err="1" smtClean="0"/>
              <a:t>kann</a:t>
            </a:r>
            <a:r>
              <a:rPr lang="en-US" baseline="0" dirty="0" smtClean="0"/>
              <a:t> </a:t>
            </a:r>
            <a:r>
              <a:rPr lang="en-US" baseline="0" dirty="0" err="1" smtClean="0"/>
              <a:t>eine</a:t>
            </a:r>
            <a:r>
              <a:rPr lang="en-US" baseline="0" dirty="0" smtClean="0"/>
              <a:t> </a:t>
            </a:r>
            <a:r>
              <a:rPr lang="en-US" baseline="0" dirty="0" err="1" smtClean="0"/>
              <a:t>Referenz</a:t>
            </a:r>
            <a:r>
              <a:rPr lang="en-US" baseline="0" dirty="0" smtClean="0"/>
              <a:t> </a:t>
            </a:r>
            <a:r>
              <a:rPr lang="en-US" baseline="0" dirty="0" err="1" smtClean="0"/>
              <a:t>zu</a:t>
            </a:r>
            <a:r>
              <a:rPr lang="en-US" baseline="0" dirty="0" smtClean="0"/>
              <a:t> this </a:t>
            </a:r>
            <a:r>
              <a:rPr lang="en-US" baseline="0" dirty="0" err="1" smtClean="0"/>
              <a:t>erstellen</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Lösung</a:t>
            </a:r>
            <a:r>
              <a:rPr lang="en-US" dirty="0" smtClean="0"/>
              <a:t> </a:t>
            </a:r>
            <a:r>
              <a:rPr lang="en-US" dirty="0" err="1" smtClean="0"/>
              <a:t>über</a:t>
            </a:r>
            <a:r>
              <a:rPr lang="en-US" dirty="0" smtClean="0"/>
              <a:t> self,</a:t>
            </a:r>
            <a:r>
              <a:rPr lang="en-US" baseline="0" dirty="0" smtClean="0"/>
              <a:t> </a:t>
            </a:r>
            <a:r>
              <a:rPr lang="en-US" baseline="0" dirty="0" err="1" smtClean="0"/>
              <a:t>sieht</a:t>
            </a:r>
            <a:r>
              <a:rPr lang="en-US" baseline="0" dirty="0" smtClean="0"/>
              <a:t> man </a:t>
            </a:r>
            <a:r>
              <a:rPr lang="en-US" baseline="0" dirty="0" err="1" smtClean="0"/>
              <a:t>sehr</a:t>
            </a:r>
            <a:r>
              <a:rPr lang="en-US" baseline="0" dirty="0" smtClean="0"/>
              <a:t> </a:t>
            </a:r>
            <a:r>
              <a:rPr lang="en-US" baseline="0" dirty="0" err="1" smtClean="0"/>
              <a:t>häufig</a:t>
            </a:r>
            <a:r>
              <a:rPr lang="en-US" baseline="0" dirty="0" smtClean="0"/>
              <a:t> </a:t>
            </a:r>
            <a:r>
              <a:rPr lang="en-US" baseline="0" dirty="0" err="1" smtClean="0"/>
              <a:t>bei</a:t>
            </a:r>
            <a:r>
              <a:rPr lang="en-US" baseline="0" dirty="0" smtClean="0"/>
              <a:t> SAP</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Hinweis</a:t>
            </a:r>
            <a:r>
              <a:rPr lang="en-US" dirty="0" smtClean="0"/>
              <a:t>:</a:t>
            </a:r>
            <a:r>
              <a:rPr lang="en-US" baseline="0" dirty="0" smtClean="0"/>
              <a:t> </a:t>
            </a:r>
            <a:r>
              <a:rPr lang="en-US" baseline="0" dirty="0" err="1" smtClean="0"/>
              <a:t>Habe</a:t>
            </a:r>
            <a:r>
              <a:rPr lang="en-US" baseline="0" dirty="0" smtClean="0"/>
              <a:t> self </a:t>
            </a:r>
            <a:r>
              <a:rPr lang="en-US" baseline="0" dirty="0" err="1" smtClean="0"/>
              <a:t>wieder</a:t>
            </a:r>
            <a:r>
              <a:rPr lang="en-US" baseline="0" dirty="0" smtClean="0"/>
              <a:t> </a:t>
            </a:r>
            <a:r>
              <a:rPr lang="en-US" baseline="0" dirty="0" err="1" smtClean="0"/>
              <a:t>rausgenommen</a:t>
            </a:r>
            <a:r>
              <a:rPr lang="en-US" baseline="0" dirty="0" smtClean="0"/>
              <a:t> und </a:t>
            </a:r>
            <a:r>
              <a:rPr lang="en-US" baseline="0" dirty="0" err="1" smtClean="0"/>
              <a:t>Aufruf</a:t>
            </a:r>
            <a:r>
              <a:rPr lang="en-US" baseline="0" dirty="0" smtClean="0"/>
              <a:t> </a:t>
            </a:r>
            <a:r>
              <a:rPr lang="en-US" baseline="0" dirty="0" err="1" smtClean="0"/>
              <a:t>wieder</a:t>
            </a:r>
            <a:r>
              <a:rPr lang="en-US" baseline="0" dirty="0" smtClean="0"/>
              <a:t> </a:t>
            </a:r>
            <a:r>
              <a:rPr lang="en-US" baseline="0" dirty="0" err="1" smtClean="0"/>
              <a:t>über</a:t>
            </a:r>
            <a:r>
              <a:rPr lang="en-US" baseline="0" dirty="0" smtClean="0"/>
              <a:t> this</a:t>
            </a:r>
            <a:endParaRPr lang="en-US" dirty="0" smtClean="0"/>
          </a:p>
          <a:p>
            <a:r>
              <a:rPr lang="en-US" dirty="0" err="1" smtClean="0"/>
              <a:t>Lösung</a:t>
            </a:r>
            <a:r>
              <a:rPr lang="en-US" dirty="0" smtClean="0"/>
              <a:t> </a:t>
            </a:r>
            <a:r>
              <a:rPr lang="en-US" dirty="0" err="1" smtClean="0"/>
              <a:t>über</a:t>
            </a:r>
            <a:r>
              <a:rPr lang="en-US" dirty="0" smtClean="0"/>
              <a:t> .call</a:t>
            </a:r>
            <a:br>
              <a:rPr lang="en-US" dirty="0" smtClean="0"/>
            </a:br>
            <a:r>
              <a:rPr lang="en-US" dirty="0" smtClean="0"/>
              <a:t>Mag </a:t>
            </a:r>
            <a:r>
              <a:rPr lang="en-US" dirty="0" err="1" smtClean="0"/>
              <a:t>ich</a:t>
            </a:r>
            <a:r>
              <a:rPr lang="en-US" dirty="0" smtClean="0"/>
              <a:t> </a:t>
            </a:r>
            <a:r>
              <a:rPr lang="en-US" dirty="0" err="1" smtClean="0"/>
              <a:t>persönlich</a:t>
            </a:r>
            <a:r>
              <a:rPr lang="en-US" dirty="0" smtClean="0"/>
              <a:t> </a:t>
            </a:r>
            <a:r>
              <a:rPr lang="en-US" dirty="0" err="1" smtClean="0"/>
              <a:t>lieber</a:t>
            </a:r>
            <a:r>
              <a:rPr lang="en-US" dirty="0" smtClean="0"/>
              <a:t>, Matthias mag die </a:t>
            </a:r>
            <a:r>
              <a:rPr lang="en-US" dirty="0" err="1" smtClean="0"/>
              <a:t>andere</a:t>
            </a:r>
            <a:r>
              <a:rPr lang="en-US" dirty="0" smtClean="0"/>
              <a:t> Version </a:t>
            </a:r>
            <a:r>
              <a:rPr lang="en-US" dirty="0" err="1" smtClean="0"/>
              <a:t>lieber</a:t>
            </a:r>
            <a:r>
              <a:rPr lang="en-US" dirty="0" smtClean="0"/>
              <a:t>, </a:t>
            </a:r>
            <a:r>
              <a:rPr lang="en-US" dirty="0" err="1" smtClean="0"/>
              <a:t>es</a:t>
            </a:r>
            <a:r>
              <a:rPr lang="en-US" dirty="0" smtClean="0"/>
              <a:t> </a:t>
            </a:r>
            <a:r>
              <a:rPr lang="en-US" dirty="0" err="1" smtClean="0"/>
              <a:t>ist</a:t>
            </a:r>
            <a:r>
              <a:rPr lang="en-US" dirty="0" smtClean="0"/>
              <a:t> also </a:t>
            </a:r>
            <a:r>
              <a:rPr lang="en-US" dirty="0" err="1" smtClean="0"/>
              <a:t>persönlicher</a:t>
            </a:r>
            <a:r>
              <a:rPr lang="en-US" dirty="0" smtClean="0"/>
              <a:t> </a:t>
            </a:r>
            <a:r>
              <a:rPr lang="en-US" dirty="0" err="1" smtClean="0"/>
              <a:t>Stil</a:t>
            </a:r>
            <a:r>
              <a:rPr lang="en-US" dirty="0" smtClean="0"/>
              <a:t> </a:t>
            </a:r>
            <a:r>
              <a:rPr lang="en-US" dirty="0" err="1" smtClean="0"/>
              <a:t>welchen</a:t>
            </a:r>
            <a:r>
              <a:rPr lang="en-US" dirty="0" smtClean="0"/>
              <a:t> </a:t>
            </a:r>
            <a:r>
              <a:rPr lang="en-US" dirty="0" err="1" smtClean="0"/>
              <a:t>ihr</a:t>
            </a:r>
            <a:r>
              <a:rPr lang="en-US" dirty="0" smtClean="0"/>
              <a:t> </a:t>
            </a:r>
            <a:r>
              <a:rPr lang="en-US" dirty="0" err="1" smtClean="0"/>
              <a:t>benutzt</a:t>
            </a:r>
            <a:r>
              <a:rPr lang="en-US" dirty="0" smtClean="0"/>
              <a:t>. </a:t>
            </a:r>
            <a:r>
              <a:rPr lang="en-US" dirty="0" err="1" smtClean="0"/>
              <a:t>Achtet</a:t>
            </a:r>
            <a:r>
              <a:rPr lang="en-US" dirty="0" smtClean="0"/>
              <a:t> </a:t>
            </a:r>
            <a:r>
              <a:rPr lang="en-US" dirty="0" err="1" smtClean="0"/>
              <a:t>nur</a:t>
            </a:r>
            <a:r>
              <a:rPr lang="en-US" dirty="0" smtClean="0"/>
              <a:t> </a:t>
            </a:r>
            <a:r>
              <a:rPr lang="en-US" dirty="0" err="1" smtClean="0"/>
              <a:t>drauf</a:t>
            </a:r>
            <a:r>
              <a:rPr lang="en-US" dirty="0" smtClean="0"/>
              <a:t>, </a:t>
            </a:r>
            <a:r>
              <a:rPr lang="en-US" dirty="0" err="1" smtClean="0"/>
              <a:t>dass</a:t>
            </a:r>
            <a:r>
              <a:rPr lang="en-US" dirty="0" smtClean="0"/>
              <a:t> </a:t>
            </a:r>
            <a:r>
              <a:rPr lang="en-US" dirty="0" err="1" smtClean="0"/>
              <a:t>ihr</a:t>
            </a:r>
            <a:r>
              <a:rPr lang="en-US" baseline="0" dirty="0" smtClean="0"/>
              <a:t> </a:t>
            </a:r>
            <a:r>
              <a:rPr lang="en-US" baseline="0" dirty="0" err="1" smtClean="0"/>
              <a:t>es</a:t>
            </a:r>
            <a:r>
              <a:rPr lang="en-US" baseline="0" dirty="0" smtClean="0"/>
              <a:t> </a:t>
            </a:r>
            <a:r>
              <a:rPr lang="en-US" baseline="0" dirty="0" err="1" smtClean="0"/>
              <a:t>konsistent</a:t>
            </a:r>
            <a:r>
              <a:rPr lang="en-US" baseline="0" dirty="0" smtClean="0"/>
              <a:t> </a:t>
            </a:r>
            <a:r>
              <a:rPr lang="en-US" baseline="0" dirty="0" err="1" smtClean="0"/>
              <a:t>macht</a:t>
            </a:r>
            <a:r>
              <a:rPr lang="en-US" baseline="0" dirty="0" smtClean="0"/>
              <a:t> und </a:t>
            </a:r>
            <a:r>
              <a:rPr lang="en-US" baseline="0" dirty="0" err="1" smtClean="0"/>
              <a:t>orientiert</a:t>
            </a:r>
            <a:r>
              <a:rPr lang="en-US" baseline="0" dirty="0" smtClean="0"/>
              <a:t> </a:t>
            </a:r>
            <a:r>
              <a:rPr lang="en-US" baseline="0" dirty="0" err="1" smtClean="0"/>
              <a:t>euch</a:t>
            </a:r>
            <a:r>
              <a:rPr lang="en-US" baseline="0" dirty="0" smtClean="0"/>
              <a:t> an </a:t>
            </a:r>
            <a:r>
              <a:rPr lang="en-US" baseline="0" dirty="0" err="1" smtClean="0"/>
              <a:t>dem</a:t>
            </a:r>
            <a:r>
              <a:rPr lang="en-US" baseline="0" dirty="0" smtClean="0"/>
              <a:t> </a:t>
            </a:r>
            <a:r>
              <a:rPr lang="en-US" baseline="0" dirty="0" err="1" smtClean="0"/>
              <a:t>Projekt</a:t>
            </a:r>
            <a:r>
              <a:rPr lang="en-US" baseline="0" dirty="0" smtClean="0"/>
              <a:t> in </a:t>
            </a:r>
            <a:r>
              <a:rPr lang="en-US" baseline="0" dirty="0" err="1" smtClean="0"/>
              <a:t>dem</a:t>
            </a:r>
            <a:r>
              <a:rPr lang="en-US" baseline="0" dirty="0" smtClean="0"/>
              <a:t> </a:t>
            </a:r>
            <a:r>
              <a:rPr lang="en-US" baseline="0" dirty="0" err="1" smtClean="0"/>
              <a:t>ihr</a:t>
            </a:r>
            <a:r>
              <a:rPr lang="en-US" baseline="0" dirty="0" smtClean="0"/>
              <a:t> </a:t>
            </a:r>
            <a:r>
              <a:rPr lang="en-US" baseline="0" dirty="0" err="1" smtClean="0"/>
              <a:t>seid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1.</a:t>
            </a:r>
            <a:r>
              <a:rPr lang="en-US" baseline="0" dirty="0" smtClean="0"/>
              <a:t> </a:t>
            </a:r>
            <a:r>
              <a:rPr lang="en-US" dirty="0" err="1" smtClean="0"/>
              <a:t>Ergebnis</a:t>
            </a:r>
            <a:r>
              <a:rPr lang="en-US" dirty="0" smtClean="0"/>
              <a:t>:</a:t>
            </a:r>
            <a:r>
              <a:rPr lang="en-US" baseline="0" dirty="0" smtClean="0"/>
              <a:t> 5</a:t>
            </a:r>
          </a:p>
          <a:p>
            <a:r>
              <a:rPr lang="en-US" dirty="0" smtClean="0"/>
              <a:t>2. </a:t>
            </a:r>
            <a:r>
              <a:rPr lang="en-US" dirty="0" err="1" smtClean="0"/>
              <a:t>Ergebnis</a:t>
            </a:r>
            <a:r>
              <a:rPr lang="en-US" dirty="0" smtClean="0"/>
              <a:t>:</a:t>
            </a:r>
            <a:r>
              <a:rPr lang="en-US" baseline="0" dirty="0" smtClean="0"/>
              <a:t> 3</a:t>
            </a:r>
          </a:p>
          <a:p>
            <a:r>
              <a:rPr lang="en-US" baseline="0" dirty="0" smtClean="0"/>
              <a:t>3. </a:t>
            </a:r>
            <a:r>
              <a:rPr lang="en-US" baseline="0" dirty="0" err="1" smtClean="0"/>
              <a:t>Ergebnis</a:t>
            </a:r>
            <a:r>
              <a:rPr lang="en-US" baseline="0" dirty="0" smtClean="0"/>
              <a:t>: reference error, </a:t>
            </a:r>
            <a:r>
              <a:rPr lang="en-US" baseline="0" dirty="0" err="1" smtClean="0"/>
              <a:t>nicht</a:t>
            </a:r>
            <a:r>
              <a:rPr lang="en-US" baseline="0" dirty="0" smtClean="0"/>
              <a:t> </a:t>
            </a:r>
            <a:r>
              <a:rPr lang="en-US" baseline="0" dirty="0" err="1" smtClean="0"/>
              <a:t>nur</a:t>
            </a:r>
            <a:r>
              <a:rPr lang="en-US" baseline="0" dirty="0" smtClean="0"/>
              <a:t> undefined</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8, 7, 6</a:t>
            </a:r>
          </a:p>
          <a:p>
            <a:pPr marL="342900" indent="-342900">
              <a:buAutoNum type="arabicPeriod"/>
            </a:pPr>
            <a:r>
              <a:rPr lang="en-US" baseline="0" dirty="0" err="1" smtClean="0"/>
              <a:t>Ergebnis</a:t>
            </a:r>
            <a:r>
              <a:rPr lang="en-US" baseline="0" dirty="0" smtClean="0"/>
              <a:t>: 12. </a:t>
            </a:r>
            <a:r>
              <a:rPr lang="en-US" baseline="0" dirty="0" err="1" smtClean="0"/>
              <a:t>Warum</a:t>
            </a:r>
            <a:r>
              <a:rPr lang="en-US" baseline="0" dirty="0" smtClean="0"/>
              <a: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342900" indent="-342900">
              <a:buAutoNum type="arabicPeriod"/>
            </a:pPr>
            <a:r>
              <a:rPr lang="en-US" dirty="0" err="1" smtClean="0"/>
              <a:t>Ergebnis</a:t>
            </a:r>
            <a:r>
              <a:rPr lang="en-US" dirty="0" smtClean="0"/>
              <a:t>:</a:t>
            </a:r>
            <a:r>
              <a:rPr lang="en-US" baseline="0" dirty="0" smtClean="0"/>
              <a:t> in a</a:t>
            </a:r>
          </a:p>
          <a:p>
            <a:pPr marL="342900" indent="-342900">
              <a:buAutoNum type="arabicPeriod"/>
            </a:pPr>
            <a:r>
              <a:rPr lang="en-US" baseline="0" dirty="0" err="1" smtClean="0"/>
              <a:t>Ergebnis</a:t>
            </a:r>
            <a:r>
              <a:rPr lang="en-US" baseline="0" dirty="0" smtClean="0"/>
              <a:t>: </a:t>
            </a:r>
            <a:r>
              <a:rPr lang="en-US" baseline="0" dirty="0" err="1" smtClean="0"/>
              <a:t>Komplizierteres</a:t>
            </a:r>
            <a:r>
              <a:rPr lang="en-US" baseline="0" dirty="0" smtClean="0"/>
              <a:t> </a:t>
            </a:r>
            <a:r>
              <a:rPr lang="en-US" baseline="0" dirty="0" err="1" smtClean="0"/>
              <a:t>Beispiel</a:t>
            </a:r>
            <a:r>
              <a:rPr lang="en-US" baseline="0" dirty="0" smtClean="0"/>
              <a:t>. </a:t>
            </a:r>
            <a:r>
              <a:rPr lang="en-US" baseline="0" dirty="0" err="1" smtClean="0"/>
              <a:t>Wieder</a:t>
            </a:r>
            <a:r>
              <a:rPr lang="en-US" baseline="0" dirty="0" smtClean="0"/>
              <a:t> </a:t>
            </a:r>
            <a:r>
              <a:rPr lang="en-US" baseline="0" dirty="0" err="1" smtClean="0"/>
              <a:t>dasselbe</a:t>
            </a:r>
            <a:r>
              <a:rPr lang="en-US" baseline="0" dirty="0" smtClean="0"/>
              <a:t> </a:t>
            </a:r>
            <a:r>
              <a:rPr lang="en-US" baseline="0" dirty="0" err="1" smtClean="0"/>
              <a:t>Thema</a:t>
            </a:r>
            <a:r>
              <a:rPr lang="en-US" baseline="0" dirty="0" smtClean="0"/>
              <a:t> </a:t>
            </a:r>
            <a:r>
              <a:rPr lang="en-US" baseline="0" dirty="0" err="1" smtClean="0"/>
              <a:t>wie</a:t>
            </a:r>
            <a:r>
              <a:rPr lang="en-US" baseline="0" dirty="0" smtClean="0"/>
              <a:t> links, function hoisting</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Alle</a:t>
            </a:r>
            <a:r>
              <a:rPr lang="en-US" baseline="0" dirty="0" smtClean="0"/>
              <a:t> </a:t>
            </a:r>
            <a:r>
              <a:rPr lang="en-US" baseline="0" dirty="0" err="1" smtClean="0"/>
              <a:t>Funktionen</a:t>
            </a:r>
            <a:r>
              <a:rPr lang="en-US" baseline="0" dirty="0" smtClean="0"/>
              <a:t> </a:t>
            </a:r>
            <a:r>
              <a:rPr lang="en-US" baseline="0" dirty="0" err="1" smtClean="0"/>
              <a:t>sind</a:t>
            </a:r>
            <a:r>
              <a:rPr lang="en-US" baseline="0" dirty="0" smtClean="0"/>
              <a:t> </a:t>
            </a:r>
            <a:r>
              <a:rPr lang="en-US" baseline="0" dirty="0" err="1" smtClean="0"/>
              <a:t>auch</a:t>
            </a:r>
            <a:r>
              <a:rPr lang="en-US" baseline="0" dirty="0" smtClean="0"/>
              <a:t> </a:t>
            </a:r>
            <a:r>
              <a:rPr lang="en-US" baseline="0" dirty="0" err="1" smtClean="0"/>
              <a:t>Objekte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Können</a:t>
            </a:r>
            <a:r>
              <a:rPr lang="en-US" baseline="0" dirty="0" smtClean="0"/>
              <a:t> </a:t>
            </a:r>
            <a:r>
              <a:rPr lang="en-US" baseline="0" dirty="0" err="1" smtClean="0"/>
              <a:t>als</a:t>
            </a:r>
            <a:r>
              <a:rPr lang="en-US" baseline="0" dirty="0" smtClean="0"/>
              <a:t> </a:t>
            </a:r>
            <a:r>
              <a:rPr lang="en-US" baseline="0" dirty="0" err="1" smtClean="0"/>
              <a:t>solches</a:t>
            </a:r>
            <a:r>
              <a:rPr lang="en-US" baseline="0" dirty="0" smtClean="0"/>
              <a:t> </a:t>
            </a:r>
            <a:r>
              <a:rPr lang="en-US" baseline="0" dirty="0" err="1" smtClean="0"/>
              <a:t>auch</a:t>
            </a:r>
            <a:r>
              <a:rPr lang="en-US" baseline="0" dirty="0" smtClean="0"/>
              <a:t> </a:t>
            </a:r>
            <a:r>
              <a:rPr lang="en-US" baseline="0" dirty="0" err="1" smtClean="0"/>
              <a:t>Variablen</a:t>
            </a:r>
            <a:r>
              <a:rPr lang="en-US" baseline="0" dirty="0" smtClean="0"/>
              <a:t> </a:t>
            </a:r>
            <a:r>
              <a:rPr lang="en-US" baseline="0" dirty="0" err="1" smtClean="0"/>
              <a:t>selbst</a:t>
            </a:r>
            <a:r>
              <a:rPr lang="en-US" baseline="0" dirty="0" smtClean="0"/>
              <a:t> </a:t>
            </a:r>
            <a:r>
              <a:rPr lang="en-US" baseline="0" dirty="0" err="1" smtClean="0"/>
              <a:t>besitzen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Funktionen</a:t>
            </a:r>
            <a:r>
              <a:rPr lang="en-US" dirty="0" smtClean="0"/>
              <a:t> </a:t>
            </a:r>
            <a:r>
              <a:rPr lang="en-US" dirty="0" err="1" smtClean="0"/>
              <a:t>können</a:t>
            </a:r>
            <a:r>
              <a:rPr lang="en-US" dirty="0" smtClean="0"/>
              <a:t> </a:t>
            </a:r>
            <a:r>
              <a:rPr lang="en-US" dirty="0" err="1" smtClean="0"/>
              <a:t>als</a:t>
            </a:r>
            <a:r>
              <a:rPr lang="en-US" dirty="0" smtClean="0"/>
              <a:t> </a:t>
            </a:r>
            <a:r>
              <a:rPr lang="en-US" dirty="0" err="1" smtClean="0"/>
              <a:t>Variablen</a:t>
            </a:r>
            <a:r>
              <a:rPr lang="en-US" dirty="0" smtClean="0"/>
              <a:t> </a:t>
            </a:r>
            <a:r>
              <a:rPr lang="en-US" dirty="0" err="1" smtClean="0"/>
              <a:t>benutzt</a:t>
            </a:r>
            <a:r>
              <a:rPr lang="en-US" dirty="0" smtClean="0"/>
              <a:t> </a:t>
            </a:r>
            <a:r>
              <a:rPr lang="en-US" dirty="0" err="1" smtClean="0"/>
              <a:t>werden</a:t>
            </a:r>
            <a:endParaRPr lang="en-US"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Dadurch</a:t>
            </a:r>
            <a:r>
              <a:rPr lang="en-US" dirty="0" smtClean="0"/>
              <a:t> </a:t>
            </a:r>
            <a:r>
              <a:rPr lang="en-US" dirty="0" err="1" smtClean="0"/>
              <a:t>entstehen</a:t>
            </a:r>
            <a:r>
              <a:rPr lang="en-US" dirty="0" smtClean="0"/>
              <a:t> </a:t>
            </a:r>
            <a:r>
              <a:rPr lang="en-US" dirty="0" err="1" smtClean="0"/>
              <a:t>sehr</a:t>
            </a:r>
            <a:r>
              <a:rPr lang="en-US" dirty="0" smtClean="0"/>
              <a:t> flexible</a:t>
            </a:r>
            <a:r>
              <a:rPr lang="en-US" baseline="0" dirty="0" smtClean="0"/>
              <a:t> und </a:t>
            </a:r>
            <a:r>
              <a:rPr lang="en-US" baseline="0" dirty="0" err="1" smtClean="0"/>
              <a:t>dynamische</a:t>
            </a:r>
            <a:r>
              <a:rPr lang="en-US" baseline="0" dirty="0" smtClean="0"/>
              <a:t> </a:t>
            </a:r>
            <a:r>
              <a:rPr lang="en-US" baseline="0" dirty="0" err="1" smtClean="0"/>
              <a:t>Programme</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Wichtig</a:t>
            </a:r>
            <a:r>
              <a:rPr lang="en-US" baseline="0" dirty="0" smtClean="0"/>
              <a:t> </a:t>
            </a:r>
            <a:r>
              <a:rPr lang="en-US" baseline="0" dirty="0" err="1" smtClean="0"/>
              <a:t>hier</a:t>
            </a:r>
            <a:r>
              <a:rPr lang="en-US" baseline="0" dirty="0" smtClean="0"/>
              <a:t> </a:t>
            </a:r>
            <a:r>
              <a:rPr lang="en-US" baseline="0" dirty="0" err="1" smtClean="0"/>
              <a:t>ist</a:t>
            </a:r>
            <a:r>
              <a:rPr lang="en-US" baseline="0" dirty="0" smtClean="0"/>
              <a:t> </a:t>
            </a:r>
            <a:r>
              <a:rPr lang="en-US" baseline="0" dirty="0" err="1" smtClean="0"/>
              <a:t>noch</a:t>
            </a:r>
            <a:r>
              <a:rPr lang="en-US" baseline="0" dirty="0" smtClean="0"/>
              <a:t> die </a:t>
            </a:r>
            <a:r>
              <a:rPr lang="en-US" baseline="0" dirty="0" err="1" smtClean="0"/>
              <a:t>Terminologie</a:t>
            </a:r>
            <a:r>
              <a:rPr lang="en-US" baseline="0" dirty="0" smtClean="0"/>
              <a: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[Higher-Order Functions] operation </a:t>
            </a:r>
            <a:r>
              <a:rPr lang="en-US" baseline="0" dirty="0" err="1" smtClean="0"/>
              <a:t>wird</a:t>
            </a:r>
            <a:r>
              <a:rPr lang="en-US" baseline="0" dirty="0" smtClean="0"/>
              <a:t> </a:t>
            </a:r>
            <a:r>
              <a:rPr lang="en-US" baseline="0" dirty="0" err="1" smtClean="0"/>
              <a:t>manchmal</a:t>
            </a:r>
            <a:r>
              <a:rPr lang="en-US" baseline="0" dirty="0" smtClean="0"/>
              <a:t> Callback </a:t>
            </a:r>
            <a:r>
              <a:rPr lang="en-US" baseline="0" dirty="0" err="1" smtClean="0"/>
              <a:t>genannt</a:t>
            </a:r>
            <a:r>
              <a:rPr lang="en-US" baseline="0" dirty="0" smtClean="0"/>
              <a:t>, </a:t>
            </a:r>
            <a:r>
              <a:rPr lang="en-US" baseline="0" dirty="0" err="1" smtClean="0"/>
              <a:t>d.h</a:t>
            </a:r>
            <a:r>
              <a:rPr lang="en-US" baseline="0" dirty="0" smtClean="0"/>
              <a:t>. </a:t>
            </a:r>
            <a:r>
              <a:rPr lang="en-US" baseline="0" dirty="0" err="1" smtClean="0"/>
              <a:t>es</a:t>
            </a:r>
            <a:r>
              <a:rPr lang="en-US" baseline="0" dirty="0" smtClean="0"/>
              <a:t> </a:t>
            </a:r>
            <a:r>
              <a:rPr lang="en-US" baseline="0" dirty="0" err="1" smtClean="0"/>
              <a:t>könnten</a:t>
            </a:r>
            <a:r>
              <a:rPr lang="en-US" baseline="0" dirty="0" smtClean="0"/>
              <a:t> </a:t>
            </a:r>
            <a:r>
              <a:rPr lang="en-US" baseline="0" dirty="0" err="1" smtClean="0"/>
              <a:t>davor</a:t>
            </a:r>
            <a:r>
              <a:rPr lang="en-US" baseline="0" dirty="0" smtClean="0"/>
              <a:t> </a:t>
            </a:r>
            <a:r>
              <a:rPr lang="en-US" baseline="0" dirty="0" err="1" smtClean="0"/>
              <a:t>noch</a:t>
            </a:r>
            <a:r>
              <a:rPr lang="en-US" baseline="0" dirty="0" smtClean="0"/>
              <a:t> </a:t>
            </a:r>
            <a:r>
              <a:rPr lang="en-US" baseline="0" dirty="0" err="1" smtClean="0"/>
              <a:t>andere</a:t>
            </a:r>
            <a:r>
              <a:rPr lang="en-US" baseline="0" dirty="0" smtClean="0"/>
              <a:t> </a:t>
            </a:r>
            <a:r>
              <a:rPr lang="en-US" baseline="0" dirty="0" err="1" smtClean="0"/>
              <a:t>sachen</a:t>
            </a:r>
            <a:r>
              <a:rPr lang="en-US" baseline="0" dirty="0" smtClean="0"/>
              <a:t> </a:t>
            </a:r>
            <a:r>
              <a:rPr lang="en-US" baseline="0" dirty="0" err="1" smtClean="0"/>
              <a:t>ausgeführt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3 </a:t>
            </a:r>
            <a:r>
              <a:rPr lang="en-US" dirty="0" err="1" smtClean="0"/>
              <a:t>unterschiedliche</a:t>
            </a:r>
            <a:r>
              <a:rPr lang="en-US" dirty="0" smtClean="0"/>
              <a:t> </a:t>
            </a:r>
            <a:r>
              <a:rPr lang="en-US" dirty="0" err="1" smtClean="0"/>
              <a:t>Arten</a:t>
            </a:r>
            <a:r>
              <a:rPr lang="en-US" dirty="0" smtClean="0"/>
              <a:t>, in</a:t>
            </a:r>
            <a:r>
              <a:rPr lang="en-US" baseline="0" dirty="0" smtClean="0"/>
              <a:t> JavaScript </a:t>
            </a:r>
            <a:r>
              <a:rPr lang="en-US" baseline="0" dirty="0" err="1" smtClean="0"/>
              <a:t>Methoden</a:t>
            </a:r>
            <a:r>
              <a:rPr lang="en-US" baseline="0" dirty="0" smtClean="0"/>
              <a:t> </a:t>
            </a:r>
            <a:r>
              <a:rPr lang="en-US" baseline="0" dirty="0" err="1" smtClean="0"/>
              <a:t>zu</a:t>
            </a:r>
            <a:r>
              <a:rPr lang="en-US" baseline="0" dirty="0" smtClean="0"/>
              <a:t> </a:t>
            </a:r>
            <a:r>
              <a:rPr lang="en-US" baseline="0" dirty="0" err="1" smtClean="0"/>
              <a:t>definieren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Immediate</a:t>
            </a:r>
            <a:r>
              <a:rPr lang="en-US" baseline="0" dirty="0" smtClean="0"/>
              <a:t> function:</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Funktion</a:t>
            </a:r>
            <a:r>
              <a:rPr lang="en-US" baseline="0" dirty="0" smtClean="0"/>
              <a:t> </a:t>
            </a:r>
            <a:r>
              <a:rPr lang="en-US" baseline="0" dirty="0" err="1" smtClean="0"/>
              <a:t>wird</a:t>
            </a:r>
            <a:r>
              <a:rPr lang="en-US" baseline="0" dirty="0" smtClean="0"/>
              <a:t> </a:t>
            </a:r>
            <a:r>
              <a:rPr lang="en-US" baseline="0" dirty="0" err="1" smtClean="0"/>
              <a:t>deklariert</a:t>
            </a:r>
            <a:r>
              <a:rPr lang="en-US" baseline="0" dirty="0" smtClean="0"/>
              <a:t> und </a:t>
            </a:r>
            <a:r>
              <a:rPr lang="en-US" baseline="0" dirty="0" err="1" smtClean="0"/>
              <a:t>direkt</a:t>
            </a:r>
            <a:r>
              <a:rPr lang="en-US" baseline="0" dirty="0" smtClean="0"/>
              <a:t> </a:t>
            </a:r>
            <a:r>
              <a:rPr lang="en-US" baseline="0" dirty="0" err="1" smtClean="0"/>
              <a:t>ausgeführt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Best </a:t>
            </a:r>
            <a:r>
              <a:rPr lang="en-US" baseline="0" dirty="0" err="1" smtClean="0"/>
              <a:t>practise</a:t>
            </a:r>
            <a:r>
              <a:rPr lang="en-US" baseline="0" dirty="0" smtClean="0"/>
              <a:t>, </a:t>
            </a:r>
            <a:r>
              <a:rPr lang="en-US" baseline="0" dirty="0" err="1" smtClean="0"/>
              <a:t>weil</a:t>
            </a:r>
            <a:r>
              <a:rPr lang="en-US" baseline="0" dirty="0" smtClean="0"/>
              <a:t> </a:t>
            </a:r>
            <a:r>
              <a:rPr lang="en-US" baseline="0" dirty="0" err="1" smtClean="0"/>
              <a:t>es</a:t>
            </a:r>
            <a:r>
              <a:rPr lang="en-US" baseline="0" dirty="0" smtClean="0"/>
              <a:t> die </a:t>
            </a:r>
            <a:r>
              <a:rPr lang="en-US" baseline="0" dirty="0" err="1" smtClean="0"/>
              <a:t>Variablen</a:t>
            </a:r>
            <a:r>
              <a:rPr lang="en-US" baseline="0" dirty="0" smtClean="0"/>
              <a:t> </a:t>
            </a:r>
            <a:r>
              <a:rPr lang="en-US" baseline="0" dirty="0" err="1" smtClean="0"/>
              <a:t>nicht</a:t>
            </a:r>
            <a:r>
              <a:rPr lang="en-US" baseline="0" dirty="0" smtClean="0"/>
              <a:t> in den global Scope </a:t>
            </a:r>
            <a:r>
              <a:rPr lang="en-US" baseline="0" dirty="0" err="1" smtClean="0"/>
              <a:t>verpackt</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Hier</a:t>
            </a:r>
            <a:r>
              <a:rPr lang="en-US" baseline="0" dirty="0" smtClean="0"/>
              <a:t> in </a:t>
            </a:r>
            <a:r>
              <a:rPr lang="en-US" baseline="0" dirty="0" err="1" smtClean="0"/>
              <a:t>dem</a:t>
            </a:r>
            <a:r>
              <a:rPr lang="en-US" baseline="0" dirty="0" smtClean="0"/>
              <a:t> </a:t>
            </a:r>
            <a:r>
              <a:rPr lang="en-US" baseline="0" dirty="0" err="1" smtClean="0"/>
              <a:t>Projekt</a:t>
            </a:r>
            <a:r>
              <a:rPr lang="en-US" baseline="0" dirty="0" smtClean="0"/>
              <a:t> </a:t>
            </a:r>
            <a:r>
              <a:rPr lang="en-US" baseline="0" dirty="0" err="1" smtClean="0"/>
              <a:t>ists</a:t>
            </a:r>
            <a:r>
              <a:rPr lang="en-US" baseline="0" dirty="0" smtClean="0"/>
              <a:t> </a:t>
            </a:r>
            <a:r>
              <a:rPr lang="en-US" baseline="0" dirty="0" err="1" smtClean="0"/>
              <a:t>noch</a:t>
            </a:r>
            <a:r>
              <a:rPr lang="en-US" baseline="0" dirty="0" smtClean="0"/>
              <a:t> in </a:t>
            </a:r>
            <a:r>
              <a:rPr lang="en-US" baseline="0" dirty="0" err="1" smtClean="0"/>
              <a:t>Ordnung</a:t>
            </a:r>
            <a:r>
              <a:rPr lang="en-US" baseline="0" dirty="0" smtClean="0"/>
              <a:t> </a:t>
            </a:r>
            <a:r>
              <a:rPr lang="en-US" baseline="0" dirty="0" err="1" smtClean="0"/>
              <a:t>aber</a:t>
            </a:r>
            <a:r>
              <a:rPr lang="en-US" baseline="0" dirty="0" smtClean="0"/>
              <a:t> </a:t>
            </a:r>
            <a:r>
              <a:rPr lang="en-US" baseline="0" dirty="0" err="1" smtClean="0"/>
              <a:t>wenn</a:t>
            </a:r>
            <a:r>
              <a:rPr lang="en-US" baseline="0" dirty="0" smtClean="0"/>
              <a:t> man an </a:t>
            </a:r>
            <a:r>
              <a:rPr lang="en-US" baseline="0" dirty="0" err="1" smtClean="0"/>
              <a:t>Projekten</a:t>
            </a:r>
            <a:r>
              <a:rPr lang="en-US" baseline="0" dirty="0" smtClean="0"/>
              <a:t> </a:t>
            </a:r>
            <a:r>
              <a:rPr lang="en-US" baseline="0" dirty="0" err="1" smtClean="0"/>
              <a:t>mit</a:t>
            </a:r>
            <a:r>
              <a:rPr lang="en-US" baseline="0" dirty="0" smtClean="0"/>
              <a:t> </a:t>
            </a:r>
            <a:r>
              <a:rPr lang="en-US" baseline="0" dirty="0" err="1" smtClean="0"/>
              <a:t>mehreren</a:t>
            </a:r>
            <a:r>
              <a:rPr lang="en-US" baseline="0" dirty="0" smtClean="0"/>
              <a:t> </a:t>
            </a:r>
            <a:r>
              <a:rPr lang="en-US" baseline="0" dirty="0" err="1" smtClean="0"/>
              <a:t>Zehntausend</a:t>
            </a:r>
            <a:r>
              <a:rPr lang="en-US" baseline="0" dirty="0" smtClean="0"/>
              <a:t> </a:t>
            </a:r>
            <a:r>
              <a:rPr lang="en-US" baseline="0" dirty="0" err="1" smtClean="0"/>
              <a:t>Zeilen</a:t>
            </a:r>
            <a:r>
              <a:rPr lang="en-US" baseline="0" dirty="0" smtClean="0"/>
              <a:t> Code </a:t>
            </a:r>
            <a:r>
              <a:rPr lang="en-US" baseline="0" dirty="0" err="1" smtClean="0"/>
              <a:t>arbeitet</a:t>
            </a:r>
            <a:r>
              <a:rPr lang="en-US" baseline="0" dirty="0" smtClean="0"/>
              <a:t> </a:t>
            </a:r>
            <a:r>
              <a:rPr lang="en-US" baseline="0" dirty="0" err="1" smtClean="0"/>
              <a:t>können</a:t>
            </a:r>
            <a:r>
              <a:rPr lang="en-US" baseline="0" dirty="0" smtClean="0"/>
              <a:t> </a:t>
            </a:r>
            <a:r>
              <a:rPr lang="en-US" baseline="0" dirty="0" err="1" smtClean="0"/>
              <a:t>sich</a:t>
            </a:r>
            <a:r>
              <a:rPr lang="en-US" baseline="0" dirty="0" smtClean="0"/>
              <a:t> </a:t>
            </a:r>
            <a:r>
              <a:rPr lang="en-US" baseline="0" dirty="0" err="1" smtClean="0"/>
              <a:t>dadurch</a:t>
            </a:r>
            <a:r>
              <a:rPr lang="en-US" baseline="0" dirty="0" smtClean="0"/>
              <a:t> </a:t>
            </a:r>
            <a:r>
              <a:rPr lang="en-US" baseline="0" dirty="0" err="1" smtClean="0"/>
              <a:t>Variablen</a:t>
            </a:r>
            <a:r>
              <a:rPr lang="en-US" baseline="0" dirty="0" smtClean="0"/>
              <a:t> </a:t>
            </a:r>
            <a:r>
              <a:rPr lang="en-US" baseline="0" dirty="0" err="1" smtClean="0"/>
              <a:t>potentiell</a:t>
            </a:r>
            <a:r>
              <a:rPr lang="en-US" baseline="0" dirty="0" smtClean="0"/>
              <a:t> </a:t>
            </a:r>
            <a:r>
              <a:rPr lang="en-US" baseline="0" dirty="0" err="1" smtClean="0"/>
              <a:t>überschreiben</a:t>
            </a:r>
            <a:r>
              <a:rPr lang="en-US" baseline="0" dirty="0" smtClean="0"/>
              <a:t> </a:t>
            </a:r>
            <a:r>
              <a:rPr lang="en-US" baseline="0" dirty="0" err="1" smtClean="0"/>
              <a:t>wenn</a:t>
            </a:r>
            <a:r>
              <a:rPr lang="en-US" baseline="0" dirty="0" smtClean="0"/>
              <a:t> </a:t>
            </a:r>
            <a:r>
              <a:rPr lang="en-US" baseline="0" dirty="0" err="1" smtClean="0"/>
              <a:t>mehrere</a:t>
            </a:r>
            <a:r>
              <a:rPr lang="en-US" baseline="0" dirty="0" smtClean="0"/>
              <a:t> </a:t>
            </a:r>
            <a:r>
              <a:rPr lang="en-US" baseline="0" dirty="0" err="1" smtClean="0"/>
              <a:t>Entwickler</a:t>
            </a:r>
            <a:r>
              <a:rPr lang="en-US" baseline="0" dirty="0" smtClean="0"/>
              <a:t> </a:t>
            </a:r>
            <a:r>
              <a:rPr lang="en-US" baseline="0" dirty="0" err="1" smtClean="0"/>
              <a:t>dran</a:t>
            </a:r>
            <a:r>
              <a:rPr lang="en-US" baseline="0" dirty="0" smtClean="0"/>
              <a:t> </a:t>
            </a:r>
            <a:r>
              <a:rPr lang="en-US" baseline="0" dirty="0" err="1" smtClean="0"/>
              <a:t>arbeiten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smtClean="0"/>
              <a:t>Hat </a:t>
            </a:r>
            <a:r>
              <a:rPr lang="en-US" baseline="0" dirty="0" err="1" smtClean="0"/>
              <a:t>noch</a:t>
            </a:r>
            <a:r>
              <a:rPr lang="en-US" baseline="0" dirty="0" smtClean="0"/>
              <a:t> </a:t>
            </a:r>
            <a:r>
              <a:rPr lang="en-US" baseline="0" dirty="0" err="1" smtClean="0"/>
              <a:t>zusätzliche</a:t>
            </a:r>
            <a:r>
              <a:rPr lang="en-US" baseline="0" dirty="0" smtClean="0"/>
              <a:t> </a:t>
            </a:r>
            <a:r>
              <a:rPr lang="en-US" baseline="0" dirty="0" err="1" smtClean="0"/>
              <a:t>Nutzen</a:t>
            </a:r>
            <a:r>
              <a:rPr lang="en-US" baseline="0" dirty="0" smtClean="0"/>
              <a:t>. </a:t>
            </a:r>
            <a:r>
              <a:rPr lang="en-US" baseline="0" dirty="0" err="1" smtClean="0"/>
              <a:t>Zb</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eine</a:t>
            </a:r>
            <a:r>
              <a:rPr lang="en-US" baseline="0" dirty="0" smtClean="0"/>
              <a:t> </a:t>
            </a:r>
            <a:r>
              <a:rPr lang="en-US" baseline="0" dirty="0" err="1" smtClean="0"/>
              <a:t>Bibliothek</a:t>
            </a:r>
            <a:r>
              <a:rPr lang="en-US" baseline="0" dirty="0" smtClean="0"/>
              <a:t> jQuery, die in 63% </a:t>
            </a:r>
            <a:r>
              <a:rPr lang="en-US" baseline="0" dirty="0" err="1" smtClean="0"/>
              <a:t>aller</a:t>
            </a:r>
            <a:r>
              <a:rPr lang="en-US" baseline="0" dirty="0" smtClean="0"/>
              <a:t> </a:t>
            </a:r>
            <a:r>
              <a:rPr lang="en-US" baseline="0" dirty="0" err="1" smtClean="0"/>
              <a:t>Webseiten</a:t>
            </a:r>
            <a:r>
              <a:rPr lang="en-US" baseline="0" dirty="0" smtClean="0"/>
              <a:t> </a:t>
            </a:r>
            <a:r>
              <a:rPr lang="en-US" baseline="0" dirty="0" err="1" smtClean="0"/>
              <a:t>benutzt</a:t>
            </a:r>
            <a:r>
              <a:rPr lang="en-US" baseline="0" dirty="0" smtClean="0"/>
              <a:t> </a:t>
            </a:r>
            <a:r>
              <a:rPr lang="en-US" baseline="0" dirty="0" err="1" smtClean="0"/>
              <a:t>wird</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t>Wird</a:t>
            </a:r>
            <a:r>
              <a:rPr lang="en-US" baseline="0" dirty="0" smtClean="0"/>
              <a:t> </a:t>
            </a:r>
            <a:r>
              <a:rPr lang="en-US" baseline="0" dirty="0" err="1" smtClean="0"/>
              <a:t>üblicherweise</a:t>
            </a:r>
            <a:r>
              <a:rPr lang="en-US" baseline="0" dirty="0" smtClean="0"/>
              <a:t> </a:t>
            </a:r>
            <a:r>
              <a:rPr lang="en-US" baseline="0" dirty="0" err="1" smtClean="0"/>
              <a:t>mit</a:t>
            </a:r>
            <a:r>
              <a:rPr lang="en-US" baseline="0" dirty="0" smtClean="0"/>
              <a:t> $ </a:t>
            </a:r>
            <a:r>
              <a:rPr lang="en-US" baseline="0" dirty="0" err="1" smtClean="0"/>
              <a:t>oder</a:t>
            </a:r>
            <a:r>
              <a:rPr lang="en-US" baseline="0" dirty="0" smtClean="0"/>
              <a:t> der Variable jQuery </a:t>
            </a:r>
            <a:r>
              <a:rPr lang="en-US" baseline="0" dirty="0" err="1" smtClean="0"/>
              <a:t>verwendet</a:t>
            </a:r>
            <a:r>
              <a:rPr lang="en-US" baseline="0" dirty="0" smtClean="0"/>
              <a:t>. </a:t>
            </a:r>
            <a:r>
              <a:rPr lang="en-US" baseline="0" dirty="0" err="1" smtClean="0"/>
              <a:t>Allerdings</a:t>
            </a:r>
            <a:r>
              <a:rPr lang="en-US" baseline="0" dirty="0" smtClean="0"/>
              <a:t> </a:t>
            </a:r>
            <a:r>
              <a:rPr lang="en-US" baseline="0" dirty="0" err="1" smtClean="0"/>
              <a:t>gibt</a:t>
            </a:r>
            <a:r>
              <a:rPr lang="en-US" baseline="0" dirty="0" smtClean="0"/>
              <a:t> </a:t>
            </a:r>
            <a:r>
              <a:rPr lang="en-US" baseline="0" dirty="0" err="1" smtClean="0"/>
              <a:t>es</a:t>
            </a:r>
            <a:r>
              <a:rPr lang="en-US" baseline="0" dirty="0" smtClean="0"/>
              <a:t> </a:t>
            </a:r>
            <a:r>
              <a:rPr lang="en-US" baseline="0" dirty="0" err="1" smtClean="0"/>
              <a:t>andere</a:t>
            </a:r>
            <a:r>
              <a:rPr lang="en-US" baseline="0" dirty="0" smtClean="0"/>
              <a:t> </a:t>
            </a:r>
            <a:r>
              <a:rPr lang="en-US" baseline="0" dirty="0" err="1" smtClean="0"/>
              <a:t>Bibliotheken</a:t>
            </a:r>
            <a:r>
              <a:rPr lang="en-US" baseline="0" dirty="0" smtClean="0"/>
              <a:t>, die </a:t>
            </a:r>
            <a:r>
              <a:rPr lang="en-US" baseline="0" dirty="0" err="1" smtClean="0"/>
              <a:t>auch</a:t>
            </a:r>
            <a:r>
              <a:rPr lang="en-US" baseline="0" dirty="0" smtClean="0"/>
              <a:t> das $ Symbol </a:t>
            </a:r>
            <a:r>
              <a:rPr lang="en-US" baseline="0" dirty="0" err="1" smtClean="0"/>
              <a:t>benutzen</a:t>
            </a:r>
            <a:r>
              <a:rPr lang="en-US" baseline="0" dirty="0" smtClean="0"/>
              <a:t>. </a:t>
            </a:r>
            <a:r>
              <a:rPr lang="en-US" baseline="0" dirty="0" err="1" smtClean="0"/>
              <a:t>Mit</a:t>
            </a:r>
            <a:r>
              <a:rPr lang="en-US" baseline="0" dirty="0" smtClean="0"/>
              <a:t> </a:t>
            </a:r>
            <a:r>
              <a:rPr lang="en-US" baseline="0" dirty="0" err="1" smtClean="0"/>
              <a:t>einer</a:t>
            </a:r>
            <a:r>
              <a:rPr lang="en-US" baseline="0" dirty="0" smtClean="0"/>
              <a:t> immediate function </a:t>
            </a:r>
            <a:r>
              <a:rPr lang="en-US" baseline="0" dirty="0" err="1" smtClean="0"/>
              <a:t>könnte</a:t>
            </a:r>
            <a:r>
              <a:rPr lang="en-US" baseline="0" dirty="0" smtClean="0"/>
              <a:t> so </a:t>
            </a:r>
            <a:r>
              <a:rPr lang="en-US" baseline="0" dirty="0" err="1" smtClean="0"/>
              <a:t>innerhalb</a:t>
            </a:r>
            <a:r>
              <a:rPr lang="en-US" baseline="0" dirty="0" smtClean="0"/>
              <a:t> der </a:t>
            </a:r>
            <a:r>
              <a:rPr lang="en-US" baseline="0" dirty="0" err="1" smtClean="0"/>
              <a:t>Funktion</a:t>
            </a:r>
            <a:r>
              <a:rPr lang="en-US" baseline="0" dirty="0" smtClean="0"/>
              <a:t> </a:t>
            </a:r>
            <a:r>
              <a:rPr lang="en-US" baseline="0" dirty="0" err="1" smtClean="0"/>
              <a:t>weiterhin</a:t>
            </a:r>
            <a:r>
              <a:rPr lang="en-US" baseline="0" dirty="0" smtClean="0"/>
              <a:t> das $ Symbol </a:t>
            </a:r>
            <a:r>
              <a:rPr lang="en-US" baseline="0" dirty="0" err="1" smtClean="0"/>
              <a:t>genutzt</a:t>
            </a:r>
            <a:r>
              <a:rPr lang="en-US" baseline="0" dirty="0" smtClean="0"/>
              <a:t> </a:t>
            </a:r>
            <a:r>
              <a:rPr lang="en-US" baseline="0" dirty="0" err="1" smtClean="0"/>
              <a:t>werden</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Weil man das </a:t>
            </a:r>
            <a:r>
              <a:rPr lang="en-US" dirty="0" err="1" smtClean="0"/>
              <a:t>öfters</a:t>
            </a:r>
            <a:r>
              <a:rPr lang="en-US" baseline="0" dirty="0" smtClean="0"/>
              <a:t> </a:t>
            </a:r>
            <a:r>
              <a:rPr lang="en-US" baseline="0" dirty="0" err="1" smtClean="0"/>
              <a:t>sieht</a:t>
            </a:r>
            <a:r>
              <a:rPr lang="en-US" baseline="0" dirty="0" smtClean="0"/>
              <a:t> und das </a:t>
            </a:r>
            <a:r>
              <a:rPr lang="en-US" baseline="0" dirty="0" err="1" smtClean="0"/>
              <a:t>Anwendungsbereich</a:t>
            </a:r>
            <a:r>
              <a:rPr lang="en-US" baseline="0" dirty="0" smtClean="0"/>
              <a:t> von </a:t>
            </a:r>
            <a:r>
              <a:rPr lang="en-US" baseline="0" dirty="0" err="1" smtClean="0"/>
              <a:t>allen</a:t>
            </a:r>
            <a:r>
              <a:rPr lang="en-US" baseline="0" dirty="0" smtClean="0"/>
              <a:t> </a:t>
            </a:r>
            <a:r>
              <a:rPr lang="en-US" baseline="0" dirty="0" err="1" smtClean="0"/>
              <a:t>drei</a:t>
            </a:r>
            <a:r>
              <a:rPr lang="en-US" baseline="0" dirty="0" smtClean="0"/>
              <a:t> </a:t>
            </a:r>
            <a:r>
              <a:rPr lang="en-US" baseline="0" dirty="0" err="1" smtClean="0"/>
              <a:t>vorher</a:t>
            </a:r>
            <a:r>
              <a:rPr lang="en-US" baseline="0" dirty="0" smtClean="0"/>
              <a:t> </a:t>
            </a:r>
            <a:r>
              <a:rPr lang="en-US" baseline="0" dirty="0" err="1" smtClean="0"/>
              <a:t>genannten</a:t>
            </a:r>
            <a:r>
              <a:rPr lang="en-US" baseline="0" dirty="0" smtClean="0"/>
              <a:t> </a:t>
            </a:r>
            <a:r>
              <a:rPr lang="en-US" baseline="0" dirty="0" err="1" smtClean="0"/>
              <a:t>Themen</a:t>
            </a:r>
            <a:r>
              <a:rPr lang="en-US" baseline="0" dirty="0" smtClean="0"/>
              <a:t> </a:t>
            </a:r>
            <a:r>
              <a:rPr lang="en-US" baseline="0" dirty="0" err="1" smtClean="0"/>
              <a:t>ist</a:t>
            </a:r>
            <a:r>
              <a:rPr lang="en-US" baseline="0" dirty="0" smtClean="0"/>
              <a:t> </a:t>
            </a:r>
            <a:r>
              <a:rPr lang="en-US" baseline="0" dirty="0" err="1" smtClean="0"/>
              <a:t>ist</a:t>
            </a:r>
            <a:r>
              <a:rPr lang="en-US" baseline="0" dirty="0" smtClean="0"/>
              <a:t> </a:t>
            </a:r>
            <a:r>
              <a:rPr lang="en-US" baseline="0" dirty="0" err="1" smtClean="0"/>
              <a:t>hier</a:t>
            </a:r>
            <a:r>
              <a:rPr lang="en-US" baseline="0" dirty="0" smtClean="0"/>
              <a:t> </a:t>
            </a:r>
            <a:r>
              <a:rPr lang="en-US" baseline="0" dirty="0" err="1" smtClean="0"/>
              <a:t>ein</a:t>
            </a:r>
            <a:r>
              <a:rPr lang="en-US" baseline="0" dirty="0" smtClean="0"/>
              <a:t> Design Pattern, </a:t>
            </a:r>
            <a:r>
              <a:rPr lang="en-US" baseline="0" dirty="0" err="1" smtClean="0"/>
              <a:t>sogenannte</a:t>
            </a:r>
            <a:r>
              <a:rPr lang="en-US" baseline="0" dirty="0" smtClean="0"/>
              <a:t> Module design pattern</a:t>
            </a:r>
            <a:br>
              <a:rPr lang="en-US" baseline="0" dirty="0" smtClean="0"/>
            </a:br>
            <a:r>
              <a:rPr lang="en-US" baseline="0" dirty="0" err="1" smtClean="0"/>
              <a:t>Damit</a:t>
            </a:r>
            <a:r>
              <a:rPr lang="en-US" baseline="0" dirty="0" smtClean="0"/>
              <a:t> </a:t>
            </a:r>
            <a:r>
              <a:rPr lang="en-US" baseline="0" dirty="0" err="1" smtClean="0"/>
              <a:t>kann</a:t>
            </a:r>
            <a:r>
              <a:rPr lang="en-US" baseline="0" dirty="0" smtClean="0"/>
              <a:t> man private und public </a:t>
            </a:r>
            <a:r>
              <a:rPr lang="en-US" baseline="0" dirty="0" err="1" smtClean="0"/>
              <a:t>Variablen</a:t>
            </a:r>
            <a:r>
              <a:rPr lang="en-US" baseline="0" dirty="0" smtClean="0"/>
              <a:t> </a:t>
            </a:r>
            <a:r>
              <a:rPr lang="en-US" baseline="0" dirty="0" err="1" smtClean="0"/>
              <a:t>festlegen</a:t>
            </a:r>
            <a:r>
              <a:rPr lang="en-US" baseline="0" dirty="0" smtClean="0"/>
              <a:t>, </a:t>
            </a:r>
            <a:r>
              <a:rPr lang="en-US" baseline="0" dirty="0" err="1" smtClean="0"/>
              <a:t>ohne</a:t>
            </a:r>
            <a:r>
              <a:rPr lang="en-US" baseline="0" dirty="0" smtClean="0"/>
              <a:t> den </a:t>
            </a:r>
            <a:r>
              <a:rPr lang="en-US" baseline="0" dirty="0" err="1" smtClean="0"/>
              <a:t>globalen</a:t>
            </a:r>
            <a:r>
              <a:rPr lang="en-US" baseline="0" dirty="0" smtClean="0"/>
              <a:t> Scope </a:t>
            </a:r>
            <a:r>
              <a:rPr lang="en-US" baseline="0" dirty="0" err="1" smtClean="0"/>
              <a:t>zuzumüllen</a:t>
            </a:r>
            <a:r>
              <a:rPr lang="en-US" baseline="0" dirty="0" smtClean="0"/>
              <a:t>, </a:t>
            </a:r>
            <a:r>
              <a:rPr lang="en-US" baseline="0" dirty="0" err="1" smtClean="0"/>
              <a:t>weil</a:t>
            </a:r>
            <a:r>
              <a:rPr lang="en-US" baseline="0" dirty="0" smtClean="0"/>
              <a:t> </a:t>
            </a:r>
            <a:r>
              <a:rPr lang="en-US" baseline="0" dirty="0" err="1" smtClean="0"/>
              <a:t>nur</a:t>
            </a:r>
            <a:r>
              <a:rPr lang="en-US" baseline="0" dirty="0" smtClean="0"/>
              <a:t> </a:t>
            </a:r>
            <a:r>
              <a:rPr lang="en-US" baseline="0" dirty="0" err="1" smtClean="0"/>
              <a:t>eine</a:t>
            </a:r>
            <a:r>
              <a:rPr lang="en-US" baseline="0" dirty="0" smtClean="0"/>
              <a:t> Variable in den </a:t>
            </a:r>
            <a:r>
              <a:rPr lang="en-US" baseline="0" dirty="0" err="1" smtClean="0"/>
              <a:t>globalen</a:t>
            </a:r>
            <a:r>
              <a:rPr lang="en-US" baseline="0" dirty="0" smtClean="0"/>
              <a:t> Scope </a:t>
            </a:r>
            <a:r>
              <a:rPr lang="en-US" baseline="0" dirty="0" err="1" smtClean="0"/>
              <a:t>kommt</a:t>
            </a:r>
            <a:endParaRPr lang="en-US" baseline="0" dirty="0" smtClean="0"/>
          </a:p>
        </p:txBody>
      </p:sp>
    </p:spTree>
    <p:extLst>
      <p:ext uri="{BB962C8B-B14F-4D97-AF65-F5344CB8AC3E}">
        <p14:creationId xmlns:p14="http://schemas.microsoft.com/office/powerpoint/2010/main" val="231261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Um </a:t>
            </a:r>
            <a:r>
              <a:rPr lang="en-US" dirty="0" err="1" smtClean="0"/>
              <a:t>Objektorientierung</a:t>
            </a:r>
            <a:r>
              <a:rPr lang="en-US" dirty="0" smtClean="0"/>
              <a:t> und </a:t>
            </a:r>
            <a:r>
              <a:rPr lang="en-US" dirty="0" err="1" smtClean="0"/>
              <a:t>funktionalem</a:t>
            </a:r>
            <a:r>
              <a:rPr lang="en-US" dirty="0" smtClean="0"/>
              <a:t> </a:t>
            </a:r>
            <a:r>
              <a:rPr lang="en-US" dirty="0" err="1" smtClean="0"/>
              <a:t>Programmieren</a:t>
            </a:r>
            <a:r>
              <a:rPr lang="en-US" dirty="0" smtClean="0"/>
              <a:t> </a:t>
            </a:r>
            <a:r>
              <a:rPr lang="en-US" dirty="0" err="1" smtClean="0"/>
              <a:t>zu</a:t>
            </a:r>
            <a:r>
              <a:rPr lang="en-US" dirty="0" smtClean="0"/>
              <a:t> </a:t>
            </a:r>
            <a:r>
              <a:rPr lang="en-US" dirty="0" err="1" smtClean="0"/>
              <a:t>kombinieren</a:t>
            </a:r>
            <a:r>
              <a:rPr lang="en-US" dirty="0" smtClean="0"/>
              <a:t>: </a:t>
            </a:r>
            <a:r>
              <a:rPr lang="en-US" dirty="0" err="1" smtClean="0"/>
              <a:t>etwas</a:t>
            </a:r>
            <a:r>
              <a:rPr lang="en-US" dirty="0" smtClean="0"/>
              <a:t> </a:t>
            </a:r>
            <a:r>
              <a:rPr lang="en-US" dirty="0" err="1" smtClean="0"/>
              <a:t>größere</a:t>
            </a:r>
            <a:r>
              <a:rPr lang="en-US" dirty="0" smtClean="0"/>
              <a:t> </a:t>
            </a:r>
            <a:r>
              <a:rPr lang="en-US" dirty="0" err="1" smtClean="0"/>
              <a:t>Aufgabe</a:t>
            </a:r>
            <a:r>
              <a:rPr lang="en-US" dirty="0" smtClean="0"/>
              <a:t>, </a:t>
            </a:r>
            <a:r>
              <a:rPr lang="en-US" dirty="0" err="1" smtClean="0"/>
              <a:t>benutzt</a:t>
            </a:r>
            <a:r>
              <a:rPr lang="en-US" dirty="0" smtClean="0"/>
              <a:t> das Module Design Pattern </a:t>
            </a:r>
          </a:p>
          <a:p>
            <a:endParaRPr lang="en-US" dirty="0" smtClean="0"/>
          </a:p>
          <a:p>
            <a:endParaRPr lang="en-US"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en-US" dirty="0" err="1" smtClean="0"/>
              <a:t>Sortiertalgorithmen</a:t>
            </a:r>
            <a:r>
              <a:rPr lang="en-US" dirty="0" smtClean="0"/>
              <a:t> </a:t>
            </a:r>
            <a:r>
              <a:rPr lang="en-US" dirty="0" err="1" smtClean="0"/>
              <a:t>visualisieren</a:t>
            </a:r>
            <a:r>
              <a:rPr lang="en-US" dirty="0" smtClean="0"/>
              <a:t>. </a:t>
            </a:r>
            <a:r>
              <a:rPr lang="en-US" dirty="0" err="1" smtClean="0"/>
              <a:t>Hilfestellungsfunktionen</a:t>
            </a:r>
            <a:r>
              <a:rPr lang="en-US" dirty="0" smtClean="0"/>
              <a:t> </a:t>
            </a:r>
            <a:r>
              <a:rPr lang="en-US" dirty="0" err="1" smtClean="0"/>
              <a:t>erstellen</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smtClean="0">
                <a:solidFill>
                  <a:srgbClr val="000000"/>
                </a:solidFill>
                <a:latin typeface="Consolas"/>
              </a:rPr>
              <a:t>, </a:t>
            </a:r>
            <a:r>
              <a:rPr lang="de-DE" sz="1400" dirty="0" err="1" smtClean="0">
                <a:solidFill>
                  <a:srgbClr val="000000"/>
                </a:solidFill>
                <a:latin typeface="Consolas"/>
              </a:rPr>
              <a:t>name</a:t>
            </a:r>
            <a:r>
              <a:rPr lang="de-DE" sz="1400" dirty="0" smtClean="0">
                <a:solidFill>
                  <a:srgbClr val="000000"/>
                </a:solidFill>
                <a:latin typeface="Consolas"/>
              </a:rPr>
              <a:t>, </a:t>
            </a:r>
            <a:r>
              <a:rPr lang="de-DE" sz="1400" dirty="0" err="1" smtClean="0">
                <a:solidFill>
                  <a:srgbClr val="000000"/>
                </a:solidFill>
                <a:latin typeface="Consolas"/>
              </a:rPr>
              <a:t>ps</a:t>
            </a:r>
            <a:r>
              <a:rPr lang="de-DE" sz="1400" dirty="0" smtClean="0">
                <a:solidFill>
                  <a:srgbClr val="000000"/>
                </a:solidFill>
                <a:latin typeface="Consolas"/>
              </a:rPr>
              <a:t>);</a:t>
            </a: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smtClean="0">
                <a:solidFill>
                  <a:srgbClr val="000000"/>
                </a:solidFill>
                <a:latin typeface="Consolas"/>
                <a:sym typeface="Wingdings" panose="05000000000000000000" pitchFamily="2" charset="2"/>
              </a:rPr>
              <a:t> Aufruf des Konstruktors der Superklasse</a:t>
            </a:r>
            <a:endParaRPr lang="de-DE" sz="1400" dirty="0" smtClean="0">
              <a:solidFill>
                <a:srgbClr val="000000"/>
              </a:solidFill>
              <a:latin typeface="Consolas"/>
            </a:endParaRPr>
          </a:p>
          <a:p>
            <a:pPr marL="0" marR="0" lvl="1" indent="0" algn="l" defTabSz="1088776" rtl="0" eaLnBrk="1" fontAlgn="auto" latinLnBrk="0" hangingPunct="1">
              <a:lnSpc>
                <a:spcPct val="100000"/>
              </a:lnSpc>
              <a:spcBef>
                <a:spcPts val="0"/>
              </a:spcBef>
              <a:spcAft>
                <a:spcPts val="0"/>
              </a:spcAft>
              <a:buClrTx/>
              <a:buSzTx/>
              <a:buFontTx/>
              <a:buNone/>
              <a:tabLst/>
              <a:defRPr/>
            </a:pPr>
            <a:r>
              <a:rPr lang="de-DE" sz="1400" dirty="0" err="1" smtClean="0">
                <a:solidFill>
                  <a:srgbClr val="000000"/>
                </a:solidFill>
                <a:latin typeface="Consolas"/>
              </a:rPr>
              <a:t>Car.prototype</a:t>
            </a:r>
            <a:r>
              <a:rPr lang="de-DE" sz="1400" dirty="0" smtClean="0">
                <a:solidFill>
                  <a:srgbClr val="000000"/>
                </a:solidFill>
                <a:latin typeface="Consolas"/>
              </a:rPr>
              <a:t> = </a:t>
            </a:r>
            <a:r>
              <a:rPr lang="de-DE" sz="1400" dirty="0" err="1" smtClean="0">
                <a:solidFill>
                  <a:srgbClr val="000000"/>
                </a:solidFill>
                <a:latin typeface="Consolas"/>
              </a:rPr>
              <a:t>Object.create</a:t>
            </a:r>
            <a:r>
              <a:rPr lang="de-DE" sz="1400" dirty="0" smtClean="0">
                <a:solidFill>
                  <a:srgbClr val="000000"/>
                </a:solidFill>
                <a:latin typeface="Consolas"/>
              </a:rPr>
              <a:t>(</a:t>
            </a:r>
            <a:r>
              <a:rPr lang="de-DE" sz="1400" dirty="0" err="1" smtClean="0">
                <a:solidFill>
                  <a:srgbClr val="000000"/>
                </a:solidFill>
                <a:latin typeface="Consolas"/>
              </a:rPr>
              <a:t>Vehicle.prototype</a:t>
            </a:r>
            <a:r>
              <a:rPr lang="de-DE" sz="1400" dirty="0" smtClean="0">
                <a:solidFill>
                  <a:srgbClr val="000000"/>
                </a:solidFill>
                <a:latin typeface="Consolas"/>
              </a:rPr>
              <a:t>);</a:t>
            </a:r>
          </a:p>
          <a:p>
            <a:pPr marL="285750" indent="-285750">
              <a:buFont typeface="Wingdings"/>
              <a:buChar char="à"/>
            </a:pPr>
            <a:r>
              <a:rPr lang="de-DE" dirty="0" smtClean="0">
                <a:sym typeface="Wingdings" panose="05000000000000000000" pitchFamily="2" charset="2"/>
              </a:rPr>
              <a:t>Car erbt Prototypen</a:t>
            </a:r>
          </a:p>
          <a:p>
            <a:pPr marL="0" marR="0" lvl="1" indent="0" algn="l" defTabSz="1088776" rtl="0" eaLnBrk="1" fontAlgn="auto" latinLnBrk="0" hangingPunct="1">
              <a:lnSpc>
                <a:spcPct val="100000"/>
              </a:lnSpc>
              <a:spcBef>
                <a:spcPts val="0"/>
              </a:spcBef>
              <a:spcAft>
                <a:spcPts val="0"/>
              </a:spcAft>
              <a:buClrTx/>
              <a:buSzTx/>
              <a:buFont typeface="Wingdings"/>
              <a:buNone/>
              <a:tabLst/>
              <a:defRPr/>
            </a:pPr>
            <a:r>
              <a:rPr lang="de-DE" sz="1400" dirty="0" err="1" smtClean="0">
                <a:solidFill>
                  <a:srgbClr val="000000"/>
                </a:solidFill>
                <a:latin typeface="Consolas"/>
              </a:rPr>
              <a:t>Car.prototype.constructor</a:t>
            </a:r>
            <a:r>
              <a:rPr lang="de-DE" sz="1400" dirty="0" smtClean="0">
                <a:solidFill>
                  <a:srgbClr val="000000"/>
                </a:solidFill>
                <a:latin typeface="Consolas"/>
              </a:rPr>
              <a:t> = Car;</a:t>
            </a:r>
          </a:p>
          <a:p>
            <a:pPr marL="0" indent="0">
              <a:buFont typeface="Wingdings"/>
              <a:buNone/>
            </a:pPr>
            <a:r>
              <a:rPr lang="de-DE" dirty="0" smtClean="0">
                <a:sym typeface="Wingdings" panose="05000000000000000000" pitchFamily="2" charset="2"/>
              </a:rPr>
              <a:t> Konstruktor des Prototypen wird überschrieben</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56</a:t>
            </a:fld>
            <a:endParaRPr lang="de-DE" dirty="0"/>
          </a:p>
        </p:txBody>
      </p:sp>
    </p:spTree>
    <p:extLst>
      <p:ext uri="{BB962C8B-B14F-4D97-AF65-F5344CB8AC3E}">
        <p14:creationId xmlns:p14="http://schemas.microsoft.com/office/powerpoint/2010/main" val="2999988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readyState</a:t>
            </a:r>
            <a:r>
              <a:rPr lang="de-DE" dirty="0" smtClean="0"/>
              <a:t> 4:</a:t>
            </a:r>
            <a:r>
              <a:rPr lang="de-DE" baseline="0" dirty="0" smtClean="0"/>
              <a:t> Antwort vollständig erhalten</a:t>
            </a:r>
          </a:p>
          <a:p>
            <a:r>
              <a:rPr lang="de-DE" baseline="0" dirty="0" smtClean="0"/>
              <a:t>Antwortcode 200: Antwort ok</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61</a:t>
            </a:fld>
            <a:endParaRPr lang="de-DE" dirty="0"/>
          </a:p>
        </p:txBody>
      </p:sp>
    </p:spTree>
    <p:extLst>
      <p:ext uri="{BB962C8B-B14F-4D97-AF65-F5344CB8AC3E}">
        <p14:creationId xmlns:p14="http://schemas.microsoft.com/office/powerpoint/2010/main" val="242822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Hier</a:t>
            </a:r>
            <a:r>
              <a:rPr lang="en-US" baseline="0" dirty="0" smtClean="0"/>
              <a:t> </a:t>
            </a:r>
            <a:r>
              <a:rPr lang="en-US" baseline="0" dirty="0" err="1" smtClean="0"/>
              <a:t>gehen</a:t>
            </a:r>
            <a:r>
              <a:rPr lang="en-US" baseline="0" dirty="0" smtClean="0"/>
              <a:t> </a:t>
            </a:r>
            <a:r>
              <a:rPr lang="en-US" baseline="0" dirty="0" err="1" smtClean="0"/>
              <a:t>wir</a:t>
            </a:r>
            <a:r>
              <a:rPr lang="en-US" baseline="0" dirty="0" smtClean="0"/>
              <a:t> </a:t>
            </a:r>
            <a:r>
              <a:rPr lang="en-US" baseline="0" dirty="0" err="1" smtClean="0"/>
              <a:t>WebSockets</a:t>
            </a:r>
            <a:r>
              <a:rPr lang="en-US" baseline="0" dirty="0" smtClean="0"/>
              <a:t> </a:t>
            </a:r>
            <a:r>
              <a:rPr lang="en-US" baseline="0" dirty="0" err="1" smtClean="0"/>
              <a:t>ein</a:t>
            </a:r>
            <a:r>
              <a:rPr lang="en-US" baseline="0" dirty="0" smtClean="0"/>
              <a:t>, </a:t>
            </a:r>
            <a:r>
              <a:rPr lang="en-US" baseline="0" dirty="0" err="1" smtClean="0"/>
              <a:t>einer</a:t>
            </a:r>
            <a:r>
              <a:rPr lang="en-US" baseline="0" dirty="0" smtClean="0"/>
              <a:t> </a:t>
            </a:r>
            <a:r>
              <a:rPr lang="en-US" baseline="0" dirty="0" err="1" smtClean="0"/>
              <a:t>neuen</a:t>
            </a:r>
            <a:r>
              <a:rPr lang="en-US" baseline="0" dirty="0" smtClean="0"/>
              <a:t>  </a:t>
            </a:r>
            <a:r>
              <a:rPr lang="en-US" baseline="0" dirty="0" err="1" smtClean="0"/>
              <a:t>Technologie</a:t>
            </a:r>
            <a:r>
              <a:rPr lang="en-US" baseline="0" dirty="0" smtClean="0"/>
              <a:t> </a:t>
            </a:r>
            <a:r>
              <a:rPr lang="en-US" baseline="0" dirty="0" err="1" smtClean="0"/>
              <a:t>im</a:t>
            </a:r>
            <a:r>
              <a:rPr lang="en-US" baseline="0" dirty="0" smtClean="0"/>
              <a:t> </a:t>
            </a:r>
            <a:r>
              <a:rPr lang="en-US" baseline="0" dirty="0" err="1" smtClean="0"/>
              <a:t>gehypden</a:t>
            </a:r>
            <a:r>
              <a:rPr lang="en-US" baseline="0" dirty="0" smtClean="0"/>
              <a:t> HTML5</a:t>
            </a:r>
          </a:p>
          <a:p>
            <a:endParaRPr lang="en-US" baseline="0" dirty="0" smtClean="0"/>
          </a:p>
          <a:p>
            <a:r>
              <a:rPr lang="en-US" baseline="0" dirty="0" err="1" smtClean="0"/>
              <a:t>Bevor</a:t>
            </a:r>
            <a:r>
              <a:rPr lang="en-US" baseline="0" dirty="0" smtClean="0"/>
              <a:t> </a:t>
            </a:r>
            <a:r>
              <a:rPr lang="en-US" baseline="0" dirty="0" err="1" smtClean="0"/>
              <a:t>wir</a:t>
            </a:r>
            <a:r>
              <a:rPr lang="en-US" baseline="0" dirty="0" smtClean="0"/>
              <a:t> </a:t>
            </a:r>
            <a:r>
              <a:rPr lang="en-US" baseline="0" dirty="0" err="1" smtClean="0"/>
              <a:t>anfangen</a:t>
            </a:r>
            <a:r>
              <a:rPr lang="en-US" baseline="0" dirty="0" smtClean="0"/>
              <a:t>, hat </a:t>
            </a:r>
            <a:r>
              <a:rPr lang="en-US" baseline="0" dirty="0" err="1" smtClean="0"/>
              <a:t>schonmal</a:t>
            </a:r>
            <a:r>
              <a:rPr lang="en-US" baseline="0" dirty="0" smtClean="0"/>
              <a:t> </a:t>
            </a:r>
            <a:r>
              <a:rPr lang="en-US" baseline="0" dirty="0" err="1" smtClean="0"/>
              <a:t>wer</a:t>
            </a:r>
            <a:r>
              <a:rPr lang="en-US" baseline="0" dirty="0" smtClean="0"/>
              <a:t> Java </a:t>
            </a:r>
            <a:r>
              <a:rPr lang="en-US" baseline="0" dirty="0" err="1" smtClean="0"/>
              <a:t>gemacht</a:t>
            </a:r>
            <a:r>
              <a:rPr lang="en-US" baseline="0" dirty="0" smtClean="0"/>
              <a:t>?</a:t>
            </a:r>
            <a:br>
              <a:rPr lang="en-US" baseline="0" dirty="0" smtClean="0"/>
            </a:br>
            <a:r>
              <a:rPr lang="en-US" baseline="0" dirty="0" smtClean="0"/>
              <a:t>Und da Sockets </a:t>
            </a:r>
            <a:r>
              <a:rPr lang="en-US" baseline="0" dirty="0" err="1" smtClean="0"/>
              <a:t>gemacht</a:t>
            </a:r>
            <a:r>
              <a:rPr lang="en-US" baseline="0" dirty="0" smtClean="0"/>
              <a:t>?</a:t>
            </a:r>
          </a:p>
          <a:p>
            <a:r>
              <a:rPr lang="en-US" baseline="0" dirty="0" smtClean="0"/>
              <a:t>Was war </a:t>
            </a:r>
            <a:r>
              <a:rPr lang="en-US" baseline="0" dirty="0" err="1" smtClean="0"/>
              <a:t>bei</a:t>
            </a:r>
            <a:r>
              <a:rPr lang="en-US" baseline="0" dirty="0" smtClean="0"/>
              <a:t> den Sockets der </a:t>
            </a:r>
            <a:r>
              <a:rPr lang="en-US" baseline="0" dirty="0" err="1" smtClean="0"/>
              <a:t>Unterschied</a:t>
            </a:r>
            <a:r>
              <a:rPr lang="en-US" baseline="0" dirty="0" smtClean="0"/>
              <a:t> </a:t>
            </a:r>
            <a:r>
              <a:rPr lang="en-US" baseline="0" dirty="0" err="1" smtClean="0"/>
              <a:t>zu</a:t>
            </a:r>
            <a:r>
              <a:rPr lang="en-US" baseline="0" dirty="0" smtClean="0"/>
              <a:t> </a:t>
            </a:r>
            <a:r>
              <a:rPr lang="en-US" baseline="0" dirty="0" err="1" smtClean="0"/>
              <a:t>dem</a:t>
            </a:r>
            <a:r>
              <a:rPr lang="en-US" baseline="0" dirty="0" smtClean="0"/>
              <a:t> was </a:t>
            </a:r>
            <a:r>
              <a:rPr lang="en-US" baseline="0" dirty="0" err="1" smtClean="0"/>
              <a:t>wir</a:t>
            </a:r>
            <a:r>
              <a:rPr lang="en-US" baseline="0" dirty="0" smtClean="0"/>
              <a:t> </a:t>
            </a:r>
            <a:r>
              <a:rPr lang="en-US" baseline="0" dirty="0" err="1" smtClean="0"/>
              <a:t>vorhin</a:t>
            </a:r>
            <a:r>
              <a:rPr lang="en-US" baseline="0" dirty="0" smtClean="0"/>
              <a:t> </a:t>
            </a:r>
            <a:r>
              <a:rPr lang="en-US" baseline="0" dirty="0" err="1" smtClean="0"/>
              <a:t>mit</a:t>
            </a:r>
            <a:r>
              <a:rPr lang="en-US" baseline="0" dirty="0" smtClean="0"/>
              <a:t> AJAX </a:t>
            </a:r>
            <a:r>
              <a:rPr lang="en-US" baseline="0" dirty="0" err="1" smtClean="0"/>
              <a:t>gemacht</a:t>
            </a:r>
            <a:r>
              <a:rPr lang="en-US" baseline="0" dirty="0" smtClean="0"/>
              <a:t> </a:t>
            </a:r>
            <a:r>
              <a:rPr lang="en-US" baseline="0" dirty="0" err="1" smtClean="0"/>
              <a:t>haben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63</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Wird</a:t>
            </a:r>
            <a:r>
              <a:rPr lang="en-US" dirty="0" smtClean="0"/>
              <a:t> </a:t>
            </a:r>
            <a:r>
              <a:rPr lang="en-US" dirty="0" err="1" smtClean="0"/>
              <a:t>vom</a:t>
            </a:r>
            <a:r>
              <a:rPr lang="en-US" dirty="0" smtClean="0"/>
              <a:t> Browser </a:t>
            </a:r>
            <a:r>
              <a:rPr lang="en-US" dirty="0" err="1" smtClean="0"/>
              <a:t>nach</a:t>
            </a:r>
            <a:r>
              <a:rPr lang="en-US" dirty="0" smtClean="0"/>
              <a:t> </a:t>
            </a:r>
            <a:r>
              <a:rPr lang="en-US" dirty="0" err="1" smtClean="0"/>
              <a:t>dem</a:t>
            </a:r>
            <a:r>
              <a:rPr lang="en-US" dirty="0" smtClean="0"/>
              <a:t> Laden </a:t>
            </a:r>
            <a:r>
              <a:rPr lang="en-US" dirty="0" err="1" smtClean="0"/>
              <a:t>einer</a:t>
            </a:r>
            <a:r>
              <a:rPr lang="en-US" dirty="0" smtClean="0"/>
              <a:t> </a:t>
            </a:r>
            <a:r>
              <a:rPr lang="en-US" dirty="0" err="1" smtClean="0"/>
              <a:t>Webseite</a:t>
            </a:r>
            <a:r>
              <a:rPr lang="en-US" dirty="0" smtClean="0"/>
              <a:t> </a:t>
            </a:r>
            <a:r>
              <a:rPr lang="en-US" dirty="0" err="1" smtClean="0"/>
              <a:t>konstruiert</a:t>
            </a:r>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Asynchron</a:t>
            </a:r>
            <a:r>
              <a:rPr lang="en-US" dirty="0" smtClean="0"/>
              <a:t>, </a:t>
            </a:r>
            <a:r>
              <a:rPr lang="en-US" dirty="0" err="1" smtClean="0"/>
              <a:t>d.h</a:t>
            </a:r>
            <a:r>
              <a:rPr lang="en-US" dirty="0" smtClean="0"/>
              <a:t>. </a:t>
            </a:r>
            <a:r>
              <a:rPr lang="en-US" dirty="0" err="1" smtClean="0"/>
              <a:t>es</a:t>
            </a:r>
            <a:r>
              <a:rPr lang="en-US" dirty="0" smtClean="0"/>
              <a:t> </a:t>
            </a:r>
            <a:r>
              <a:rPr lang="en-US" dirty="0" err="1" smtClean="0"/>
              <a:t>blockiert</a:t>
            </a:r>
            <a:r>
              <a:rPr lang="en-US" dirty="0" smtClean="0"/>
              <a:t> </a:t>
            </a:r>
            <a:r>
              <a:rPr lang="en-US" dirty="0" err="1" smtClean="0"/>
              <a:t>nicht</a:t>
            </a:r>
            <a:r>
              <a:rPr lang="en-US" dirty="0" smtClean="0"/>
              <a:t> die </a:t>
            </a:r>
            <a:r>
              <a:rPr lang="en-US" dirty="0" err="1" smtClean="0"/>
              <a:t>ganze</a:t>
            </a:r>
            <a:r>
              <a:rPr lang="en-US" dirty="0" smtClean="0"/>
              <a:t> </a:t>
            </a:r>
            <a:r>
              <a:rPr lang="en-US" dirty="0" err="1" smtClean="0"/>
              <a:t>Webseite</a:t>
            </a:r>
            <a:r>
              <a:rPr lang="en-US" dirty="0" smtClean="0"/>
              <a:t> </a:t>
            </a:r>
            <a:r>
              <a:rPr lang="en-US" dirty="0" err="1" smtClean="0"/>
              <a:t>wie</a:t>
            </a:r>
            <a:r>
              <a:rPr lang="en-US" dirty="0" smtClean="0"/>
              <a:t> </a:t>
            </a:r>
            <a:r>
              <a:rPr lang="en-US" dirty="0" err="1" smtClean="0"/>
              <a:t>bei</a:t>
            </a:r>
            <a:r>
              <a:rPr lang="en-US" dirty="0" smtClean="0"/>
              <a:t> Java </a:t>
            </a:r>
            <a:r>
              <a:rPr lang="en-US" dirty="0" err="1" smtClean="0"/>
              <a:t>wenn</a:t>
            </a:r>
            <a:r>
              <a:rPr lang="en-US" dirty="0" smtClean="0"/>
              <a:t> man auf </a:t>
            </a:r>
            <a:r>
              <a:rPr lang="en-US" dirty="0" err="1" smtClean="0"/>
              <a:t>eine</a:t>
            </a:r>
            <a:r>
              <a:rPr lang="en-US" dirty="0" smtClean="0"/>
              <a:t> </a:t>
            </a:r>
            <a:r>
              <a:rPr lang="en-US" dirty="0" err="1" smtClean="0"/>
              <a:t>Antwort</a:t>
            </a:r>
            <a:r>
              <a:rPr lang="en-US" dirty="0" smtClean="0"/>
              <a:t> </a:t>
            </a:r>
            <a:r>
              <a:rPr lang="en-US" dirty="0" err="1" smtClean="0"/>
              <a:t>wartet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err="1" smtClean="0"/>
              <a:t>Asynchron</a:t>
            </a:r>
            <a:r>
              <a:rPr lang="en-US" dirty="0" smtClean="0"/>
              <a:t>, </a:t>
            </a:r>
            <a:r>
              <a:rPr lang="en-US" dirty="0" err="1" smtClean="0"/>
              <a:t>d.h</a:t>
            </a:r>
            <a:r>
              <a:rPr lang="en-US" dirty="0" smtClean="0"/>
              <a:t>. </a:t>
            </a:r>
            <a:r>
              <a:rPr lang="en-US" dirty="0" err="1" smtClean="0"/>
              <a:t>es</a:t>
            </a:r>
            <a:r>
              <a:rPr lang="en-US" dirty="0" smtClean="0"/>
              <a:t> </a:t>
            </a:r>
            <a:r>
              <a:rPr lang="en-US" dirty="0" err="1" smtClean="0"/>
              <a:t>blockiert</a:t>
            </a:r>
            <a:r>
              <a:rPr lang="en-US" dirty="0" smtClean="0"/>
              <a:t> </a:t>
            </a:r>
            <a:r>
              <a:rPr lang="en-US" dirty="0" err="1" smtClean="0"/>
              <a:t>nicht</a:t>
            </a:r>
            <a:r>
              <a:rPr lang="en-US" dirty="0" smtClean="0"/>
              <a:t> die </a:t>
            </a:r>
            <a:r>
              <a:rPr lang="en-US" dirty="0" err="1" smtClean="0"/>
              <a:t>ganze</a:t>
            </a:r>
            <a:r>
              <a:rPr lang="en-US" dirty="0" smtClean="0"/>
              <a:t> </a:t>
            </a:r>
            <a:r>
              <a:rPr lang="en-US" dirty="0" err="1" smtClean="0"/>
              <a:t>Webseite</a:t>
            </a:r>
            <a:r>
              <a:rPr lang="en-US" dirty="0" smtClean="0"/>
              <a:t> </a:t>
            </a:r>
            <a:r>
              <a:rPr lang="en-US" dirty="0" err="1" smtClean="0"/>
              <a:t>wie</a:t>
            </a:r>
            <a:r>
              <a:rPr lang="en-US" dirty="0" smtClean="0"/>
              <a:t> </a:t>
            </a:r>
            <a:r>
              <a:rPr lang="en-US" dirty="0" err="1" smtClean="0"/>
              <a:t>bei</a:t>
            </a:r>
            <a:r>
              <a:rPr lang="en-US" dirty="0" smtClean="0"/>
              <a:t> Java </a:t>
            </a:r>
            <a:r>
              <a:rPr lang="en-US" dirty="0" err="1" smtClean="0"/>
              <a:t>wenn</a:t>
            </a:r>
            <a:r>
              <a:rPr lang="en-US" dirty="0" smtClean="0"/>
              <a:t> man auf </a:t>
            </a:r>
            <a:r>
              <a:rPr lang="en-US" dirty="0" err="1" smtClean="0"/>
              <a:t>eine</a:t>
            </a:r>
            <a:r>
              <a:rPr lang="en-US" dirty="0" smtClean="0"/>
              <a:t> </a:t>
            </a:r>
            <a:r>
              <a:rPr lang="en-US" dirty="0" err="1" smtClean="0"/>
              <a:t>Antwort</a:t>
            </a:r>
            <a:r>
              <a:rPr lang="en-US" dirty="0" smtClean="0"/>
              <a:t> </a:t>
            </a:r>
            <a:r>
              <a:rPr lang="en-US" smtClean="0"/>
              <a:t>wartet</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66</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67</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indent="0">
              <a:buFontTx/>
              <a:buNone/>
            </a:pPr>
            <a:r>
              <a:rPr lang="en-US" dirty="0" err="1" smtClean="0"/>
              <a:t>Im</a:t>
            </a:r>
            <a:r>
              <a:rPr lang="en-US" dirty="0" smtClean="0"/>
              <a:t> </a:t>
            </a:r>
            <a:r>
              <a:rPr lang="en-US" dirty="0" err="1" smtClean="0"/>
              <a:t>ersten</a:t>
            </a:r>
            <a:r>
              <a:rPr lang="en-US" dirty="0" smtClean="0"/>
              <a:t> </a:t>
            </a:r>
            <a:r>
              <a:rPr lang="en-US" dirty="0" err="1" smtClean="0"/>
              <a:t>Beispiel</a:t>
            </a:r>
            <a:r>
              <a:rPr lang="en-US" dirty="0" smtClean="0"/>
              <a:t> </a:t>
            </a:r>
            <a:r>
              <a:rPr lang="en-US" dirty="0" err="1" smtClean="0"/>
              <a:t>selektier</a:t>
            </a:r>
            <a:r>
              <a:rPr lang="en-US" dirty="0" smtClean="0"/>
              <a:t> </a:t>
            </a:r>
            <a:r>
              <a:rPr lang="en-US" dirty="0" err="1" smtClean="0"/>
              <a:t>ich</a:t>
            </a:r>
            <a:r>
              <a:rPr lang="en-US" dirty="0" smtClean="0"/>
              <a:t> </a:t>
            </a:r>
            <a:r>
              <a:rPr lang="en-US" dirty="0" err="1" smtClean="0"/>
              <a:t>jetzt</a:t>
            </a:r>
            <a:r>
              <a:rPr lang="en-US" dirty="0" smtClean="0"/>
              <a:t> </a:t>
            </a:r>
            <a:r>
              <a:rPr lang="en-US" dirty="0" err="1" smtClean="0"/>
              <a:t>einfach</a:t>
            </a:r>
            <a:r>
              <a:rPr lang="en-US" dirty="0" smtClean="0"/>
              <a:t> mal </a:t>
            </a:r>
            <a:r>
              <a:rPr lang="en-US" dirty="0" err="1" smtClean="0"/>
              <a:t>ein</a:t>
            </a:r>
            <a:r>
              <a:rPr lang="en-US" dirty="0" smtClean="0"/>
              <a:t> Element</a:t>
            </a:r>
          </a:p>
          <a:p>
            <a:pPr marL="0" indent="0">
              <a:buFontTx/>
              <a:buNone/>
            </a:pPr>
            <a:r>
              <a:rPr lang="en-US" dirty="0" err="1" smtClean="0"/>
              <a:t>Dann</a:t>
            </a:r>
            <a:r>
              <a:rPr lang="en-US" dirty="0" smtClean="0"/>
              <a:t> </a:t>
            </a:r>
            <a:r>
              <a:rPr lang="en-US" dirty="0" err="1" smtClean="0"/>
              <a:t>hol</a:t>
            </a:r>
            <a:r>
              <a:rPr lang="en-US" dirty="0" smtClean="0"/>
              <a:t> </a:t>
            </a:r>
            <a:r>
              <a:rPr lang="en-US" dirty="0" err="1" smtClean="0"/>
              <a:t>ich</a:t>
            </a:r>
            <a:r>
              <a:rPr lang="en-US" dirty="0" smtClean="0"/>
              <a:t> sein parent element</a:t>
            </a:r>
            <a:r>
              <a:rPr lang="en-US" baseline="0" dirty="0" smtClean="0"/>
              <a:t> von der </a:t>
            </a:r>
            <a:r>
              <a:rPr lang="en-US" baseline="0" dirty="0" err="1" smtClean="0"/>
              <a:t>Hierarchie</a:t>
            </a:r>
            <a:endParaRPr lang="en-US" baseline="0" dirty="0" smtClean="0"/>
          </a:p>
          <a:p>
            <a:pPr marL="0" indent="0">
              <a:buFontTx/>
              <a:buNone/>
            </a:pPr>
            <a:r>
              <a:rPr lang="en-US" baseline="0" dirty="0" smtClean="0"/>
              <a:t>Und </a:t>
            </a:r>
            <a:r>
              <a:rPr lang="en-US" baseline="0" dirty="0" err="1" smtClean="0"/>
              <a:t>zuletzt</a:t>
            </a:r>
            <a:r>
              <a:rPr lang="en-US" baseline="0" dirty="0" smtClean="0"/>
              <a:t> </a:t>
            </a:r>
            <a:r>
              <a:rPr lang="en-US" baseline="0" dirty="0" err="1" smtClean="0"/>
              <a:t>füge</a:t>
            </a:r>
            <a:r>
              <a:rPr lang="en-US" baseline="0" dirty="0" smtClean="0"/>
              <a:t> </a:t>
            </a:r>
            <a:r>
              <a:rPr lang="en-US" baseline="0" dirty="0" err="1" smtClean="0"/>
              <a:t>ich</a:t>
            </a:r>
            <a:r>
              <a:rPr lang="en-US" baseline="0" dirty="0" smtClean="0"/>
              <a:t> </a:t>
            </a:r>
            <a:r>
              <a:rPr lang="en-US" baseline="0" dirty="0" err="1" smtClean="0"/>
              <a:t>noch</a:t>
            </a:r>
            <a:r>
              <a:rPr lang="en-US" baseline="0" dirty="0" smtClean="0"/>
              <a:t> </a:t>
            </a:r>
            <a:r>
              <a:rPr lang="en-US" baseline="0" dirty="0" err="1" smtClean="0"/>
              <a:t>eine</a:t>
            </a:r>
            <a:r>
              <a:rPr lang="en-US" baseline="0" dirty="0" smtClean="0"/>
              <a:t> </a:t>
            </a:r>
            <a:r>
              <a:rPr lang="en-US" baseline="0" dirty="0" err="1" smtClean="0"/>
              <a:t>Klasse</a:t>
            </a:r>
            <a:r>
              <a:rPr lang="en-US" baseline="0" dirty="0" smtClean="0"/>
              <a:t> </a:t>
            </a:r>
            <a:r>
              <a:rPr lang="en-US" baseline="0" dirty="0" err="1" smtClean="0"/>
              <a:t>dem</a:t>
            </a:r>
            <a:r>
              <a:rPr lang="en-US" baseline="0" dirty="0" smtClean="0"/>
              <a:t> Element </a:t>
            </a:r>
            <a:r>
              <a:rPr lang="en-US" baseline="0" dirty="0" err="1" smtClean="0"/>
              <a:t>dynamisch</a:t>
            </a:r>
            <a:r>
              <a:rPr lang="en-US" baseline="0" dirty="0" smtClean="0"/>
              <a:t> </a:t>
            </a:r>
            <a:r>
              <a:rPr lang="en-US" baseline="0" dirty="0" err="1" smtClean="0"/>
              <a:t>zu</a:t>
            </a:r>
            <a:endParaRPr lang="en-US" dirty="0" smtClean="0"/>
          </a:p>
          <a:p>
            <a:pPr marL="0" indent="0">
              <a:buFontTx/>
              <a:buNone/>
            </a:pPr>
            <a:endParaRPr lang="en-US" dirty="0" smtClean="0"/>
          </a:p>
          <a:p>
            <a:pPr marL="0" indent="0">
              <a:buFontTx/>
              <a:buNone/>
            </a:pPr>
            <a:r>
              <a:rPr lang="en-US" dirty="0" err="1" smtClean="0"/>
              <a:t>Mehrere</a:t>
            </a:r>
            <a:r>
              <a:rPr lang="en-US" baseline="0" dirty="0" smtClean="0"/>
              <a:t> Element </a:t>
            </a:r>
            <a:r>
              <a:rPr lang="en-US" baseline="0" dirty="0" err="1" smtClean="0"/>
              <a:t>mit</a:t>
            </a:r>
            <a:r>
              <a:rPr lang="en-US" baseline="0" dirty="0" smtClean="0"/>
              <a:t> </a:t>
            </a:r>
            <a:r>
              <a:rPr lang="en-US" baseline="0" dirty="0" err="1" smtClean="0"/>
              <a:t>Selektoren</a:t>
            </a:r>
            <a:r>
              <a:rPr lang="en-US" baseline="0" dirty="0" smtClean="0"/>
              <a:t> </a:t>
            </a:r>
            <a:r>
              <a:rPr lang="en-US" baseline="0" dirty="0" err="1" smtClean="0"/>
              <a:t>wie</a:t>
            </a:r>
            <a:r>
              <a:rPr lang="en-US" baseline="0" dirty="0" smtClean="0"/>
              <a:t> </a:t>
            </a:r>
            <a:r>
              <a:rPr lang="en-US" baseline="0" dirty="0" err="1" smtClean="0"/>
              <a:t>beim</a:t>
            </a:r>
            <a:r>
              <a:rPr lang="en-US" baseline="0" dirty="0" smtClean="0"/>
              <a:t> CSS </a:t>
            </a:r>
            <a:r>
              <a:rPr lang="en-US" baseline="0" dirty="0" err="1" smtClean="0"/>
              <a:t>selektieren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Achtung</a:t>
            </a:r>
            <a:r>
              <a:rPr lang="en-US" dirty="0" smtClean="0"/>
              <a:t>: </a:t>
            </a:r>
            <a:r>
              <a:rPr lang="en-US" dirty="0" err="1" smtClean="0"/>
              <a:t>Es</a:t>
            </a:r>
            <a:r>
              <a:rPr lang="en-US" dirty="0" smtClean="0"/>
              <a:t> </a:t>
            </a:r>
            <a:r>
              <a:rPr lang="en-US" dirty="0" err="1" smtClean="0"/>
              <a:t>wird</a:t>
            </a:r>
            <a:r>
              <a:rPr lang="en-US" dirty="0" smtClean="0"/>
              <a:t> </a:t>
            </a:r>
            <a:r>
              <a:rPr lang="en-US" dirty="0" err="1" smtClean="0"/>
              <a:t>ein</a:t>
            </a:r>
            <a:r>
              <a:rPr lang="en-US" dirty="0" smtClean="0"/>
              <a:t> Array </a:t>
            </a:r>
            <a:r>
              <a:rPr lang="en-US" dirty="0" err="1" smtClean="0"/>
              <a:t>aus</a:t>
            </a:r>
            <a:r>
              <a:rPr lang="en-US" dirty="0" smtClean="0"/>
              <a:t> </a:t>
            </a:r>
            <a:r>
              <a:rPr lang="en-US" dirty="0" err="1" smtClean="0"/>
              <a:t>Elementen</a:t>
            </a:r>
            <a:r>
              <a:rPr lang="en-US" dirty="0" smtClean="0"/>
              <a:t> </a:t>
            </a:r>
            <a:r>
              <a:rPr lang="en-US" dirty="0" err="1" smtClean="0"/>
              <a:t>zurückgegeben</a:t>
            </a:r>
            <a:r>
              <a:rPr lang="en-US" baseline="0" dirty="0" err="1" smtClean="0"/>
              <a:t>tieren</a:t>
            </a: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Im</a:t>
            </a:r>
            <a:r>
              <a:rPr lang="en-US" dirty="0" smtClean="0"/>
              <a:t> Browser auf </a:t>
            </a:r>
            <a:r>
              <a:rPr lang="en-US" dirty="0" err="1" smtClean="0"/>
              <a:t>einer</a:t>
            </a:r>
            <a:r>
              <a:rPr lang="en-US" dirty="0" smtClean="0"/>
              <a:t> </a:t>
            </a:r>
            <a:r>
              <a:rPr lang="en-US" dirty="0" err="1" smtClean="0"/>
              <a:t>beliebigen</a:t>
            </a:r>
            <a:r>
              <a:rPr lang="en-US" dirty="0" smtClean="0"/>
              <a:t> </a:t>
            </a:r>
            <a:r>
              <a:rPr lang="en-US" dirty="0" err="1" smtClean="0"/>
              <a:t>Webseite</a:t>
            </a:r>
            <a:r>
              <a:rPr lang="en-US" dirty="0" smtClean="0"/>
              <a:t> </a:t>
            </a:r>
            <a:r>
              <a:rPr lang="en-US" dirty="0" err="1" smtClean="0"/>
              <a:t>ausprobieren</a:t>
            </a:r>
            <a:r>
              <a:rPr lang="en-US" dirty="0" smtClean="0"/>
              <a:t>, </a:t>
            </a:r>
            <a:r>
              <a:rPr lang="en-US" dirty="0" err="1" smtClean="0"/>
              <a:t>zb</a:t>
            </a:r>
            <a:r>
              <a:rPr lang="en-US" dirty="0" smtClean="0"/>
              <a:t> Google] </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285750" indent="-285750">
              <a:buFontTx/>
              <a:buChar char="-"/>
            </a:pPr>
            <a:r>
              <a:rPr lang="en-US" dirty="0" err="1" smtClean="0"/>
              <a:t>Im</a:t>
            </a:r>
            <a:r>
              <a:rPr lang="en-US" dirty="0" smtClean="0"/>
              <a:t> </a:t>
            </a:r>
            <a:r>
              <a:rPr lang="en-US" dirty="0" err="1" smtClean="0"/>
              <a:t>Vergleich</a:t>
            </a:r>
            <a:r>
              <a:rPr lang="en-US" dirty="0" smtClean="0"/>
              <a:t> </a:t>
            </a:r>
            <a:r>
              <a:rPr lang="en-US" dirty="0" err="1" smtClean="0"/>
              <a:t>zu</a:t>
            </a:r>
            <a:r>
              <a:rPr lang="en-US" dirty="0" smtClean="0"/>
              <a:t> Java </a:t>
            </a:r>
            <a:r>
              <a:rPr lang="en-US" dirty="0" err="1" smtClean="0"/>
              <a:t>sehr</a:t>
            </a:r>
            <a:r>
              <a:rPr lang="en-US" dirty="0" smtClean="0"/>
              <a:t> </a:t>
            </a:r>
            <a:r>
              <a:rPr lang="en-US" dirty="0" err="1" smtClean="0"/>
              <a:t>einfach</a:t>
            </a:r>
            <a:r>
              <a:rPr lang="en-US" dirty="0" smtClean="0"/>
              <a:t> und</a:t>
            </a:r>
            <a:r>
              <a:rPr lang="en-US" baseline="0" dirty="0" smtClean="0"/>
              <a:t> </a:t>
            </a:r>
            <a:r>
              <a:rPr lang="en-US" baseline="0" dirty="0" err="1" smtClean="0"/>
              <a:t>nicht</a:t>
            </a:r>
            <a:r>
              <a:rPr lang="en-US" baseline="0" dirty="0" smtClean="0"/>
              <a:t> so </a:t>
            </a:r>
            <a:r>
              <a:rPr lang="en-US" baseline="0" dirty="0" err="1" smtClean="0"/>
              <a:t>umständlich</a:t>
            </a:r>
            <a:endParaRPr lang="en-US" baseline="0"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Über</a:t>
            </a:r>
            <a:r>
              <a:rPr lang="en-US" dirty="0" smtClean="0"/>
              <a:t>  </a:t>
            </a:r>
            <a:r>
              <a:rPr lang="en-US" dirty="0" err="1" smtClean="0"/>
              <a:t>element.addEventListener</a:t>
            </a:r>
            <a:r>
              <a:rPr lang="en-US" dirty="0" smtClean="0"/>
              <a:t>(“click”, </a:t>
            </a:r>
            <a:r>
              <a:rPr lang="en-US" dirty="0" err="1" smtClean="0"/>
              <a:t>onClick</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hinzufügen</a:t>
            </a:r>
            <a:r>
              <a:rPr lang="en-US" dirty="0" smtClean="0"/>
              <a:t>, die </a:t>
            </a:r>
            <a:r>
              <a:rPr lang="en-US" dirty="0" err="1" smtClean="0"/>
              <a:t>bei</a:t>
            </a:r>
            <a:r>
              <a:rPr lang="en-US" dirty="0" smtClean="0"/>
              <a:t> </a:t>
            </a:r>
            <a:r>
              <a:rPr lang="en-US" dirty="0" err="1" smtClean="0"/>
              <a:t>einem</a:t>
            </a:r>
            <a:r>
              <a:rPr lang="en-US" dirty="0" smtClean="0"/>
              <a:t> Click </a:t>
            </a:r>
            <a:r>
              <a:rPr lang="en-US" dirty="0" err="1" smtClean="0"/>
              <a:t>ausgeführt</a:t>
            </a:r>
            <a:r>
              <a:rPr lang="en-US" dirty="0" smtClean="0"/>
              <a:t> </a:t>
            </a:r>
            <a:r>
              <a:rPr lang="en-US" dirty="0" err="1" smtClean="0"/>
              <a:t>wird</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Mehrere</a:t>
            </a:r>
            <a:r>
              <a:rPr lang="en-US" dirty="0" smtClean="0"/>
              <a:t> Listener des </a:t>
            </a:r>
            <a:r>
              <a:rPr lang="en-US" dirty="0" err="1" smtClean="0"/>
              <a:t>selben</a:t>
            </a:r>
            <a:r>
              <a:rPr lang="en-US" dirty="0" smtClean="0"/>
              <a:t> Events </a:t>
            </a:r>
            <a:r>
              <a:rPr lang="en-US" dirty="0" err="1" smtClean="0"/>
              <a:t>möglich</a:t>
            </a:r>
            <a:endParaRPr lang="en-US" dirty="0" smtClean="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err="1" smtClean="0"/>
              <a:t>onClick</a:t>
            </a:r>
            <a:r>
              <a:rPr lang="en-US" dirty="0" smtClean="0"/>
              <a:t>(e) [was </a:t>
            </a:r>
            <a:r>
              <a:rPr lang="en-US" dirty="0" err="1" smtClean="0"/>
              <a:t>ist</a:t>
            </a:r>
            <a:r>
              <a:rPr lang="en-US" dirty="0" smtClean="0"/>
              <a:t> e? </a:t>
            </a:r>
            <a:r>
              <a:rPr lang="en-US" dirty="0" err="1" smtClean="0"/>
              <a:t>Zusammen</a:t>
            </a:r>
            <a:r>
              <a:rPr lang="en-US" dirty="0" smtClean="0"/>
              <a:t> </a:t>
            </a:r>
            <a:r>
              <a:rPr lang="en-US" dirty="0" err="1" smtClean="0"/>
              <a:t>im</a:t>
            </a:r>
            <a:r>
              <a:rPr lang="en-US" dirty="0" smtClean="0"/>
              <a:t> Browser </a:t>
            </a:r>
            <a:r>
              <a:rPr lang="en-US" dirty="0" err="1" smtClean="0"/>
              <a:t>durchgucken</a:t>
            </a:r>
            <a:r>
              <a:rPr lang="en-US" dirty="0" smtClean="0"/>
              <a:t>]</a:t>
            </a:r>
            <a:endParaRPr lang="en-US" baseline="0" dirty="0" smtClean="0"/>
          </a:p>
          <a:p>
            <a:pPr marL="466725"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smtClean="0"/>
              <a:t>Google </a:t>
            </a:r>
            <a:r>
              <a:rPr lang="en-US" baseline="0" dirty="0" err="1" smtClean="0"/>
              <a:t>aufmachen</a:t>
            </a:r>
            <a:r>
              <a:rPr lang="en-US" baseline="0" dirty="0" smtClean="0"/>
              <a:t> und </a:t>
            </a:r>
            <a:r>
              <a:rPr lang="en-US" baseline="0" dirty="0" err="1" smtClean="0"/>
              <a:t>document.body.addEventListener</a:t>
            </a:r>
            <a:r>
              <a:rPr lang="en-US" baseline="0" dirty="0" smtClean="0"/>
              <a:t>(“</a:t>
            </a:r>
            <a:r>
              <a:rPr lang="en-US" baseline="0" dirty="0" err="1" smtClean="0"/>
              <a:t>bla</a:t>
            </a:r>
            <a:r>
              <a:rPr lang="en-US" baseline="0" dirty="0" smtClean="0"/>
              <a:t>”)</a:t>
            </a:r>
            <a:endParaRPr lang="en-US" dirty="0" smtClean="0"/>
          </a:p>
          <a:p>
            <a:pPr marL="285750" indent="-285750">
              <a:buFontTx/>
              <a:buChar char="-"/>
            </a:pPr>
            <a:r>
              <a:rPr lang="en-US" dirty="0" smtClean="0"/>
              <a:t>In </a:t>
            </a:r>
            <a:r>
              <a:rPr lang="en-US" dirty="0" err="1" smtClean="0"/>
              <a:t>dem</a:t>
            </a:r>
            <a:r>
              <a:rPr lang="en-US" dirty="0" smtClean="0"/>
              <a:t> Fall </a:t>
            </a:r>
            <a:r>
              <a:rPr lang="en-US" dirty="0" err="1" smtClean="0"/>
              <a:t>hab</a:t>
            </a:r>
            <a:r>
              <a:rPr lang="en-US" dirty="0" smtClean="0"/>
              <a:t> </a:t>
            </a:r>
            <a:r>
              <a:rPr lang="en-US" dirty="0" err="1" smtClean="0"/>
              <a:t>ich</a:t>
            </a:r>
            <a:r>
              <a:rPr lang="en-US" dirty="0" smtClean="0"/>
              <a:t> </a:t>
            </a:r>
            <a:r>
              <a:rPr lang="en-US" dirty="0" err="1" smtClean="0"/>
              <a:t>immer</a:t>
            </a:r>
            <a:r>
              <a:rPr lang="en-US" dirty="0" smtClean="0"/>
              <a:t> “click” </a:t>
            </a:r>
            <a:r>
              <a:rPr lang="en-US" dirty="0" err="1" smtClean="0"/>
              <a:t>benutzt</a:t>
            </a:r>
            <a:r>
              <a:rPr lang="en-US" dirty="0" smtClean="0"/>
              <a:t>,</a:t>
            </a:r>
            <a:r>
              <a:rPr lang="en-US" baseline="0" dirty="0" smtClean="0"/>
              <a:t> </a:t>
            </a:r>
            <a:r>
              <a:rPr lang="en-US" baseline="0" dirty="0" err="1" smtClean="0"/>
              <a:t>es</a:t>
            </a:r>
            <a:r>
              <a:rPr lang="en-US" baseline="0" dirty="0" smtClean="0"/>
              <a:t> </a:t>
            </a:r>
            <a:r>
              <a:rPr lang="en-US" baseline="0" dirty="0" err="1" smtClean="0"/>
              <a:t>gibt</a:t>
            </a:r>
            <a:r>
              <a:rPr lang="en-US" baseline="0" dirty="0" smtClean="0"/>
              <a:t> </a:t>
            </a:r>
            <a:r>
              <a:rPr lang="en-US" baseline="0" dirty="0" err="1" smtClean="0"/>
              <a:t>aber</a:t>
            </a:r>
            <a:r>
              <a:rPr lang="en-US" baseline="0" dirty="0" smtClean="0"/>
              <a:t> </a:t>
            </a:r>
            <a:r>
              <a:rPr lang="en-US" baseline="0" dirty="0" err="1" smtClean="0"/>
              <a:t>sehr</a:t>
            </a:r>
            <a:r>
              <a:rPr lang="en-US" baseline="0" dirty="0" smtClean="0"/>
              <a:t> </a:t>
            </a:r>
            <a:r>
              <a:rPr lang="en-US" baseline="0" dirty="0" err="1" smtClean="0"/>
              <a:t>viele</a:t>
            </a:r>
            <a:r>
              <a:rPr lang="en-US" baseline="0" dirty="0" smtClean="0"/>
              <a:t> </a:t>
            </a:r>
            <a:r>
              <a:rPr lang="en-US" baseline="0" dirty="0" err="1" smtClean="0"/>
              <a:t>andere</a:t>
            </a:r>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Darauf hinweisen: JavaScript</a:t>
            </a:r>
            <a:r>
              <a:rPr lang="de-DE" b="0" baseline="0" dirty="0" smtClean="0"/>
              <a:t> ist sehr viel mit ausprobieren verbunden. Wenn ihr was ausprobieren wollt benutzt einfach eure Konsole, da kann man so ziemlich alles reinschreiben</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endParaRPr lang="en-US" sz="1400" dirty="0" smtClean="0">
              <a:solidFill>
                <a:srgbClr val="000000"/>
              </a:solidFill>
              <a:latin typeface="Consolas"/>
            </a:endParaRPr>
          </a:p>
          <a:p>
            <a:r>
              <a:rPr lang="en-US" sz="1400" dirty="0" err="1" smtClean="0">
                <a:solidFill>
                  <a:srgbClr val="000000"/>
                </a:solidFill>
                <a:latin typeface="Consolas"/>
              </a:rPr>
              <a:t>Übung</a:t>
            </a:r>
            <a:r>
              <a:rPr lang="en-US" sz="1400" baseline="0" dirty="0" smtClean="0">
                <a:solidFill>
                  <a:srgbClr val="000000"/>
                </a:solidFill>
                <a:latin typeface="Consolas"/>
              </a:rPr>
              <a:t> 2:</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err="1" smtClean="0"/>
              <a:t>Programmiere</a:t>
            </a:r>
            <a:r>
              <a:rPr lang="en-US" dirty="0" smtClean="0"/>
              <a:t> </a:t>
            </a:r>
            <a:r>
              <a:rPr lang="en-US" dirty="0" err="1" smtClean="0"/>
              <a:t>eine</a:t>
            </a:r>
            <a:r>
              <a:rPr lang="en-US" dirty="0" smtClean="0"/>
              <a:t> </a:t>
            </a:r>
            <a:r>
              <a:rPr lang="en-US" dirty="0" err="1" smtClean="0"/>
              <a:t>Funktion</a:t>
            </a:r>
            <a:r>
              <a:rPr lang="en-US" dirty="0" smtClean="0"/>
              <a:t> </a:t>
            </a:r>
            <a:r>
              <a:rPr lang="en-US" dirty="0" err="1" smtClean="0"/>
              <a:t>onMenuItemClick</a:t>
            </a:r>
            <a:r>
              <a:rPr lang="en-US" dirty="0" smtClean="0"/>
              <a:t>, die </a:t>
            </a:r>
            <a:r>
              <a:rPr lang="en-US" dirty="0" err="1" smtClean="0"/>
              <a:t>bei</a:t>
            </a:r>
            <a:r>
              <a:rPr lang="en-US" dirty="0" smtClean="0"/>
              <a:t> </a:t>
            </a:r>
            <a:r>
              <a:rPr lang="en-US" dirty="0" err="1" smtClean="0"/>
              <a:t>Clicken</a:t>
            </a:r>
            <a:r>
              <a:rPr lang="en-US" dirty="0" smtClean="0"/>
              <a:t> von </a:t>
            </a:r>
            <a:r>
              <a:rPr lang="en-US" dirty="0" err="1" smtClean="0"/>
              <a:t>Elementen</a:t>
            </a:r>
            <a:r>
              <a:rPr lang="en-US" dirty="0" smtClean="0"/>
              <a:t> der </a:t>
            </a:r>
            <a:r>
              <a:rPr lang="en-US" dirty="0" err="1" smtClean="0"/>
              <a:t>Klasse</a:t>
            </a:r>
            <a:r>
              <a:rPr lang="en-US" dirty="0" smtClean="0"/>
              <a:t> </a:t>
            </a:r>
            <a:r>
              <a:rPr lang="en-US" dirty="0" err="1" smtClean="0"/>
              <a:t>menuItem</a:t>
            </a:r>
            <a:r>
              <a:rPr lang="en-US" dirty="0" smtClean="0"/>
              <a:t> </a:t>
            </a:r>
            <a:r>
              <a:rPr lang="en-US" dirty="0" err="1" smtClean="0"/>
              <a:t>aufgerufen</a:t>
            </a:r>
            <a:r>
              <a:rPr lang="en-US" dirty="0" smtClean="0"/>
              <a:t> </a:t>
            </a:r>
            <a:r>
              <a:rPr lang="en-US" dirty="0" err="1" smtClean="0"/>
              <a:t>wird</a:t>
            </a:r>
            <a:r>
              <a:rPr lang="en-US" dirty="0" smtClean="0"/>
              <a:t/>
            </a:r>
            <a:br>
              <a:rPr lang="en-US" dirty="0" smtClean="0"/>
            </a:br>
            <a:r>
              <a:rPr lang="en-US" dirty="0" smtClean="0"/>
              <a:t>- das </a:t>
            </a:r>
            <a:r>
              <a:rPr lang="en-US" dirty="0" err="1" smtClean="0"/>
              <a:t>korrekte</a:t>
            </a:r>
            <a:r>
              <a:rPr lang="en-US" dirty="0" smtClean="0"/>
              <a:t> Element </a:t>
            </a:r>
            <a:r>
              <a:rPr lang="en-US" dirty="0" err="1" smtClean="0"/>
              <a:t>soll</a:t>
            </a:r>
            <a:r>
              <a:rPr lang="en-US" dirty="0" smtClean="0"/>
              <a:t> </a:t>
            </a:r>
            <a:r>
              <a:rPr lang="en-US" dirty="0" err="1" smtClean="0"/>
              <a:t>danach</a:t>
            </a:r>
            <a:r>
              <a:rPr lang="en-US" dirty="0" smtClean="0"/>
              <a:t> die </a:t>
            </a:r>
            <a:r>
              <a:rPr lang="en-US" dirty="0" err="1" smtClean="0"/>
              <a:t>Klasse</a:t>
            </a:r>
            <a:r>
              <a:rPr lang="en-US" dirty="0" smtClean="0"/>
              <a:t> active </a:t>
            </a:r>
            <a:r>
              <a:rPr lang="en-US" dirty="0" err="1" smtClean="0"/>
              <a:t>besitzen</a:t>
            </a:r>
            <a:r>
              <a:rPr lang="en-US" dirty="0" smtClean="0"/>
              <a:t/>
            </a:r>
            <a:br>
              <a:rPr lang="en-US" dirty="0" smtClean="0"/>
            </a:br>
            <a:r>
              <a:rPr lang="en-US" dirty="0" smtClean="0"/>
              <a:t>- </a:t>
            </a:r>
            <a:r>
              <a:rPr lang="en-US" dirty="0" err="1" smtClean="0"/>
              <a:t>alle</a:t>
            </a:r>
            <a:r>
              <a:rPr lang="en-US" dirty="0" smtClean="0"/>
              <a:t> </a:t>
            </a:r>
            <a:r>
              <a:rPr lang="en-US" dirty="0" err="1" smtClean="0"/>
              <a:t>Divs</a:t>
            </a:r>
            <a:r>
              <a:rPr lang="en-US" dirty="0" smtClean="0"/>
              <a:t> der </a:t>
            </a:r>
            <a:r>
              <a:rPr lang="en-US" dirty="0" err="1" smtClean="0"/>
              <a:t>Klasse</a:t>
            </a:r>
            <a:r>
              <a:rPr lang="en-US" dirty="0" smtClean="0"/>
              <a:t> .</a:t>
            </a:r>
            <a:r>
              <a:rPr lang="en-US" dirty="0" err="1" smtClean="0"/>
              <a:t>contentContainer</a:t>
            </a:r>
            <a:r>
              <a:rPr lang="en-US" dirty="0" smtClean="0"/>
              <a:t> </a:t>
            </a:r>
            <a:r>
              <a:rPr lang="en-US" dirty="0" err="1" smtClean="0"/>
              <a:t>außer</a:t>
            </a:r>
            <a:r>
              <a:rPr lang="en-US" dirty="0" smtClean="0"/>
              <a:t> </a:t>
            </a:r>
            <a:r>
              <a:rPr lang="en-US" dirty="0" err="1" smtClean="0"/>
              <a:t>dem</a:t>
            </a:r>
            <a:r>
              <a:rPr lang="en-US" dirty="0" smtClean="0"/>
              <a:t> </a:t>
            </a:r>
            <a:r>
              <a:rPr lang="en-US" dirty="0" err="1" smtClean="0"/>
              <a:t>Richtigen</a:t>
            </a:r>
            <a:r>
              <a:rPr lang="en-US" dirty="0" smtClean="0"/>
              <a:t> </a:t>
            </a:r>
            <a:r>
              <a:rPr lang="en-US" dirty="0" err="1" smtClean="0"/>
              <a:t>sollen</a:t>
            </a:r>
            <a:r>
              <a:rPr lang="en-US" dirty="0" smtClean="0"/>
              <a:t> die </a:t>
            </a:r>
            <a:r>
              <a:rPr lang="en-US" dirty="0" err="1" smtClean="0"/>
              <a:t>Klasse</a:t>
            </a:r>
            <a:r>
              <a:rPr lang="en-US" dirty="0" smtClean="0"/>
              <a:t> </a:t>
            </a:r>
            <a:r>
              <a:rPr lang="en-US" dirty="0" err="1" smtClean="0"/>
              <a:t>noShow</a:t>
            </a:r>
            <a:r>
              <a:rPr lang="en-US" dirty="0" smtClean="0"/>
              <a:t> </a:t>
            </a:r>
            <a:r>
              <a:rPr lang="en-US" dirty="0" err="1" smtClean="0"/>
              <a:t>besitzen</a:t>
            </a:r>
            <a:r>
              <a:rPr lang="en-US" dirty="0" smtClean="0"/>
              <a:t>  (</a:t>
            </a:r>
            <a:r>
              <a:rPr lang="en-US" dirty="0" err="1" smtClean="0"/>
              <a:t>Hinweis</a:t>
            </a:r>
            <a:r>
              <a:rPr lang="en-US" dirty="0" smtClean="0"/>
              <a:t>: </a:t>
            </a:r>
            <a:r>
              <a:rPr lang="en-US" dirty="0" err="1" smtClean="0"/>
              <a:t>Attribut</a:t>
            </a:r>
            <a:r>
              <a:rPr lang="en-US" dirty="0" smtClean="0"/>
              <a:t> “data-</a:t>
            </a:r>
            <a:r>
              <a:rPr lang="en-US" dirty="0" err="1" smtClean="0"/>
              <a:t>contentContainer</a:t>
            </a:r>
            <a:r>
              <a:rPr lang="en-US" dirty="0" smtClean="0"/>
              <a:t>”)	</a:t>
            </a:r>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endParaRPr lang="de-DE" b="0" baseline="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baseline="0" dirty="0" smtClean="0"/>
              <a:t>Übung 3:</a:t>
            </a:r>
            <a:endParaRPr lang="de-DE" b="0" dirty="0" smtClean="0"/>
          </a:p>
          <a:p>
            <a:pPr marL="0" marR="0" indent="0" algn="l" defTabSz="1088776" rtl="0" eaLnBrk="1" fontAlgn="auto" latinLnBrk="0" hangingPunct="1">
              <a:lnSpc>
                <a:spcPct val="100000"/>
              </a:lnSpc>
              <a:spcBef>
                <a:spcPts val="0"/>
              </a:spcBef>
              <a:spcAft>
                <a:spcPts val="0"/>
              </a:spcAft>
              <a:buClrTx/>
              <a:buSzTx/>
              <a:buFontTx/>
              <a:buNone/>
              <a:tabLst/>
              <a:defRPr/>
            </a:pPr>
            <a:r>
              <a:rPr lang="de-DE" b="0" dirty="0" smtClean="0"/>
              <a:t>Nutze das Attribut </a:t>
            </a:r>
            <a:r>
              <a:rPr lang="de-DE" sz="1200" b="0" dirty="0" err="1" smtClean="0">
                <a:solidFill>
                  <a:srgbClr val="000000"/>
                </a:solidFill>
                <a:latin typeface="Consolas"/>
              </a:rPr>
              <a:t>element.value</a:t>
            </a:r>
            <a:r>
              <a:rPr lang="de-DE" b="0" dirty="0" smtClean="0"/>
              <a:t> für Textfelder und folgenden Code für das Dropdown, um die dafür notwendigen Parameter zu erhalten. </a:t>
            </a:r>
          </a:p>
          <a:p>
            <a:endParaRPr lang="en-US" dirty="0" smtClean="0"/>
          </a:p>
          <a:p>
            <a:endParaRPr lang="en-US" dirty="0"/>
          </a:p>
        </p:txBody>
      </p:sp>
    </p:spTree>
    <p:extLst>
      <p:ext uri="{BB962C8B-B14F-4D97-AF65-F5344CB8AC3E}">
        <p14:creationId xmlns:p14="http://schemas.microsoft.com/office/powerpoint/2010/main" val="231261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a:p>
            <a:pPr marL="342900" indent="-342900">
              <a:buFont typeface="+mj-lt"/>
              <a:buAutoNum type="arabicPeriod"/>
            </a:pPr>
            <a:r>
              <a:rPr lang="de-DE" dirty="0" smtClean="0"/>
              <a:t>True</a:t>
            </a:r>
          </a:p>
          <a:p>
            <a:pPr marL="342900" indent="-342900">
              <a:buFont typeface="+mj-lt"/>
              <a:buAutoNum type="arabicPeriod"/>
            </a:pPr>
            <a:r>
              <a:rPr lang="de-DE" dirty="0" smtClean="0"/>
              <a:t>False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83983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Kommen</a:t>
            </a:r>
            <a:r>
              <a:rPr lang="en-US" dirty="0" smtClean="0"/>
              <a:t> </a:t>
            </a:r>
            <a:r>
              <a:rPr lang="en-US" dirty="0" err="1" smtClean="0"/>
              <a:t>wir</a:t>
            </a:r>
            <a:r>
              <a:rPr lang="en-US" dirty="0" smtClean="0"/>
              <a:t> </a:t>
            </a:r>
            <a:r>
              <a:rPr lang="en-US" dirty="0" err="1" smtClean="0"/>
              <a:t>jetzt</a:t>
            </a:r>
            <a:r>
              <a:rPr lang="en-US" dirty="0" smtClean="0"/>
              <a:t> </a:t>
            </a:r>
            <a:r>
              <a:rPr lang="en-US" dirty="0" err="1" smtClean="0"/>
              <a:t>zu</a:t>
            </a:r>
            <a:r>
              <a:rPr lang="en-US" dirty="0" smtClean="0"/>
              <a:t> </a:t>
            </a:r>
            <a:r>
              <a:rPr lang="en-US" dirty="0" err="1" smtClean="0"/>
              <a:t>einem</a:t>
            </a:r>
            <a:r>
              <a:rPr lang="en-US" dirty="0" smtClean="0"/>
              <a:t> </a:t>
            </a:r>
            <a:r>
              <a:rPr lang="en-US" dirty="0" err="1" smtClean="0"/>
              <a:t>Programmierkonzept</a:t>
            </a:r>
            <a:r>
              <a:rPr lang="en-US" dirty="0" smtClean="0"/>
              <a:t>, </a:t>
            </a:r>
            <a:r>
              <a:rPr lang="en-US" dirty="0" err="1" smtClean="0"/>
              <a:t>dass</a:t>
            </a:r>
            <a:r>
              <a:rPr lang="en-US" dirty="0" smtClean="0"/>
              <a:t> </a:t>
            </a:r>
            <a:r>
              <a:rPr lang="en-US" dirty="0" err="1" smtClean="0"/>
              <a:t>bei</a:t>
            </a:r>
            <a:r>
              <a:rPr lang="en-US" dirty="0" smtClean="0"/>
              <a:t> </a:t>
            </a:r>
            <a:r>
              <a:rPr lang="en-US" dirty="0" err="1" smtClean="0"/>
              <a:t>manchen</a:t>
            </a:r>
            <a:r>
              <a:rPr lang="en-US" baseline="0" dirty="0" smtClean="0"/>
              <a:t> </a:t>
            </a:r>
            <a:r>
              <a:rPr lang="en-US" baseline="0" dirty="0" err="1" smtClean="0"/>
              <a:t>Algorithmen</a:t>
            </a:r>
            <a:r>
              <a:rPr lang="en-US" baseline="0" dirty="0" smtClean="0"/>
              <a:t> </a:t>
            </a:r>
            <a:r>
              <a:rPr lang="en-US" baseline="0" dirty="0" err="1" smtClean="0"/>
              <a:t>genutzt</a:t>
            </a:r>
            <a:r>
              <a:rPr lang="en-US" baseline="0" dirty="0" smtClean="0"/>
              <a:t> </a:t>
            </a:r>
            <a:r>
              <a:rPr lang="en-US" baseline="0" dirty="0" err="1" smtClean="0"/>
              <a:t>wird</a:t>
            </a:r>
            <a:r>
              <a:rPr lang="en-US" baseline="0" dirty="0" smtClean="0"/>
              <a:t>. </a:t>
            </a:r>
            <a:r>
              <a:rPr lang="en-US" baseline="0" dirty="0" err="1" smtClean="0"/>
              <a:t>Auch</a:t>
            </a:r>
            <a:r>
              <a:rPr lang="en-US" baseline="0" dirty="0" smtClean="0"/>
              <a:t> </a:t>
            </a:r>
            <a:r>
              <a:rPr lang="en-US" baseline="0" dirty="0" err="1" smtClean="0"/>
              <a:t>wenns</a:t>
            </a:r>
            <a:r>
              <a:rPr lang="en-US" baseline="0" dirty="0" smtClean="0"/>
              <a:t> auf den </a:t>
            </a:r>
            <a:r>
              <a:rPr lang="en-US" baseline="0" dirty="0" err="1" smtClean="0"/>
              <a:t>ersten</a:t>
            </a:r>
            <a:r>
              <a:rPr lang="en-US" baseline="0" dirty="0" smtClean="0"/>
              <a:t> </a:t>
            </a:r>
            <a:r>
              <a:rPr lang="en-US" baseline="0" dirty="0" err="1" smtClean="0"/>
              <a:t>blick</a:t>
            </a:r>
            <a:r>
              <a:rPr lang="en-US" baseline="0" dirty="0" smtClean="0"/>
              <a:t> </a:t>
            </a:r>
            <a:r>
              <a:rPr lang="en-US" baseline="0" dirty="0" err="1" smtClean="0"/>
              <a:t>sehr</a:t>
            </a:r>
            <a:r>
              <a:rPr lang="en-US" baseline="0" dirty="0" smtClean="0"/>
              <a:t> </a:t>
            </a:r>
            <a:r>
              <a:rPr lang="en-US" baseline="0" dirty="0" err="1" smtClean="0"/>
              <a:t>einfach</a:t>
            </a:r>
            <a:r>
              <a:rPr lang="en-US" baseline="0" dirty="0" smtClean="0"/>
              <a:t> </a:t>
            </a:r>
            <a:r>
              <a:rPr lang="en-US" baseline="0" dirty="0" err="1" smtClean="0"/>
              <a:t>aussieht</a:t>
            </a:r>
            <a:r>
              <a:rPr lang="en-US" baseline="0" dirty="0" smtClean="0"/>
              <a:t> </a:t>
            </a:r>
            <a:r>
              <a:rPr lang="en-US" baseline="0" dirty="0" err="1" smtClean="0"/>
              <a:t>kann</a:t>
            </a:r>
            <a:r>
              <a:rPr lang="en-US" baseline="0" dirty="0" smtClean="0"/>
              <a:t> </a:t>
            </a:r>
            <a:r>
              <a:rPr lang="en-US" baseline="0" dirty="0" err="1" smtClean="0"/>
              <a:t>es</a:t>
            </a:r>
            <a:r>
              <a:rPr lang="en-US" baseline="0" dirty="0" smtClean="0"/>
              <a:t> </a:t>
            </a:r>
            <a:r>
              <a:rPr lang="en-US" baseline="0" dirty="0" err="1" smtClean="0"/>
              <a:t>sehr</a:t>
            </a:r>
            <a:r>
              <a:rPr lang="en-US" baseline="0" dirty="0" smtClean="0"/>
              <a:t> </a:t>
            </a:r>
            <a:r>
              <a:rPr lang="en-US" baseline="0" dirty="0" err="1" smtClean="0"/>
              <a:t>kompliziert</a:t>
            </a:r>
            <a:r>
              <a:rPr lang="en-US" baseline="0" dirty="0" smtClean="0"/>
              <a:t> </a:t>
            </a:r>
            <a:r>
              <a:rPr lang="en-US" baseline="0" dirty="0" err="1" smtClean="0"/>
              <a:t>werden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9978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smtClean="0"/>
              <a:t>Was</a:t>
            </a:r>
            <a:r>
              <a:rPr lang="en-US" baseline="0" dirty="0" smtClean="0"/>
              <a:t> </a:t>
            </a:r>
            <a:r>
              <a:rPr lang="en-US" baseline="0" dirty="0" err="1" smtClean="0"/>
              <a:t>ist</a:t>
            </a:r>
            <a:r>
              <a:rPr lang="en-US" baseline="0" dirty="0" smtClean="0"/>
              <a:t> das Problem </a:t>
            </a:r>
            <a:r>
              <a:rPr lang="en-US" baseline="0" dirty="0" err="1" smtClean="0"/>
              <a:t>dabei</a:t>
            </a:r>
            <a:r>
              <a:rPr lang="en-US" baseline="0" dirty="0" smtClean="0"/>
              <a:t>? </a:t>
            </a:r>
            <a:br>
              <a:rPr lang="en-US" baseline="0" dirty="0" smtClean="0"/>
            </a:br>
            <a:r>
              <a:rPr lang="en-US" baseline="0" dirty="0" smtClean="0">
                <a:sym typeface="Wingdings" panose="05000000000000000000" pitchFamily="2" charset="2"/>
              </a:rPr>
              <a:t> </a:t>
            </a:r>
            <a:r>
              <a:rPr lang="en-US" baseline="0" dirty="0" err="1" smtClean="0">
                <a:sym typeface="Wingdings" panose="05000000000000000000" pitchFamily="2" charset="2"/>
              </a:rPr>
              <a:t>Endlosschleife</a:t>
            </a: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err="1" smtClean="0">
                <a:sym typeface="Wingdings" panose="05000000000000000000" pitchFamily="2" charset="2"/>
              </a:rPr>
              <a:t>Deswegen</a:t>
            </a:r>
            <a:r>
              <a:rPr lang="en-US" baseline="0" dirty="0" smtClean="0">
                <a:sym typeface="Wingdings" panose="05000000000000000000" pitchFamily="2" charset="2"/>
              </a:rPr>
              <a:t> </a:t>
            </a:r>
            <a:r>
              <a:rPr lang="en-US" baseline="0" dirty="0" err="1" smtClean="0">
                <a:sym typeface="Wingdings" panose="05000000000000000000" pitchFamily="2" charset="2"/>
              </a:rPr>
              <a:t>niemals</a:t>
            </a:r>
            <a:r>
              <a:rPr lang="en-US" baseline="0" dirty="0" smtClean="0">
                <a:sym typeface="Wingdings" panose="05000000000000000000" pitchFamily="2" charset="2"/>
              </a:rPr>
              <a:t> </a:t>
            </a:r>
            <a:r>
              <a:rPr lang="en-US" baseline="0" dirty="0" err="1" smtClean="0">
                <a:sym typeface="Wingdings" panose="05000000000000000000" pitchFamily="2" charset="2"/>
              </a:rPr>
              <a:t>vergessen</a:t>
            </a:r>
            <a:r>
              <a:rPr lang="en-US" baseline="0" dirty="0" smtClean="0">
                <a:sym typeface="Wingdings" panose="05000000000000000000" pitchFamily="2" charset="2"/>
              </a:rPr>
              <a:t>: </a:t>
            </a:r>
            <a:r>
              <a:rPr lang="en-US" baseline="0" dirty="0" err="1" smtClean="0">
                <a:sym typeface="Wingdings" panose="05000000000000000000" pitchFamily="2" charset="2"/>
              </a:rPr>
              <a:t>Eine</a:t>
            </a:r>
            <a:r>
              <a:rPr lang="en-US" baseline="0" dirty="0" smtClean="0">
                <a:sym typeface="Wingdings" panose="05000000000000000000" pitchFamily="2" charset="2"/>
              </a:rPr>
              <a:t> </a:t>
            </a:r>
            <a:r>
              <a:rPr lang="en-US" baseline="0" dirty="0" err="1" smtClean="0">
                <a:sym typeface="Wingdings" panose="05000000000000000000" pitchFamily="2" charset="2"/>
              </a:rPr>
              <a:t>Abbruchbedingung</a:t>
            </a:r>
            <a:r>
              <a:rPr lang="en-US" baseline="0"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2312615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‹Nr.›</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879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‹Nr.›</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www.w3schools.com/js/js_htmldom.asp"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hyperlink" Target="https://www.destroyallsoftware.com/talks/wat"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hyperlink" Target="http://jscc.herokuapp.com/echo" TargetMode="Externa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 Einige wichtige Eigenschaften</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23151410"/>
              </p:ext>
            </p:extLst>
          </p:nvPr>
        </p:nvGraphicFramePr>
        <p:xfrm>
          <a:off x="322996" y="1385677"/>
          <a:ext cx="9546562" cy="4398896"/>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dirty="0" err="1" smtClean="0">
                          <a:solidFill>
                            <a:srgbClr val="7F007F"/>
                          </a:solidFill>
                          <a:latin typeface="Consolas"/>
                        </a:rPr>
                        <a:t>margin</a:t>
                      </a:r>
                      <a:endParaRPr lang="de-DE" sz="2000" u="none" dirty="0" smtClean="0">
                        <a:solidFill>
                          <a:srgbClr val="008080"/>
                        </a:solidFill>
                        <a:latin typeface="Consolas"/>
                      </a:endParaRPr>
                    </a:p>
                  </a:txBody>
                  <a:tcPr/>
                </a:tc>
                <a:tc>
                  <a:txBody>
                    <a:bodyPr/>
                    <a:lstStyle/>
                    <a:p>
                      <a:r>
                        <a:rPr lang="de-DE" dirty="0" smtClean="0"/>
                        <a:t>Außenabstand</a:t>
                      </a:r>
                      <a:endParaRPr lang="de-DE" dirty="0"/>
                    </a:p>
                  </a:txBody>
                  <a:tcPr/>
                </a:tc>
              </a:tr>
              <a:tr h="482776">
                <a:tc>
                  <a:txBody>
                    <a:bodyPr/>
                    <a:lstStyle/>
                    <a:p>
                      <a:pPr algn="l"/>
                      <a:r>
                        <a:rPr lang="de-DE" sz="2000" i="0" u="none" dirty="0" err="1" smtClean="0">
                          <a:solidFill>
                            <a:srgbClr val="7F007F"/>
                          </a:solidFill>
                          <a:latin typeface="Consolas"/>
                        </a:rPr>
                        <a:t>padding</a:t>
                      </a:r>
                      <a:endParaRPr lang="de-DE" sz="2000" i="0" u="none" dirty="0" smtClean="0">
                        <a:solidFill>
                          <a:srgbClr val="008080"/>
                        </a:solidFill>
                        <a:latin typeface="Consolas"/>
                      </a:endParaRPr>
                    </a:p>
                  </a:txBody>
                  <a:tcPr/>
                </a:tc>
                <a:tc>
                  <a:txBody>
                    <a:bodyPr/>
                    <a:lstStyle/>
                    <a:p>
                      <a:r>
                        <a:rPr lang="de-DE" dirty="0" smtClean="0"/>
                        <a:t>Innenabstand</a:t>
                      </a:r>
                      <a:endParaRPr lang="de-DE" dirty="0"/>
                    </a:p>
                  </a:txBody>
                  <a:tcPr/>
                </a:tc>
              </a:tr>
              <a:tr h="482776">
                <a:tc>
                  <a:txBody>
                    <a:bodyPr/>
                    <a:lstStyle/>
                    <a:p>
                      <a:pPr algn="l"/>
                      <a:r>
                        <a:rPr lang="de-DE" sz="2000" dirty="0" err="1" smtClean="0">
                          <a:solidFill>
                            <a:srgbClr val="7F007F"/>
                          </a:solidFill>
                          <a:latin typeface="Consolas"/>
                        </a:rPr>
                        <a:t>position</a:t>
                      </a:r>
                      <a:endParaRPr lang="de-DE" sz="2000" i="0" u="none" dirty="0" smtClean="0">
                        <a:solidFill>
                          <a:srgbClr val="008080"/>
                        </a:solidFill>
                        <a:latin typeface="Consolas"/>
                      </a:endParaRPr>
                    </a:p>
                  </a:txBody>
                  <a:tcPr/>
                </a:tc>
                <a:tc>
                  <a:txBody>
                    <a:bodyPr/>
                    <a:lstStyle/>
                    <a:p>
                      <a:r>
                        <a:rPr lang="de-DE" dirty="0" smtClean="0"/>
                        <a:t>Positionierung</a:t>
                      </a:r>
                      <a:endParaRPr lang="de-DE" dirty="0"/>
                    </a:p>
                  </a:txBody>
                  <a:tcPr/>
                </a:tc>
              </a:tr>
              <a:tr h="536688">
                <a:tc>
                  <a:txBody>
                    <a:bodyPr/>
                    <a:lstStyle/>
                    <a:p>
                      <a:pPr algn="l"/>
                      <a:r>
                        <a:rPr lang="de-DE" sz="2000" dirty="0" err="1" smtClean="0">
                          <a:solidFill>
                            <a:srgbClr val="7F007F"/>
                          </a:solidFill>
                          <a:latin typeface="Consolas"/>
                        </a:rPr>
                        <a:t>display</a:t>
                      </a:r>
                      <a:endParaRPr lang="de-DE" sz="2000" u="none" dirty="0" smtClean="0">
                        <a:solidFill>
                          <a:srgbClr val="008080"/>
                        </a:solidFill>
                        <a:latin typeface="Consolas"/>
                      </a:endParaRPr>
                    </a:p>
                  </a:txBody>
                  <a:tcPr/>
                </a:tc>
                <a:tc>
                  <a:txBody>
                    <a:bodyPr/>
                    <a:lstStyle/>
                    <a:p>
                      <a:r>
                        <a:rPr lang="de-DE" dirty="0" smtClean="0"/>
                        <a:t>Anzeige</a:t>
                      </a:r>
                      <a:endParaRPr lang="de-DE" dirty="0"/>
                    </a:p>
                  </a:txBody>
                  <a:tcPr/>
                </a:tc>
              </a:tr>
              <a:tr h="482776">
                <a:tc>
                  <a:txBody>
                    <a:bodyPr/>
                    <a:lstStyle/>
                    <a:p>
                      <a:pPr algn="l"/>
                      <a:r>
                        <a:rPr lang="de-DE" sz="2000" dirty="0" err="1" smtClean="0">
                          <a:solidFill>
                            <a:srgbClr val="7F007F"/>
                          </a:solidFill>
                          <a:latin typeface="Consolas"/>
                        </a:rPr>
                        <a:t>color</a:t>
                      </a:r>
                      <a:endParaRPr lang="de-DE" sz="2000" u="none" dirty="0" smtClean="0">
                        <a:solidFill>
                          <a:srgbClr val="008080"/>
                        </a:solidFill>
                        <a:latin typeface="Consolas"/>
                      </a:endParaRPr>
                    </a:p>
                  </a:txBody>
                  <a:tcPr/>
                </a:tc>
                <a:tc>
                  <a:txBody>
                    <a:bodyPr/>
                    <a:lstStyle/>
                    <a:p>
                      <a:r>
                        <a:rPr lang="de-DE" dirty="0" smtClean="0"/>
                        <a:t>Textfarbe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err="1" smtClean="0">
                          <a:solidFill>
                            <a:srgbClr val="7F007F"/>
                          </a:solidFill>
                          <a:latin typeface="Consolas"/>
                        </a:rPr>
                        <a:t>background</a:t>
                      </a:r>
                      <a:endParaRPr lang="de-DE" sz="2000" u="none" dirty="0" smtClean="0">
                        <a:solidFill>
                          <a:srgbClr val="008080"/>
                        </a:solidFill>
                        <a:latin typeface="Consolas"/>
                      </a:endParaRPr>
                    </a:p>
                  </a:txBody>
                  <a:tcPr/>
                </a:tc>
                <a:tc>
                  <a:txBody>
                    <a:bodyPr/>
                    <a:lstStyle/>
                    <a:p>
                      <a:r>
                        <a:rPr lang="de-DE" dirty="0" smtClean="0"/>
                        <a:t>Hintergrund</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width</a:t>
                      </a:r>
                      <a:r>
                        <a:rPr lang="de-DE" sz="2000" dirty="0" smtClean="0">
                          <a:solidFill>
                            <a:srgbClr val="7F007F"/>
                          </a:solidFill>
                          <a:latin typeface="Consolas"/>
                        </a:rPr>
                        <a:t>, </a:t>
                      </a:r>
                      <a:r>
                        <a:rPr lang="de-DE" sz="2000" dirty="0" err="1" smtClean="0">
                          <a:solidFill>
                            <a:srgbClr val="7F007F"/>
                          </a:solidFill>
                          <a:latin typeface="Consolas"/>
                        </a:rPr>
                        <a:t>height</a:t>
                      </a:r>
                      <a:endParaRPr lang="de-DE" sz="2000" u="none" dirty="0" smtClean="0">
                        <a:solidFill>
                          <a:srgbClr val="008080"/>
                        </a:solidFill>
                        <a:latin typeface="Consolas"/>
                      </a:endParaRPr>
                    </a:p>
                  </a:txBody>
                  <a:tcPr/>
                </a:tc>
                <a:tc>
                  <a:txBody>
                    <a:bodyPr/>
                    <a:lstStyle/>
                    <a:p>
                      <a:r>
                        <a:rPr lang="de-DE" dirty="0" smtClean="0"/>
                        <a:t>Breite, Höhe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float</a:t>
                      </a:r>
                      <a:endParaRPr lang="de-DE" sz="2000" u="none" dirty="0" smtClean="0">
                        <a:solidFill>
                          <a:srgbClr val="008080"/>
                        </a:solidFill>
                        <a:latin typeface="Consolas"/>
                      </a:endParaRPr>
                    </a:p>
                  </a:txBody>
                  <a:tcPr/>
                </a:tc>
                <a:tc>
                  <a:txBody>
                    <a:bodyPr/>
                    <a:lstStyle/>
                    <a:p>
                      <a:r>
                        <a:rPr lang="de-DE" dirty="0" smtClean="0"/>
                        <a:t>Text umfließen</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dirty="0" err="1" smtClean="0">
                          <a:solidFill>
                            <a:srgbClr val="7F007F"/>
                          </a:solidFill>
                          <a:latin typeface="Consolas"/>
                        </a:rPr>
                        <a:t>border</a:t>
                      </a:r>
                      <a:endParaRPr lang="de-DE" sz="2000" u="none" dirty="0" smtClean="0">
                        <a:solidFill>
                          <a:srgbClr val="008080"/>
                        </a:solidFill>
                        <a:latin typeface="Consolas"/>
                      </a:endParaRPr>
                    </a:p>
                  </a:txBody>
                  <a:tcPr/>
                </a:tc>
                <a:tc>
                  <a:txBody>
                    <a:bodyPr/>
                    <a:lstStyle/>
                    <a:p>
                      <a:r>
                        <a:rPr lang="de-DE" dirty="0" smtClean="0"/>
                        <a:t>Rahmen</a:t>
                      </a:r>
                      <a:endParaRPr lang="de-DE" dirty="0"/>
                    </a:p>
                  </a:txBody>
                  <a:tcPr/>
                </a:tc>
              </a:tr>
            </a:tbl>
          </a:graphicData>
        </a:graphic>
      </p:graphicFrame>
    </p:spTree>
    <p:extLst>
      <p:ext uri="{BB962C8B-B14F-4D97-AF65-F5344CB8AC3E}">
        <p14:creationId xmlns:p14="http://schemas.microsoft.com/office/powerpoint/2010/main" val="42908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einbinden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a:t>
            </a:r>
            <a:r>
              <a:rPr lang="en-US" dirty="0">
                <a:solidFill>
                  <a:srgbClr val="2A00FF"/>
                </a:solidFill>
                <a:latin typeface="Consolas"/>
              </a:rPr>
              <a:t> </a:t>
            </a:r>
            <a:r>
              <a:rPr lang="en-US" dirty="0">
                <a:solidFill>
                  <a:srgbClr val="7F007F"/>
                </a:solidFill>
                <a:latin typeface="Consolas"/>
              </a:rPr>
              <a:t>type</a:t>
            </a:r>
            <a:r>
              <a:rPr lang="en-US"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a:t>
            </a:r>
            <a:r>
              <a:rPr lang="en-US" dirty="0">
                <a:solidFill>
                  <a:srgbClr val="2A00FF"/>
                </a:solidFill>
                <a:latin typeface="Consolas"/>
              </a:rPr>
              <a:t> </a:t>
            </a:r>
            <a:r>
              <a:rPr lang="en-US" dirty="0" err="1">
                <a:solidFill>
                  <a:srgbClr val="7F007F"/>
                </a:solidFill>
                <a:latin typeface="Consolas"/>
              </a:rPr>
              <a:t>href</a:t>
            </a:r>
            <a:r>
              <a:rPr lang="en-US"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dirty="0" smtClean="0">
                <a:solidFill>
                  <a:srgbClr val="008080"/>
                </a:solidFill>
                <a:latin typeface="Consolas"/>
              </a:rPr>
              <a:t>&gt;</a:t>
            </a:r>
            <a:endParaRPr lang="de-DE" dirty="0" smtClean="0"/>
          </a:p>
          <a:p>
            <a:r>
              <a:rPr lang="de-DE" dirty="0" smtClean="0"/>
              <a:t>Verwendung des Style-Elements</a:t>
            </a:r>
          </a:p>
          <a:p>
            <a:pPr lvl="1"/>
            <a:r>
              <a:rPr lang="de-DE" dirty="0" smtClean="0">
                <a:solidFill>
                  <a:srgbClr val="008080"/>
                </a:solidFill>
                <a:latin typeface="Consolas"/>
              </a:rPr>
              <a:t>&lt;</a:t>
            </a:r>
            <a:r>
              <a:rPr lang="de-DE" dirty="0">
                <a:solidFill>
                  <a:srgbClr val="3F7F7F"/>
                </a:solidFill>
                <a:latin typeface="Consolas"/>
              </a:rPr>
              <a:t>style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css</a:t>
            </a:r>
            <a:r>
              <a:rPr lang="de-DE" i="1" dirty="0">
                <a:solidFill>
                  <a:srgbClr val="2A00FF"/>
                </a:solidFill>
                <a:latin typeface="Consolas"/>
              </a:rPr>
              <a:t>"</a:t>
            </a:r>
            <a:r>
              <a:rPr lang="de-DE" dirty="0">
                <a:solidFill>
                  <a:srgbClr val="008080"/>
                </a:solidFill>
                <a:latin typeface="Consolas"/>
              </a:rPr>
              <a:t>&gt;&lt;/</a:t>
            </a:r>
            <a:r>
              <a:rPr lang="de-DE" dirty="0">
                <a:solidFill>
                  <a:srgbClr val="3F7F7F"/>
                </a:solidFill>
                <a:latin typeface="Consolas"/>
              </a:rPr>
              <a:t>style</a:t>
            </a:r>
            <a:r>
              <a:rPr lang="de-DE" dirty="0">
                <a:solidFill>
                  <a:srgbClr val="008080"/>
                </a:solidFill>
                <a:latin typeface="Consolas"/>
              </a:rPr>
              <a:t>&gt;</a:t>
            </a:r>
          </a:p>
          <a:p>
            <a:r>
              <a:rPr lang="de-DE" dirty="0" smtClean="0"/>
              <a:t>Verwendung des Style-Attributs</a:t>
            </a:r>
          </a:p>
          <a:p>
            <a:pPr lvl="1"/>
            <a:r>
              <a:rPr lang="de-DE" dirty="0" smtClean="0">
                <a:solidFill>
                  <a:srgbClr val="008080"/>
                </a:solidFill>
                <a:latin typeface="Consolas"/>
              </a:rPr>
              <a:t>&lt;</a:t>
            </a:r>
            <a:r>
              <a:rPr lang="de-DE" dirty="0">
                <a:solidFill>
                  <a:srgbClr val="3F7F7F"/>
                </a:solidFill>
                <a:latin typeface="Consolas"/>
              </a:rPr>
              <a:t>p </a:t>
            </a:r>
            <a:r>
              <a:rPr lang="de-DE" dirty="0">
                <a:solidFill>
                  <a:srgbClr val="7F007F"/>
                </a:solidFill>
                <a:latin typeface="Consolas"/>
              </a:rPr>
              <a:t>style</a:t>
            </a:r>
            <a:r>
              <a:rPr lang="de-DE" dirty="0">
                <a:solidFill>
                  <a:srgbClr val="000000"/>
                </a:solidFill>
                <a:latin typeface="Consolas"/>
              </a:rPr>
              <a:t>=""</a:t>
            </a:r>
            <a:r>
              <a:rPr lang="de-DE" dirty="0">
                <a:solidFill>
                  <a:srgbClr val="008080"/>
                </a:solidFill>
                <a:latin typeface="Consolas"/>
              </a:rPr>
              <a:t>&gt;&lt;/</a:t>
            </a:r>
            <a:r>
              <a:rPr lang="de-DE" dirty="0">
                <a:solidFill>
                  <a:srgbClr val="3F7F7F"/>
                </a:solidFill>
                <a:latin typeface="Consolas"/>
              </a:rPr>
              <a:t>p</a:t>
            </a:r>
            <a:r>
              <a:rPr lang="de-DE" dirty="0">
                <a:solidFill>
                  <a:srgbClr val="008080"/>
                </a:solidFill>
                <a:latin typeface="Consolas"/>
              </a:rPr>
              <a:t>&gt;</a:t>
            </a:r>
          </a:p>
          <a:p>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Was ist JavaScript?</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27897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Was ist JavaScript?</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Skriptsprache</a:t>
            </a:r>
          </a:p>
          <a:p>
            <a:pPr lvl="1"/>
            <a:r>
              <a:rPr lang="de-DE" dirty="0" smtClean="0"/>
              <a:t>Schwach typisiert</a:t>
            </a:r>
          </a:p>
          <a:p>
            <a:pPr lvl="1"/>
            <a:r>
              <a:rPr lang="de-DE" dirty="0" smtClean="0"/>
              <a:t>Sowohl objektorientierte als auch funktionale Programmierung möglich</a:t>
            </a:r>
          </a:p>
          <a:p>
            <a:pPr lvl="1"/>
            <a:r>
              <a:rPr lang="de-DE" dirty="0" smtClean="0"/>
              <a:t>Sprachkern standardisiert als </a:t>
            </a:r>
            <a:r>
              <a:rPr lang="de-DE" dirty="0" err="1" smtClean="0"/>
              <a:t>ECMAScript</a:t>
            </a:r>
            <a:endParaRPr lang="de-DE" dirty="0" smtClean="0"/>
          </a:p>
          <a:p>
            <a:pPr lvl="1"/>
            <a:r>
              <a:rPr lang="de-DE" dirty="0" smtClean="0"/>
              <a:t>Wurde ursprünglich ausschließlich für den Browser und dynamisches HTML entwickelt</a:t>
            </a:r>
            <a:endParaRPr lang="de-DE" dirty="0"/>
          </a:p>
        </p:txBody>
      </p:sp>
    </p:spTree>
    <p:extLst>
      <p:ext uri="{BB962C8B-B14F-4D97-AF65-F5344CB8AC3E}">
        <p14:creationId xmlns:p14="http://schemas.microsoft.com/office/powerpoint/2010/main" val="104230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Einbinden von JavaScript in HTML</a:t>
            </a:r>
            <a:endParaRPr lang="de-DE" dirty="0"/>
          </a:p>
        </p:txBody>
      </p:sp>
      <p:sp>
        <p:nvSpPr>
          <p:cNvPr id="3" name="Text Placeholder 2"/>
          <p:cNvSpPr>
            <a:spLocks noGrp="1"/>
          </p:cNvSpPr>
          <p:nvPr>
            <p:ph type="body" sz="quarter" idx="10"/>
          </p:nvPr>
        </p:nvSpPr>
        <p:spPr/>
        <p:txBody>
          <a:bodyPr/>
          <a:lstStyle/>
          <a:p>
            <a:r>
              <a:rPr lang="de-DE" dirty="0" smtClean="0"/>
              <a:t>JavaScript direkt im HTML</a:t>
            </a:r>
            <a:endParaRPr lang="de-DE" dirty="0">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a:solidFill>
                  <a:srgbClr val="3F7F7F"/>
                </a:solidFill>
                <a:latin typeface="Consolas"/>
              </a:rPr>
              <a:t> </a:t>
            </a:r>
            <a:r>
              <a:rPr lang="de-DE" dirty="0">
                <a:solidFill>
                  <a:srgbClr val="7F007F"/>
                </a:solidFill>
                <a:latin typeface="Consolas"/>
              </a:rPr>
              <a:t>type</a:t>
            </a:r>
            <a:r>
              <a:rPr lang="de-DE" dirty="0">
                <a:solidFill>
                  <a:srgbClr val="000000"/>
                </a:solidFill>
                <a:latin typeface="Consolas"/>
              </a:rPr>
              <a:t>=</a:t>
            </a:r>
            <a:r>
              <a:rPr lang="de-DE" i="1" dirty="0">
                <a:solidFill>
                  <a:srgbClr val="2A00FF"/>
                </a:solidFill>
                <a:latin typeface="Consolas"/>
              </a:rPr>
              <a:t>"</a:t>
            </a:r>
            <a:r>
              <a:rPr lang="de-DE" i="1" dirty="0" err="1">
                <a:solidFill>
                  <a:srgbClr val="2A00FF"/>
                </a:solidFill>
                <a:latin typeface="Consolas"/>
              </a:rPr>
              <a:t>text</a:t>
            </a:r>
            <a:r>
              <a:rPr lang="de-DE" i="1" dirty="0">
                <a:solidFill>
                  <a:srgbClr val="2A00FF"/>
                </a:solidFill>
                <a:latin typeface="Consolas"/>
              </a:rPr>
              <a:t>/</a:t>
            </a:r>
            <a:r>
              <a:rPr lang="de-DE" i="1" dirty="0" err="1">
                <a:solidFill>
                  <a:srgbClr val="2A00FF"/>
                </a:solidFill>
                <a:latin typeface="Consolas"/>
              </a:rPr>
              <a:t>javascript</a:t>
            </a:r>
            <a:r>
              <a:rPr lang="de-DE" i="1" dirty="0">
                <a:solidFill>
                  <a:srgbClr val="2A00FF"/>
                </a:solidFill>
                <a:latin typeface="Consolas"/>
              </a:rPr>
              <a:t>"</a:t>
            </a:r>
            <a:r>
              <a:rPr lang="de-DE" i="1" dirty="0">
                <a:solidFill>
                  <a:srgbClr val="008080"/>
                </a:solidFill>
                <a:latin typeface="Consolas"/>
              </a:rPr>
              <a:t>&gt;</a:t>
            </a:r>
          </a:p>
          <a:p>
            <a:pPr lvl="1"/>
            <a:r>
              <a:rPr lang="de-DE" dirty="0" smtClean="0">
                <a:solidFill>
                  <a:srgbClr val="3F7F5F"/>
                </a:solidFill>
                <a:latin typeface="Consolas"/>
              </a:rPr>
              <a:t>  // </a:t>
            </a:r>
            <a:r>
              <a:rPr lang="de-DE" dirty="0" err="1">
                <a:solidFill>
                  <a:srgbClr val="3F7F5F"/>
                </a:solidFill>
                <a:latin typeface="Consolas"/>
              </a:rPr>
              <a:t>JavaScriptCode</a:t>
            </a:r>
            <a:endParaRPr lang="de-DE" dirty="0">
              <a:solidFill>
                <a:srgbClr val="3F7F5F"/>
              </a:solidFill>
              <a:latin typeface="Consolas"/>
            </a:endParaRPr>
          </a:p>
          <a:p>
            <a:pPr lvl="1"/>
            <a:r>
              <a:rPr lang="de-DE" dirty="0">
                <a:solidFill>
                  <a:srgbClr val="008080"/>
                </a:solidFill>
                <a:latin typeface="Consolas"/>
              </a:rPr>
              <a:t>&lt;/</a:t>
            </a:r>
            <a:r>
              <a:rPr lang="de-DE" dirty="0" err="1">
                <a:solidFill>
                  <a:srgbClr val="3F7F7F"/>
                </a:solidFill>
                <a:latin typeface="Consolas"/>
              </a:rPr>
              <a:t>script</a:t>
            </a:r>
            <a:r>
              <a:rPr lang="de-DE" dirty="0" smtClean="0">
                <a:solidFill>
                  <a:srgbClr val="008080"/>
                </a:solidFill>
                <a:latin typeface="Consolas"/>
              </a:rPr>
              <a:t>&gt;</a:t>
            </a:r>
            <a:endParaRPr lang="de-DE" dirty="0" smtClean="0"/>
          </a:p>
          <a:p>
            <a:r>
              <a:rPr lang="de-DE" dirty="0" smtClean="0"/>
              <a:t>JavaScript-Datei einbinden</a:t>
            </a:r>
          </a:p>
          <a:p>
            <a:pPr lvl="1"/>
            <a:r>
              <a:rPr lang="fr-FR" dirty="0" smtClean="0">
                <a:solidFill>
                  <a:srgbClr val="008080"/>
                </a:solidFill>
                <a:latin typeface="Consolas"/>
              </a:rPr>
              <a:t>&lt;</a:t>
            </a:r>
            <a:r>
              <a:rPr lang="fr-FR" dirty="0">
                <a:solidFill>
                  <a:srgbClr val="3F7F7F"/>
                </a:solidFill>
                <a:latin typeface="Consolas"/>
              </a:rPr>
              <a:t>script </a:t>
            </a:r>
            <a:r>
              <a:rPr lang="fr-FR" dirty="0">
                <a:solidFill>
                  <a:srgbClr val="7F007F"/>
                </a:solidFill>
                <a:latin typeface="Consolas"/>
              </a:rPr>
              <a:t>type</a:t>
            </a:r>
            <a:r>
              <a:rPr lang="fr-FR" dirty="0">
                <a:solidFill>
                  <a:srgbClr val="000000"/>
                </a:solidFill>
                <a:latin typeface="Consolas"/>
              </a:rPr>
              <a:t>=</a:t>
            </a:r>
            <a:r>
              <a:rPr lang="fr-FR" i="1" dirty="0">
                <a:solidFill>
                  <a:srgbClr val="2A00FF"/>
                </a:solidFill>
                <a:latin typeface="Consolas"/>
              </a:rPr>
              <a:t>"</a:t>
            </a:r>
            <a:r>
              <a:rPr lang="fr-FR" i="1" dirty="0" err="1">
                <a:solidFill>
                  <a:srgbClr val="2A00FF"/>
                </a:solidFill>
                <a:latin typeface="Consolas"/>
              </a:rPr>
              <a:t>text</a:t>
            </a:r>
            <a:r>
              <a:rPr lang="fr-FR" i="1" dirty="0">
                <a:solidFill>
                  <a:srgbClr val="2A00FF"/>
                </a:solidFill>
                <a:latin typeface="Consolas"/>
              </a:rPr>
              <a:t>/</a:t>
            </a:r>
            <a:r>
              <a:rPr lang="fr-FR" i="1" dirty="0" err="1">
                <a:solidFill>
                  <a:srgbClr val="2A00FF"/>
                </a:solidFill>
                <a:latin typeface="Consolas"/>
              </a:rPr>
              <a:t>javascript</a:t>
            </a:r>
            <a:r>
              <a:rPr lang="fr-FR" i="1" dirty="0">
                <a:solidFill>
                  <a:srgbClr val="2A00FF"/>
                </a:solidFill>
                <a:latin typeface="Consolas"/>
              </a:rPr>
              <a:t>"</a:t>
            </a:r>
            <a:r>
              <a:rPr lang="fr-FR" dirty="0">
                <a:solidFill>
                  <a:srgbClr val="2A00FF"/>
                </a:solidFill>
                <a:latin typeface="Consolas"/>
              </a:rPr>
              <a:t> </a:t>
            </a:r>
            <a:r>
              <a:rPr lang="fr-FR" dirty="0" err="1">
                <a:solidFill>
                  <a:srgbClr val="7F007F"/>
                </a:solidFill>
                <a:latin typeface="Consolas"/>
              </a:rPr>
              <a:t>src</a:t>
            </a:r>
            <a:r>
              <a:rPr lang="fr-FR" dirty="0">
                <a:solidFill>
                  <a:srgbClr val="000000"/>
                </a:solidFill>
                <a:latin typeface="Consolas"/>
              </a:rPr>
              <a:t>=</a:t>
            </a:r>
            <a:r>
              <a:rPr lang="fr-FR" i="1" dirty="0">
                <a:solidFill>
                  <a:srgbClr val="2A00FF"/>
                </a:solidFill>
                <a:latin typeface="Consolas"/>
              </a:rPr>
              <a:t>"source.js"</a:t>
            </a:r>
            <a:r>
              <a:rPr lang="fr-FR" dirty="0">
                <a:solidFill>
                  <a:srgbClr val="008080"/>
                </a:solidFill>
                <a:latin typeface="Consolas"/>
              </a:rPr>
              <a:t>&gt;&lt;/</a:t>
            </a:r>
            <a:r>
              <a:rPr lang="fr-FR" dirty="0">
                <a:solidFill>
                  <a:srgbClr val="3F7F7F"/>
                </a:solidFill>
                <a:latin typeface="Consolas"/>
              </a:rPr>
              <a:t>script</a:t>
            </a:r>
            <a:r>
              <a:rPr lang="fr-FR" dirty="0" smtClean="0">
                <a:solidFill>
                  <a:srgbClr val="008080"/>
                </a:solidFill>
                <a:latin typeface="Consolas"/>
              </a:rPr>
              <a:t>&gt;</a:t>
            </a:r>
            <a:endParaRPr lang="de-DE" dirty="0" smtClean="0"/>
          </a:p>
          <a:p>
            <a:r>
              <a:rPr lang="de-DE" dirty="0" smtClean="0"/>
              <a:t>Verwendung in HTML-Attributen (Events)</a:t>
            </a:r>
          </a:p>
          <a:p>
            <a:pPr lvl="1"/>
            <a:r>
              <a:rPr lang="en-US" dirty="0" smtClean="0">
                <a:solidFill>
                  <a:srgbClr val="008080"/>
                </a:solidFill>
                <a:latin typeface="Consolas"/>
              </a:rPr>
              <a:t>&lt;</a:t>
            </a:r>
            <a:r>
              <a:rPr lang="en-US" dirty="0">
                <a:solidFill>
                  <a:srgbClr val="3F7F7F"/>
                </a:solidFill>
                <a:latin typeface="Consolas"/>
              </a:rPr>
              <a:t>button </a:t>
            </a:r>
            <a:r>
              <a:rPr lang="en-US" dirty="0" err="1">
                <a:solidFill>
                  <a:srgbClr val="7F007F"/>
                </a:solidFill>
                <a:latin typeface="Consolas"/>
              </a:rPr>
              <a:t>onclick</a:t>
            </a:r>
            <a:r>
              <a:rPr lang="en-US" dirty="0">
                <a:solidFill>
                  <a:srgbClr val="000000"/>
                </a:solidFill>
                <a:latin typeface="Consolas"/>
              </a:rPr>
              <a:t>=</a:t>
            </a:r>
            <a:r>
              <a:rPr lang="en-US" dirty="0">
                <a:solidFill>
                  <a:srgbClr val="2A00FF"/>
                </a:solidFill>
                <a:latin typeface="Consolas"/>
              </a:rPr>
              <a:t>"alert('Hello World');"</a:t>
            </a:r>
            <a:r>
              <a:rPr lang="en-US" dirty="0">
                <a:solidFill>
                  <a:srgbClr val="008080"/>
                </a:solidFill>
                <a:latin typeface="Consolas"/>
              </a:rPr>
              <a:t>&gt;</a:t>
            </a:r>
            <a:r>
              <a:rPr lang="en-US" dirty="0">
                <a:solidFill>
                  <a:srgbClr val="000000"/>
                </a:solidFill>
                <a:latin typeface="Consolas"/>
              </a:rPr>
              <a:t>Click</a:t>
            </a:r>
            <a:r>
              <a:rPr lang="en-US" dirty="0">
                <a:solidFill>
                  <a:srgbClr val="008080"/>
                </a:solidFill>
                <a:latin typeface="Consolas"/>
              </a:rPr>
              <a:t>&lt;/</a:t>
            </a:r>
            <a:r>
              <a:rPr lang="en-US" dirty="0">
                <a:solidFill>
                  <a:srgbClr val="3F7F7F"/>
                </a:solidFill>
                <a:latin typeface="Consolas"/>
              </a:rPr>
              <a:t>button</a:t>
            </a:r>
            <a:r>
              <a:rPr lang="en-US" dirty="0">
                <a:solidFill>
                  <a:srgbClr val="008080"/>
                </a:solidFill>
                <a:latin typeface="Consolas"/>
              </a:rPr>
              <a:t>&gt;</a:t>
            </a:r>
          </a:p>
          <a:p>
            <a:endParaRPr lang="de-DE" dirty="0"/>
          </a:p>
        </p:txBody>
      </p:sp>
    </p:spTree>
    <p:extLst>
      <p:ext uri="{BB962C8B-B14F-4D97-AF65-F5344CB8AC3E}">
        <p14:creationId xmlns:p14="http://schemas.microsoft.com/office/powerpoint/2010/main" val="133412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a:t>
            </a:r>
            <a:r>
              <a:rPr lang="de-DE" dirty="0" err="1" smtClean="0"/>
              <a:t>Hello</a:t>
            </a:r>
            <a:r>
              <a:rPr lang="de-DE" dirty="0" smtClean="0"/>
              <a:t> World</a:t>
            </a:r>
            <a:endParaRPr lang="de-DE" dirty="0"/>
          </a:p>
        </p:txBody>
      </p:sp>
      <p:sp>
        <p:nvSpPr>
          <p:cNvPr id="3" name="Text Placeholder 2"/>
          <p:cNvSpPr>
            <a:spLocks noGrp="1"/>
          </p:cNvSpPr>
          <p:nvPr>
            <p:ph type="body" sz="quarter" idx="10"/>
          </p:nvPr>
        </p:nvSpPr>
        <p:spPr/>
        <p:txBody>
          <a:bodyPr/>
          <a:lstStyle/>
          <a:p>
            <a:r>
              <a:rPr lang="de-DE" dirty="0" smtClean="0"/>
              <a:t>Erstellt eine HTML-Datei und erzeugt per JavaScript die Ausgabe „</a:t>
            </a:r>
            <a:r>
              <a:rPr lang="de-DE" dirty="0" err="1" smtClean="0"/>
              <a:t>Hello</a:t>
            </a:r>
            <a:r>
              <a:rPr lang="de-DE" dirty="0" smtClean="0"/>
              <a:t> World!“.</a:t>
            </a:r>
            <a:br>
              <a:rPr lang="de-DE" dirty="0" smtClean="0"/>
            </a:br>
            <a:r>
              <a:rPr lang="de-DE" dirty="0" smtClean="0"/>
              <a:t>Testet das Ergebnis anschließend im Browser!</a:t>
            </a:r>
          </a:p>
        </p:txBody>
      </p:sp>
    </p:spTree>
    <p:extLst>
      <p:ext uri="{BB962C8B-B14F-4D97-AF65-F5344CB8AC3E}">
        <p14:creationId xmlns:p14="http://schemas.microsoft.com/office/powerpoint/2010/main" val="14842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Eigenschaften</a:t>
            </a:r>
          </a:p>
          <a:p>
            <a:pPr lvl="1"/>
            <a:r>
              <a:rPr lang="de-DE" dirty="0" smtClean="0"/>
              <a:t>Keine starke Typisierung</a:t>
            </a:r>
          </a:p>
          <a:p>
            <a:pPr lvl="2"/>
            <a:r>
              <a:rPr lang="de-DE" dirty="0" smtClean="0"/>
              <a:t>Variablen haben keine festen Typen</a:t>
            </a:r>
          </a:p>
          <a:p>
            <a:pPr lvl="1"/>
            <a:r>
              <a:rPr lang="de-DE" dirty="0" smtClean="0"/>
              <a:t>Schlüsselwörter</a:t>
            </a:r>
          </a:p>
          <a:p>
            <a:pPr lvl="2"/>
            <a:r>
              <a:rPr lang="de-DE" dirty="0" err="1" smtClean="0">
                <a:solidFill>
                  <a:srgbClr val="7F0055"/>
                </a:solidFill>
                <a:latin typeface="Consolas"/>
              </a:rPr>
              <a:t>var</a:t>
            </a:r>
            <a:r>
              <a:rPr lang="de-DE" dirty="0" smtClean="0">
                <a:solidFill>
                  <a:srgbClr val="7F0055"/>
                </a:solidFill>
                <a:latin typeface="Consolas"/>
              </a:rPr>
              <a:t> </a:t>
            </a:r>
            <a:r>
              <a:rPr lang="de-DE" dirty="0" smtClean="0"/>
              <a:t>	</a:t>
            </a:r>
            <a:r>
              <a:rPr lang="de-DE" dirty="0" smtClean="0">
                <a:sym typeface="Wingdings" panose="05000000000000000000" pitchFamily="2" charset="2"/>
              </a:rPr>
              <a:t> Variable</a:t>
            </a:r>
          </a:p>
          <a:p>
            <a:pPr lvl="2"/>
            <a:r>
              <a:rPr lang="de-DE" dirty="0" err="1">
                <a:solidFill>
                  <a:srgbClr val="7F0055"/>
                </a:solidFill>
                <a:latin typeface="Consolas"/>
              </a:rPr>
              <a:t>const</a:t>
            </a:r>
            <a:r>
              <a:rPr lang="de-DE" dirty="0">
                <a:solidFill>
                  <a:srgbClr val="7F0055"/>
                </a:solidFill>
                <a:latin typeface="Consolas"/>
              </a:rPr>
              <a:t> </a:t>
            </a:r>
            <a:r>
              <a:rPr lang="de-DE" dirty="0">
                <a:sym typeface="Wingdings" panose="05000000000000000000" pitchFamily="2" charset="2"/>
              </a:rPr>
              <a:t>	</a:t>
            </a:r>
            <a:r>
              <a:rPr lang="de-DE" dirty="0" smtClean="0">
                <a:sym typeface="Wingdings" panose="05000000000000000000" pitchFamily="2" charset="2"/>
              </a:rPr>
              <a:t> Konstante</a:t>
            </a:r>
            <a:endParaRPr lang="de-DE" dirty="0" smtClean="0"/>
          </a:p>
          <a:p>
            <a:pPr lvl="2"/>
            <a:endParaRPr lang="de-DE" dirty="0" smtClean="0"/>
          </a:p>
        </p:txBody>
      </p:sp>
    </p:spTree>
    <p:extLst>
      <p:ext uri="{BB962C8B-B14F-4D97-AF65-F5344CB8AC3E}">
        <p14:creationId xmlns:p14="http://schemas.microsoft.com/office/powerpoint/2010/main" val="231889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Variablen</a:t>
            </a:r>
            <a:endParaRPr lang="de-DE" dirty="0"/>
          </a:p>
        </p:txBody>
      </p:sp>
      <p:sp>
        <p:nvSpPr>
          <p:cNvPr id="3" name="Text Placeholder 2"/>
          <p:cNvSpPr>
            <a:spLocks noGrp="1"/>
          </p:cNvSpPr>
          <p:nvPr>
            <p:ph type="body" sz="quarter" idx="10"/>
          </p:nvPr>
        </p:nvSpPr>
        <p:spPr/>
        <p:txBody>
          <a:bodyPr/>
          <a:lstStyle/>
          <a:p>
            <a:r>
              <a:rPr lang="de-DE" dirty="0" smtClean="0"/>
              <a:t>Deklaration</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text</a:t>
            </a:r>
            <a:r>
              <a:rPr lang="de-DE" dirty="0">
                <a:solidFill>
                  <a:srgbClr val="000000"/>
                </a:solidFill>
                <a:latin typeface="Consolas"/>
              </a:rPr>
              <a:t> = </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World</a:t>
            </a:r>
            <a:r>
              <a:rPr lang="de-DE" dirty="0" smtClean="0">
                <a:solidFill>
                  <a:srgbClr val="2A00FF"/>
                </a:solidFill>
                <a:latin typeface="Consolas"/>
              </a:rPr>
              <a:t>"</a:t>
            </a:r>
            <a:r>
              <a:rPr lang="de-DE" dirty="0" smtClean="0">
                <a:solidFill>
                  <a:srgbClr val="000000"/>
                </a:solidFill>
                <a:latin typeface="Consolas"/>
              </a:rPr>
              <a:t>;	</a:t>
            </a:r>
            <a:r>
              <a:rPr lang="de-DE" dirty="0" smtClean="0">
                <a:solidFill>
                  <a:srgbClr val="3F7F5F"/>
                </a:solidFill>
                <a:latin typeface="Consolas"/>
              </a:rPr>
              <a:t>// String</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num</a:t>
            </a:r>
            <a:r>
              <a:rPr lang="de-DE" dirty="0" smtClean="0">
                <a:solidFill>
                  <a:srgbClr val="000000"/>
                </a:solidFill>
                <a:latin typeface="Consolas"/>
              </a:rPr>
              <a:t> = 7.5;</a:t>
            </a:r>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err="1" smtClean="0">
                <a:solidFill>
                  <a:srgbClr val="3F7F5F"/>
                </a:solidFill>
                <a:latin typeface="Consolas"/>
              </a:rPr>
              <a:t>Float</a:t>
            </a:r>
            <a:endParaRPr lang="de-DE" dirty="0">
              <a:latin typeface="Consolas"/>
            </a:endParaRP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flag</a:t>
            </a:r>
            <a:r>
              <a:rPr lang="de-DE" dirty="0">
                <a:solidFill>
                  <a:srgbClr val="000000"/>
                </a:solidFill>
                <a:latin typeface="Consolas"/>
              </a:rPr>
              <a:t> = </a:t>
            </a:r>
            <a:r>
              <a:rPr lang="de-DE" dirty="0">
                <a:solidFill>
                  <a:srgbClr val="7F0055"/>
                </a:solidFill>
                <a:latin typeface="Consolas"/>
              </a:rPr>
              <a:t>true</a:t>
            </a:r>
            <a:r>
              <a:rPr lang="de-DE" dirty="0" smtClean="0">
                <a:solidFill>
                  <a:srgbClr val="000000"/>
                </a:solidFill>
                <a:latin typeface="Consolas"/>
              </a:rPr>
              <a:t>;         	</a:t>
            </a:r>
            <a:r>
              <a:rPr lang="de-DE" dirty="0" smtClean="0">
                <a:solidFill>
                  <a:srgbClr val="3F7F5F"/>
                </a:solidFill>
                <a:latin typeface="Consolas"/>
              </a:rPr>
              <a:t>// Boolean</a:t>
            </a:r>
            <a:endParaRPr lang="de-DE" dirty="0">
              <a:solidFill>
                <a:srgbClr val="000000"/>
              </a:solidFill>
              <a:latin typeface="Consolas"/>
            </a:endParaRP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arr</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Array</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obj</a:t>
            </a:r>
            <a:r>
              <a:rPr lang="de-DE" dirty="0">
                <a:solidFill>
                  <a:srgbClr val="000000"/>
                </a:solidFill>
                <a:latin typeface="Consolas"/>
              </a:rPr>
              <a:t> = </a:t>
            </a:r>
            <a:r>
              <a:rPr lang="de-DE" dirty="0" smtClean="0">
                <a:solidFill>
                  <a:srgbClr val="000000"/>
                </a:solidFill>
                <a:latin typeface="Consolas"/>
              </a:rPr>
              <a:t>{};			</a:t>
            </a:r>
            <a:r>
              <a:rPr lang="de-DE" dirty="0" smtClean="0">
                <a:solidFill>
                  <a:srgbClr val="3F7F5F"/>
                </a:solidFill>
                <a:latin typeface="Consolas"/>
              </a:rPr>
              <a:t>// Objekt</a:t>
            </a:r>
          </a:p>
          <a:p>
            <a:pPr lvl="1"/>
            <a:r>
              <a:rPr lang="de-DE" dirty="0" err="1" smtClean="0">
                <a:solidFill>
                  <a:srgbClr val="7F0055"/>
                </a:solidFill>
                <a:latin typeface="Consolas"/>
              </a:rPr>
              <a:t>const</a:t>
            </a:r>
            <a:r>
              <a:rPr lang="de-DE" dirty="0" smtClean="0">
                <a:solidFill>
                  <a:srgbClr val="000000"/>
                </a:solidFill>
                <a:latin typeface="Consolas"/>
              </a:rPr>
              <a:t> </a:t>
            </a:r>
            <a:r>
              <a:rPr lang="de-DE" dirty="0">
                <a:solidFill>
                  <a:srgbClr val="000000"/>
                </a:solidFill>
                <a:latin typeface="Consolas"/>
              </a:rPr>
              <a:t>c = 300000</a:t>
            </a:r>
            <a:r>
              <a:rPr lang="de-DE" dirty="0" smtClean="0">
                <a:solidFill>
                  <a:srgbClr val="000000"/>
                </a:solidFill>
                <a:latin typeface="Consolas"/>
              </a:rPr>
              <a:t>;		</a:t>
            </a:r>
            <a:r>
              <a:rPr lang="de-DE" dirty="0">
                <a:solidFill>
                  <a:srgbClr val="3F7F5F"/>
                </a:solidFill>
                <a:latin typeface="Consolas"/>
              </a:rPr>
              <a:t>// </a:t>
            </a:r>
            <a:r>
              <a:rPr lang="de-DE" dirty="0" smtClean="0">
                <a:solidFill>
                  <a:srgbClr val="3F7F5F"/>
                </a:solidFill>
                <a:latin typeface="Consolas"/>
              </a:rPr>
              <a:t>Konstante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func</a:t>
            </a:r>
            <a:r>
              <a:rPr lang="de-DE" dirty="0">
                <a:solidFill>
                  <a:srgbClr val="000000"/>
                </a:solidFill>
                <a:latin typeface="Consolas"/>
              </a:rPr>
              <a:t> =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Funktion</a:t>
            </a:r>
          </a:p>
          <a:p>
            <a:pPr lvl="1"/>
            <a:endParaRPr lang="de-DE" dirty="0">
              <a:latin typeface="Consolas"/>
            </a:endParaRPr>
          </a:p>
          <a:p>
            <a:pPr lvl="1"/>
            <a:r>
              <a:rPr lang="de-DE" dirty="0" err="1">
                <a:solidFill>
                  <a:srgbClr val="7F0055"/>
                </a:solidFill>
                <a:latin typeface="Consolas"/>
              </a:rPr>
              <a:t>function</a:t>
            </a:r>
            <a:r>
              <a:rPr lang="de-DE" dirty="0">
                <a:solidFill>
                  <a:srgbClr val="000000"/>
                </a:solidFill>
                <a:latin typeface="Consolas"/>
              </a:rPr>
              <a:t> x</a:t>
            </a:r>
            <a:r>
              <a:rPr lang="de-DE" dirty="0" smtClean="0">
                <a:solidFill>
                  <a:srgbClr val="000000"/>
                </a:solidFill>
                <a:latin typeface="Consolas"/>
              </a:rPr>
              <a:t>(){			</a:t>
            </a:r>
            <a:r>
              <a:rPr lang="de-DE" dirty="0" smtClean="0">
                <a:solidFill>
                  <a:srgbClr val="3F7F5F"/>
                </a:solidFill>
                <a:latin typeface="Consolas"/>
              </a:rPr>
              <a:t>// Funktion (zu Beginn geparst und interpretiert)</a:t>
            </a:r>
            <a:endParaRPr lang="de-DE" dirty="0">
              <a:solidFill>
                <a:srgbClr val="3F7F5F"/>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local</a:t>
            </a:r>
            <a:r>
              <a:rPr lang="de-DE" dirty="0">
                <a:solidFill>
                  <a:srgbClr val="000000"/>
                </a:solidFill>
                <a:latin typeface="Consolas"/>
              </a:rPr>
              <a:t> = 4</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lokale Variable</a:t>
            </a:r>
          </a:p>
          <a:p>
            <a:pPr lvl="1"/>
            <a:r>
              <a:rPr lang="de-DE" dirty="0" smtClean="0">
                <a:solidFill>
                  <a:srgbClr val="000000"/>
                </a:solidFill>
                <a:latin typeface="Consolas"/>
              </a:rPr>
              <a:t>  global </a:t>
            </a:r>
            <a:r>
              <a:rPr lang="de-DE" dirty="0">
                <a:solidFill>
                  <a:srgbClr val="000000"/>
                </a:solidFill>
                <a:latin typeface="Consolas"/>
              </a:rPr>
              <a:t>= 5</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globale Variable</a:t>
            </a:r>
          </a:p>
          <a:p>
            <a:pPr lvl="1"/>
            <a:r>
              <a:rPr lang="de-DE" dirty="0">
                <a:solidFill>
                  <a:srgbClr val="000000"/>
                </a:solidFill>
                <a:latin typeface="Consolas"/>
              </a:rPr>
              <a:t>}</a:t>
            </a:r>
          </a:p>
          <a:p>
            <a:endParaRPr lang="de-DE" dirty="0"/>
          </a:p>
        </p:txBody>
      </p:sp>
    </p:spTree>
    <p:extLst>
      <p:ext uri="{BB962C8B-B14F-4D97-AF65-F5344CB8AC3E}">
        <p14:creationId xmlns:p14="http://schemas.microsoft.com/office/powerpoint/2010/main" val="32193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a:xfrm>
            <a:off x="324000" y="1692392"/>
            <a:ext cx="11545200" cy="4499088"/>
          </a:xfrm>
        </p:spPr>
        <p:txBody>
          <a:bodyPr/>
          <a:lstStyle/>
          <a:p>
            <a:r>
              <a:rPr lang="de-DE" dirty="0" smtClean="0"/>
              <a:t>HTML</a:t>
            </a:r>
          </a:p>
          <a:p>
            <a:r>
              <a:rPr lang="de-DE" dirty="0" smtClean="0"/>
              <a:t>Was ist JavaScript?</a:t>
            </a:r>
          </a:p>
          <a:p>
            <a:r>
              <a:rPr lang="de-DE" dirty="0" err="1" smtClean="0"/>
              <a:t>Hello</a:t>
            </a:r>
            <a:r>
              <a:rPr lang="de-DE" dirty="0" smtClean="0"/>
              <a:t> World</a:t>
            </a:r>
          </a:p>
          <a:p>
            <a:r>
              <a:rPr lang="de-DE" dirty="0" smtClean="0"/>
              <a:t>DOM Manipulation</a:t>
            </a:r>
          </a:p>
          <a:p>
            <a:r>
              <a:rPr lang="de-DE" dirty="0" smtClean="0"/>
              <a:t>Kontrollstrukturen</a:t>
            </a:r>
          </a:p>
          <a:p>
            <a:r>
              <a:rPr lang="de-DE" dirty="0" smtClean="0"/>
              <a:t>Rekursion</a:t>
            </a:r>
          </a:p>
          <a:p>
            <a:r>
              <a:rPr lang="de-DE" dirty="0" err="1" smtClean="0"/>
              <a:t>Scope</a:t>
            </a:r>
            <a:r>
              <a:rPr lang="de-DE" dirty="0" smtClean="0"/>
              <a:t> und </a:t>
            </a:r>
            <a:r>
              <a:rPr lang="de-DE" dirty="0" err="1" smtClean="0"/>
              <a:t>Context</a:t>
            </a:r>
            <a:endParaRPr lang="de-DE" dirty="0" smtClean="0"/>
          </a:p>
          <a:p>
            <a:r>
              <a:rPr lang="de-DE" dirty="0" smtClean="0"/>
              <a:t>Funktionales Programmieren</a:t>
            </a:r>
          </a:p>
          <a:p>
            <a:r>
              <a:rPr lang="de-DE" dirty="0" smtClean="0"/>
              <a:t>Objektorientierung</a:t>
            </a:r>
          </a:p>
          <a:p>
            <a:r>
              <a:rPr lang="de-DE" dirty="0" smtClean="0"/>
              <a:t>AJAX</a:t>
            </a:r>
          </a:p>
        </p:txBody>
      </p:sp>
    </p:spTree>
    <p:extLst>
      <p:ext uri="{BB962C8B-B14F-4D97-AF65-F5344CB8AC3E}">
        <p14:creationId xmlns:p14="http://schemas.microsoft.com/office/powerpoint/2010/main" val="1187174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a:t>DOM Manipulation </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1835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a:t>
            </a:r>
            <a:endParaRPr lang="en-US" dirty="0"/>
          </a:p>
        </p:txBody>
      </p:sp>
      <p:pic>
        <p:nvPicPr>
          <p:cNvPr id="1026"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78" y="1456436"/>
            <a:ext cx="6719269" cy="3677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03407" y="5298879"/>
            <a:ext cx="5647411" cy="2769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hlinkClick r:id="rId4"/>
              </a:rPr>
              <a:t>http</a:t>
            </a:r>
            <a:r>
              <a:rPr lang="de-DE" sz="1800" kern="0" dirty="0">
                <a:ea typeface="Arial Unicode MS" pitchFamily="34" charset="-128"/>
                <a:cs typeface="Arial Unicode MS" pitchFamily="34" charset="-128"/>
                <a:hlinkClick r:id="rId4"/>
              </a:rPr>
              <a:t>://</a:t>
            </a:r>
            <a:r>
              <a:rPr lang="de-DE" sz="1800" kern="0" dirty="0" smtClean="0">
                <a:ea typeface="Arial Unicode MS" pitchFamily="34" charset="-128"/>
                <a:cs typeface="Arial Unicode MS" pitchFamily="34" charset="-128"/>
                <a:hlinkClick r:id="rId4"/>
              </a:rPr>
              <a:t>www.w3schools.com/js/js_htmldom.asp</a:t>
            </a:r>
            <a:r>
              <a:rPr lang="de-DE" sz="1800" kern="0" dirty="0" smtClean="0">
                <a:ea typeface="Arial Unicode MS" pitchFamily="34" charset="-128"/>
                <a:cs typeface="Arial Unicode MS" pitchFamily="34" charset="-128"/>
              </a:rPr>
              <a:t> </a:t>
            </a:r>
          </a:p>
        </p:txBody>
      </p:sp>
    </p:spTree>
    <p:extLst>
      <p:ext uri="{BB962C8B-B14F-4D97-AF65-F5344CB8AC3E}">
        <p14:creationId xmlns:p14="http://schemas.microsoft.com/office/powerpoint/2010/main" val="329434026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endParaRPr lang="en-US" dirty="0"/>
          </a:p>
        </p:txBody>
      </p:sp>
      <p:sp>
        <p:nvSpPr>
          <p:cNvPr id="3" name="Text Placeholder 2"/>
          <p:cNvSpPr>
            <a:spLocks noGrp="1"/>
          </p:cNvSpPr>
          <p:nvPr>
            <p:ph type="body" sz="quarter" idx="10"/>
          </p:nvPr>
        </p:nvSpPr>
        <p:spPr/>
        <p:txBody>
          <a:bodyPr/>
          <a:lstStyle/>
          <a:p>
            <a:pPr lvl="0"/>
            <a:r>
              <a:rPr lang="en-US" dirty="0" smtClean="0"/>
              <a:t>Element </a:t>
            </a:r>
            <a:r>
              <a:rPr lang="en-US" dirty="0" err="1" smtClean="0"/>
              <a:t>selektieren</a:t>
            </a:r>
            <a:r>
              <a:rPr lang="en-US" dirty="0" smtClean="0"/>
              <a:t>:</a:t>
            </a:r>
          </a:p>
          <a:p>
            <a:pPr marL="342900" lvl="0" indent="-342900">
              <a:buFontTx/>
              <a:buChar char="-"/>
            </a:pPr>
            <a:endParaRPr lang="en-US" dirty="0" smtClean="0"/>
          </a:p>
          <a:p>
            <a:pPr lvl="0"/>
            <a:r>
              <a:rPr lang="en-US" dirty="0" smtClean="0"/>
              <a:t/>
            </a:r>
            <a:br>
              <a:rPr lang="en-US" dirty="0" smtClean="0"/>
            </a:br>
            <a:r>
              <a:rPr lang="en-US" dirty="0" err="1" smtClean="0"/>
              <a:t>Mehrere</a:t>
            </a:r>
            <a:r>
              <a:rPr lang="en-US" dirty="0" smtClean="0"/>
              <a:t> </a:t>
            </a:r>
            <a:r>
              <a:rPr lang="en-US" dirty="0" err="1" smtClean="0"/>
              <a:t>Elemente</a:t>
            </a:r>
            <a:r>
              <a:rPr lang="en-US" dirty="0" smtClean="0"/>
              <a:t> </a:t>
            </a:r>
            <a:r>
              <a:rPr lang="en-US" dirty="0" err="1" smtClean="0"/>
              <a:t>selektieren</a:t>
            </a:r>
            <a:r>
              <a:rPr lang="en-US" dirty="0" smtClean="0"/>
              <a:t>:</a:t>
            </a:r>
            <a:endParaRPr lang="en-US" dirty="0"/>
          </a:p>
          <a:p>
            <a:pPr marL="342900" lvl="0" indent="-342900">
              <a:buFontTx/>
              <a:buChar char="-"/>
            </a:pPr>
            <a:endParaRPr lang="en-US" dirty="0" smtClean="0"/>
          </a:p>
        </p:txBody>
      </p:sp>
      <p:sp>
        <p:nvSpPr>
          <p:cNvPr id="7" name="Rectangle 6"/>
          <p:cNvSpPr/>
          <p:nvPr/>
        </p:nvSpPr>
        <p:spPr>
          <a:xfrm>
            <a:off x="295630" y="2045313"/>
            <a:ext cx="7697301" cy="923330"/>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a:t>
            </a:r>
            <a:r>
              <a:rPr lang="de-DE" sz="1800" dirty="0">
                <a:solidFill>
                  <a:srgbClr val="000000"/>
                </a:solidFill>
                <a:latin typeface="Consolas"/>
              </a:rPr>
              <a:t> = </a:t>
            </a:r>
            <a:r>
              <a:rPr lang="de-DE" sz="1800" dirty="0" err="1">
                <a:solidFill>
                  <a:srgbClr val="000000"/>
                </a:solidFill>
                <a:latin typeface="Consolas"/>
              </a:rPr>
              <a:t>document.getElementById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myElement</a:t>
            </a:r>
            <a:r>
              <a:rPr lang="de-DE" sz="1800" dirty="0">
                <a:solidFill>
                  <a:srgbClr val="2A00FF"/>
                </a:solidFill>
                <a:latin typeface="Consolas"/>
              </a:rPr>
              <a:t>"</a:t>
            </a:r>
            <a:r>
              <a:rPr lang="de-DE" sz="1800" dirty="0">
                <a:solidFill>
                  <a:srgbClr val="000000"/>
                </a:solidFill>
                <a:latin typeface="Consolas"/>
              </a:rPr>
              <a:t>); </a:t>
            </a:r>
          </a:p>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parentElement</a:t>
            </a:r>
            <a:r>
              <a:rPr lang="de-DE" sz="1800" dirty="0">
                <a:solidFill>
                  <a:srgbClr val="000000"/>
                </a:solidFill>
                <a:latin typeface="Consolas"/>
              </a:rPr>
              <a:t> = </a:t>
            </a:r>
            <a:r>
              <a:rPr lang="de-DE" sz="1800" dirty="0" err="1">
                <a:solidFill>
                  <a:srgbClr val="000000"/>
                </a:solidFill>
                <a:latin typeface="Consolas"/>
              </a:rPr>
              <a:t>element.parentElement</a:t>
            </a:r>
            <a:r>
              <a:rPr lang="de-DE" sz="1800" dirty="0">
                <a:solidFill>
                  <a:srgbClr val="000000"/>
                </a:solidFill>
                <a:latin typeface="Consolas"/>
              </a:rPr>
              <a:t>; </a:t>
            </a:r>
          </a:p>
          <a:p>
            <a:r>
              <a:rPr lang="de-DE" sz="1800" dirty="0" err="1">
                <a:solidFill>
                  <a:srgbClr val="000000"/>
                </a:solidFill>
                <a:latin typeface="Consolas"/>
              </a:rPr>
              <a:t>element.classList.add</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myClass</a:t>
            </a:r>
            <a:r>
              <a:rPr lang="de-DE" sz="1800" dirty="0">
                <a:solidFill>
                  <a:srgbClr val="2A00FF"/>
                </a:solidFill>
                <a:latin typeface="Consolas"/>
              </a:rPr>
              <a:t>"</a:t>
            </a:r>
            <a:r>
              <a:rPr lang="de-DE" sz="1800" dirty="0">
                <a:solidFill>
                  <a:srgbClr val="000000"/>
                </a:solidFill>
                <a:latin typeface="Consolas"/>
              </a:rPr>
              <a:t>);</a:t>
            </a:r>
          </a:p>
        </p:txBody>
      </p:sp>
      <p:sp>
        <p:nvSpPr>
          <p:cNvPr id="9" name="Rectangle 8"/>
          <p:cNvSpPr/>
          <p:nvPr/>
        </p:nvSpPr>
        <p:spPr>
          <a:xfrm>
            <a:off x="295630" y="3644590"/>
            <a:ext cx="8256699" cy="369332"/>
          </a:xfrm>
          <a:prstGeom prst="rect">
            <a:avLst/>
          </a:prstGeom>
        </p:spPr>
        <p:txBody>
          <a:bodyPr wrap="square">
            <a:spAutoFit/>
          </a:bodyPr>
          <a:lstStyle/>
          <a:p>
            <a:r>
              <a:rPr lang="de-DE" sz="1800" dirty="0" err="1">
                <a:solidFill>
                  <a:srgbClr val="7F0055"/>
                </a:solidFill>
                <a:latin typeface="Consolas"/>
              </a:rPr>
              <a:t>var</a:t>
            </a:r>
            <a:r>
              <a:rPr lang="de-DE" sz="1800" dirty="0">
                <a:solidFill>
                  <a:srgbClr val="000000"/>
                </a:solidFill>
                <a:latin typeface="Consolas"/>
              </a:rPr>
              <a:t> </a:t>
            </a:r>
            <a:r>
              <a:rPr lang="de-DE" sz="1800" dirty="0" err="1">
                <a:solidFill>
                  <a:srgbClr val="000000"/>
                </a:solidFill>
                <a:latin typeface="Consolas"/>
              </a:rPr>
              <a:t>elements</a:t>
            </a:r>
            <a:r>
              <a:rPr lang="de-DE" sz="1800" dirty="0">
                <a:solidFill>
                  <a:srgbClr val="000000"/>
                </a:solidFill>
                <a:latin typeface="Consolas"/>
              </a:rPr>
              <a:t> = </a:t>
            </a:r>
            <a:r>
              <a:rPr lang="de-DE" sz="1800" dirty="0" err="1" smtClean="0">
                <a:solidFill>
                  <a:srgbClr val="000000"/>
                </a:solidFill>
                <a:latin typeface="Consolas"/>
              </a:rPr>
              <a:t>document.querySelectorAll</a:t>
            </a:r>
            <a:r>
              <a:rPr lang="de-DE" sz="1800"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myClass</a:t>
            </a:r>
            <a:r>
              <a:rPr lang="de-DE" sz="1800" dirty="0" smtClean="0">
                <a:solidFill>
                  <a:srgbClr val="2A00FF"/>
                </a:solidFill>
                <a:latin typeface="Consolas"/>
              </a:rPr>
              <a:t>"</a:t>
            </a:r>
            <a:r>
              <a:rPr lang="de-DE" sz="1800" dirty="0" smtClean="0">
                <a:solidFill>
                  <a:srgbClr val="000000"/>
                </a:solidFill>
                <a:latin typeface="Consolas"/>
              </a:rPr>
              <a:t>);</a:t>
            </a:r>
            <a:endParaRPr lang="de-DE" sz="1800" dirty="0">
              <a:solidFill>
                <a:srgbClr val="000000"/>
              </a:solidFill>
              <a:latin typeface="Consolas"/>
            </a:endParaRPr>
          </a:p>
        </p:txBody>
      </p:sp>
    </p:spTree>
    <p:extLst>
      <p:ext uri="{BB962C8B-B14F-4D97-AF65-F5344CB8AC3E}">
        <p14:creationId xmlns:p14="http://schemas.microsoft.com/office/powerpoint/2010/main" val="223313074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Event Listener</a:t>
            </a:r>
            <a:endParaRPr lang="en-US" dirty="0"/>
          </a:p>
        </p:txBody>
      </p:sp>
      <p:sp>
        <p:nvSpPr>
          <p:cNvPr id="3" name="Text Placeholder 2"/>
          <p:cNvSpPr>
            <a:spLocks noGrp="1"/>
          </p:cNvSpPr>
          <p:nvPr>
            <p:ph type="body" sz="quarter" idx="10"/>
          </p:nvPr>
        </p:nvSpPr>
        <p:spPr/>
        <p:txBody>
          <a:bodyPr/>
          <a:lstStyle/>
          <a:p>
            <a:pPr lvl="0"/>
            <a:r>
              <a:rPr lang="en-US" dirty="0" smtClean="0"/>
              <a:t>Event Listener </a:t>
            </a:r>
            <a:r>
              <a:rPr lang="en-US" dirty="0" err="1" smtClean="0"/>
              <a:t>hinzufügen</a:t>
            </a:r>
            <a:r>
              <a:rPr lang="en-US" dirty="0" smtClean="0"/>
              <a:t>:</a:t>
            </a:r>
          </a:p>
          <a:p>
            <a:pPr lvl="0"/>
            <a:endParaRPr lang="en-US" dirty="0"/>
          </a:p>
          <a:p>
            <a:pPr lvl="0"/>
            <a:r>
              <a:rPr lang="en-US" dirty="0" smtClean="0"/>
              <a:t/>
            </a:r>
            <a:br>
              <a:rPr lang="en-US" dirty="0" smtClean="0"/>
            </a:br>
            <a:r>
              <a:rPr lang="en-US" dirty="0" smtClean="0"/>
              <a:t/>
            </a:r>
            <a:br>
              <a:rPr lang="en-US" dirty="0" smtClean="0"/>
            </a:br>
            <a:r>
              <a:rPr lang="en-US" dirty="0" smtClean="0"/>
              <a:t>Event Listener </a:t>
            </a:r>
            <a:r>
              <a:rPr lang="en-US" dirty="0" err="1" smtClean="0"/>
              <a:t>entfernen</a:t>
            </a:r>
            <a:r>
              <a:rPr lang="en-US" dirty="0" smtClean="0"/>
              <a:t>:</a:t>
            </a:r>
          </a:p>
          <a:p>
            <a:pPr lvl="0"/>
            <a:r>
              <a:rPr lang="en-US" dirty="0" smtClean="0"/>
              <a:t/>
            </a:r>
            <a:br>
              <a:rPr lang="en-US" dirty="0" smtClean="0"/>
            </a:br>
            <a:endParaRPr lang="en-US" dirty="0" smtClean="0"/>
          </a:p>
        </p:txBody>
      </p:sp>
      <p:sp>
        <p:nvSpPr>
          <p:cNvPr id="5" name="Rectangle 4"/>
          <p:cNvSpPr/>
          <p:nvPr/>
        </p:nvSpPr>
        <p:spPr>
          <a:xfrm>
            <a:off x="338661" y="2072229"/>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(e) {</a:t>
            </a:r>
          </a:p>
          <a:p>
            <a:r>
              <a:rPr lang="de-DE" sz="1800" dirty="0">
                <a:solidFill>
                  <a:srgbClr val="3F7F5F"/>
                </a:solidFill>
                <a:latin typeface="Consolas"/>
              </a:rPr>
              <a:t>// 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
        <p:nvSpPr>
          <p:cNvPr id="7" name="Rectangle 6"/>
          <p:cNvSpPr/>
          <p:nvPr/>
        </p:nvSpPr>
        <p:spPr>
          <a:xfrm>
            <a:off x="338661" y="3981690"/>
            <a:ext cx="6096000" cy="369332"/>
          </a:xfrm>
          <a:prstGeom prst="rect">
            <a:avLst/>
          </a:prstGeom>
        </p:spPr>
        <p:txBody>
          <a:bodyPr>
            <a:spAutoFit/>
          </a:bodyPr>
          <a:lstStyle/>
          <a:p>
            <a:r>
              <a:rPr lang="de-DE" sz="1800" dirty="0" err="1">
                <a:solidFill>
                  <a:srgbClr val="000000"/>
                </a:solidFill>
                <a:latin typeface="Consolas"/>
              </a:rPr>
              <a:t>element.removeEventListener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onClick</a:t>
            </a:r>
            <a:r>
              <a:rPr lang="de-DE" sz="1800" dirty="0">
                <a:solidFill>
                  <a:srgbClr val="000000"/>
                </a:solidFill>
                <a:latin typeface="Consolas"/>
              </a:rPr>
              <a:t>);</a:t>
            </a:r>
          </a:p>
        </p:txBody>
      </p:sp>
    </p:spTree>
    <p:extLst>
      <p:ext uri="{BB962C8B-B14F-4D97-AF65-F5344CB8AC3E}">
        <p14:creationId xmlns:p14="http://schemas.microsoft.com/office/powerpoint/2010/main" val="384886548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a:t>
            </a:r>
            <a:r>
              <a:rPr lang="en-US" dirty="0" err="1" smtClean="0"/>
              <a:t>Übungen</a:t>
            </a:r>
            <a:endParaRPr lang="en-US" dirty="0"/>
          </a:p>
        </p:txBody>
      </p:sp>
      <p:sp>
        <p:nvSpPr>
          <p:cNvPr id="3" name="Text Placeholder 2"/>
          <p:cNvSpPr>
            <a:spLocks noGrp="1"/>
          </p:cNvSpPr>
          <p:nvPr>
            <p:ph type="body" sz="quarter" idx="10"/>
          </p:nvPr>
        </p:nvSpPr>
        <p:spPr/>
        <p:txBody>
          <a:bodyPr/>
          <a:lstStyle/>
          <a:p>
            <a:r>
              <a:rPr lang="en-US" dirty="0" err="1" smtClean="0"/>
              <a:t>Übung</a:t>
            </a:r>
            <a:r>
              <a:rPr lang="en-US" dirty="0" smtClean="0"/>
              <a:t> 1: </a:t>
            </a:r>
            <a:r>
              <a:rPr lang="en-US" b="0" dirty="0" err="1" smtClean="0"/>
              <a:t>Füge</a:t>
            </a:r>
            <a:r>
              <a:rPr lang="en-US" b="0" dirty="0" smtClean="0"/>
              <a:t> </a:t>
            </a:r>
            <a:r>
              <a:rPr lang="en-US" b="0" dirty="0" err="1" smtClean="0"/>
              <a:t>dem</a:t>
            </a:r>
            <a:r>
              <a:rPr lang="en-US" b="0" dirty="0" smtClean="0"/>
              <a:t> Button </a:t>
            </a:r>
            <a:r>
              <a:rPr lang="en-US" b="0" dirty="0" err="1" smtClean="0"/>
              <a:t>mit</a:t>
            </a:r>
            <a:r>
              <a:rPr lang="en-US" b="0" dirty="0" smtClean="0"/>
              <a:t> der ID </a:t>
            </a:r>
            <a:r>
              <a:rPr lang="de-DE" b="0" dirty="0" smtClean="0">
                <a:solidFill>
                  <a:srgbClr val="2A00FF"/>
                </a:solidFill>
                <a:latin typeface="Consolas"/>
              </a:rPr>
              <a:t>"</a:t>
            </a:r>
            <a:r>
              <a:rPr lang="de-DE" b="0" dirty="0" err="1" smtClean="0">
                <a:solidFill>
                  <a:srgbClr val="2A00FF"/>
                </a:solidFill>
                <a:latin typeface="Consolas"/>
              </a:rPr>
              <a:t>buttonDate</a:t>
            </a:r>
            <a:r>
              <a:rPr lang="de-DE" b="0" dirty="0" smtClean="0">
                <a:solidFill>
                  <a:srgbClr val="2A00FF"/>
                </a:solidFill>
                <a:latin typeface="Consolas"/>
              </a:rPr>
              <a:t>" </a:t>
            </a:r>
            <a:r>
              <a:rPr lang="en-US" b="0" dirty="0" err="1" smtClean="0"/>
              <a:t>einen</a:t>
            </a:r>
            <a:r>
              <a:rPr lang="en-US" b="0" dirty="0" smtClean="0"/>
              <a:t> Event Listener </a:t>
            </a:r>
            <a:r>
              <a:rPr lang="en-US" b="0" dirty="0" err="1" smtClean="0"/>
              <a:t>durch</a:t>
            </a:r>
            <a:r>
              <a:rPr lang="en-US" b="0" dirty="0" smtClean="0"/>
              <a:t> </a:t>
            </a:r>
            <a:r>
              <a:rPr lang="en-US" sz="1800" b="0" dirty="0" err="1">
                <a:solidFill>
                  <a:srgbClr val="000000"/>
                </a:solidFill>
                <a:latin typeface="Consolas"/>
              </a:rPr>
              <a:t>onButtonDateClick</a:t>
            </a:r>
            <a:r>
              <a:rPr lang="en-US" b="0" dirty="0" smtClean="0"/>
              <a:t>  </a:t>
            </a:r>
            <a:r>
              <a:rPr lang="en-US" b="0" dirty="0" err="1" smtClean="0"/>
              <a:t>zu</a:t>
            </a:r>
            <a:r>
              <a:rPr lang="en-US" b="0" dirty="0" smtClean="0"/>
              <a:t>, der das </a:t>
            </a:r>
            <a:r>
              <a:rPr lang="en-US" b="0" dirty="0" err="1" smtClean="0"/>
              <a:t>aktuelle</a:t>
            </a:r>
            <a:r>
              <a:rPr lang="en-US" b="0" dirty="0" smtClean="0"/>
              <a:t> Datum in </a:t>
            </a:r>
            <a:r>
              <a:rPr lang="en-US" b="0" dirty="0" err="1" smtClean="0"/>
              <a:t>einem</a:t>
            </a:r>
            <a:r>
              <a:rPr lang="en-US" b="0" dirty="0" smtClean="0"/>
              <a:t> Popup </a:t>
            </a:r>
            <a:r>
              <a:rPr lang="en-US" b="0" dirty="0" err="1" smtClean="0"/>
              <a:t>anzeigt</a:t>
            </a:r>
            <a:r>
              <a:rPr lang="en-US" b="0" dirty="0" smtClean="0"/>
              <a:t>. </a:t>
            </a:r>
            <a:br>
              <a:rPr lang="en-US" b="0" dirty="0" smtClean="0"/>
            </a:br>
            <a:r>
              <a:rPr lang="en-US" dirty="0" err="1" smtClean="0"/>
              <a:t>Hinweis</a:t>
            </a:r>
            <a:r>
              <a:rPr lang="en-US" dirty="0" smtClean="0"/>
              <a:t>: </a:t>
            </a:r>
            <a:r>
              <a:rPr lang="en-US" b="0" dirty="0" err="1" smtClean="0"/>
              <a:t>Nutze</a:t>
            </a:r>
            <a:r>
              <a:rPr lang="en-US" b="0" dirty="0" smtClean="0"/>
              <a:t> </a:t>
            </a:r>
            <a:r>
              <a:rPr lang="en-US" b="0" dirty="0" err="1" smtClean="0"/>
              <a:t>ein</a:t>
            </a:r>
            <a:r>
              <a:rPr lang="en-US" b="0" dirty="0" smtClean="0"/>
              <a:t> JavaScript </a:t>
            </a:r>
            <a:r>
              <a:rPr lang="de-DE" b="0" dirty="0" smtClean="0">
                <a:solidFill>
                  <a:srgbClr val="000000"/>
                </a:solidFill>
                <a:latin typeface="Consolas"/>
              </a:rPr>
              <a:t>Date </a:t>
            </a:r>
            <a:r>
              <a:rPr lang="de-DE" b="0" dirty="0" smtClean="0"/>
              <a:t>Objekt</a:t>
            </a:r>
            <a:r>
              <a:rPr lang="de-DE" b="0" dirty="0"/>
              <a:t>. </a:t>
            </a:r>
            <a:endParaRPr lang="en-US" b="0" dirty="0"/>
          </a:p>
          <a:p>
            <a:r>
              <a:rPr lang="en-US" dirty="0" err="1" smtClean="0"/>
              <a:t>Übung</a:t>
            </a:r>
            <a:r>
              <a:rPr lang="en-US" dirty="0" smtClean="0"/>
              <a:t> 2: </a:t>
            </a:r>
            <a:r>
              <a:rPr lang="en-US" b="0" dirty="0" err="1" smtClean="0"/>
              <a:t>Füge</a:t>
            </a:r>
            <a:r>
              <a:rPr lang="en-US" b="0" dirty="0" smtClean="0"/>
              <a:t> </a:t>
            </a:r>
            <a:r>
              <a:rPr lang="en-US" b="0" dirty="0" err="1" smtClean="0"/>
              <a:t>allen</a:t>
            </a:r>
            <a:r>
              <a:rPr lang="en-US" b="0" dirty="0" smtClean="0"/>
              <a:t> </a:t>
            </a:r>
            <a:r>
              <a:rPr lang="en-US" b="0" dirty="0" err="1" smtClean="0"/>
              <a:t>Elementen</a:t>
            </a:r>
            <a:r>
              <a:rPr lang="en-US" b="0" dirty="0" smtClean="0"/>
              <a:t> </a:t>
            </a:r>
            <a:r>
              <a:rPr lang="en-US" b="0" dirty="0" err="1" smtClean="0"/>
              <a:t>mit</a:t>
            </a:r>
            <a:r>
              <a:rPr lang="en-US" b="0" dirty="0" smtClean="0"/>
              <a:t> der </a:t>
            </a:r>
            <a:r>
              <a:rPr lang="en-US" b="0" dirty="0" err="1" smtClean="0"/>
              <a:t>Klasse</a:t>
            </a:r>
            <a:r>
              <a:rPr lang="en-US" b="0" dirty="0" smtClean="0"/>
              <a:t> </a:t>
            </a:r>
            <a:r>
              <a:rPr lang="de-DE" b="0" dirty="0" smtClean="0">
                <a:solidFill>
                  <a:srgbClr val="2A00FF"/>
                </a:solidFill>
                <a:latin typeface="Consolas"/>
              </a:rPr>
              <a:t>"</a:t>
            </a:r>
            <a:r>
              <a:rPr lang="de-DE" b="0" dirty="0" err="1" smtClean="0">
                <a:solidFill>
                  <a:srgbClr val="2A00FF"/>
                </a:solidFill>
                <a:latin typeface="Consolas"/>
              </a:rPr>
              <a:t>menuItem</a:t>
            </a:r>
            <a:r>
              <a:rPr lang="de-DE" b="0" dirty="0" smtClean="0">
                <a:solidFill>
                  <a:srgbClr val="2A00FF"/>
                </a:solidFill>
                <a:latin typeface="Consolas"/>
              </a:rPr>
              <a:t>" </a:t>
            </a:r>
            <a:r>
              <a:rPr lang="de-DE" b="0" dirty="0" smtClean="0"/>
              <a:t>die </a:t>
            </a:r>
            <a:r>
              <a:rPr lang="de-DE" b="0" dirty="0"/>
              <a:t>Funktion </a:t>
            </a:r>
            <a:r>
              <a:rPr lang="de-DE" sz="1800" b="0" dirty="0" err="1" smtClean="0">
                <a:solidFill>
                  <a:srgbClr val="000000"/>
                </a:solidFill>
                <a:latin typeface="Consolas"/>
              </a:rPr>
              <a:t>onMenuItemClick</a:t>
            </a:r>
            <a:r>
              <a:rPr lang="de-DE" sz="1800" b="0" dirty="0" smtClean="0">
                <a:solidFill>
                  <a:srgbClr val="000000"/>
                </a:solidFill>
                <a:latin typeface="Consolas"/>
              </a:rPr>
              <a:t> </a:t>
            </a:r>
            <a:r>
              <a:rPr lang="de-DE" b="0" dirty="0"/>
              <a:t>als Event </a:t>
            </a:r>
            <a:r>
              <a:rPr lang="de-DE" b="0" dirty="0" err="1"/>
              <a:t>Listener</a:t>
            </a:r>
            <a:r>
              <a:rPr lang="de-DE" b="0" dirty="0"/>
              <a:t> zu.</a:t>
            </a:r>
            <a:endParaRPr lang="en-US" b="0" dirty="0"/>
          </a:p>
          <a:p>
            <a:r>
              <a:rPr lang="en-US" dirty="0" err="1" smtClean="0"/>
              <a:t>Übung</a:t>
            </a:r>
            <a:r>
              <a:rPr lang="en-US" dirty="0" smtClean="0"/>
              <a:t> 3: </a:t>
            </a:r>
            <a:r>
              <a:rPr lang="en-US" b="0" dirty="0" err="1" smtClean="0"/>
              <a:t>Füge</a:t>
            </a:r>
            <a:r>
              <a:rPr lang="en-US" b="0" dirty="0" smtClean="0"/>
              <a:t> den </a:t>
            </a:r>
            <a:r>
              <a:rPr lang="en-US" b="0" dirty="0" err="1" smtClean="0"/>
              <a:t>unteren</a:t>
            </a:r>
            <a:r>
              <a:rPr lang="en-US" b="0" dirty="0" smtClean="0"/>
              <a:t> </a:t>
            </a:r>
            <a:r>
              <a:rPr lang="en-US" b="0" dirty="0" err="1" smtClean="0"/>
              <a:t>Elementen</a:t>
            </a:r>
            <a:r>
              <a:rPr lang="en-US" b="0" dirty="0" smtClean="0"/>
              <a:t> </a:t>
            </a:r>
            <a:r>
              <a:rPr lang="en-US" b="0" dirty="0" err="1" smtClean="0"/>
              <a:t>nach</a:t>
            </a:r>
            <a:r>
              <a:rPr lang="en-US" b="0" dirty="0" smtClean="0"/>
              <a:t> </a:t>
            </a:r>
            <a:r>
              <a:rPr lang="de-DE" b="0" dirty="0" smtClean="0">
                <a:solidFill>
                  <a:srgbClr val="3F7F5F"/>
                </a:solidFill>
                <a:latin typeface="Consolas"/>
              </a:rPr>
              <a:t>/* </a:t>
            </a:r>
            <a:r>
              <a:rPr lang="de-DE" b="0" dirty="0">
                <a:solidFill>
                  <a:srgbClr val="3F7F5F"/>
                </a:solidFill>
                <a:latin typeface="Consolas"/>
              </a:rPr>
              <a:t>ON DOCUMENT LOAD </a:t>
            </a:r>
            <a:r>
              <a:rPr lang="de-DE" b="0" dirty="0" smtClean="0">
                <a:solidFill>
                  <a:srgbClr val="3F7F5F"/>
                </a:solidFill>
                <a:latin typeface="Consolas"/>
              </a:rPr>
              <a:t>*/ </a:t>
            </a:r>
            <a:r>
              <a:rPr lang="de-DE" b="0" dirty="0" smtClean="0"/>
              <a:t>in </a:t>
            </a:r>
            <a:r>
              <a:rPr lang="de-DE" sz="1800" b="0" dirty="0">
                <a:solidFill>
                  <a:srgbClr val="000000"/>
                </a:solidFill>
                <a:latin typeface="Consolas"/>
              </a:rPr>
              <a:t>script.js</a:t>
            </a:r>
            <a:r>
              <a:rPr lang="de-DE" b="0" dirty="0" smtClean="0"/>
              <a:t> einen Event </a:t>
            </a:r>
            <a:r>
              <a:rPr lang="de-DE" b="0" dirty="0" err="1" smtClean="0"/>
              <a:t>Listener</a:t>
            </a:r>
            <a:r>
              <a:rPr lang="de-DE" b="0" dirty="0" smtClean="0"/>
              <a:t> </a:t>
            </a:r>
            <a:r>
              <a:rPr lang="de-DE" sz="1800" b="0" dirty="0" err="1">
                <a:solidFill>
                  <a:srgbClr val="000000"/>
                </a:solidFill>
                <a:latin typeface="Consolas"/>
              </a:rPr>
              <a:t>onPasswordChange</a:t>
            </a:r>
            <a:r>
              <a:rPr lang="de-DE" b="0" dirty="0" smtClean="0"/>
              <a:t> zu, um die Entropie und Zeit des Knackens für ein Passwort zu berechnen.</a:t>
            </a:r>
            <a:br>
              <a:rPr lang="de-DE" b="0" dirty="0" smtClean="0"/>
            </a:br>
            <a:r>
              <a:rPr lang="de-DE" dirty="0" smtClean="0"/>
              <a:t>Hinweis 1: </a:t>
            </a:r>
            <a:r>
              <a:rPr lang="de-DE" b="0" dirty="0" smtClean="0"/>
              <a:t>Nutze die Elemente </a:t>
            </a:r>
            <a:r>
              <a:rPr lang="de-DE" sz="1800" b="0" dirty="0" err="1">
                <a:solidFill>
                  <a:srgbClr val="000000"/>
                </a:solidFill>
                <a:latin typeface="Consolas"/>
              </a:rPr>
              <a:t>inputPassword</a:t>
            </a:r>
            <a:r>
              <a:rPr lang="de-DE" b="0" dirty="0" smtClean="0"/>
              <a:t>, </a:t>
            </a:r>
            <a:r>
              <a:rPr lang="de-DE" sz="1800" b="0" dirty="0" err="1">
                <a:solidFill>
                  <a:srgbClr val="000000"/>
                </a:solidFill>
                <a:latin typeface="Consolas"/>
              </a:rPr>
              <a:t>inputKPS</a:t>
            </a:r>
            <a:r>
              <a:rPr lang="de-DE" b="0" dirty="0"/>
              <a:t> </a:t>
            </a:r>
            <a:r>
              <a:rPr lang="de-DE" b="0" dirty="0" smtClean="0"/>
              <a:t>und </a:t>
            </a:r>
            <a:r>
              <a:rPr lang="de-DE" sz="1800" b="0" dirty="0" err="1">
                <a:solidFill>
                  <a:srgbClr val="000000"/>
                </a:solidFill>
                <a:latin typeface="Consolas"/>
              </a:rPr>
              <a:t>selectAmountSymbols</a:t>
            </a:r>
            <a:r>
              <a:rPr lang="de-DE" b="0" dirty="0" smtClean="0"/>
              <a:t>. Die Ergebnisse sollen anschließend in </a:t>
            </a:r>
            <a:r>
              <a:rPr lang="de-DE" b="0" dirty="0"/>
              <a:t>den Elementen </a:t>
            </a:r>
            <a:r>
              <a:rPr lang="de-DE" sz="1800" b="0" dirty="0" err="1">
                <a:solidFill>
                  <a:srgbClr val="000000"/>
                </a:solidFill>
                <a:latin typeface="Consolas"/>
              </a:rPr>
              <a:t>spanEntropy</a:t>
            </a:r>
            <a:r>
              <a:rPr lang="de-DE" b="0" dirty="0"/>
              <a:t> und </a:t>
            </a:r>
            <a:r>
              <a:rPr lang="de-DE" sz="1800" b="0" dirty="0" err="1">
                <a:solidFill>
                  <a:srgbClr val="000000"/>
                </a:solidFill>
                <a:latin typeface="Consolas"/>
              </a:rPr>
              <a:t>spanTimeToCrack</a:t>
            </a:r>
            <a:r>
              <a:rPr lang="de-DE" b="0" dirty="0" smtClean="0"/>
              <a:t> dargestellt werden.</a:t>
            </a:r>
            <a:br>
              <a:rPr lang="de-DE" b="0" dirty="0" smtClean="0"/>
            </a:br>
            <a:r>
              <a:rPr lang="en-US" dirty="0" err="1" smtClean="0"/>
              <a:t>Hinweis</a:t>
            </a:r>
            <a:r>
              <a:rPr lang="en-US" dirty="0" smtClean="0"/>
              <a:t> 2: </a:t>
            </a:r>
            <a:r>
              <a:rPr lang="en-US" b="0" dirty="0" err="1" smtClean="0"/>
              <a:t>Nutze</a:t>
            </a:r>
            <a:r>
              <a:rPr lang="en-US" b="0" dirty="0" smtClean="0"/>
              <a:t> die </a:t>
            </a:r>
            <a:r>
              <a:rPr lang="en-US" b="0" dirty="0" err="1" smtClean="0"/>
              <a:t>vorgegebenen</a:t>
            </a:r>
            <a:r>
              <a:rPr lang="en-US" b="0" dirty="0" smtClean="0"/>
              <a:t> </a:t>
            </a:r>
            <a:r>
              <a:rPr lang="en-US" b="0" dirty="0" err="1" smtClean="0"/>
              <a:t>Funktionen</a:t>
            </a:r>
            <a:r>
              <a:rPr lang="en-US" b="0" dirty="0" smtClean="0"/>
              <a:t> </a:t>
            </a:r>
            <a:r>
              <a:rPr lang="en-US" sz="1800" b="0" dirty="0" err="1">
                <a:solidFill>
                  <a:srgbClr val="000000"/>
                </a:solidFill>
                <a:latin typeface="Consolas"/>
              </a:rPr>
              <a:t>getEntropy</a:t>
            </a:r>
            <a:r>
              <a:rPr lang="en-US" b="0" dirty="0" smtClean="0"/>
              <a:t> und </a:t>
            </a:r>
            <a:r>
              <a:rPr lang="en-US" sz="1800" b="0" dirty="0" err="1">
                <a:solidFill>
                  <a:srgbClr val="000000"/>
                </a:solidFill>
                <a:latin typeface="Consolas"/>
              </a:rPr>
              <a:t>getTimeToCrack</a:t>
            </a:r>
            <a:r>
              <a:rPr lang="en-US" b="0" dirty="0" smtClean="0"/>
              <a:t> </a:t>
            </a:r>
            <a:r>
              <a:rPr lang="en-US" b="0" dirty="0" err="1" smtClean="0"/>
              <a:t>für</a:t>
            </a:r>
            <a:r>
              <a:rPr lang="en-US" b="0" dirty="0" smtClean="0"/>
              <a:t> die </a:t>
            </a:r>
            <a:r>
              <a:rPr lang="en-US" b="0" dirty="0" err="1" smtClean="0"/>
              <a:t>Berechnung</a:t>
            </a:r>
            <a:r>
              <a:rPr lang="en-US" b="0" dirty="0" smtClean="0"/>
              <a:t>.</a:t>
            </a:r>
            <a:br>
              <a:rPr lang="en-US" b="0" dirty="0" smtClean="0"/>
            </a:br>
            <a:r>
              <a:rPr lang="en-US" dirty="0" err="1" smtClean="0"/>
              <a:t>Hinweis</a:t>
            </a:r>
            <a:r>
              <a:rPr lang="en-US" dirty="0" smtClean="0"/>
              <a:t> 3: </a:t>
            </a:r>
            <a:r>
              <a:rPr lang="en-US" b="0" dirty="0" err="1" smtClean="0"/>
              <a:t>Nutze</a:t>
            </a:r>
            <a:r>
              <a:rPr lang="en-US" b="0" dirty="0" smtClean="0"/>
              <a:t> </a:t>
            </a:r>
            <a:r>
              <a:rPr lang="en-US" b="0" dirty="0" err="1" smtClean="0"/>
              <a:t>folgenden</a:t>
            </a:r>
            <a:r>
              <a:rPr lang="en-US" b="0" dirty="0" smtClean="0"/>
              <a:t> Code, um den </a:t>
            </a:r>
            <a:r>
              <a:rPr lang="en-US" b="0" dirty="0" err="1" smtClean="0"/>
              <a:t>Inhalt</a:t>
            </a:r>
            <a:r>
              <a:rPr lang="en-US" b="0" dirty="0" smtClean="0"/>
              <a:t> des Dropdowns </a:t>
            </a:r>
            <a:r>
              <a:rPr lang="en-US" b="0" dirty="0" err="1" smtClean="0"/>
              <a:t>zu</a:t>
            </a:r>
            <a:r>
              <a:rPr lang="en-US" b="0" dirty="0" smtClean="0"/>
              <a:t> </a:t>
            </a:r>
            <a:r>
              <a:rPr lang="en-US" b="0" dirty="0" err="1" smtClean="0"/>
              <a:t>erhalten</a:t>
            </a:r>
            <a:r>
              <a:rPr lang="en-US" b="0" dirty="0" smtClean="0"/>
              <a:t>.</a:t>
            </a:r>
          </a:p>
        </p:txBody>
      </p:sp>
      <p:sp>
        <p:nvSpPr>
          <p:cNvPr id="5" name="Rectangle 4"/>
          <p:cNvSpPr/>
          <p:nvPr/>
        </p:nvSpPr>
        <p:spPr>
          <a:xfrm>
            <a:off x="365379" y="5785214"/>
            <a:ext cx="7849470" cy="523220"/>
          </a:xfrm>
          <a:prstGeom prst="rect">
            <a:avLst/>
          </a:prstGeom>
        </p:spPr>
        <p:txBody>
          <a:bodyPr wrap="square">
            <a:spAutoFit/>
          </a:bodyPr>
          <a:lstStyle/>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dropdown</a:t>
            </a:r>
            <a:r>
              <a:rPr lang="de-DE" sz="1400" dirty="0">
                <a:solidFill>
                  <a:srgbClr val="000000"/>
                </a:solidFill>
                <a:latin typeface="Consolas"/>
              </a:rPr>
              <a:t> = </a:t>
            </a:r>
            <a:r>
              <a:rPr lang="de-DE" sz="1400" dirty="0" err="1">
                <a:solidFill>
                  <a:srgbClr val="000000"/>
                </a:solidFill>
                <a:latin typeface="Consolas"/>
              </a:rPr>
              <a:t>document.getElementById</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selectAmountSymbols</a:t>
            </a:r>
            <a:r>
              <a:rPr lang="de-DE" sz="1400" dirty="0">
                <a:solidFill>
                  <a:srgbClr val="2A00FF"/>
                </a:solidFill>
                <a:latin typeface="Consolas"/>
              </a:rPr>
              <a:t>"</a:t>
            </a:r>
            <a:r>
              <a:rPr lang="de-DE" sz="1400" dirty="0">
                <a:solidFill>
                  <a:srgbClr val="000000"/>
                </a:solidFill>
                <a:latin typeface="Consolas"/>
              </a:rPr>
              <a:t>);</a:t>
            </a:r>
          </a:p>
          <a:p>
            <a:pPr lvl="0"/>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symbols</a:t>
            </a:r>
            <a:r>
              <a:rPr lang="de-DE" sz="1400" dirty="0">
                <a:solidFill>
                  <a:srgbClr val="000000"/>
                </a:solidFill>
                <a:latin typeface="Consolas"/>
              </a:rPr>
              <a:t> = </a:t>
            </a:r>
            <a:r>
              <a:rPr lang="de-DE" sz="1400" dirty="0" err="1">
                <a:solidFill>
                  <a:srgbClr val="000000"/>
                </a:solidFill>
                <a:latin typeface="Consolas"/>
              </a:rPr>
              <a:t>dropdown.options</a:t>
            </a:r>
            <a:r>
              <a:rPr lang="de-DE" sz="1400" dirty="0">
                <a:solidFill>
                  <a:srgbClr val="000000"/>
                </a:solidFill>
                <a:latin typeface="Consolas"/>
              </a:rPr>
              <a:t>[</a:t>
            </a:r>
            <a:r>
              <a:rPr lang="de-DE" sz="1400" dirty="0" err="1">
                <a:solidFill>
                  <a:srgbClr val="000000"/>
                </a:solidFill>
                <a:latin typeface="Consolas"/>
              </a:rPr>
              <a:t>dropdown.selectedIndex</a:t>
            </a:r>
            <a:r>
              <a:rPr lang="de-DE" sz="1400" dirty="0">
                <a:solidFill>
                  <a:srgbClr val="000000"/>
                </a:solidFill>
                <a:latin typeface="Consolas"/>
              </a:rPr>
              <a:t>].</a:t>
            </a:r>
            <a:r>
              <a:rPr lang="de-DE" sz="1400" dirty="0" err="1">
                <a:solidFill>
                  <a:srgbClr val="000000"/>
                </a:solidFill>
                <a:latin typeface="Consolas"/>
              </a:rPr>
              <a:t>value</a:t>
            </a:r>
            <a:r>
              <a:rPr lang="de-DE" sz="1400" dirty="0">
                <a:solidFill>
                  <a:srgbClr val="000000"/>
                </a:solidFill>
                <a:latin typeface="Consolas"/>
              </a:rPr>
              <a:t>;</a:t>
            </a:r>
          </a:p>
        </p:txBody>
      </p:sp>
    </p:spTree>
    <p:extLst>
      <p:ext uri="{BB962C8B-B14F-4D97-AF65-F5344CB8AC3E}">
        <p14:creationId xmlns:p14="http://schemas.microsoft.com/office/powerpoint/2010/main" val="12010815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Kontrollstrukturen</a:t>
            </a:r>
            <a:endParaRPr lang="de-DE" dirty="0"/>
          </a:p>
        </p:txBody>
      </p:sp>
      <p:sp>
        <p:nvSpPr>
          <p:cNvPr id="5" name="Text Placeholder 4"/>
          <p:cNvSpPr>
            <a:spLocks noGrp="1"/>
          </p:cNvSpPr>
          <p:nvPr>
            <p:ph type="body" sz="quarter" idx="10"/>
          </p:nvPr>
        </p:nvSpPr>
        <p:spPr/>
        <p:txBody>
          <a:bodyPr/>
          <a:lstStyle/>
          <a:p>
            <a:r>
              <a:rPr lang="de-DE" dirty="0" smtClean="0"/>
              <a:t>Bedingungen, Verzweigungen und Schleifen</a:t>
            </a:r>
            <a:endParaRPr lang="de-DE" dirty="0"/>
          </a:p>
        </p:txBody>
      </p:sp>
    </p:spTree>
    <p:extLst>
      <p:ext uri="{BB962C8B-B14F-4D97-AF65-F5344CB8AC3E}">
        <p14:creationId xmlns:p14="http://schemas.microsoft.com/office/powerpoint/2010/main" val="238757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a:t>
            </a:r>
            <a:endParaRPr lang="de-DE" dirty="0"/>
          </a:p>
        </p:txBody>
      </p:sp>
      <p:sp>
        <p:nvSpPr>
          <p:cNvPr id="5" name="Rectangle 4"/>
          <p:cNvSpPr/>
          <p:nvPr/>
        </p:nvSpPr>
        <p:spPr>
          <a:xfrm>
            <a:off x="4225244" y="1596511"/>
            <a:ext cx="2850470" cy="1384995"/>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Logische 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	NOT</a:t>
            </a:r>
          </a:p>
          <a:p>
            <a:pPr marL="180000" lvl="2" indent="-180000">
              <a:spcBef>
                <a:spcPts val="400"/>
              </a:spcBef>
              <a:buClr>
                <a:srgbClr val="F0AB00"/>
              </a:buClr>
              <a:buSzPct val="100000"/>
              <a:buFont typeface="Wingdings" pitchFamily="2" charset="2"/>
              <a:buChar char=""/>
            </a:pPr>
            <a:r>
              <a:rPr lang="de-DE" sz="1800" dirty="0" smtClean="0">
                <a:solidFill>
                  <a:srgbClr val="000000"/>
                </a:solidFill>
              </a:rPr>
              <a:t>&amp;&amp;</a:t>
            </a:r>
            <a:r>
              <a:rPr lang="de-DE" sz="1800" dirty="0">
                <a:solidFill>
                  <a:srgbClr val="000000"/>
                </a:solidFill>
              </a:rPr>
              <a:t>	AND</a:t>
            </a:r>
          </a:p>
          <a:p>
            <a:pPr marL="180000" lvl="2" indent="-180000">
              <a:spcBef>
                <a:spcPts val="400"/>
              </a:spcBef>
              <a:buClr>
                <a:srgbClr val="F0AB00"/>
              </a:buClr>
              <a:buSzPct val="100000"/>
              <a:buFont typeface="Wingdings" pitchFamily="2" charset="2"/>
              <a:buChar char=""/>
            </a:pPr>
            <a:r>
              <a:rPr lang="de-DE" sz="1800" dirty="0">
                <a:solidFill>
                  <a:srgbClr val="000000"/>
                </a:solidFill>
              </a:rPr>
              <a:t>||	OR</a:t>
            </a:r>
          </a:p>
        </p:txBody>
      </p:sp>
      <p:sp>
        <p:nvSpPr>
          <p:cNvPr id="6" name="Rectangle 5"/>
          <p:cNvSpPr/>
          <p:nvPr/>
        </p:nvSpPr>
        <p:spPr>
          <a:xfrm>
            <a:off x="7969927" y="1596511"/>
            <a:ext cx="3645127" cy="1056700"/>
          </a:xfrm>
          <a:prstGeom prst="rect">
            <a:avLst/>
          </a:prstGeom>
        </p:spPr>
        <p:txBody>
          <a:bodyPr wrap="square">
            <a:spAutoFit/>
          </a:bodyPr>
          <a:lstStyle/>
          <a:p>
            <a:pPr marL="0" lvl="1">
              <a:spcBef>
                <a:spcPts val="600"/>
              </a:spcBef>
              <a:buClr>
                <a:srgbClr val="F0AB00"/>
              </a:buClr>
              <a:buSzPct val="80000"/>
              <a:buNone/>
            </a:pPr>
            <a:r>
              <a:rPr lang="de-DE" sz="2000" b="1" dirty="0" smtClean="0">
                <a:solidFill>
                  <a:srgbClr val="000000"/>
                </a:solidFill>
              </a:rPr>
              <a:t>Typenoperatoren</a:t>
            </a:r>
            <a:endParaRPr lang="de-DE" sz="20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a:solidFill>
                  <a:srgbClr val="000000"/>
                </a:solidFill>
              </a:rPr>
              <a:t>t</a:t>
            </a:r>
            <a:r>
              <a:rPr lang="de-DE" sz="1800" dirty="0" err="1" smtClean="0">
                <a:solidFill>
                  <a:srgbClr val="000000"/>
                </a:solidFill>
              </a:rPr>
              <a:t>ypeof</a:t>
            </a:r>
            <a:r>
              <a:rPr lang="de-DE" sz="1800" dirty="0" smtClean="0">
                <a:solidFill>
                  <a:srgbClr val="000000"/>
                </a:solidFill>
              </a:rPr>
              <a:t>		Typ von</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err="1" smtClean="0">
                <a:solidFill>
                  <a:srgbClr val="000000"/>
                </a:solidFill>
              </a:rPr>
              <a:t>instanceof</a:t>
            </a:r>
            <a:r>
              <a:rPr lang="de-DE" sz="1800" dirty="0">
                <a:solidFill>
                  <a:srgbClr val="000000"/>
                </a:solidFill>
              </a:rPr>
              <a:t>	</a:t>
            </a:r>
            <a:r>
              <a:rPr lang="de-DE" sz="1800" dirty="0" smtClean="0">
                <a:solidFill>
                  <a:srgbClr val="000000"/>
                </a:solidFill>
              </a:rPr>
              <a:t>Instanz von</a:t>
            </a:r>
            <a:endParaRPr lang="de-DE" sz="1800" dirty="0">
              <a:solidFill>
                <a:srgbClr val="000000"/>
              </a:solidFill>
            </a:endParaRPr>
          </a:p>
        </p:txBody>
      </p:sp>
      <p:sp>
        <p:nvSpPr>
          <p:cNvPr id="8" name="Rectangle 7"/>
          <p:cNvSpPr/>
          <p:nvPr/>
        </p:nvSpPr>
        <p:spPr>
          <a:xfrm>
            <a:off x="339045" y="1596511"/>
            <a:ext cx="3318555" cy="3683060"/>
          </a:xfrm>
          <a:prstGeom prst="rect">
            <a:avLst/>
          </a:prstGeom>
        </p:spPr>
        <p:txBody>
          <a:bodyPr wrap="square">
            <a:spAutoFit/>
          </a:bodyPr>
          <a:lstStyle/>
          <a:p>
            <a:pPr lvl="0">
              <a:spcBef>
                <a:spcPts val="2400"/>
              </a:spcBef>
              <a:buClr>
                <a:srgbClr val="F0AB00"/>
              </a:buClr>
              <a:buSzPct val="80000"/>
            </a:pPr>
            <a:r>
              <a:rPr lang="de-DE" sz="2000" b="1" dirty="0">
                <a:solidFill>
                  <a:srgbClr val="000000"/>
                </a:solidFill>
              </a:rPr>
              <a:t>Vergleichsoperatoren</a:t>
            </a: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	</a:t>
            </a:r>
            <a:r>
              <a:rPr lang="de-DE" sz="1800" dirty="0" err="1">
                <a:solidFill>
                  <a:srgbClr val="000000"/>
                </a:solidFill>
              </a:rPr>
              <a:t>istgleich</a:t>
            </a:r>
            <a:r>
              <a:rPr lang="de-DE" sz="1800" dirty="0">
                <a:solidFill>
                  <a:srgbClr val="000000"/>
                </a:solidFill>
              </a:rPr>
              <a:t> (+Typ)</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a:t>
            </a:r>
          </a:p>
          <a:p>
            <a:pPr marL="180000" lvl="2" indent="-180000">
              <a:spcBef>
                <a:spcPts val="400"/>
              </a:spcBef>
              <a:buClr>
                <a:srgbClr val="F0AB00"/>
              </a:buClr>
              <a:buSzPct val="100000"/>
              <a:buFont typeface="Wingdings" pitchFamily="2" charset="2"/>
              <a:buChar char=""/>
            </a:pPr>
            <a:r>
              <a:rPr lang="de-DE" sz="1800" dirty="0">
                <a:solidFill>
                  <a:srgbClr val="000000"/>
                </a:solidFill>
              </a:rPr>
              <a:t>!==	ungleich (+Typ)</a:t>
            </a:r>
          </a:p>
          <a:p>
            <a:pPr marL="180000" lvl="2" indent="-180000">
              <a:spcBef>
                <a:spcPts val="400"/>
              </a:spcBef>
              <a:buClr>
                <a:srgbClr val="F0AB00"/>
              </a:buClr>
              <a:buSzPct val="100000"/>
              <a:buFont typeface="Wingdings" pitchFamily="2" charset="2"/>
              <a:buChar char=""/>
            </a:pPr>
            <a:r>
              <a:rPr lang="de-DE" sz="1800" dirty="0">
                <a:solidFill>
                  <a:srgbClr val="000000"/>
                </a:solidFill>
              </a:rPr>
              <a:t>&lt;	kleiner</a:t>
            </a:r>
          </a:p>
          <a:p>
            <a:pPr marL="180000" lvl="2" indent="-180000">
              <a:spcBef>
                <a:spcPts val="400"/>
              </a:spcBef>
              <a:buClr>
                <a:srgbClr val="F0AB00"/>
              </a:buClr>
              <a:buSzPct val="100000"/>
              <a:buFont typeface="Wingdings" pitchFamily="2" charset="2"/>
              <a:buChar char=""/>
            </a:pPr>
            <a:r>
              <a:rPr lang="de-DE" sz="1800" dirty="0">
                <a:solidFill>
                  <a:srgbClr val="000000"/>
                </a:solidFill>
              </a:rPr>
              <a:t>&gt;	größer</a:t>
            </a:r>
          </a:p>
          <a:p>
            <a:pPr marL="180000" lvl="2" indent="-180000">
              <a:spcBef>
                <a:spcPts val="400"/>
              </a:spcBef>
              <a:buClr>
                <a:srgbClr val="F0AB00"/>
              </a:buClr>
              <a:buSzPct val="100000"/>
              <a:buFont typeface="Wingdings" pitchFamily="2" charset="2"/>
              <a:buChar char=""/>
            </a:pPr>
            <a:r>
              <a:rPr lang="de-DE" sz="1800" dirty="0">
                <a:solidFill>
                  <a:srgbClr val="000000"/>
                </a:solidFill>
              </a:rPr>
              <a:t>&lt;=	</a:t>
            </a:r>
            <a:r>
              <a:rPr lang="de-DE" sz="1800" dirty="0" err="1">
                <a:solidFill>
                  <a:srgbClr val="000000"/>
                </a:solidFill>
              </a:rPr>
              <a:t>kleinergleich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&gt;=	</a:t>
            </a:r>
            <a:r>
              <a:rPr lang="de-DE" sz="1800" dirty="0" err="1">
                <a:solidFill>
                  <a:srgbClr val="000000"/>
                </a:solidFill>
              </a:rPr>
              <a:t>größergleich</a:t>
            </a: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endParaRPr lang="de-DE" sz="1800" dirty="0">
              <a:solidFill>
                <a:srgbClr val="000000"/>
              </a:solidFill>
            </a:endParaRPr>
          </a:p>
          <a:p>
            <a:pPr marL="180000" lvl="2" indent="-180000">
              <a:spcBef>
                <a:spcPts val="400"/>
              </a:spcBef>
              <a:buClr>
                <a:srgbClr val="F0AB00"/>
              </a:buClr>
              <a:buSzPct val="100000"/>
              <a:buFont typeface="Wingdings" pitchFamily="2" charset="2"/>
              <a:buChar char=""/>
            </a:pPr>
            <a:r>
              <a:rPr lang="de-DE" sz="1800" dirty="0">
                <a:solidFill>
                  <a:srgbClr val="000000"/>
                </a:solidFill>
              </a:rPr>
              <a:t>in	Element von</a:t>
            </a:r>
          </a:p>
        </p:txBody>
      </p:sp>
    </p:spTree>
    <p:extLst>
      <p:ext uri="{BB962C8B-B14F-4D97-AF65-F5344CB8AC3E}">
        <p14:creationId xmlns:p14="http://schemas.microsoft.com/office/powerpoint/2010/main" val="3925593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Bedingungen – </a:t>
            </a:r>
            <a:r>
              <a:rPr lang="de-DE" dirty="0" err="1" smtClean="0"/>
              <a:t>Truthy</a:t>
            </a:r>
            <a:endParaRPr lang="de-DE" dirty="0"/>
          </a:p>
        </p:txBody>
      </p:sp>
      <p:sp>
        <p:nvSpPr>
          <p:cNvPr id="3" name="Text Placeholder 2"/>
          <p:cNvSpPr>
            <a:spLocks noGrp="1"/>
          </p:cNvSpPr>
          <p:nvPr>
            <p:ph type="body" sz="quarter" idx="10"/>
          </p:nvPr>
        </p:nvSpPr>
        <p:spPr/>
        <p:txBody>
          <a:bodyPr/>
          <a:lstStyle/>
          <a:p>
            <a:r>
              <a:rPr lang="de-DE" dirty="0" smtClean="0"/>
              <a:t>Allgemein</a:t>
            </a:r>
          </a:p>
          <a:p>
            <a:pPr lvl="1"/>
            <a:r>
              <a:rPr lang="de-DE" dirty="0" smtClean="0"/>
              <a:t>Jeder Wert hat einen zugehörigen booleschen Wert</a:t>
            </a:r>
          </a:p>
          <a:p>
            <a:r>
              <a:rPr lang="de-DE" dirty="0" err="1" smtClean="0"/>
              <a:t>Falsy</a:t>
            </a:r>
            <a:endParaRPr lang="de-DE" dirty="0" smtClean="0"/>
          </a:p>
          <a:p>
            <a:pPr lvl="1"/>
            <a:r>
              <a:rPr lang="de-DE" dirty="0" smtClean="0"/>
              <a:t>Folgende Werte werden als false interpretiert:</a:t>
            </a:r>
          </a:p>
          <a:p>
            <a:pPr lvl="2"/>
            <a:r>
              <a:rPr lang="de-DE" dirty="0"/>
              <a:t>f</a:t>
            </a:r>
            <a:r>
              <a:rPr lang="de-DE" dirty="0" smtClean="0"/>
              <a:t>alse</a:t>
            </a:r>
          </a:p>
          <a:p>
            <a:pPr lvl="2"/>
            <a:r>
              <a:rPr lang="de-DE" dirty="0" smtClean="0"/>
              <a:t>0</a:t>
            </a:r>
          </a:p>
          <a:p>
            <a:pPr lvl="2"/>
            <a:r>
              <a:rPr lang="de-DE" b="1" dirty="0" smtClean="0"/>
              <a:t>""</a:t>
            </a:r>
            <a:r>
              <a:rPr lang="de-DE" dirty="0" smtClean="0"/>
              <a:t>  	(leerer String)</a:t>
            </a:r>
          </a:p>
          <a:p>
            <a:pPr lvl="2"/>
            <a:r>
              <a:rPr lang="de-DE" dirty="0" smtClean="0"/>
              <a:t>null</a:t>
            </a:r>
          </a:p>
          <a:p>
            <a:pPr lvl="2"/>
            <a:r>
              <a:rPr lang="de-DE" dirty="0" err="1" smtClean="0"/>
              <a:t>undefined</a:t>
            </a:r>
            <a:endParaRPr lang="de-DE" dirty="0" smtClean="0"/>
          </a:p>
          <a:p>
            <a:pPr lvl="2"/>
            <a:r>
              <a:rPr lang="de-DE" dirty="0" err="1" smtClean="0"/>
              <a:t>NaN</a:t>
            </a:r>
            <a:r>
              <a:rPr lang="de-DE" dirty="0" smtClean="0"/>
              <a:t> 	(Not a </a:t>
            </a:r>
            <a:r>
              <a:rPr lang="de-DE" dirty="0" err="1" smtClean="0"/>
              <a:t>Number</a:t>
            </a:r>
            <a:r>
              <a:rPr lang="de-DE" dirty="0" smtClean="0"/>
              <a:t>)</a:t>
            </a:r>
          </a:p>
          <a:p>
            <a:r>
              <a:rPr lang="de-DE" dirty="0" err="1" smtClean="0"/>
              <a:t>Truthy</a:t>
            </a:r>
            <a:endParaRPr lang="de-DE" dirty="0" smtClean="0"/>
          </a:p>
          <a:p>
            <a:pPr lvl="1"/>
            <a:r>
              <a:rPr lang="de-DE" dirty="0" smtClean="0"/>
              <a:t>Alle anderen Werte werden als true interpretiert!</a:t>
            </a:r>
            <a:endParaRPr lang="de-DE" dirty="0"/>
          </a:p>
        </p:txBody>
      </p:sp>
    </p:spTree>
    <p:extLst>
      <p:ext uri="{BB962C8B-B14F-4D97-AF65-F5344CB8AC3E}">
        <p14:creationId xmlns:p14="http://schemas.microsoft.com/office/powerpoint/2010/main" val="3894751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WAT</a:t>
            </a:r>
            <a:endParaRPr lang="de-DE" dirty="0"/>
          </a:p>
        </p:txBody>
      </p:sp>
      <p:sp>
        <p:nvSpPr>
          <p:cNvPr id="5" name="Rectangle 4"/>
          <p:cNvSpPr/>
          <p:nvPr/>
        </p:nvSpPr>
        <p:spPr>
          <a:xfrm>
            <a:off x="314054" y="1612400"/>
            <a:ext cx="5507790" cy="415498"/>
          </a:xfrm>
          <a:prstGeom prst="rect">
            <a:avLst/>
          </a:prstGeom>
        </p:spPr>
        <p:txBody>
          <a:bodyPr wrap="none">
            <a:spAutoFit/>
          </a:bodyPr>
          <a:lstStyle/>
          <a:p>
            <a:r>
              <a:rPr lang="de-DE" dirty="0">
                <a:hlinkClick r:id="rId2"/>
              </a:rPr>
              <a:t>https://www.destroyallsoftware.com/talks/wat</a:t>
            </a:r>
            <a:endParaRPr lang="de-DE" dirty="0"/>
          </a:p>
        </p:txBody>
      </p:sp>
    </p:spTree>
    <p:extLst>
      <p:ext uri="{BB962C8B-B14F-4D97-AF65-F5344CB8AC3E}">
        <p14:creationId xmlns:p14="http://schemas.microsoft.com/office/powerpoint/2010/main" val="3691704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Übung – Bedingungen</a:t>
            </a:r>
            <a:endParaRPr lang="de-DE" dirty="0"/>
          </a:p>
        </p:txBody>
      </p:sp>
      <p:sp>
        <p:nvSpPr>
          <p:cNvPr id="3" name="Text Placeholder 2"/>
          <p:cNvSpPr>
            <a:spLocks noGrp="1"/>
          </p:cNvSpPr>
          <p:nvPr>
            <p:ph type="body" sz="quarter" idx="10"/>
          </p:nvPr>
        </p:nvSpPr>
        <p:spPr/>
        <p:txBody>
          <a:bodyPr/>
          <a:lstStyle/>
          <a:p>
            <a:r>
              <a:rPr lang="de-DE" dirty="0" smtClean="0"/>
              <a:t>Welchen Rückgabewert (true/false) liefern die folgenden Bedingungen?</a:t>
            </a:r>
            <a:endParaRPr lang="de-DE" dirty="0" smtClean="0">
              <a:solidFill>
                <a:srgbClr val="000000"/>
              </a:solidFill>
              <a:latin typeface="Consolas"/>
            </a:endParaRPr>
          </a:p>
          <a:p>
            <a:endParaRPr lang="de-DE" dirty="0" smtClean="0">
              <a:solidFill>
                <a:srgbClr val="000000"/>
              </a:solidFill>
              <a:latin typeface="Consolas"/>
            </a:endParaRPr>
          </a:p>
          <a:p>
            <a:pPr marL="457200" lvl="1" indent="-457200">
              <a:buFont typeface="+mj-lt"/>
              <a:buAutoNum type="arabicPeriod"/>
            </a:pPr>
            <a:endParaRPr lang="de-DE" dirty="0"/>
          </a:p>
        </p:txBody>
      </p:sp>
      <p:sp>
        <p:nvSpPr>
          <p:cNvPr id="5" name="Rectangle 4"/>
          <p:cNvSpPr/>
          <p:nvPr/>
        </p:nvSpPr>
        <p:spPr>
          <a:xfrm>
            <a:off x="503884" y="2147581"/>
            <a:ext cx="5404043" cy="4154984"/>
          </a:xfrm>
          <a:prstGeom prst="rect">
            <a:avLst/>
          </a:prstGeom>
        </p:spPr>
        <p:txBody>
          <a:bodyPr wrap="none">
            <a:spAutoFit/>
          </a:bodyPr>
          <a:lstStyle/>
          <a:p>
            <a:pPr marL="457200" indent="-457200">
              <a:buFont typeface="+mj-lt"/>
              <a:buAutoNum type="arabicPeriod"/>
            </a:pPr>
            <a:r>
              <a:rPr lang="de-DE" sz="2400" dirty="0" smtClean="0">
                <a:latin typeface="Consolas"/>
              </a:rPr>
              <a:t> </a:t>
            </a:r>
            <a:r>
              <a:rPr lang="de-DE" sz="2400" dirty="0" smtClean="0">
                <a:solidFill>
                  <a:srgbClr val="2A00FF"/>
                </a:solidFill>
                <a:latin typeface="Consolas"/>
              </a:rPr>
              <a:t>"1"</a:t>
            </a:r>
            <a:r>
              <a:rPr lang="de-DE" sz="2400" dirty="0" smtClean="0">
                <a:solidFill>
                  <a:srgbClr val="000000"/>
                </a:solidFill>
                <a:latin typeface="Consolas"/>
              </a:rPr>
              <a:t> == 1</a:t>
            </a:r>
          </a:p>
          <a:p>
            <a:pPr marL="457200" indent="-457200">
              <a:buFont typeface="+mj-lt"/>
              <a:buAutoNum type="arabicPeriod"/>
            </a:pPr>
            <a:r>
              <a:rPr lang="de-DE" sz="2400" dirty="0" smtClean="0">
                <a:solidFill>
                  <a:srgbClr val="000000"/>
                </a:solidFill>
                <a:latin typeface="Consolas"/>
              </a:rPr>
              <a:t> [1] == </a:t>
            </a:r>
            <a:r>
              <a:rPr lang="de-DE" sz="2400" dirty="0" smtClean="0">
                <a:solidFill>
                  <a:srgbClr val="2A00FF"/>
                </a:solidFill>
                <a:latin typeface="Consolas"/>
              </a:rPr>
              <a:t>"1"</a:t>
            </a:r>
          </a:p>
          <a:p>
            <a:pPr marL="457200" indent="-457200">
              <a:buFont typeface="+mj-lt"/>
              <a:buAutoNum type="arabicPeriod"/>
            </a:pPr>
            <a:r>
              <a:rPr lang="de-DE" sz="2400" dirty="0" smtClean="0">
                <a:solidFill>
                  <a:srgbClr val="000000"/>
                </a:solidFill>
                <a:latin typeface="Consolas"/>
              </a:rPr>
              <a:t> []</a:t>
            </a:r>
            <a:endParaRPr lang="de-DE" sz="2400" dirty="0" smtClean="0">
              <a:latin typeface="Consolas"/>
            </a:endParaRPr>
          </a:p>
          <a:p>
            <a:pPr marL="457200" indent="-457200">
              <a:buFont typeface="+mj-lt"/>
              <a:buAutoNum type="arabicPeriod"/>
            </a:pPr>
            <a:r>
              <a:rPr lang="de-DE" sz="2400" dirty="0" smtClean="0">
                <a:latin typeface="Consolas"/>
              </a:rPr>
              <a:t>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 == </a:t>
            </a:r>
            <a:r>
              <a:rPr lang="de-DE" sz="2400" dirty="0" smtClean="0">
                <a:solidFill>
                  <a:srgbClr val="2A00FF"/>
                </a:solidFill>
                <a:latin typeface="Consolas"/>
              </a:rPr>
              <a:t>""</a:t>
            </a:r>
            <a:endParaRPr lang="de-DE" sz="2400" dirty="0" smtClean="0">
              <a:solidFill>
                <a:srgbClr val="000000"/>
              </a:solidFill>
              <a:latin typeface="Consolas"/>
            </a:endParaRPr>
          </a:p>
          <a:p>
            <a:pPr marL="457200" indent="-457200">
              <a:buFont typeface="+mj-lt"/>
              <a:buAutoNum type="arabicPeriod"/>
            </a:pPr>
            <a:r>
              <a:rPr lang="de-DE" sz="2400" dirty="0" smtClean="0">
                <a:solidFill>
                  <a:srgbClr val="000000"/>
                </a:solidFill>
                <a:latin typeface="Consolas"/>
              </a:rPr>
              <a:t> [4, [8, [15]]] == </a:t>
            </a:r>
            <a:r>
              <a:rPr lang="de-DE" sz="2400" dirty="0" smtClean="0">
                <a:solidFill>
                  <a:srgbClr val="2A00FF"/>
                </a:solidFill>
                <a:latin typeface="Consolas"/>
              </a:rPr>
              <a:t>"4,8,15"</a:t>
            </a:r>
            <a:r>
              <a:rPr lang="de-DE" sz="2400" dirty="0" smtClean="0">
                <a:solidFill>
                  <a:srgbClr val="000000"/>
                </a:solidFill>
                <a:latin typeface="Consolas"/>
              </a:rPr>
              <a:t>;</a:t>
            </a: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true</a:t>
            </a:r>
            <a:r>
              <a:rPr lang="de-DE" sz="2400" b="1" dirty="0" smtClean="0">
                <a:solidFill>
                  <a:srgbClr val="000000"/>
                </a:solidFill>
                <a:latin typeface="Consolas"/>
              </a:rPr>
              <a:t> &gt; </a:t>
            </a:r>
            <a:r>
              <a:rPr lang="de-DE" sz="2400" b="1" dirty="0" smtClean="0">
                <a:solidFill>
                  <a:srgbClr val="7F0055"/>
                </a:solidFill>
                <a:latin typeface="Consolas"/>
              </a:rPr>
              <a:t>false</a:t>
            </a: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 </a:t>
            </a:r>
            <a:r>
              <a:rPr lang="de-DE" sz="2400" b="1" dirty="0" smtClean="0">
                <a:solidFill>
                  <a:srgbClr val="7F0055"/>
                </a:solidFill>
                <a:latin typeface="Consolas"/>
              </a:rPr>
              <a:t>false</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err="1" smtClean="0">
                <a:solidFill>
                  <a:srgbClr val="7F0055"/>
                </a:solidFill>
                <a:latin typeface="Consolas"/>
              </a:rPr>
              <a:t>undefined</a:t>
            </a:r>
            <a:r>
              <a:rPr lang="de-DE" sz="2400" b="1" dirty="0" smtClean="0">
                <a:solidFill>
                  <a:srgbClr val="000000"/>
                </a:solidFill>
                <a:latin typeface="Consolas"/>
              </a:rPr>
              <a:t> </a:t>
            </a:r>
            <a:r>
              <a:rPr lang="de-DE" sz="2400" b="1" dirty="0">
                <a:solidFill>
                  <a:srgbClr val="000000"/>
                </a:solidFill>
                <a:latin typeface="Consolas"/>
              </a:rPr>
              <a:t>== </a:t>
            </a:r>
            <a:r>
              <a:rPr lang="de-DE" sz="2400" b="1" dirty="0" smtClean="0">
                <a:solidFill>
                  <a:srgbClr val="7F0055"/>
                </a:solidFill>
                <a:latin typeface="Consolas"/>
              </a:rPr>
              <a:t>null</a:t>
            </a:r>
            <a:endParaRPr lang="de-DE" sz="2400" b="1" dirty="0" smtClean="0">
              <a:solidFill>
                <a:srgbClr val="000000"/>
              </a:solidFill>
              <a:latin typeface="Consolas"/>
            </a:endParaRPr>
          </a:p>
          <a:p>
            <a:pPr marL="457200" indent="-457200">
              <a:buFont typeface="+mj-lt"/>
              <a:buAutoNum type="arabicPeriod"/>
            </a:pPr>
            <a:r>
              <a:rPr lang="de-DE" sz="2400" dirty="0" smtClean="0">
                <a:latin typeface="Consolas"/>
              </a:rPr>
              <a:t> </a:t>
            </a:r>
            <a:r>
              <a:rPr lang="de-DE" sz="2400" b="1" dirty="0" smtClean="0">
                <a:solidFill>
                  <a:srgbClr val="7F0055"/>
                </a:solidFill>
                <a:latin typeface="Consolas"/>
              </a:rPr>
              <a:t>null </a:t>
            </a:r>
            <a:r>
              <a:rPr lang="de-DE" sz="2400" b="1" dirty="0">
                <a:solidFill>
                  <a:srgbClr val="000000"/>
                </a:solidFill>
                <a:latin typeface="Consolas"/>
              </a:rPr>
              <a:t>== </a:t>
            </a:r>
            <a:r>
              <a:rPr lang="de-DE" sz="2400" b="1" dirty="0" smtClean="0">
                <a:solidFill>
                  <a:srgbClr val="7F0055"/>
                </a:solidFill>
                <a:latin typeface="Consolas"/>
              </a:rPr>
              <a:t>null</a:t>
            </a:r>
          </a:p>
          <a:p>
            <a:pPr marL="457200" indent="-457200">
              <a:buFont typeface="+mj-lt"/>
              <a:buAutoNum type="arabicPeriod"/>
            </a:pPr>
            <a:r>
              <a:rPr lang="de-DE" sz="2400" dirty="0">
                <a:latin typeface="Consolas"/>
              </a:rPr>
              <a:t> </a:t>
            </a:r>
            <a:r>
              <a:rPr lang="de-DE" sz="2400" dirty="0" err="1">
                <a:solidFill>
                  <a:srgbClr val="000000"/>
                </a:solidFill>
                <a:latin typeface="Consolas"/>
              </a:rPr>
              <a:t>NaN</a:t>
            </a:r>
            <a:r>
              <a:rPr lang="de-DE" sz="2400" dirty="0">
                <a:solidFill>
                  <a:srgbClr val="000000"/>
                </a:solidFill>
                <a:latin typeface="Consolas"/>
              </a:rPr>
              <a:t> == </a:t>
            </a:r>
            <a:r>
              <a:rPr lang="de-DE" sz="2400" dirty="0" err="1" smtClean="0">
                <a:solidFill>
                  <a:srgbClr val="000000"/>
                </a:solidFill>
                <a:latin typeface="Consolas"/>
              </a:rPr>
              <a:t>NaN</a:t>
            </a:r>
            <a:endParaRPr lang="de-DE" sz="2400" dirty="0">
              <a:solidFill>
                <a:srgbClr val="000000"/>
              </a:solidFill>
              <a:latin typeface="Consolas"/>
            </a:endParaRPr>
          </a:p>
        </p:txBody>
      </p:sp>
      <p:sp>
        <p:nvSpPr>
          <p:cNvPr id="6" name="Rectangle 5"/>
          <p:cNvSpPr/>
          <p:nvPr/>
        </p:nvSpPr>
        <p:spPr>
          <a:xfrm>
            <a:off x="6977970" y="2147580"/>
            <a:ext cx="4421254" cy="3416320"/>
          </a:xfrm>
          <a:prstGeom prst="rect">
            <a:avLst/>
          </a:prstGeom>
        </p:spPr>
        <p:txBody>
          <a:bodyPr wrap="square">
            <a:spAutoFit/>
          </a:bodyPr>
          <a:lstStyle/>
          <a:p>
            <a:r>
              <a:rPr lang="de-DE" sz="2400" dirty="0" err="1">
                <a:solidFill>
                  <a:srgbClr val="7F0055"/>
                </a:solidFill>
                <a:latin typeface="Consolas"/>
              </a:rPr>
              <a:t>var</a:t>
            </a:r>
            <a:r>
              <a:rPr lang="de-DE" sz="2400" dirty="0">
                <a:solidFill>
                  <a:srgbClr val="000000"/>
                </a:solidFill>
                <a:latin typeface="Consolas"/>
              </a:rPr>
              <a:t> a = [1];</a:t>
            </a:r>
          </a:p>
          <a:p>
            <a:r>
              <a:rPr lang="de-DE" sz="2400" dirty="0" err="1">
                <a:solidFill>
                  <a:srgbClr val="7F0055"/>
                </a:solidFill>
                <a:latin typeface="Consolas"/>
              </a:rPr>
              <a:t>var</a:t>
            </a:r>
            <a:r>
              <a:rPr lang="de-DE" sz="2400" dirty="0">
                <a:solidFill>
                  <a:srgbClr val="000000"/>
                </a:solidFill>
                <a:latin typeface="Consolas"/>
              </a:rPr>
              <a:t> b = 1;</a:t>
            </a:r>
          </a:p>
          <a:p>
            <a:r>
              <a:rPr lang="de-DE" sz="2400" dirty="0" err="1">
                <a:solidFill>
                  <a:srgbClr val="7F0055"/>
                </a:solidFill>
                <a:latin typeface="Consolas"/>
              </a:rPr>
              <a:t>var</a:t>
            </a:r>
            <a:r>
              <a:rPr lang="de-DE" sz="2400" dirty="0">
                <a:solidFill>
                  <a:srgbClr val="000000"/>
                </a:solidFill>
                <a:latin typeface="Consolas"/>
              </a:rPr>
              <a:t> c = [1</a:t>
            </a:r>
            <a:r>
              <a:rPr lang="de-DE" sz="2400" dirty="0" smtClean="0">
                <a:solidFill>
                  <a:srgbClr val="000000"/>
                </a:solidFill>
                <a:latin typeface="Consolas"/>
              </a:rPr>
              <a:t>];</a:t>
            </a:r>
          </a:p>
          <a:p>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 </a:t>
            </a:r>
            <a:r>
              <a:rPr lang="de-DE" sz="2400" dirty="0">
                <a:solidFill>
                  <a:srgbClr val="000000"/>
                </a:solidFill>
                <a:latin typeface="Consolas"/>
              </a:rPr>
              <a:t>== b &amp;&amp; b == </a:t>
            </a:r>
            <a:r>
              <a:rPr lang="de-DE" sz="2400" dirty="0" smtClean="0">
                <a:solidFill>
                  <a:srgbClr val="000000"/>
                </a:solidFill>
                <a:latin typeface="Consolas"/>
              </a:rPr>
              <a:t>c</a:t>
            </a:r>
          </a:p>
          <a:p>
            <a:pPr marL="457200" indent="-457200">
              <a:buFont typeface="+mj-lt"/>
              <a:buAutoNum type="arabicPeriod" startAt="11"/>
            </a:pPr>
            <a:r>
              <a:rPr lang="de-DE" sz="2400" dirty="0" smtClean="0">
                <a:solidFill>
                  <a:srgbClr val="000000"/>
                </a:solidFill>
                <a:latin typeface="Consolas"/>
              </a:rPr>
              <a:t> a == c</a:t>
            </a:r>
          </a:p>
          <a:p>
            <a:pPr marL="457200" indent="-457200">
              <a:buFont typeface="+mj-lt"/>
              <a:buAutoNum type="arabicPeriod" startAt="11"/>
            </a:pPr>
            <a:endParaRPr lang="de-DE" sz="2400" dirty="0">
              <a:solidFill>
                <a:srgbClr val="000000"/>
              </a:solidFill>
              <a:latin typeface="Consolas"/>
            </a:endParaRPr>
          </a:p>
          <a:p>
            <a:pPr marL="457200" indent="-457200">
              <a:buFont typeface="+mj-lt"/>
              <a:buAutoNum type="arabicPeriod" startAt="11"/>
            </a:pPr>
            <a:r>
              <a:rPr lang="de-DE" sz="2400" dirty="0">
                <a:solidFill>
                  <a:srgbClr val="000000"/>
                </a:solidFill>
                <a:latin typeface="Consolas"/>
              </a:rPr>
              <a:t> </a:t>
            </a:r>
            <a:r>
              <a:rPr lang="de-DE" sz="2400" dirty="0" smtClean="0">
                <a:solidFill>
                  <a:srgbClr val="2A00FF"/>
                </a:solidFill>
                <a:latin typeface="Consolas"/>
              </a:rPr>
              <a:t>"0</a:t>
            </a:r>
            <a:r>
              <a:rPr lang="de-DE" sz="2400" dirty="0">
                <a:solidFill>
                  <a:srgbClr val="2A00FF"/>
                </a:solidFill>
                <a:latin typeface="Consolas"/>
              </a:rPr>
              <a:t>"</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a:p>
            <a:pPr marL="457200" indent="-457200">
              <a:buFont typeface="+mj-lt"/>
              <a:buAutoNum type="arabicPeriod" startAt="11"/>
            </a:pPr>
            <a:r>
              <a:rPr lang="de-DE" sz="2400" dirty="0" smtClean="0">
                <a:solidFill>
                  <a:srgbClr val="000000"/>
                </a:solidFill>
                <a:latin typeface="Consolas"/>
              </a:rPr>
              <a:t> !</a:t>
            </a:r>
            <a:r>
              <a:rPr lang="de-DE" sz="2400" dirty="0" smtClean="0">
                <a:solidFill>
                  <a:srgbClr val="2A00FF"/>
                </a:solidFill>
                <a:latin typeface="Consolas"/>
              </a:rPr>
              <a:t>"</a:t>
            </a:r>
            <a:r>
              <a:rPr lang="de-DE" sz="2400" dirty="0">
                <a:solidFill>
                  <a:srgbClr val="2A00FF"/>
                </a:solidFill>
                <a:latin typeface="Consolas"/>
              </a:rPr>
              <a:t>0"</a:t>
            </a:r>
            <a:r>
              <a:rPr lang="de-DE" sz="2400" dirty="0">
                <a:solidFill>
                  <a:srgbClr val="000000"/>
                </a:solidFill>
                <a:latin typeface="Consolas"/>
              </a:rPr>
              <a:t> == !</a:t>
            </a:r>
            <a:r>
              <a:rPr lang="de-DE" sz="2400" dirty="0" smtClean="0">
                <a:solidFill>
                  <a:srgbClr val="000000"/>
                </a:solidFill>
                <a:latin typeface="Consolas"/>
              </a:rPr>
              <a:t>0</a:t>
            </a:r>
            <a:endParaRPr lang="de-DE" sz="2400" dirty="0">
              <a:solidFill>
                <a:srgbClr val="000000"/>
              </a:solidFill>
              <a:latin typeface="Consolas"/>
            </a:endParaRPr>
          </a:p>
        </p:txBody>
      </p:sp>
    </p:spTree>
    <p:extLst>
      <p:ext uri="{BB962C8B-B14F-4D97-AF65-F5344CB8AC3E}">
        <p14:creationId xmlns:p14="http://schemas.microsoft.com/office/powerpoint/2010/main" val="3162314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if</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'wahr'</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else</a:t>
            </a:r>
            <a:r>
              <a:rPr lang="de-DE" dirty="0">
                <a:solidFill>
                  <a:srgbClr val="000000"/>
                </a:solidFill>
                <a:latin typeface="Consolas"/>
              </a:rPr>
              <a:t> {</a:t>
            </a: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'unwahr'</a:t>
            </a:r>
            <a:r>
              <a:rPr lang="de-DE" dirty="0">
                <a:solidFill>
                  <a:srgbClr val="000000"/>
                </a:solidFill>
                <a:latin typeface="Consolas"/>
              </a:rPr>
              <a:t>);</a:t>
            </a:r>
          </a:p>
          <a:p>
            <a:pPr lvl="1"/>
            <a:r>
              <a:rPr lang="de-DE" dirty="0">
                <a:solidFill>
                  <a:srgbClr val="000000"/>
                </a:solidFill>
                <a:latin typeface="Consolas"/>
              </a:rPr>
              <a:t>}</a:t>
            </a:r>
          </a:p>
          <a:p>
            <a:r>
              <a:rPr lang="de-DE" dirty="0" smtClean="0"/>
              <a:t>Einfaches </a:t>
            </a:r>
            <a:r>
              <a:rPr lang="de-DE" dirty="0" err="1" smtClean="0"/>
              <a:t>Entweder-Oder</a:t>
            </a:r>
            <a:endParaRPr lang="de-DE" dirty="0"/>
          </a:p>
          <a:p>
            <a:pPr lvl="1"/>
            <a:r>
              <a:rPr lang="de-DE" dirty="0" err="1">
                <a:solidFill>
                  <a:srgbClr val="7F0055"/>
                </a:solidFill>
                <a:latin typeface="Consolas"/>
              </a:rPr>
              <a:t>var</a:t>
            </a:r>
            <a:r>
              <a:rPr lang="de-DE" dirty="0">
                <a:solidFill>
                  <a:srgbClr val="000000"/>
                </a:solidFill>
                <a:latin typeface="Consolas"/>
              </a:rPr>
              <a:t> x = </a:t>
            </a:r>
            <a:r>
              <a:rPr lang="de-DE" dirty="0" err="1">
                <a:solidFill>
                  <a:srgbClr val="000000"/>
                </a:solidFill>
                <a:latin typeface="Consolas"/>
              </a:rPr>
              <a:t>cond</a:t>
            </a:r>
            <a:r>
              <a:rPr lang="de-DE" dirty="0">
                <a:solidFill>
                  <a:srgbClr val="000000"/>
                </a:solidFill>
                <a:latin typeface="Consolas"/>
              </a:rPr>
              <a:t> ? </a:t>
            </a:r>
            <a:r>
              <a:rPr lang="de-DE" dirty="0">
                <a:solidFill>
                  <a:srgbClr val="2A00FF"/>
                </a:solidFill>
                <a:latin typeface="Consolas"/>
              </a:rPr>
              <a:t>'wahr'</a:t>
            </a:r>
            <a:r>
              <a:rPr lang="de-DE" dirty="0">
                <a:solidFill>
                  <a:srgbClr val="000000"/>
                </a:solidFill>
                <a:latin typeface="Consolas"/>
              </a:rPr>
              <a:t> : </a:t>
            </a:r>
            <a:r>
              <a:rPr lang="de-DE" dirty="0">
                <a:solidFill>
                  <a:srgbClr val="2A00FF"/>
                </a:solidFill>
                <a:latin typeface="Consolas"/>
              </a:rPr>
              <a:t>'unwahr'</a:t>
            </a:r>
            <a:r>
              <a:rPr lang="de-DE" dirty="0">
                <a:solidFill>
                  <a:srgbClr val="000000"/>
                </a:solidFill>
                <a:latin typeface="Consolas"/>
              </a:rPr>
              <a:t>;</a:t>
            </a:r>
          </a:p>
          <a:p>
            <a:endParaRPr lang="de-DE" dirty="0" smtClean="0"/>
          </a:p>
          <a:p>
            <a:endParaRPr lang="de-DE" dirty="0"/>
          </a:p>
        </p:txBody>
      </p:sp>
    </p:spTree>
    <p:extLst>
      <p:ext uri="{BB962C8B-B14F-4D97-AF65-F5344CB8AC3E}">
        <p14:creationId xmlns:p14="http://schemas.microsoft.com/office/powerpoint/2010/main" val="3591002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Verzweigungen</a:t>
            </a:r>
            <a:endParaRPr lang="de-DE" dirty="0"/>
          </a:p>
        </p:txBody>
      </p:sp>
      <p:sp>
        <p:nvSpPr>
          <p:cNvPr id="3" name="Text Placeholder 2"/>
          <p:cNvSpPr>
            <a:spLocks noGrp="1"/>
          </p:cNvSpPr>
          <p:nvPr>
            <p:ph type="body" sz="quarter" idx="10"/>
          </p:nvPr>
        </p:nvSpPr>
        <p:spPr/>
        <p:txBody>
          <a:bodyPr/>
          <a:lstStyle/>
          <a:p>
            <a:r>
              <a:rPr lang="de-DE" dirty="0" smtClean="0"/>
              <a:t>Verzweigung mit </a:t>
            </a:r>
            <a:r>
              <a:rPr lang="de-DE" dirty="0" err="1" smtClean="0"/>
              <a:t>switch-case</a:t>
            </a:r>
            <a:endParaRPr lang="de-DE" dirty="0" smtClean="0"/>
          </a:p>
          <a:p>
            <a:pPr lvl="1"/>
            <a:r>
              <a:rPr lang="de-DE" dirty="0" err="1">
                <a:solidFill>
                  <a:srgbClr val="7F0055"/>
                </a:solidFill>
                <a:latin typeface="Consolas"/>
              </a:rPr>
              <a:t>switch</a:t>
            </a:r>
            <a:r>
              <a:rPr lang="de-DE" dirty="0">
                <a:solidFill>
                  <a:srgbClr val="000000"/>
                </a:solidFill>
                <a:latin typeface="Consolas"/>
              </a:rPr>
              <a:t> (</a:t>
            </a:r>
            <a:r>
              <a:rPr lang="de-DE" dirty="0" err="1">
                <a:solidFill>
                  <a:srgbClr val="000000"/>
                </a:solidFill>
                <a:latin typeface="Consolas"/>
              </a:rPr>
              <a:t>inputVar</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"a"</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a:t>
            </a:r>
            <a:r>
              <a:rPr lang="de-DE" dirty="0" smtClean="0">
                <a:solidFill>
                  <a:srgbClr val="3F7F5F"/>
                </a:solidFill>
                <a:latin typeface="Consolas"/>
              </a:rPr>
              <a:t>wenn </a:t>
            </a:r>
            <a:r>
              <a:rPr lang="de-DE" dirty="0" err="1" smtClean="0">
                <a:solidFill>
                  <a:srgbClr val="3F7F5F"/>
                </a:solidFill>
                <a:latin typeface="Consolas"/>
              </a:rPr>
              <a:t>inputVar</a:t>
            </a:r>
            <a:r>
              <a:rPr lang="de-DE" dirty="0" smtClean="0">
                <a:solidFill>
                  <a:srgbClr val="3F7F5F"/>
                </a:solidFill>
                <a:latin typeface="Consolas"/>
              </a:rPr>
              <a:t> == </a:t>
            </a:r>
            <a:r>
              <a:rPr lang="de-DE" dirty="0">
                <a:solidFill>
                  <a:srgbClr val="3F7F5F"/>
                </a:solidFill>
                <a:latin typeface="Consolas"/>
              </a:rPr>
              <a:t>"a"</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"b"</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case</a:t>
            </a:r>
            <a:r>
              <a:rPr lang="de-DE" dirty="0">
                <a:solidFill>
                  <a:srgbClr val="000000"/>
                </a:solidFill>
                <a:latin typeface="Consolas"/>
              </a:rPr>
              <a:t> </a:t>
            </a:r>
            <a:r>
              <a:rPr lang="de-DE" dirty="0">
                <a:solidFill>
                  <a:srgbClr val="2A00FF"/>
                </a:solidFill>
                <a:latin typeface="Consolas"/>
              </a:rPr>
              <a:t>"c"</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wenn </a:t>
            </a:r>
            <a:r>
              <a:rPr lang="de-DE" dirty="0" err="1" smtClean="0">
                <a:solidFill>
                  <a:srgbClr val="3F7F5F"/>
                </a:solidFill>
                <a:latin typeface="Consolas"/>
              </a:rPr>
              <a:t>inputVar</a:t>
            </a:r>
            <a:r>
              <a:rPr lang="de-DE" dirty="0" smtClean="0">
                <a:solidFill>
                  <a:srgbClr val="3F7F5F"/>
                </a:solidFill>
                <a:latin typeface="Consolas"/>
              </a:rPr>
              <a:t> == "b</a:t>
            </a:r>
            <a:r>
              <a:rPr lang="de-DE" dirty="0">
                <a:solidFill>
                  <a:srgbClr val="3F7F5F"/>
                </a:solidFill>
                <a:latin typeface="Consolas"/>
              </a:rPr>
              <a:t>" oder </a:t>
            </a:r>
            <a:r>
              <a:rPr lang="de-DE" dirty="0" err="1" smtClean="0">
                <a:solidFill>
                  <a:srgbClr val="3F7F5F"/>
                </a:solidFill>
                <a:latin typeface="Consolas"/>
              </a:rPr>
              <a:t>inputVar</a:t>
            </a:r>
            <a:r>
              <a:rPr lang="de-DE" dirty="0" smtClean="0">
                <a:solidFill>
                  <a:srgbClr val="3F7F5F"/>
                </a:solidFill>
                <a:latin typeface="Consolas"/>
              </a:rPr>
              <a:t> == "c</a:t>
            </a:r>
            <a:r>
              <a:rPr lang="de-DE" dirty="0">
                <a:solidFill>
                  <a:srgbClr val="3F7F5F"/>
                </a:solidFill>
                <a:latin typeface="Consolas"/>
              </a:rPr>
              <a:t>"</a:t>
            </a:r>
          </a:p>
          <a:p>
            <a:pPr lvl="1"/>
            <a:r>
              <a:rPr lang="de-DE" dirty="0">
                <a:solidFill>
                  <a:srgbClr val="000000"/>
                </a:solidFill>
                <a:latin typeface="Consolas"/>
              </a:rPr>
              <a:t>    </a:t>
            </a:r>
            <a:r>
              <a:rPr lang="de-DE" dirty="0" smtClean="0">
                <a:solidFill>
                  <a:srgbClr val="7F0055"/>
                </a:solidFill>
                <a:latin typeface="Consolas"/>
              </a:rPr>
              <a:t>break</a:t>
            </a:r>
            <a:r>
              <a:rPr lang="de-DE" dirty="0">
                <a:solidFill>
                  <a:srgbClr val="000000"/>
                </a:solidFill>
                <a:latin typeface="Consolas"/>
              </a:rPr>
              <a:t>;</a:t>
            </a:r>
          </a:p>
          <a:p>
            <a:pPr lvl="1"/>
            <a:r>
              <a:rPr lang="de-DE" dirty="0">
                <a:solidFill>
                  <a:srgbClr val="000000"/>
                </a:solidFill>
                <a:latin typeface="Consolas"/>
              </a:rPr>
              <a:t>  </a:t>
            </a:r>
            <a:r>
              <a:rPr lang="de-DE" dirty="0" err="1">
                <a:solidFill>
                  <a:srgbClr val="7F0055"/>
                </a:solidFill>
                <a:latin typeface="Consolas"/>
              </a:rPr>
              <a:t>default</a:t>
            </a:r>
            <a:r>
              <a:rPr lang="de-DE" dirty="0">
                <a:solidFill>
                  <a:srgbClr val="000000"/>
                </a:solidFill>
                <a:latin typeface="Consolas"/>
              </a:rPr>
              <a:t>:</a:t>
            </a:r>
          </a:p>
          <a:p>
            <a:pPr lvl="1"/>
            <a:r>
              <a:rPr lang="de-DE" dirty="0">
                <a:solidFill>
                  <a:srgbClr val="000000"/>
                </a:solidFill>
                <a:latin typeface="Consolas"/>
              </a:rPr>
              <a:t>  </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 für alle anderen Fälle</a:t>
            </a:r>
          </a:p>
          <a:p>
            <a:pPr lvl="1"/>
            <a:r>
              <a:rPr lang="de-DE" dirty="0">
                <a:solidFill>
                  <a:srgbClr val="000000"/>
                </a:solidFill>
                <a:latin typeface="Consolas"/>
              </a:rPr>
              <a:t>}</a:t>
            </a:r>
          </a:p>
          <a:p>
            <a:endParaRPr lang="de-DE" dirty="0" smtClean="0"/>
          </a:p>
          <a:p>
            <a:endParaRPr lang="de-DE" dirty="0" smtClean="0"/>
          </a:p>
        </p:txBody>
      </p:sp>
    </p:spTree>
    <p:extLst>
      <p:ext uri="{BB962C8B-B14F-4D97-AF65-F5344CB8AC3E}">
        <p14:creationId xmlns:p14="http://schemas.microsoft.com/office/powerpoint/2010/main" val="3245317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Schleifen</a:t>
            </a:r>
            <a:endParaRPr lang="de-DE" dirty="0"/>
          </a:p>
        </p:txBody>
      </p:sp>
      <p:sp>
        <p:nvSpPr>
          <p:cNvPr id="3" name="Text Placeholder 2"/>
          <p:cNvSpPr>
            <a:spLocks noGrp="1"/>
          </p:cNvSpPr>
          <p:nvPr>
            <p:ph type="body" sz="quarter" idx="10"/>
          </p:nvPr>
        </p:nvSpPr>
        <p:spPr/>
        <p:txBody>
          <a:bodyPr/>
          <a:lstStyle/>
          <a:p>
            <a:r>
              <a:rPr lang="de-DE" dirty="0" smtClean="0"/>
              <a:t>Kopfgesteuerte Schleife</a:t>
            </a:r>
          </a:p>
          <a:p>
            <a:pPr lvl="1"/>
            <a:r>
              <a:rPr lang="de-DE" dirty="0" err="1">
                <a:solidFill>
                  <a:srgbClr val="7F0055"/>
                </a:solidFill>
                <a:latin typeface="Consolas"/>
              </a:rPr>
              <a:t>while</a:t>
            </a:r>
            <a:r>
              <a:rPr lang="de-DE" dirty="0">
                <a:solidFill>
                  <a:srgbClr val="000000"/>
                </a:solidFill>
                <a:latin typeface="Consolas"/>
              </a:rPr>
              <a:t>(</a:t>
            </a:r>
            <a:r>
              <a:rPr lang="de-DE" dirty="0" err="1">
                <a:solidFill>
                  <a:srgbClr val="000000"/>
                </a:solidFill>
                <a:latin typeface="Consolas"/>
              </a:rPr>
              <a:t>cond</a:t>
            </a:r>
            <a:r>
              <a:rPr lang="de-DE" dirty="0">
                <a:solidFill>
                  <a:srgbClr val="000000"/>
                </a:solidFill>
                <a:latin typeface="Consolas"/>
              </a:rPr>
              <a:t>){</a:t>
            </a:r>
          </a:p>
          <a:p>
            <a:pPr lvl="1"/>
            <a:r>
              <a:rPr lang="de-DE" dirty="0" smtClean="0">
                <a:solidFill>
                  <a:srgbClr val="3F7F5F"/>
                </a:solidFill>
                <a:latin typeface="Consolas"/>
              </a:rPr>
              <a:t>  // </a:t>
            </a:r>
            <a:r>
              <a:rPr lang="de-DE" dirty="0">
                <a:solidFill>
                  <a:srgbClr val="3F7F5F"/>
                </a:solidFill>
                <a:latin typeface="Consolas"/>
              </a:rPr>
              <a:t>Anweisungen</a:t>
            </a:r>
          </a:p>
          <a:p>
            <a:pPr lvl="1"/>
            <a:r>
              <a:rPr lang="de-DE" dirty="0">
                <a:solidFill>
                  <a:srgbClr val="000000"/>
                </a:solidFill>
                <a:latin typeface="Consolas"/>
              </a:rPr>
              <a:t>}</a:t>
            </a:r>
          </a:p>
          <a:p>
            <a:r>
              <a:rPr lang="de-DE" dirty="0" smtClean="0"/>
              <a:t>Fußgesteuerte Schleife</a:t>
            </a:r>
          </a:p>
          <a:p>
            <a:pPr lvl="1"/>
            <a:r>
              <a:rPr lang="de-DE" dirty="0">
                <a:solidFill>
                  <a:srgbClr val="7F0055"/>
                </a:solidFill>
                <a:latin typeface="Consolas"/>
              </a:rPr>
              <a:t>do</a:t>
            </a:r>
            <a:r>
              <a:rPr lang="de-DE" dirty="0">
                <a:solidFill>
                  <a:srgbClr val="000000"/>
                </a:solidFill>
                <a:latin typeface="Consolas"/>
              </a:rPr>
              <a:t> {</a:t>
            </a:r>
          </a:p>
          <a:p>
            <a:pPr lvl="1"/>
            <a:r>
              <a:rPr lang="de-DE" dirty="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Anweisungen</a:t>
            </a:r>
          </a:p>
          <a:p>
            <a:pPr lvl="1"/>
            <a:r>
              <a:rPr lang="de-DE" dirty="0" smtClean="0">
                <a:solidFill>
                  <a:srgbClr val="000000"/>
                </a:solidFill>
                <a:latin typeface="Consolas"/>
              </a:rPr>
              <a:t>} </a:t>
            </a:r>
            <a:r>
              <a:rPr lang="de-DE" dirty="0" err="1">
                <a:solidFill>
                  <a:srgbClr val="7F0055"/>
                </a:solidFill>
                <a:latin typeface="Consolas"/>
              </a:rPr>
              <a:t>while</a:t>
            </a:r>
            <a:r>
              <a:rPr lang="de-DE" dirty="0">
                <a:solidFill>
                  <a:srgbClr val="000000"/>
                </a:solidFill>
                <a:latin typeface="Consolas"/>
              </a:rPr>
              <a:t> (</a:t>
            </a:r>
            <a:r>
              <a:rPr lang="de-DE" dirty="0" err="1">
                <a:solidFill>
                  <a:srgbClr val="000000"/>
                </a:solidFill>
                <a:latin typeface="Consolas"/>
              </a:rPr>
              <a:t>cond</a:t>
            </a:r>
            <a:r>
              <a:rPr lang="de-DE" dirty="0" smtClean="0">
                <a:solidFill>
                  <a:srgbClr val="000000"/>
                </a:solidFill>
                <a:latin typeface="Consolas"/>
              </a:rPr>
              <a:t>);</a:t>
            </a:r>
            <a:endParaRPr lang="de-DE" dirty="0">
              <a:solidFill>
                <a:srgbClr val="000000"/>
              </a:solidFill>
              <a:latin typeface="Consolas"/>
            </a:endParaRPr>
          </a:p>
        </p:txBody>
      </p:sp>
      <p:sp>
        <p:nvSpPr>
          <p:cNvPr id="4" name="Text Placeholder 2"/>
          <p:cNvSpPr txBox="1">
            <a:spLocks/>
          </p:cNvSpPr>
          <p:nvPr/>
        </p:nvSpPr>
        <p:spPr bwMode="gray">
          <a:xfrm>
            <a:off x="4601029" y="3439886"/>
            <a:ext cx="4093028" cy="1930400"/>
          </a:xfrm>
          <a:prstGeom prst="rect">
            <a:avLst/>
          </a:prstGeom>
          <a:solidFill>
            <a:schemeClr val="bg1">
              <a:lumMod val="85000"/>
            </a:schemeClr>
          </a:solid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solidFill>
                  <a:srgbClr val="000000"/>
                </a:solidFill>
                <a:latin typeface="+mj-lt"/>
              </a:rPr>
              <a:t>ForEach</a:t>
            </a:r>
            <a:r>
              <a:rPr lang="de-DE" dirty="0" smtClean="0">
                <a:solidFill>
                  <a:srgbClr val="000000"/>
                </a:solidFill>
                <a:latin typeface="+mj-lt"/>
              </a:rPr>
              <a:t>-Schleife</a:t>
            </a:r>
          </a:p>
          <a:p>
            <a:pPr lvl="1"/>
            <a:r>
              <a:rPr lang="de-DE" dirty="0" err="1" smtClean="0">
                <a:solidFill>
                  <a:srgbClr val="7F0055"/>
                </a:solidFill>
                <a:latin typeface="Consolas"/>
              </a:rPr>
              <a:t>var</a:t>
            </a:r>
            <a:r>
              <a:rPr lang="de-DE" dirty="0" smtClean="0">
                <a:solidFill>
                  <a:srgbClr val="000000"/>
                </a:solidFill>
                <a:latin typeface="Consolas"/>
              </a:rPr>
              <a:t> </a:t>
            </a:r>
            <a:r>
              <a:rPr lang="de-DE" dirty="0" err="1" smtClean="0">
                <a:solidFill>
                  <a:srgbClr val="000000"/>
                </a:solidFill>
                <a:latin typeface="Consolas"/>
              </a:rPr>
              <a:t>arr</a:t>
            </a:r>
            <a:r>
              <a:rPr lang="de-DE" dirty="0" smtClean="0">
                <a:solidFill>
                  <a:srgbClr val="000000"/>
                </a:solidFill>
                <a:latin typeface="Consolas"/>
              </a:rPr>
              <a:t> = [0, 1, 2, 3];</a:t>
            </a:r>
          </a:p>
          <a:p>
            <a:pPr lvl="1"/>
            <a:r>
              <a:rPr lang="de-DE" dirty="0" err="1" smtClean="0">
                <a:solidFill>
                  <a:srgbClr val="000000"/>
                </a:solidFill>
                <a:latin typeface="Consolas"/>
              </a:rPr>
              <a:t>arr.forEach</a:t>
            </a:r>
            <a:r>
              <a:rPr lang="de-DE" dirty="0" smtClean="0">
                <a:solidFill>
                  <a:srgbClr val="000000"/>
                </a:solidFill>
                <a:latin typeface="Consolas"/>
              </a:rPr>
              <a:t>(</a:t>
            </a:r>
            <a:r>
              <a:rPr lang="de-DE" dirty="0" err="1" smtClean="0">
                <a:solidFill>
                  <a:srgbClr val="7F0055"/>
                </a:solidFill>
                <a:latin typeface="Consolas"/>
              </a:rPr>
              <a:t>function</a:t>
            </a:r>
            <a:r>
              <a:rPr lang="de-DE" dirty="0" smtClean="0">
                <a:solidFill>
                  <a:srgbClr val="000000"/>
                </a:solidFill>
                <a:latin typeface="Consolas"/>
              </a:rPr>
              <a:t>(</a:t>
            </a:r>
            <a:r>
              <a:rPr lang="de-DE" dirty="0" err="1" smtClean="0">
                <a:solidFill>
                  <a:srgbClr val="000000"/>
                </a:solidFill>
                <a:latin typeface="Consolas"/>
              </a:rPr>
              <a:t>elem</a:t>
            </a:r>
            <a:r>
              <a:rPr lang="de-DE" dirty="0" smtClean="0">
                <a:solidFill>
                  <a:srgbClr val="000000"/>
                </a:solidFill>
                <a:latin typeface="Consolas"/>
              </a:rPr>
              <a:t>){</a:t>
            </a:r>
            <a:endParaRPr lang="de-DE" dirty="0" smtClean="0">
              <a:solidFill>
                <a:srgbClr val="000000"/>
              </a:solidFill>
              <a:highlight>
                <a:srgbClr val="D4D4D4"/>
              </a:highlight>
              <a:latin typeface="Consolas"/>
            </a:endParaRPr>
          </a:p>
          <a:p>
            <a:pPr lvl="1"/>
            <a:r>
              <a:rPr lang="de-DE" dirty="0" smtClean="0">
                <a:solidFill>
                  <a:srgbClr val="000000"/>
                </a:solidFill>
                <a:latin typeface="Consolas"/>
              </a:rPr>
              <a:t>  console.log(</a:t>
            </a:r>
            <a:r>
              <a:rPr lang="de-DE" dirty="0" err="1" smtClean="0">
                <a:solidFill>
                  <a:srgbClr val="000000"/>
                </a:solidFill>
                <a:latin typeface="Consolas"/>
              </a:rPr>
              <a:t>elem</a:t>
            </a:r>
            <a:r>
              <a:rPr lang="de-DE" dirty="0" smtClean="0">
                <a:solidFill>
                  <a:srgbClr val="000000"/>
                </a:solidFill>
                <a:latin typeface="Consolas"/>
              </a:rPr>
              <a:t>);</a:t>
            </a:r>
          </a:p>
          <a:p>
            <a:pPr lvl="1"/>
            <a:r>
              <a:rPr lang="de-DE" dirty="0" smtClean="0">
                <a:solidFill>
                  <a:srgbClr val="000000"/>
                </a:solidFill>
                <a:latin typeface="Consolas"/>
              </a:rPr>
              <a:t>});</a:t>
            </a:r>
            <a:endParaRPr lang="de-DE" dirty="0">
              <a:solidFill>
                <a:srgbClr val="000000"/>
              </a:solidFill>
              <a:latin typeface="Consolas"/>
            </a:endParaRPr>
          </a:p>
        </p:txBody>
      </p:sp>
      <p:sp>
        <p:nvSpPr>
          <p:cNvPr id="6" name="Text Placeholder 2"/>
          <p:cNvSpPr txBox="1">
            <a:spLocks/>
          </p:cNvSpPr>
          <p:nvPr/>
        </p:nvSpPr>
        <p:spPr bwMode="gray">
          <a:xfrm>
            <a:off x="4601029" y="1683822"/>
            <a:ext cx="4093028" cy="1610922"/>
          </a:xfrm>
          <a:prstGeom prst="rect">
            <a:avLst/>
          </a:prstGeom>
          <a:noFill/>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de-DE" dirty="0" err="1" smtClean="0"/>
              <a:t>For</a:t>
            </a:r>
            <a:r>
              <a:rPr lang="de-DE" dirty="0" smtClean="0"/>
              <a:t>-Schleife</a:t>
            </a:r>
          </a:p>
          <a:p>
            <a:pPr lvl="1"/>
            <a:r>
              <a:rPr lang="nn-NO" dirty="0" smtClean="0">
                <a:solidFill>
                  <a:srgbClr val="7F0055"/>
                </a:solidFill>
                <a:latin typeface="Consolas"/>
              </a:rPr>
              <a:t>for</a:t>
            </a:r>
            <a:r>
              <a:rPr lang="nn-NO" dirty="0" smtClean="0">
                <a:solidFill>
                  <a:srgbClr val="000000"/>
                </a:solidFill>
                <a:latin typeface="Consolas"/>
              </a:rPr>
              <a:t>(</a:t>
            </a:r>
            <a:r>
              <a:rPr lang="nn-NO" dirty="0" smtClean="0">
                <a:solidFill>
                  <a:srgbClr val="7F0055"/>
                </a:solidFill>
                <a:latin typeface="Consolas"/>
              </a:rPr>
              <a:t>var</a:t>
            </a:r>
            <a:r>
              <a:rPr lang="nn-NO" dirty="0" smtClean="0">
                <a:solidFill>
                  <a:srgbClr val="000000"/>
                </a:solidFill>
                <a:latin typeface="Consolas"/>
              </a:rPr>
              <a:t> i = 0; i &lt; 4; i++){</a:t>
            </a:r>
          </a:p>
          <a:p>
            <a:pPr lvl="1"/>
            <a:r>
              <a:rPr lang="de-DE" dirty="0" smtClean="0">
                <a:solidFill>
                  <a:srgbClr val="000000"/>
                </a:solidFill>
                <a:latin typeface="Consolas"/>
              </a:rPr>
              <a:t>  console.log(i);</a:t>
            </a:r>
          </a:p>
          <a:p>
            <a:pPr lvl="1"/>
            <a:r>
              <a:rPr lang="de-DE" dirty="0" smtClean="0">
                <a:solidFill>
                  <a:srgbClr val="000000"/>
                </a:solidFill>
                <a:latin typeface="Consolas"/>
              </a:rPr>
              <a:t>}</a:t>
            </a:r>
          </a:p>
        </p:txBody>
      </p:sp>
    </p:spTree>
    <p:extLst>
      <p:ext uri="{BB962C8B-B14F-4D97-AF65-F5344CB8AC3E}">
        <p14:creationId xmlns:p14="http://schemas.microsoft.com/office/powerpoint/2010/main" val="754221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2201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endParaRPr lang="en-US" dirty="0"/>
          </a:p>
        </p:txBody>
      </p:sp>
      <p:sp>
        <p:nvSpPr>
          <p:cNvPr id="3" name="Text Placeholder 2"/>
          <p:cNvSpPr>
            <a:spLocks noGrp="1"/>
          </p:cNvSpPr>
          <p:nvPr>
            <p:ph type="body" sz="quarter" idx="10"/>
          </p:nvPr>
        </p:nvSpPr>
        <p:spPr/>
        <p:txBody>
          <a:bodyPr/>
          <a:lstStyle/>
          <a:p>
            <a:pPr lvl="0"/>
            <a:r>
              <a:rPr lang="en-US" dirty="0" err="1" smtClean="0"/>
              <a:t>Eine</a:t>
            </a:r>
            <a:r>
              <a:rPr lang="en-US" dirty="0" smtClean="0"/>
              <a:t> </a:t>
            </a:r>
            <a:r>
              <a:rPr lang="en-US" dirty="0" err="1" smtClean="0"/>
              <a:t>Funktion</a:t>
            </a:r>
            <a:r>
              <a:rPr lang="en-US" dirty="0" smtClean="0"/>
              <a:t>, die </a:t>
            </a:r>
            <a:r>
              <a:rPr lang="en-US" dirty="0" err="1" smtClean="0"/>
              <a:t>sich</a:t>
            </a:r>
            <a:r>
              <a:rPr lang="en-US" dirty="0" smtClean="0"/>
              <a:t> </a:t>
            </a:r>
            <a:r>
              <a:rPr lang="en-US" dirty="0" err="1" smtClean="0"/>
              <a:t>selbst</a:t>
            </a:r>
            <a:r>
              <a:rPr lang="en-US" dirty="0" smtClean="0"/>
              <a:t> </a:t>
            </a:r>
            <a:r>
              <a:rPr lang="en-US" dirty="0" err="1" smtClean="0"/>
              <a:t>aufruft</a:t>
            </a:r>
            <a:r>
              <a:rPr lang="en-US" dirty="0" smtClean="0"/>
              <a:t>:</a:t>
            </a:r>
          </a:p>
          <a:p>
            <a:pPr lvl="0"/>
            <a:endParaRPr lang="en-US" dirty="0"/>
          </a:p>
          <a:p>
            <a:pPr lvl="0"/>
            <a:endParaRPr lang="en-US" dirty="0" smtClean="0"/>
          </a:p>
          <a:p>
            <a:pPr lvl="0"/>
            <a:r>
              <a:rPr lang="en-US" dirty="0" err="1" smtClean="0"/>
              <a:t>Abbruchbedingung</a:t>
            </a:r>
            <a:r>
              <a:rPr lang="en-US" dirty="0" smtClean="0"/>
              <a:t>!</a:t>
            </a:r>
            <a:endParaRPr lang="en-US" dirty="0"/>
          </a:p>
        </p:txBody>
      </p:sp>
      <p:sp>
        <p:nvSpPr>
          <p:cNvPr id="7" name="Rectangle 6"/>
          <p:cNvSpPr/>
          <p:nvPr/>
        </p:nvSpPr>
        <p:spPr>
          <a:xfrm>
            <a:off x="360176" y="2039530"/>
            <a:ext cx="6096000" cy="1200329"/>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r>
              <a:rPr lang="de-DE" sz="1800"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recursion</a:t>
            </a:r>
            <a:r>
              <a:rPr lang="de-DE" sz="1800" dirty="0" smtClean="0">
                <a:solidFill>
                  <a:srgbClr val="000000"/>
                </a:solidFill>
                <a:latin typeface="Consolas"/>
              </a:rPr>
              <a:t>(</a:t>
            </a:r>
            <a:r>
              <a:rPr lang="de-DE" sz="1800" dirty="0" err="1" smtClean="0">
                <a:solidFill>
                  <a:srgbClr val="000000"/>
                </a:solidFill>
                <a:latin typeface="Consolas"/>
              </a:rPr>
              <a:t>value</a:t>
            </a:r>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smtClean="0">
                <a:solidFill>
                  <a:srgbClr val="000000"/>
                </a:solidFill>
                <a:latin typeface="Consolas"/>
              </a:rPr>
              <a:t>recursion</a:t>
            </a:r>
            <a:r>
              <a:rPr lang="de-DE" sz="1800" dirty="0" smtClean="0">
                <a:solidFill>
                  <a:srgbClr val="000000"/>
                </a:solidFill>
                <a:latin typeface="Consolas"/>
              </a:rPr>
              <a:t>(1); </a:t>
            </a:r>
            <a:endParaRPr lang="de-DE" sz="1800" dirty="0">
              <a:solidFill>
                <a:srgbClr val="000000"/>
              </a:solidFill>
              <a:latin typeface="Consolas"/>
            </a:endParaRPr>
          </a:p>
        </p:txBody>
      </p:sp>
      <p:sp>
        <p:nvSpPr>
          <p:cNvPr id="9" name="Rectangle 8"/>
          <p:cNvSpPr/>
          <p:nvPr/>
        </p:nvSpPr>
        <p:spPr>
          <a:xfrm>
            <a:off x="360176" y="3893885"/>
            <a:ext cx="6096000" cy="2585323"/>
          </a:xfrm>
          <a:prstGeom prst="rect">
            <a:avLst/>
          </a:prstGeom>
        </p:spPr>
        <p:txBody>
          <a:bodyPr>
            <a:spAutoFit/>
          </a:bodyPr>
          <a:lstStyle/>
          <a:p>
            <a:r>
              <a:rPr lang="de-DE" sz="1800" dirty="0" err="1">
                <a:solidFill>
                  <a:srgbClr val="7F0055"/>
                </a:solidFill>
                <a:latin typeface="Consolas"/>
              </a:rPr>
              <a:t>function</a:t>
            </a:r>
            <a:r>
              <a:rPr lang="de-DE" sz="1800" dirty="0">
                <a:solidFill>
                  <a:srgbClr val="000000"/>
                </a:solidFill>
                <a:latin typeface="Consolas"/>
              </a:rPr>
              <a:t> recursion2(</a:t>
            </a:r>
            <a:r>
              <a:rPr lang="de-DE" sz="1800" dirty="0" err="1">
                <a:solidFill>
                  <a:srgbClr val="000000"/>
                </a:solidFill>
                <a:latin typeface="Consolas"/>
              </a:rPr>
              <a:t>value</a:t>
            </a:r>
            <a:r>
              <a:rPr lang="de-DE" sz="1800" dirty="0">
                <a:solidFill>
                  <a:srgbClr val="000000"/>
                </a:solidFill>
                <a:latin typeface="Consolas"/>
              </a:rPr>
              <a:t>) {</a:t>
            </a:r>
          </a:p>
          <a:p>
            <a:r>
              <a:rPr lang="de-DE" sz="1800" dirty="0" smtClean="0">
                <a:solidFill>
                  <a:srgbClr val="7F0055"/>
                </a:solidFill>
                <a:latin typeface="Consolas"/>
              </a:rPr>
              <a:t>    </a:t>
            </a:r>
            <a:r>
              <a:rPr lang="de-DE" sz="1800" dirty="0" err="1" smtClean="0">
                <a:solidFill>
                  <a:srgbClr val="7F0055"/>
                </a:solidFill>
                <a:latin typeface="Consolas"/>
              </a:rPr>
              <a:t>if</a:t>
            </a:r>
            <a:r>
              <a:rPr lang="de-DE" sz="1800" dirty="0" smtClean="0">
                <a:solidFill>
                  <a:srgbClr val="000000"/>
                </a:solidFill>
                <a:latin typeface="Consolas"/>
              </a:rPr>
              <a:t> </a:t>
            </a:r>
            <a:r>
              <a:rPr lang="de-DE" sz="1800" dirty="0">
                <a:solidFill>
                  <a:srgbClr val="000000"/>
                </a:solidFill>
                <a:latin typeface="Consolas"/>
              </a:rPr>
              <a:t>(</a:t>
            </a:r>
            <a:r>
              <a:rPr lang="de-DE" sz="1800" dirty="0" err="1">
                <a:solidFill>
                  <a:srgbClr val="000000"/>
                </a:solidFill>
                <a:latin typeface="Consolas"/>
              </a:rPr>
              <a:t>value</a:t>
            </a:r>
            <a:r>
              <a:rPr lang="de-DE" sz="1800" dirty="0">
                <a:solidFill>
                  <a:srgbClr val="000000"/>
                </a:solidFill>
                <a:latin typeface="Consolas"/>
              </a:rPr>
              <a:t> &gt;= 5)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"Value: "</a:t>
            </a:r>
            <a:r>
              <a:rPr lang="de-DE" sz="1800" dirty="0">
                <a:solidFill>
                  <a:srgbClr val="000000"/>
                </a:solidFill>
                <a:latin typeface="Consolas"/>
              </a:rPr>
              <a:t> + </a:t>
            </a:r>
            <a:r>
              <a:rPr lang="de-DE" sz="1800" dirty="0" err="1">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     </a:t>
            </a:r>
            <a:r>
              <a:rPr lang="de-DE" sz="1800" dirty="0" smtClean="0">
                <a:solidFill>
                  <a:srgbClr val="000000"/>
                </a:solidFill>
                <a:latin typeface="Consolas"/>
              </a:rPr>
              <a:t>    </a:t>
            </a:r>
            <a:r>
              <a:rPr lang="de-DE" sz="1800" dirty="0" err="1" smtClean="0">
                <a:solidFill>
                  <a:srgbClr val="7F0055"/>
                </a:solidFill>
                <a:latin typeface="Consolas"/>
              </a:rPr>
              <a:t>return</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smtClean="0">
                <a:solidFill>
                  <a:srgbClr val="000000"/>
                </a:solidFill>
                <a:latin typeface="Consolas"/>
              </a:rPr>
              <a:t>    recursion2(</a:t>
            </a:r>
            <a:r>
              <a:rPr lang="de-DE" sz="1800" dirty="0" err="1" smtClean="0">
                <a:solidFill>
                  <a:srgbClr val="000000"/>
                </a:solidFill>
                <a:latin typeface="Consolas"/>
              </a:rPr>
              <a:t>value</a:t>
            </a:r>
            <a:r>
              <a:rPr lang="de-DE" sz="1800" dirty="0">
                <a:solidFill>
                  <a:srgbClr val="000000"/>
                </a:solidFill>
                <a:latin typeface="Consolas"/>
              </a:rPr>
              <a:t>);</a:t>
            </a:r>
          </a:p>
          <a:p>
            <a:r>
              <a:rPr lang="de-DE" sz="1800" dirty="0">
                <a:solidFill>
                  <a:srgbClr val="000000"/>
                </a:solidFill>
                <a:latin typeface="Consolas"/>
              </a:rPr>
              <a:t>}</a:t>
            </a:r>
          </a:p>
          <a:p>
            <a:r>
              <a:rPr lang="de-DE" sz="1800" dirty="0">
                <a:solidFill>
                  <a:srgbClr val="000000"/>
                </a:solidFill>
                <a:latin typeface="Consolas"/>
              </a:rPr>
              <a:t>recursion2(1);</a:t>
            </a:r>
          </a:p>
        </p:txBody>
      </p:sp>
    </p:spTree>
    <p:extLst>
      <p:ext uri="{BB962C8B-B14F-4D97-AF65-F5344CB8AC3E}">
        <p14:creationId xmlns:p14="http://schemas.microsoft.com/office/powerpoint/2010/main" val="215146976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Rekursion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US" dirty="0" err="1" smtClean="0"/>
              <a:t>Übung</a:t>
            </a:r>
            <a:r>
              <a:rPr lang="en-US" dirty="0" smtClean="0"/>
              <a:t> 1: </a:t>
            </a:r>
            <a:r>
              <a:rPr lang="en-US" b="0" dirty="0" err="1" smtClean="0"/>
              <a:t>Implementiere</a:t>
            </a:r>
            <a:r>
              <a:rPr lang="en-US" b="0" dirty="0" smtClean="0"/>
              <a:t> die Fibonacci </a:t>
            </a:r>
            <a:r>
              <a:rPr lang="en-US" b="0" dirty="0" err="1" smtClean="0"/>
              <a:t>Reihe</a:t>
            </a:r>
            <a:r>
              <a:rPr lang="en-US" b="0" dirty="0" smtClean="0"/>
              <a:t> </a:t>
            </a:r>
            <a:r>
              <a:rPr lang="en-US" b="0" dirty="0" err="1" smtClean="0"/>
              <a:t>rekursiv</a:t>
            </a:r>
            <a:r>
              <a:rPr lang="en-US" b="0" dirty="0" smtClean="0"/>
              <a:t> in der </a:t>
            </a:r>
            <a:r>
              <a:rPr lang="en-US" b="0" dirty="0" err="1" smtClean="0"/>
              <a:t>Funktion</a:t>
            </a:r>
            <a:r>
              <a:rPr lang="en-US" b="0" dirty="0" smtClean="0"/>
              <a:t> </a:t>
            </a:r>
            <a:r>
              <a:rPr lang="en-US" sz="1800" b="0" dirty="0" err="1">
                <a:solidFill>
                  <a:srgbClr val="000000"/>
                </a:solidFill>
                <a:latin typeface="Consolas"/>
              </a:rPr>
              <a:t>fibonacci</a:t>
            </a:r>
            <a:r>
              <a:rPr lang="en-US" sz="1800" b="0" dirty="0">
                <a:solidFill>
                  <a:srgbClr val="000000"/>
                </a:solidFill>
                <a:latin typeface="Consolas"/>
              </a:rPr>
              <a:t>(n</a:t>
            </a:r>
            <a:r>
              <a:rPr lang="en-US" b="0" dirty="0" smtClean="0"/>
              <a:t>),</a:t>
            </a:r>
            <a:r>
              <a:rPr lang="en-US" dirty="0" smtClean="0"/>
              <a:t/>
            </a:r>
            <a:br>
              <a:rPr lang="en-US" dirty="0" smtClean="0"/>
            </a:br>
            <a:r>
              <a:rPr lang="en-US" dirty="0" err="1" smtClean="0"/>
              <a:t>Hinweis</a:t>
            </a:r>
            <a:r>
              <a:rPr lang="en-US" dirty="0" smtClean="0"/>
              <a:t> 1: </a:t>
            </a:r>
            <a:r>
              <a:rPr lang="en-US" b="0" dirty="0" smtClean="0"/>
              <a:t>f(n) = f(n-1) + f(n-2)</a:t>
            </a:r>
            <a:br>
              <a:rPr lang="en-US" b="0" dirty="0" smtClean="0"/>
            </a:br>
            <a:r>
              <a:rPr lang="en-US" dirty="0" err="1" smtClean="0"/>
              <a:t>Hinweis</a:t>
            </a:r>
            <a:r>
              <a:rPr lang="en-US" dirty="0" smtClean="0"/>
              <a:t> 2:</a:t>
            </a:r>
            <a:r>
              <a:rPr lang="en-US" b="0" dirty="0" smtClean="0"/>
              <a:t> </a:t>
            </a:r>
            <a:r>
              <a:rPr lang="en-US" b="0" dirty="0" err="1" smtClean="0"/>
              <a:t>Nutze</a:t>
            </a:r>
            <a:r>
              <a:rPr lang="en-US" b="0" dirty="0" smtClean="0"/>
              <a:t> die </a:t>
            </a:r>
            <a:r>
              <a:rPr lang="en-US" b="0" dirty="0" err="1" smtClean="0"/>
              <a:t>Elemente</a:t>
            </a:r>
            <a:r>
              <a:rPr lang="en-US" b="0" dirty="0" smtClean="0"/>
              <a:t> </a:t>
            </a:r>
            <a:r>
              <a:rPr lang="en-US" sz="1800" b="0" dirty="0" err="1">
                <a:solidFill>
                  <a:srgbClr val="000000"/>
                </a:solidFill>
                <a:latin typeface="Consolas"/>
              </a:rPr>
              <a:t>inputFibonacci</a:t>
            </a:r>
            <a:r>
              <a:rPr lang="en-US" b="0" dirty="0" smtClean="0"/>
              <a:t> </a:t>
            </a:r>
            <a:r>
              <a:rPr lang="en-US" b="0" dirty="0" err="1" smtClean="0"/>
              <a:t>bzw</a:t>
            </a:r>
            <a:r>
              <a:rPr lang="en-US" b="0" dirty="0" smtClean="0"/>
              <a:t>. </a:t>
            </a:r>
            <a:r>
              <a:rPr lang="en-US" sz="1800" b="0" dirty="0" err="1">
                <a:solidFill>
                  <a:srgbClr val="000000"/>
                </a:solidFill>
                <a:latin typeface="Consolas"/>
              </a:rPr>
              <a:t>labelFibonacci</a:t>
            </a:r>
            <a:r>
              <a:rPr lang="en-US" b="0" dirty="0" smtClean="0"/>
              <a:t> </a:t>
            </a:r>
            <a:r>
              <a:rPr lang="en-US" b="0" dirty="0" err="1" smtClean="0"/>
              <a:t>für</a:t>
            </a:r>
            <a:r>
              <a:rPr lang="en-US" b="0" dirty="0" smtClean="0"/>
              <a:t> die </a:t>
            </a:r>
            <a:r>
              <a:rPr lang="en-US" b="0" dirty="0" err="1" smtClean="0"/>
              <a:t>Ein</a:t>
            </a:r>
            <a:r>
              <a:rPr lang="en-US" b="0" dirty="0" smtClean="0"/>
              <a:t>- und </a:t>
            </a:r>
            <a:r>
              <a:rPr lang="en-US" b="0" dirty="0" err="1" smtClean="0"/>
              <a:t>Ausgabe</a:t>
            </a:r>
            <a:r>
              <a:rPr lang="en-US" b="0" dirty="0" smtClean="0"/>
              <a:t>.</a:t>
            </a:r>
          </a:p>
          <a:p>
            <a:pPr lvl="0"/>
            <a:r>
              <a:rPr lang="en-US" dirty="0" err="1" smtClean="0"/>
              <a:t>Übung</a:t>
            </a:r>
            <a:r>
              <a:rPr lang="en-US" dirty="0" smtClean="0"/>
              <a:t> 2: </a:t>
            </a:r>
            <a:r>
              <a:rPr lang="en-US" b="0" dirty="0" err="1" smtClean="0"/>
              <a:t>Implementiere</a:t>
            </a:r>
            <a:r>
              <a:rPr lang="en-US" b="0" dirty="0" smtClean="0"/>
              <a:t> den </a:t>
            </a:r>
            <a:r>
              <a:rPr lang="en-US" b="0" dirty="0" err="1" smtClean="0"/>
              <a:t>binären</a:t>
            </a:r>
            <a:r>
              <a:rPr lang="en-US" b="0" dirty="0" smtClean="0"/>
              <a:t> </a:t>
            </a:r>
            <a:r>
              <a:rPr lang="en-US" b="0" dirty="0" err="1" smtClean="0"/>
              <a:t>Suchalgorithmus</a:t>
            </a:r>
            <a:r>
              <a:rPr lang="en-US" b="0" dirty="0" smtClean="0"/>
              <a:t> in </a:t>
            </a:r>
            <a:r>
              <a:rPr lang="en-US" b="0" dirty="0" err="1" smtClean="0"/>
              <a:t>einer</a:t>
            </a:r>
            <a:r>
              <a:rPr lang="en-US" b="0" dirty="0" smtClean="0"/>
              <a:t> </a:t>
            </a:r>
            <a:r>
              <a:rPr lang="en-US" b="0" dirty="0" err="1" smtClean="0"/>
              <a:t>Funktion</a:t>
            </a:r>
            <a:r>
              <a:rPr lang="en-US" b="0" dirty="0" smtClean="0"/>
              <a:t> </a:t>
            </a:r>
            <a:r>
              <a:rPr lang="en-US" dirty="0" smtClean="0"/>
              <a:t/>
            </a:r>
            <a:br>
              <a:rPr lang="en-US" dirty="0" smtClean="0"/>
            </a:br>
            <a:r>
              <a:rPr lang="en-US" sz="1800" b="0" dirty="0" err="1">
                <a:solidFill>
                  <a:srgbClr val="000000"/>
                </a:solidFill>
                <a:latin typeface="Consolas"/>
              </a:rPr>
              <a:t>binarySearch</a:t>
            </a:r>
            <a:r>
              <a:rPr lang="en-US" sz="1800" b="0" dirty="0">
                <a:solidFill>
                  <a:srgbClr val="000000"/>
                </a:solidFill>
                <a:latin typeface="Consolas"/>
              </a:rPr>
              <a:t>(</a:t>
            </a:r>
            <a:r>
              <a:rPr lang="en-US" sz="1800" b="0" dirty="0" err="1">
                <a:solidFill>
                  <a:srgbClr val="000000"/>
                </a:solidFill>
                <a:latin typeface="Consolas"/>
              </a:rPr>
              <a:t>arr</a:t>
            </a:r>
            <a:r>
              <a:rPr lang="en-US" sz="1800" b="0" dirty="0">
                <a:solidFill>
                  <a:srgbClr val="000000"/>
                </a:solidFill>
                <a:latin typeface="Consolas"/>
              </a:rPr>
              <a:t>, </a:t>
            </a:r>
            <a:r>
              <a:rPr lang="en-US" sz="1800" b="0" dirty="0" err="1">
                <a:solidFill>
                  <a:srgbClr val="000000"/>
                </a:solidFill>
                <a:latin typeface="Consolas"/>
              </a:rPr>
              <a:t>searchValue</a:t>
            </a:r>
            <a:r>
              <a:rPr lang="en-US" sz="1800" b="0" dirty="0">
                <a:solidFill>
                  <a:srgbClr val="000000"/>
                </a:solidFill>
                <a:latin typeface="Consolas"/>
              </a:rPr>
              <a:t>, low, high)</a:t>
            </a:r>
            <a:r>
              <a:rPr lang="en-US" dirty="0" smtClean="0"/>
              <a:t/>
            </a:r>
            <a:br>
              <a:rPr lang="en-US" dirty="0" smtClean="0"/>
            </a:br>
            <a:r>
              <a:rPr lang="en-US" dirty="0" err="1" smtClean="0"/>
              <a:t>Hinweis</a:t>
            </a:r>
            <a:r>
              <a:rPr lang="en-US" dirty="0" smtClean="0"/>
              <a:t> 1: </a:t>
            </a:r>
            <a:r>
              <a:rPr lang="en-US" b="0" dirty="0" err="1" smtClean="0"/>
              <a:t>Nehme</a:t>
            </a:r>
            <a:r>
              <a:rPr lang="en-US" b="0" dirty="0" smtClean="0"/>
              <a:t> an, </a:t>
            </a:r>
            <a:r>
              <a:rPr lang="en-US" b="0" dirty="0" err="1" smtClean="0"/>
              <a:t>dass</a:t>
            </a:r>
            <a:r>
              <a:rPr lang="en-US" b="0" dirty="0" smtClean="0"/>
              <a:t> </a:t>
            </a:r>
            <a:r>
              <a:rPr lang="en-US" b="0" dirty="0" err="1" smtClean="0"/>
              <a:t>arr</a:t>
            </a:r>
            <a:r>
              <a:rPr lang="en-US" b="0" dirty="0" smtClean="0"/>
              <a:t> </a:t>
            </a:r>
            <a:r>
              <a:rPr lang="en-US" b="0" dirty="0" err="1" smtClean="0"/>
              <a:t>sortiert</a:t>
            </a:r>
            <a:r>
              <a:rPr lang="en-US" b="0" dirty="0" smtClean="0"/>
              <a:t> </a:t>
            </a:r>
            <a:r>
              <a:rPr lang="en-US" b="0" dirty="0" err="1" smtClean="0"/>
              <a:t>ist</a:t>
            </a:r>
            <a:r>
              <a:rPr lang="en-US" b="0" dirty="0" smtClean="0"/>
              <a:t>.</a:t>
            </a:r>
            <a:br>
              <a:rPr lang="en-US" b="0" dirty="0" smtClean="0"/>
            </a:br>
            <a:r>
              <a:rPr lang="en-US" dirty="0" smtClean="0"/>
              <a:t>	</a:t>
            </a:r>
          </a:p>
        </p:txBody>
      </p:sp>
    </p:spTree>
    <p:extLst>
      <p:ext uri="{BB962C8B-B14F-4D97-AF65-F5344CB8AC3E}">
        <p14:creationId xmlns:p14="http://schemas.microsoft.com/office/powerpoint/2010/main" val="278631676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Scope</a:t>
            </a:r>
            <a:r>
              <a:rPr lang="de-DE" dirty="0" smtClean="0"/>
              <a:t> und </a:t>
            </a:r>
            <a:r>
              <a:rPr lang="de-DE" dirty="0" err="1" smtClean="0"/>
              <a:t>Context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63396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pPr lvl="0"/>
            <a:r>
              <a:rPr lang="en-GB" dirty="0" err="1" smtClean="0"/>
              <a:t>Variablenzugriff</a:t>
            </a:r>
            <a:r>
              <a:rPr lang="en-GB" dirty="0" smtClean="0"/>
              <a:t> </a:t>
            </a:r>
            <a:r>
              <a:rPr lang="en-GB" dirty="0" err="1" smtClean="0"/>
              <a:t>bei</a:t>
            </a:r>
            <a:r>
              <a:rPr lang="en-GB" dirty="0" smtClean="0"/>
              <a:t> </a:t>
            </a:r>
            <a:r>
              <a:rPr lang="en-GB" dirty="0" err="1" smtClean="0"/>
              <a:t>einem</a:t>
            </a:r>
            <a:r>
              <a:rPr lang="en-GB" dirty="0" smtClean="0"/>
              <a:t> </a:t>
            </a:r>
            <a:r>
              <a:rPr lang="en-GB" dirty="0" err="1" smtClean="0"/>
              <a:t>Funktionsaufruf</a:t>
            </a:r>
            <a:endParaRPr lang="en-GB" dirty="0" smtClean="0"/>
          </a:p>
        </p:txBody>
      </p:sp>
      <p:sp>
        <p:nvSpPr>
          <p:cNvPr id="5" name="Rectangle 4"/>
          <p:cNvSpPr/>
          <p:nvPr/>
        </p:nvSpPr>
        <p:spPr>
          <a:xfrm>
            <a:off x="317146" y="2086642"/>
            <a:ext cx="6096000" cy="4247317"/>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first</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1;</a:t>
            </a:r>
          </a:p>
          <a:p>
            <a:r>
              <a:rPr lang="de-DE" sz="1800" dirty="0" smtClean="0">
                <a:solidFill>
                  <a:srgbClr val="000000"/>
                </a:solidFill>
                <a:latin typeface="Consolas"/>
              </a:rPr>
              <a:t>    </a:t>
            </a:r>
            <a:r>
              <a:rPr lang="de-DE" sz="1800" dirty="0" err="1" smtClean="0">
                <a:solidFill>
                  <a:srgbClr val="000000"/>
                </a:solidFill>
                <a:latin typeface="Consolas"/>
              </a:rPr>
              <a:t>second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second</a:t>
            </a:r>
            <a:r>
              <a:rPr lang="de-DE" sz="1800" b="1" dirty="0">
                <a:solidFill>
                  <a:srgbClr val="000000"/>
                </a:solidFill>
                <a:latin typeface="Consolas"/>
              </a:rPr>
              <a:t>() { </a:t>
            </a:r>
          </a:p>
          <a:p>
            <a:r>
              <a:rPr lang="de-DE" sz="1800" dirty="0" smtClean="0">
                <a:solidFill>
                  <a:srgbClr val="000000"/>
                </a:solidFill>
                <a:latin typeface="Consolas"/>
              </a:rPr>
              <a:t>         </a:t>
            </a:r>
            <a:r>
              <a:rPr lang="de-DE" sz="1800" dirty="0" err="1" smtClean="0">
                <a:solidFill>
                  <a:srgbClr val="000000"/>
                </a:solidFill>
                <a:latin typeface="Consolas"/>
              </a:rPr>
              <a:t>third</a:t>
            </a:r>
            <a:r>
              <a:rPr lang="de-DE" sz="1800"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third</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3;</a:t>
            </a:r>
          </a:p>
          <a:p>
            <a:r>
              <a:rPr lang="de-DE" sz="1800" dirty="0" smtClean="0">
                <a:solidFill>
                  <a:srgbClr val="000000"/>
                </a:solidFill>
                <a:latin typeface="Consolas"/>
              </a:rPr>
              <a:t>             </a:t>
            </a:r>
            <a:r>
              <a:rPr lang="de-DE" sz="1800" dirty="0" err="1" smtClean="0">
                <a:solidFill>
                  <a:srgbClr val="000000"/>
                </a:solidFill>
                <a:latin typeface="Consolas"/>
              </a:rPr>
              <a:t>fourth</a:t>
            </a:r>
            <a:r>
              <a:rPr lang="de-DE" sz="1800" dirty="0">
                <a:solidFill>
                  <a:srgbClr val="000000"/>
                </a:solidFill>
                <a:latin typeface="Consolas"/>
              </a:rPr>
              <a:t>(); </a:t>
            </a:r>
          </a:p>
          <a:p>
            <a:r>
              <a:rPr lang="de-DE" sz="1800"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err="1">
                <a:solidFill>
                  <a:srgbClr val="000000"/>
                </a:solidFill>
                <a:latin typeface="Consolas"/>
              </a:rPr>
              <a:t>fourth</a:t>
            </a:r>
            <a:r>
              <a:rPr lang="de-DE" sz="1800" b="1" dirty="0">
                <a:solidFill>
                  <a:srgbClr val="000000"/>
                </a:solidFill>
                <a:latin typeface="Consolas"/>
              </a:rPr>
              <a:t>() { </a:t>
            </a:r>
          </a:p>
          <a:p>
            <a:r>
              <a:rPr lang="de-DE" sz="1800" dirty="0" smtClean="0">
                <a:solidFill>
                  <a:srgbClr val="000000"/>
                </a:solidFill>
                <a:latin typeface="Consolas"/>
              </a:rPr>
              <a:t>                console.log(a</a:t>
            </a:r>
            <a:r>
              <a:rPr lang="de-DE" sz="1800" dirty="0">
                <a:solidFill>
                  <a:srgbClr val="000000"/>
                </a:solidFill>
                <a:latin typeface="Consolas"/>
              </a:rPr>
              <a:t>); </a:t>
            </a:r>
            <a:r>
              <a:rPr lang="de-DE" sz="1800" dirty="0">
                <a:solidFill>
                  <a:srgbClr val="3F7F5F"/>
                </a:solidFill>
                <a:latin typeface="Consolas"/>
              </a:rPr>
              <a:t>// 3</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         } </a:t>
            </a:r>
            <a:endParaRPr lang="de-DE" sz="1800"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first</a:t>
            </a:r>
            <a:r>
              <a:rPr lang="de-DE" sz="1800" dirty="0">
                <a:solidFill>
                  <a:srgbClr val="000000"/>
                </a:solidFill>
                <a:latin typeface="Consolas"/>
              </a:rPr>
              <a:t>();</a:t>
            </a:r>
          </a:p>
        </p:txBody>
      </p:sp>
    </p:spTree>
    <p:extLst>
      <p:ext uri="{BB962C8B-B14F-4D97-AF65-F5344CB8AC3E}">
        <p14:creationId xmlns:p14="http://schemas.microsoft.com/office/powerpoint/2010/main" val="228745496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Closures</a:t>
            </a:r>
            <a:endParaRPr lang="en-US" dirty="0"/>
          </a:p>
        </p:txBody>
      </p:sp>
      <p:sp>
        <p:nvSpPr>
          <p:cNvPr id="3" name="Text Placeholder 2"/>
          <p:cNvSpPr>
            <a:spLocks noGrp="1"/>
          </p:cNvSpPr>
          <p:nvPr>
            <p:ph type="body" sz="quarter" idx="10"/>
          </p:nvPr>
        </p:nvSpPr>
        <p:spPr/>
        <p:txBody>
          <a:bodyPr/>
          <a:lstStyle/>
          <a:p>
            <a:pPr lvl="0"/>
            <a:r>
              <a:rPr lang="en-US" dirty="0" err="1" smtClean="0"/>
              <a:t>Enkapsulierung</a:t>
            </a:r>
            <a:r>
              <a:rPr lang="en-US" dirty="0" smtClean="0"/>
              <a:t> </a:t>
            </a:r>
            <a:r>
              <a:rPr lang="en-US" dirty="0" err="1" smtClean="0"/>
              <a:t>eines</a:t>
            </a:r>
            <a:r>
              <a:rPr lang="en-US" dirty="0" smtClean="0"/>
              <a:t> </a:t>
            </a:r>
            <a:r>
              <a:rPr lang="en-US" dirty="0" err="1" smtClean="0"/>
              <a:t>Variablenzugriffes</a:t>
            </a:r>
            <a:endParaRPr lang="en-US" dirty="0" smtClean="0"/>
          </a:p>
        </p:txBody>
      </p:sp>
      <p:sp>
        <p:nvSpPr>
          <p:cNvPr id="5" name="Rectangle 4"/>
          <p:cNvSpPr/>
          <p:nvPr/>
        </p:nvSpPr>
        <p:spPr>
          <a:xfrm>
            <a:off x="338661" y="2039998"/>
            <a:ext cx="7933970" cy="2585323"/>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object</a:t>
            </a:r>
            <a:r>
              <a:rPr lang="de-DE" sz="1800" b="1" dirty="0">
                <a:solidFill>
                  <a:srgbClr val="000000"/>
                </a:solidFill>
                <a:latin typeface="Consolas"/>
              </a:rPr>
              <a:t>()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a:solidFill>
                  <a:srgbClr val="7F0055"/>
                </a:solidFill>
                <a:latin typeface="Consolas"/>
              </a:rPr>
              <a:t>null</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a:t>
            </a:r>
          </a:p>
          <a:p>
            <a:r>
              <a:rPr lang="de-DE" sz="1800" dirty="0" smtClean="0">
                <a:solidFill>
                  <a:srgbClr val="000000"/>
                </a:solidFill>
                <a:latin typeface="Consolas"/>
              </a:rPr>
              <a:t>        </a:t>
            </a:r>
            <a:r>
              <a:rPr lang="de-DE" sz="1800" dirty="0" err="1" smtClean="0">
                <a:solidFill>
                  <a:srgbClr val="000000"/>
                </a:solidFill>
                <a:latin typeface="Consolas"/>
              </a:rPr>
              <a:t>getV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setV</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value</a:t>
            </a:r>
            <a:r>
              <a:rPr lang="de-DE" sz="1800" b="1" dirty="0">
                <a:solidFill>
                  <a:srgbClr val="000000"/>
                </a:solidFill>
                <a:latin typeface="Consolas"/>
              </a:rPr>
              <a:t>) { </a:t>
            </a:r>
            <a:r>
              <a:rPr lang="de-DE" sz="1800" b="1" dirty="0" err="1">
                <a:solidFill>
                  <a:srgbClr val="000000"/>
                </a:solidFill>
                <a:latin typeface="Consolas"/>
              </a:rPr>
              <a:t>privateVariable</a:t>
            </a:r>
            <a:r>
              <a:rPr lang="de-DE" sz="1800" b="1" dirty="0">
                <a:solidFill>
                  <a:srgbClr val="000000"/>
                </a:solidFill>
                <a:latin typeface="Consolas"/>
              </a:rPr>
              <a:t> = </a:t>
            </a:r>
            <a:r>
              <a:rPr lang="de-DE" sz="1800" b="1" dirty="0" err="1">
                <a:solidFill>
                  <a:srgbClr val="000000"/>
                </a:solidFill>
                <a:latin typeface="Consolas"/>
              </a:rPr>
              <a:t>value</a:t>
            </a:r>
            <a:r>
              <a:rPr lang="de-DE" sz="1800" b="1" dirty="0">
                <a:solidFill>
                  <a:srgbClr val="000000"/>
                </a:solidFill>
                <a:latin typeface="Consolas"/>
              </a:rPr>
              <a:t>; </a:t>
            </a:r>
            <a:r>
              <a:rPr lang="de-DE" sz="1800" b="1" dirty="0" smtClean="0">
                <a:solidFill>
                  <a:srgbClr val="000000"/>
                </a:solidFill>
                <a:latin typeface="Consolas"/>
              </a:rPr>
              <a:t>}</a:t>
            </a:r>
            <a:endParaRPr lang="de-DE" sz="1800" b="1" dirty="0">
              <a:solidFill>
                <a:srgbClr val="000000"/>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r>
              <a:rPr lang="de-DE" sz="1800" dirty="0" err="1">
                <a:solidFill>
                  <a:srgbClr val="000000"/>
                </a:solidFill>
                <a:latin typeface="Consolas"/>
              </a:rPr>
              <a:t>object.setV</a:t>
            </a:r>
            <a:r>
              <a:rPr lang="de-DE" sz="1800" dirty="0">
                <a:solidFill>
                  <a:srgbClr val="000000"/>
                </a:solidFill>
                <a:latin typeface="Consolas"/>
              </a:rPr>
              <a:t>(123);</a:t>
            </a:r>
          </a:p>
          <a:p>
            <a:r>
              <a:rPr lang="de-DE" sz="1800" dirty="0" err="1">
                <a:solidFill>
                  <a:srgbClr val="000000"/>
                </a:solidFill>
                <a:latin typeface="Consolas"/>
              </a:rPr>
              <a:t>object.getV</a:t>
            </a:r>
            <a:r>
              <a:rPr lang="de-DE" sz="1800" dirty="0">
                <a:solidFill>
                  <a:srgbClr val="000000"/>
                </a:solidFill>
                <a:latin typeface="Consolas"/>
              </a:rPr>
              <a:t>(); </a:t>
            </a:r>
            <a:r>
              <a:rPr lang="de-DE" sz="1800" dirty="0">
                <a:solidFill>
                  <a:srgbClr val="3F7F5F"/>
                </a:solidFill>
                <a:latin typeface="Consolas"/>
              </a:rPr>
              <a:t>// 123</a:t>
            </a:r>
          </a:p>
        </p:txBody>
      </p:sp>
    </p:spTree>
    <p:extLst>
      <p:ext uri="{BB962C8B-B14F-4D97-AF65-F5344CB8AC3E}">
        <p14:creationId xmlns:p14="http://schemas.microsoft.com/office/powerpoint/2010/main" val="3328847018"/>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Text Placeholder 2"/>
          <p:cNvSpPr>
            <a:spLocks noGrp="1"/>
          </p:cNvSpPr>
          <p:nvPr>
            <p:ph type="body" sz="quarter" idx="10"/>
          </p:nvPr>
        </p:nvSpPr>
        <p:spPr/>
        <p:txBody>
          <a:bodyPr/>
          <a:lstStyle/>
          <a:p>
            <a:r>
              <a:rPr lang="en-US" dirty="0" err="1" smtClean="0"/>
              <a:t>Beschreibt</a:t>
            </a:r>
            <a:r>
              <a:rPr lang="en-US" dirty="0" smtClean="0"/>
              <a:t> den Wert von </a:t>
            </a:r>
            <a:r>
              <a:rPr lang="de-DE" dirty="0" err="1" smtClean="0">
                <a:solidFill>
                  <a:srgbClr val="7F0055"/>
                </a:solidFill>
                <a:latin typeface="Consolas"/>
              </a:rPr>
              <a:t>this</a:t>
            </a:r>
            <a:r>
              <a:rPr lang="en-US" dirty="0" smtClean="0"/>
              <a:t>: Das </a:t>
            </a:r>
            <a:r>
              <a:rPr lang="en-US" dirty="0" err="1" smtClean="0"/>
              <a:t>Objekt</a:t>
            </a:r>
            <a:r>
              <a:rPr lang="en-US" dirty="0" smtClean="0"/>
              <a:t>, </a:t>
            </a:r>
            <a:r>
              <a:rPr lang="en-US" dirty="0" err="1" smtClean="0"/>
              <a:t>dass</a:t>
            </a:r>
            <a:r>
              <a:rPr lang="en-US" dirty="0" smtClean="0"/>
              <a:t> den Code “</a:t>
            </a:r>
            <a:r>
              <a:rPr lang="en-US" dirty="0" err="1" smtClean="0"/>
              <a:t>besitzt</a:t>
            </a:r>
            <a:r>
              <a:rPr lang="en-US" dirty="0" smtClean="0"/>
              <a:t>”</a:t>
            </a:r>
          </a:p>
          <a:p>
            <a:pPr lvl="0"/>
            <a:r>
              <a:rPr lang="de-DE" dirty="0" err="1">
                <a:solidFill>
                  <a:srgbClr val="7F0055"/>
                </a:solidFill>
                <a:latin typeface="Consolas"/>
              </a:rPr>
              <a:t>this</a:t>
            </a:r>
            <a:r>
              <a:rPr lang="de-DE" dirty="0">
                <a:solidFill>
                  <a:srgbClr val="7F0055"/>
                </a:solidFill>
                <a:latin typeface="Consolas"/>
              </a:rPr>
              <a:t> </a:t>
            </a:r>
            <a:r>
              <a:rPr lang="en-US" dirty="0" smtClean="0"/>
              <a:t>hat </a:t>
            </a:r>
            <a:r>
              <a:rPr lang="en-US" dirty="0" err="1" smtClean="0"/>
              <a:t>andere</a:t>
            </a:r>
            <a:r>
              <a:rPr lang="en-US" dirty="0" smtClean="0"/>
              <a:t> </a:t>
            </a:r>
            <a:r>
              <a:rPr lang="en-US" dirty="0" err="1" smtClean="0"/>
              <a:t>Bedeutung</a:t>
            </a:r>
            <a:r>
              <a:rPr lang="en-US" dirty="0" smtClean="0"/>
              <a:t> </a:t>
            </a:r>
            <a:r>
              <a:rPr lang="en-US" dirty="0" err="1" smtClean="0"/>
              <a:t>zu</a:t>
            </a:r>
            <a:r>
              <a:rPr lang="en-US" dirty="0" smtClean="0"/>
              <a:t> </a:t>
            </a:r>
            <a:r>
              <a:rPr lang="en-US" dirty="0" err="1" smtClean="0"/>
              <a:t>anderen</a:t>
            </a:r>
            <a:r>
              <a:rPr lang="en-US" dirty="0" smtClean="0"/>
              <a:t> </a:t>
            </a:r>
            <a:r>
              <a:rPr lang="en-US" dirty="0" err="1" smtClean="0"/>
              <a:t>Variablen</a:t>
            </a:r>
            <a:r>
              <a:rPr lang="en-US" dirty="0" smtClean="0"/>
              <a:t>, </a:t>
            </a:r>
            <a:r>
              <a:rPr lang="en-US" dirty="0" err="1" smtClean="0"/>
              <a:t>es</a:t>
            </a:r>
            <a:r>
              <a:rPr lang="en-US" dirty="0" smtClean="0"/>
              <a:t> </a:t>
            </a:r>
            <a:r>
              <a:rPr lang="en-US" dirty="0" err="1" smtClean="0"/>
              <a:t>ist</a:t>
            </a:r>
            <a:r>
              <a:rPr lang="en-US" dirty="0" smtClean="0"/>
              <a:t> </a:t>
            </a:r>
            <a:r>
              <a:rPr lang="en-US" dirty="0" err="1" smtClean="0"/>
              <a:t>ein</a:t>
            </a:r>
            <a:r>
              <a:rPr lang="en-US" dirty="0" smtClean="0"/>
              <a:t> </a:t>
            </a:r>
            <a:r>
              <a:rPr lang="en-US" dirty="0" err="1" smtClean="0"/>
              <a:t>Schlüsselwert</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nicht</a:t>
            </a:r>
            <a:r>
              <a:rPr lang="en-US" dirty="0" smtClean="0"/>
              <a:t> </a:t>
            </a:r>
            <a:r>
              <a:rPr lang="en-US" dirty="0" err="1" smtClean="0"/>
              <a:t>verändert</a:t>
            </a:r>
            <a:r>
              <a:rPr lang="en-US" dirty="0" smtClean="0"/>
              <a:t> </a:t>
            </a:r>
            <a:r>
              <a:rPr lang="en-US" dirty="0" err="1" smtClean="0"/>
              <a:t>werden</a:t>
            </a:r>
            <a:endParaRPr lang="en-US" dirty="0" smtClean="0"/>
          </a:p>
          <a:p>
            <a:pPr lvl="0"/>
            <a:r>
              <a:rPr lang="de-DE" dirty="0" err="1">
                <a:solidFill>
                  <a:srgbClr val="7F0055"/>
                </a:solidFill>
                <a:latin typeface="Consolas"/>
              </a:rPr>
              <a:t>this</a:t>
            </a:r>
            <a:r>
              <a:rPr lang="de-DE" dirty="0">
                <a:solidFill>
                  <a:srgbClr val="7F0055"/>
                </a:solidFill>
                <a:latin typeface="Consolas"/>
              </a:rPr>
              <a:t> </a:t>
            </a:r>
            <a:r>
              <a:rPr lang="en-US" dirty="0" err="1" smtClean="0"/>
              <a:t>kann</a:t>
            </a:r>
            <a:r>
              <a:rPr lang="en-US" dirty="0" smtClean="0"/>
              <a:t> </a:t>
            </a:r>
            <a:r>
              <a:rPr lang="en-US" dirty="0" err="1" smtClean="0"/>
              <a:t>referenziert</a:t>
            </a:r>
            <a:r>
              <a:rPr lang="en-US" dirty="0" smtClean="0"/>
              <a:t> </a:t>
            </a:r>
            <a:r>
              <a:rPr lang="en-US" dirty="0" err="1" smtClean="0"/>
              <a:t>werden</a:t>
            </a:r>
            <a:endParaRPr lang="en-US" dirty="0" smtClean="0"/>
          </a:p>
        </p:txBody>
      </p:sp>
    </p:spTree>
    <p:extLst>
      <p:ext uri="{BB962C8B-B14F-4D97-AF65-F5344CB8AC3E}">
        <p14:creationId xmlns:p14="http://schemas.microsoft.com/office/powerpoint/2010/main" val="350555942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r>
              <a:rPr lang="de-DE" dirty="0" smtClean="0"/>
              <a:t>Textbasierte Auszeichnungssprache</a:t>
            </a:r>
          </a:p>
          <a:p>
            <a:pPr lvl="1"/>
            <a:r>
              <a:rPr lang="de-DE" dirty="0" smtClean="0"/>
              <a:t>Wird vom W3C weiterentwickelt (aktuell: HTML5)</a:t>
            </a:r>
          </a:p>
          <a:p>
            <a:pPr lvl="1"/>
            <a:r>
              <a:rPr lang="de-DE" dirty="0" smtClean="0"/>
              <a:t>Dient zur Strukturierung, nicht zur Formatierung!</a:t>
            </a:r>
          </a:p>
          <a:p>
            <a:pPr lvl="2"/>
            <a:r>
              <a:rPr lang="de-DE" dirty="0" smtClean="0"/>
              <a:t>Entsprechende Elemente gelten als veraltet („</a:t>
            </a:r>
            <a:r>
              <a:rPr lang="de-DE" dirty="0" err="1" smtClean="0"/>
              <a:t>deprecated</a:t>
            </a:r>
            <a:r>
              <a:rPr lang="de-DE" dirty="0" smtClean="0"/>
              <a:t>“)</a:t>
            </a:r>
          </a:p>
          <a:p>
            <a:pPr lvl="2"/>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(Problem)</a:t>
            </a:r>
            <a:endParaRPr lang="en-US" dirty="0"/>
          </a:p>
        </p:txBody>
      </p:sp>
      <p:sp>
        <p:nvSpPr>
          <p:cNvPr id="5" name="Rectangle 4"/>
          <p:cNvSpPr/>
          <p:nvPr/>
        </p:nvSpPr>
        <p:spPr>
          <a:xfrm>
            <a:off x="317145" y="1688610"/>
            <a:ext cx="9095796" cy="3693319"/>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a:t>
            </a:r>
            <a:r>
              <a:rPr lang="de-DE" sz="1800" dirty="0" err="1">
                <a:solidFill>
                  <a:srgbClr val="3F7F5F"/>
                </a:solidFill>
                <a:latin typeface="Consolas"/>
              </a:rPr>
              <a:t>undefined</a:t>
            </a:r>
            <a:r>
              <a:rPr lang="de-DE" sz="1800" dirty="0">
                <a:solidFill>
                  <a:srgbClr val="3F7F5F"/>
                </a:solidFill>
                <a:latin typeface="Consolas"/>
              </a:rPr>
              <a:t> ausgegeben</a:t>
            </a:r>
          </a:p>
        </p:txBody>
      </p:sp>
    </p:spTree>
    <p:extLst>
      <p:ext uri="{BB962C8B-B14F-4D97-AF65-F5344CB8AC3E}">
        <p14:creationId xmlns:p14="http://schemas.microsoft.com/office/powerpoint/2010/main" val="3408582800"/>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9606990" cy="397031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self</a:t>
            </a:r>
            <a:r>
              <a:rPr lang="de-DE" sz="1800" b="1" dirty="0">
                <a:solidFill>
                  <a:srgbClr val="000000"/>
                </a:solidFill>
                <a:latin typeface="Consolas"/>
              </a:rPr>
              <a:t> = </a:t>
            </a:r>
            <a:r>
              <a:rPr lang="de-DE" sz="1800" b="1" dirty="0" err="1">
                <a:solidFill>
                  <a:srgbClr val="7F0055"/>
                </a:solidFill>
                <a:latin typeface="Consolas"/>
              </a:rPr>
              <a:t>this</a:t>
            </a:r>
            <a:r>
              <a:rPr lang="de-DE" sz="1800" b="1" dirty="0">
                <a:solidFill>
                  <a:srgbClr val="000000"/>
                </a:solidFill>
                <a:latin typeface="Consolas"/>
              </a:rPr>
              <a:t>;</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dirty="0" err="1" smtClean="0">
                <a:solidFill>
                  <a:srgbClr val="000000"/>
                </a:solidFill>
                <a:latin typeface="Consolas"/>
              </a:rPr>
              <a:t>self.variable</a:t>
            </a:r>
            <a:r>
              <a:rPr lang="de-DE" sz="1800"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smtClean="0">
                <a:solidFill>
                  <a:srgbClr val="000000"/>
                </a:solidFill>
                <a:latin typeface="Consolas"/>
              </a:rPr>
              <a:t>}</a:t>
            </a:r>
          </a:p>
          <a:p>
            <a:endParaRPr lang="de-DE" sz="1800" dirty="0">
              <a:solidFill>
                <a:srgbClr val="000000"/>
              </a:solidFill>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dirty="0" err="1">
                <a:solidFill>
                  <a:srgbClr val="000000"/>
                </a:solidFill>
                <a:latin typeface="Consolas"/>
              </a:rPr>
              <a:t>o.onClickHandler</a:t>
            </a:r>
            <a:r>
              <a:rPr lang="de-DE" sz="1800" dirty="0">
                <a:solidFill>
                  <a:srgbClr val="000000"/>
                </a:solidFill>
                <a:latin typeface="Consolas"/>
              </a:rPr>
              <a:t>); </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p:txBody>
      </p:sp>
    </p:spTree>
    <p:extLst>
      <p:ext uri="{BB962C8B-B14F-4D97-AF65-F5344CB8AC3E}">
        <p14:creationId xmlns:p14="http://schemas.microsoft.com/office/powerpoint/2010/main" val="98288401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t>
            </a:r>
            <a:r>
              <a:rPr lang="en-US" dirty="0" err="1" smtClean="0"/>
              <a:t>Beispiel</a:t>
            </a:r>
            <a:r>
              <a:rPr lang="en-US" dirty="0" smtClean="0"/>
              <a:t> (</a:t>
            </a:r>
            <a:r>
              <a:rPr lang="en-US" dirty="0" err="1" smtClean="0"/>
              <a:t>Lösung</a:t>
            </a:r>
            <a:r>
              <a:rPr lang="en-US" dirty="0" smtClean="0"/>
              <a:t> 1)</a:t>
            </a:r>
            <a:endParaRPr lang="en-US" dirty="0"/>
          </a:p>
        </p:txBody>
      </p:sp>
      <p:sp>
        <p:nvSpPr>
          <p:cNvPr id="5" name="Rectangle 4"/>
          <p:cNvSpPr/>
          <p:nvPr/>
        </p:nvSpPr>
        <p:spPr>
          <a:xfrm>
            <a:off x="316800" y="1688400"/>
            <a:ext cx="11548539" cy="4801314"/>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 () {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smtClean="0">
                <a:solidFill>
                  <a:srgbClr val="000000"/>
                </a:solidFill>
                <a:latin typeface="Consolas"/>
              </a:rPr>
              <a:t> </a:t>
            </a:r>
            <a:r>
              <a:rPr lang="de-DE" sz="1800" b="1" dirty="0">
                <a:solidFill>
                  <a:srgbClr val="000000"/>
                </a:solidFill>
                <a:latin typeface="Consolas"/>
              </a:rPr>
              <a:t>= 123; </a:t>
            </a:r>
          </a:p>
          <a:p>
            <a:r>
              <a:rPr lang="de-DE" sz="1800" b="1" dirty="0" smtClean="0">
                <a:solidFill>
                  <a:srgbClr val="7F0055"/>
                </a:solidFill>
                <a:latin typeface="Consolas"/>
              </a:rPr>
              <a:t>    </a:t>
            </a:r>
            <a:r>
              <a:rPr lang="de-DE" sz="1800" b="1" dirty="0" err="1" smtClean="0">
                <a:solidFill>
                  <a:srgbClr val="7F0055"/>
                </a:solidFill>
                <a:latin typeface="Consolas"/>
              </a:rPr>
              <a:t>this</a:t>
            </a:r>
            <a:r>
              <a:rPr lang="de-DE" sz="1800" b="1" dirty="0" err="1" smtClean="0">
                <a:solidFill>
                  <a:srgbClr val="000000"/>
                </a:solidFill>
                <a:latin typeface="Consolas"/>
              </a:rPr>
              <a:t>.onClickHandler</a:t>
            </a:r>
            <a:r>
              <a:rPr lang="de-DE" sz="1800" b="1" dirty="0" smtClean="0">
                <a:solidFill>
                  <a:srgbClr val="000000"/>
                </a:solidFill>
                <a:latin typeface="Consolas"/>
              </a:rPr>
              <a:t> </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console.log(e</a:t>
            </a:r>
            <a:r>
              <a:rPr lang="de-DE" sz="1800" dirty="0">
                <a:solidFill>
                  <a:srgbClr val="000000"/>
                </a:solidFill>
                <a:latin typeface="Consolas"/>
              </a:rPr>
              <a:t>);</a:t>
            </a:r>
          </a:p>
          <a:p>
            <a:r>
              <a:rPr lang="de-DE" sz="1800" dirty="0" smtClean="0">
                <a:solidFill>
                  <a:srgbClr val="000000"/>
                </a:solidFill>
                <a:latin typeface="Consolas"/>
              </a:rPr>
              <a:t>        console.log(</a:t>
            </a:r>
            <a:r>
              <a:rPr lang="de-DE" sz="1800" b="1" dirty="0" err="1" smtClean="0">
                <a:solidFill>
                  <a:srgbClr val="7F0055"/>
                </a:solidFill>
                <a:latin typeface="Consolas"/>
              </a:rPr>
              <a:t>this</a:t>
            </a:r>
            <a:r>
              <a:rPr lang="de-DE" sz="1800" b="1" dirty="0" err="1" smtClean="0">
                <a:solidFill>
                  <a:srgbClr val="000000"/>
                </a:solidFill>
                <a:latin typeface="Consolas"/>
              </a:rPr>
              <a:t>.variable</a:t>
            </a:r>
            <a:r>
              <a:rPr lang="de-DE" sz="1800" b="1" dirty="0">
                <a:solidFill>
                  <a:srgbClr val="000000"/>
                </a:solidFill>
                <a:latin typeface="Consolas"/>
              </a:rPr>
              <a:t>);</a:t>
            </a:r>
          </a:p>
          <a:p>
            <a:r>
              <a:rPr lang="de-DE" sz="1800" dirty="0" smtClean="0">
                <a:solidFill>
                  <a:srgbClr val="000000"/>
                </a:solidFill>
                <a:latin typeface="Consolas"/>
              </a:rPr>
              <a:t>    };</a:t>
            </a:r>
            <a:endParaRPr lang="de-DE" sz="1800" dirty="0">
              <a:solidFill>
                <a:srgbClr val="000000"/>
              </a:solidFill>
              <a:latin typeface="Consolas"/>
            </a:endParaRPr>
          </a:p>
          <a:p>
            <a:r>
              <a:rPr lang="de-DE" sz="1800" dirty="0">
                <a:solidFill>
                  <a:srgbClr val="000000"/>
                </a:solidFill>
                <a:latin typeface="Consolas"/>
              </a:rPr>
              <a:t>}</a:t>
            </a:r>
          </a:p>
          <a:p>
            <a:endParaRPr lang="de-DE" sz="1800" dirty="0">
              <a:latin typeface="Consolas"/>
            </a:endParaRPr>
          </a:p>
          <a:p>
            <a:r>
              <a:rPr lang="de-DE" sz="1800" b="1" dirty="0" err="1">
                <a:solidFill>
                  <a:srgbClr val="7F0055"/>
                </a:solidFill>
                <a:latin typeface="Consolas"/>
              </a:rPr>
              <a:t>var</a:t>
            </a:r>
            <a:r>
              <a:rPr lang="de-DE" sz="1800" b="1" dirty="0">
                <a:solidFill>
                  <a:srgbClr val="000000"/>
                </a:solidFill>
                <a:latin typeface="Consolas"/>
              </a:rPr>
              <a:t> o = </a:t>
            </a:r>
            <a:r>
              <a:rPr lang="de-DE" sz="1800" b="1" dirty="0" err="1">
                <a:solidFill>
                  <a:srgbClr val="7F0055"/>
                </a:solidFill>
                <a:latin typeface="Consolas"/>
              </a:rPr>
              <a:t>new</a:t>
            </a:r>
            <a:r>
              <a:rPr lang="de-DE" sz="1800" b="1" dirty="0">
                <a:solidFill>
                  <a:srgbClr val="000000"/>
                </a:solidFill>
                <a:latin typeface="Consolas"/>
              </a:rPr>
              <a:t> </a:t>
            </a:r>
            <a:r>
              <a:rPr lang="de-DE" sz="1800" b="1" dirty="0" err="1">
                <a:solidFill>
                  <a:srgbClr val="000000"/>
                </a:solidFill>
                <a:latin typeface="Consolas"/>
              </a:rPr>
              <a:t>MyObject</a:t>
            </a:r>
            <a:r>
              <a:rPr lang="de-DE" sz="1800" b="1" dirty="0">
                <a:solidFill>
                  <a:srgbClr val="000000"/>
                </a:solidFill>
                <a:latin typeface="Consolas"/>
              </a:rPr>
              <a:t>();</a:t>
            </a:r>
          </a:p>
          <a:p>
            <a:r>
              <a:rPr lang="de-DE" sz="1800" dirty="0" err="1">
                <a:solidFill>
                  <a:srgbClr val="000000"/>
                </a:solidFill>
                <a:latin typeface="Consolas"/>
              </a:rPr>
              <a:t>o.onClickHandler</a:t>
            </a:r>
            <a:r>
              <a:rPr lang="de-DE" sz="1800" dirty="0">
                <a:solidFill>
                  <a:srgbClr val="000000"/>
                </a:solidFill>
                <a:latin typeface="Consolas"/>
              </a:rPr>
              <a:t>(1); </a:t>
            </a:r>
            <a:r>
              <a:rPr lang="de-DE" sz="1800" dirty="0">
                <a:solidFill>
                  <a:srgbClr val="3F7F5F"/>
                </a:solidFill>
                <a:latin typeface="Consolas"/>
              </a:rPr>
              <a:t>//1 und 123</a:t>
            </a:r>
          </a:p>
          <a:p>
            <a:endParaRPr lang="de-DE" sz="1800" dirty="0">
              <a:latin typeface="Consolas"/>
            </a:endParaRPr>
          </a:p>
          <a:p>
            <a:r>
              <a:rPr lang="de-DE" sz="1800" dirty="0" err="1">
                <a:solidFill>
                  <a:srgbClr val="000000"/>
                </a:solidFill>
                <a:latin typeface="Consolas"/>
              </a:rPr>
              <a:t>document.body.addEventListener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000000"/>
                </a:solidFill>
                <a:latin typeface="Consolas"/>
              </a:rPr>
              <a:t>    </a:t>
            </a:r>
            <a:r>
              <a:rPr lang="de-DE" sz="1800" dirty="0" err="1" smtClean="0">
                <a:solidFill>
                  <a:srgbClr val="000000"/>
                </a:solidFill>
                <a:latin typeface="Consolas"/>
              </a:rPr>
              <a:t>o.onClickHandler.call</a:t>
            </a:r>
            <a:r>
              <a:rPr lang="de-DE" sz="1800" dirty="0" smtClean="0">
                <a:solidFill>
                  <a:srgbClr val="000000"/>
                </a:solidFill>
                <a:latin typeface="Consolas"/>
              </a:rPr>
              <a:t>(o, </a:t>
            </a:r>
            <a:r>
              <a:rPr lang="de-DE" sz="1800" dirty="0">
                <a:solidFill>
                  <a:srgbClr val="000000"/>
                </a:solidFill>
                <a:latin typeface="Consolas"/>
              </a:rPr>
              <a:t>e); </a:t>
            </a:r>
            <a:r>
              <a:rPr lang="de-DE" sz="1800" dirty="0">
                <a:solidFill>
                  <a:srgbClr val="3F7F5F"/>
                </a:solidFill>
                <a:latin typeface="Consolas"/>
              </a:rPr>
              <a:t>//Erstes Argument ist </a:t>
            </a:r>
            <a:r>
              <a:rPr lang="de-DE" sz="1800" dirty="0" smtClean="0">
                <a:solidFill>
                  <a:srgbClr val="3F7F5F"/>
                </a:solidFill>
                <a:latin typeface="Consolas"/>
              </a:rPr>
              <a:t>der Kontext</a:t>
            </a:r>
            <a:r>
              <a:rPr lang="de-DE" sz="1800" dirty="0">
                <a:solidFill>
                  <a:srgbClr val="3F7F5F"/>
                </a:solidFill>
                <a:latin typeface="Consolas"/>
              </a:rPr>
              <a:t>, danach die Parameter</a:t>
            </a:r>
          </a:p>
          <a:p>
            <a:r>
              <a:rPr lang="de-DE" sz="1800" dirty="0" smtClean="0">
                <a:solidFill>
                  <a:srgbClr val="3F7F5F"/>
                </a:solidFill>
                <a:latin typeface="Consolas"/>
              </a:rPr>
              <a:t>    //</a:t>
            </a:r>
            <a:r>
              <a:rPr lang="de-DE" sz="1800" dirty="0" err="1">
                <a:solidFill>
                  <a:srgbClr val="3F7F5F"/>
                </a:solidFill>
                <a:latin typeface="Consolas"/>
              </a:rPr>
              <a:t>o.onClickHandler.apply</a:t>
            </a:r>
            <a:r>
              <a:rPr lang="de-DE" sz="1800" dirty="0">
                <a:solidFill>
                  <a:srgbClr val="3F7F5F"/>
                </a:solidFill>
                <a:latin typeface="Consolas"/>
              </a:rPr>
              <a:t>(o, [e]); //</a:t>
            </a:r>
            <a:r>
              <a:rPr lang="de-DE" sz="1800" dirty="0" err="1">
                <a:solidFill>
                  <a:srgbClr val="3F7F5F"/>
                </a:solidFill>
                <a:latin typeface="Consolas"/>
              </a:rPr>
              <a:t>apply</a:t>
            </a:r>
            <a:r>
              <a:rPr lang="de-DE" sz="1800" dirty="0">
                <a:solidFill>
                  <a:srgbClr val="3F7F5F"/>
                </a:solidFill>
                <a:latin typeface="Consolas"/>
              </a:rPr>
              <a:t> hat den gleichen Effekt, </a:t>
            </a:r>
            <a:r>
              <a:rPr lang="de-DE" sz="1800" dirty="0" smtClean="0">
                <a:solidFill>
                  <a:srgbClr val="3F7F5F"/>
                </a:solidFill>
                <a:latin typeface="Consolas"/>
              </a:rPr>
              <a:t>benutzt Array</a:t>
            </a:r>
            <a:br>
              <a:rPr lang="de-DE" sz="1800" dirty="0" smtClean="0">
                <a:solidFill>
                  <a:srgbClr val="3F7F5F"/>
                </a:solidFill>
                <a:latin typeface="Consolas"/>
              </a:rPr>
            </a:br>
            <a:r>
              <a:rPr lang="de-DE" sz="1800" dirty="0" smtClean="0">
                <a:solidFill>
                  <a:srgbClr val="000000"/>
                </a:solidFill>
                <a:latin typeface="Consolas"/>
              </a:rPr>
              <a:t>}</a:t>
            </a:r>
          </a:p>
          <a:p>
            <a:r>
              <a:rPr lang="de-DE" sz="1800" dirty="0">
                <a:solidFill>
                  <a:srgbClr val="3F7F5F"/>
                </a:solidFill>
                <a:latin typeface="Consolas"/>
              </a:rPr>
              <a:t>//Bei Click wird </a:t>
            </a:r>
            <a:r>
              <a:rPr lang="de-DE" sz="1800" dirty="0" err="1">
                <a:solidFill>
                  <a:srgbClr val="3F7F5F"/>
                </a:solidFill>
                <a:latin typeface="Consolas"/>
              </a:rPr>
              <a:t>MouseEvent</a:t>
            </a:r>
            <a:r>
              <a:rPr lang="de-DE" sz="1800" dirty="0">
                <a:solidFill>
                  <a:srgbClr val="3F7F5F"/>
                </a:solidFill>
                <a:latin typeface="Consolas"/>
              </a:rPr>
              <a:t> und 123 ausgegeben</a:t>
            </a:r>
          </a:p>
          <a:p>
            <a:endParaRPr lang="de-DE" sz="1800" dirty="0">
              <a:solidFill>
                <a:srgbClr val="000000"/>
              </a:solidFill>
              <a:latin typeface="Consolas"/>
            </a:endParaRPr>
          </a:p>
        </p:txBody>
      </p:sp>
    </p:spTree>
    <p:extLst>
      <p:ext uri="{BB962C8B-B14F-4D97-AF65-F5344CB8AC3E}">
        <p14:creationId xmlns:p14="http://schemas.microsoft.com/office/powerpoint/2010/main" val="419845370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(1)</a:t>
            </a:r>
            <a:endParaRPr lang="en-US" dirty="0"/>
          </a:p>
        </p:txBody>
      </p:sp>
      <p:sp>
        <p:nvSpPr>
          <p:cNvPr id="6" name="Rectangle 5"/>
          <p:cNvSpPr/>
          <p:nvPr/>
        </p:nvSpPr>
        <p:spPr>
          <a:xfrm>
            <a:off x="317145" y="1397675"/>
            <a:ext cx="6096000" cy="1754326"/>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if</a:t>
            </a:r>
            <a:r>
              <a:rPr lang="de-DE" sz="1800" b="1" dirty="0">
                <a:solidFill>
                  <a:srgbClr val="000000"/>
                </a:solidFill>
                <a:latin typeface="Consolas"/>
              </a:rPr>
              <a:t>(</a:t>
            </a:r>
            <a:r>
              <a:rPr lang="de-DE" sz="1800" b="1" dirty="0" err="1">
                <a:solidFill>
                  <a:srgbClr val="7F0055"/>
                </a:solidFill>
                <a:latin typeface="Consolas"/>
              </a:rPr>
              <a:t>true</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5;</a:t>
            </a:r>
          </a:p>
          <a:p>
            <a:r>
              <a:rPr lang="de-DE" sz="1800" dirty="0">
                <a:solidFill>
                  <a:srgbClr val="000000"/>
                </a:solidFill>
                <a:latin typeface="Consolas"/>
              </a:rPr>
              <a:t>    }</a:t>
            </a:r>
          </a:p>
          <a:p>
            <a:r>
              <a:rPr lang="de-DE" sz="1800" dirty="0">
                <a:solidFill>
                  <a:srgbClr val="000000"/>
                </a:solidFill>
                <a:latin typeface="Consolas"/>
              </a:rPr>
              <a:t>    console.log(a); </a:t>
            </a:r>
            <a:endParaRPr lang="de-DE" sz="1800" dirty="0">
              <a:solidFill>
                <a:srgbClr val="3F7F5F"/>
              </a:solidFill>
              <a:latin typeface="Consolas"/>
            </a:endParaRPr>
          </a:p>
          <a:p>
            <a:r>
              <a:rPr lang="de-DE" sz="1800" dirty="0">
                <a:solidFill>
                  <a:srgbClr val="000000"/>
                </a:solidFill>
                <a:latin typeface="Consolas"/>
              </a:rPr>
              <a:t>})()</a:t>
            </a:r>
            <a:endParaRPr lang="de-DE" sz="1800" dirty="0"/>
          </a:p>
        </p:txBody>
      </p:sp>
      <p:sp>
        <p:nvSpPr>
          <p:cNvPr id="8" name="Rectangle 7"/>
          <p:cNvSpPr/>
          <p:nvPr/>
        </p:nvSpPr>
        <p:spPr>
          <a:xfrm>
            <a:off x="317145" y="3936832"/>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a:solidFill>
                  <a:srgbClr val="000000"/>
                </a:solidFill>
                <a:latin typeface="Consolas"/>
              </a:rPr>
              <a:t>    a = 3;</a:t>
            </a:r>
          </a:p>
          <a:p>
            <a:r>
              <a:rPr lang="de-DE" sz="1800" dirty="0">
                <a:solidFill>
                  <a:srgbClr val="000000"/>
                </a:solidFill>
                <a:latin typeface="Consolas"/>
              </a:rPr>
              <a:t>    alert(a);</a:t>
            </a:r>
          </a:p>
          <a:p>
            <a:r>
              <a:rPr lang="de-DE" sz="1800" dirty="0">
                <a:solidFill>
                  <a:srgbClr val="000000"/>
                </a:solidFill>
                <a:latin typeface="Consolas"/>
              </a:rPr>
              <a:t>})();</a:t>
            </a:r>
          </a:p>
          <a:p>
            <a:r>
              <a:rPr lang="de-DE" sz="1800" dirty="0">
                <a:solidFill>
                  <a:srgbClr val="000000"/>
                </a:solidFill>
                <a:latin typeface="Consolas"/>
              </a:rPr>
              <a:t>console.log(a); </a:t>
            </a:r>
            <a:endParaRPr lang="de-DE" sz="1800" dirty="0"/>
          </a:p>
        </p:txBody>
      </p:sp>
      <p:sp>
        <p:nvSpPr>
          <p:cNvPr id="10" name="Rectangle 9"/>
          <p:cNvSpPr/>
          <p:nvPr/>
        </p:nvSpPr>
        <p:spPr>
          <a:xfrm>
            <a:off x="5319432" y="1397675"/>
            <a:ext cx="6664567" cy="1477328"/>
          </a:xfrm>
          <a:prstGeom prst="rect">
            <a:avLst/>
          </a:prstGeom>
        </p:spPr>
        <p:txBody>
          <a:bodyPr wrap="square">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setVariable</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a:solidFill>
                  <a:srgbClr val="000000"/>
                </a:solidFill>
                <a:latin typeface="Consolas"/>
              </a:rPr>
              <a:t>a = </a:t>
            </a:r>
            <a:r>
              <a:rPr lang="de-DE" sz="1800" b="1" dirty="0">
                <a:solidFill>
                  <a:srgbClr val="2A00FF"/>
                </a:solidFill>
                <a:latin typeface="Consolas"/>
              </a:rPr>
              <a:t>"7"</a:t>
            </a:r>
            <a:r>
              <a:rPr lang="de-DE" sz="1800" b="1" dirty="0">
                <a:solidFill>
                  <a:srgbClr val="000000"/>
                </a:solidFill>
                <a:latin typeface="Consolas"/>
              </a:rPr>
              <a:t>;</a:t>
            </a:r>
          </a:p>
          <a:p>
            <a:r>
              <a:rPr lang="de-DE" sz="1800" dirty="0">
                <a:solidFill>
                  <a:srgbClr val="000000"/>
                </a:solidFill>
                <a:latin typeface="Consolas"/>
              </a:rPr>
              <a:t>}</a:t>
            </a:r>
          </a:p>
          <a:p>
            <a:r>
              <a:rPr lang="de-DE" sz="1800" dirty="0" err="1">
                <a:solidFill>
                  <a:srgbClr val="000000"/>
                </a:solidFill>
                <a:latin typeface="Consolas"/>
              </a:rPr>
              <a:t>setVariable</a:t>
            </a:r>
            <a:r>
              <a:rPr lang="de-DE" sz="1800" dirty="0">
                <a:solidFill>
                  <a:srgbClr val="000000"/>
                </a:solidFill>
                <a:latin typeface="Consolas"/>
              </a:rPr>
              <a:t>();</a:t>
            </a:r>
          </a:p>
          <a:p>
            <a:r>
              <a:rPr lang="en-GB" sz="1800" dirty="0">
                <a:solidFill>
                  <a:srgbClr val="000000"/>
                </a:solidFill>
                <a:latin typeface="Consolas"/>
              </a:rPr>
              <a:t>console.log(a); </a:t>
            </a:r>
            <a:r>
              <a:rPr lang="en-GB" sz="1800" dirty="0">
                <a:solidFill>
                  <a:srgbClr val="3F7F5F"/>
                </a:solidFill>
                <a:latin typeface="Consolas"/>
              </a:rPr>
              <a:t>//reference error, a is not defined</a:t>
            </a:r>
          </a:p>
        </p:txBody>
      </p:sp>
    </p:spTree>
    <p:extLst>
      <p:ext uri="{BB962C8B-B14F-4D97-AF65-F5344CB8AC3E}">
        <p14:creationId xmlns:p14="http://schemas.microsoft.com/office/powerpoint/2010/main" val="187596293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(2)</a:t>
            </a:r>
            <a:endParaRPr lang="en-US" dirty="0"/>
          </a:p>
        </p:txBody>
      </p:sp>
      <p:sp>
        <p:nvSpPr>
          <p:cNvPr id="13" name="Rectangle 12"/>
          <p:cNvSpPr/>
          <p:nvPr/>
        </p:nvSpPr>
        <p:spPr>
          <a:xfrm>
            <a:off x="370915" y="1416586"/>
            <a:ext cx="6096000" cy="3416320"/>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 = 6;</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test</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again</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8;</a:t>
            </a:r>
          </a:p>
          <a:p>
            <a:r>
              <a:rPr lang="de-DE" sz="1800" dirty="0">
                <a:solidFill>
                  <a:srgbClr val="000000"/>
                </a:solidFill>
                <a:latin typeface="Consolas"/>
              </a:rPr>
              <a:t>        alert(a);  </a:t>
            </a:r>
          </a:p>
          <a:p>
            <a:r>
              <a:rPr lang="de-DE" sz="1800" dirty="0">
                <a:solidFill>
                  <a:srgbClr val="000000"/>
                </a:solidFill>
                <a:latin typeface="Consolas"/>
              </a:rPr>
              <a:t>    }</a:t>
            </a:r>
          </a:p>
          <a:p>
            <a:r>
              <a:rPr lang="de-DE" sz="1800" dirty="0">
                <a:solidFill>
                  <a:srgbClr val="000000"/>
                </a:solidFill>
                <a:latin typeface="Consolas"/>
              </a:rPr>
              <a:t>    </a:t>
            </a:r>
            <a:r>
              <a:rPr lang="de-DE" sz="1800" dirty="0" err="1">
                <a:solidFill>
                  <a:srgbClr val="000000"/>
                </a:solidFill>
                <a:latin typeface="Consolas"/>
              </a:rPr>
              <a:t>again</a:t>
            </a:r>
            <a:r>
              <a:rPr lang="de-DE" sz="1800" dirty="0">
                <a:solidFill>
                  <a:srgbClr val="000000"/>
                </a:solidFill>
                <a:latin typeface="Consolas"/>
              </a:rPr>
              <a:t>();</a:t>
            </a:r>
          </a:p>
          <a:p>
            <a:r>
              <a:rPr lang="de-DE" sz="1800" dirty="0">
                <a:solidFill>
                  <a:srgbClr val="000000"/>
                </a:solidFill>
                <a:latin typeface="Consolas"/>
              </a:rPr>
              <a:t>    alert(a);  </a:t>
            </a:r>
          </a:p>
          <a:p>
            <a:r>
              <a:rPr lang="de-DE" sz="1800" dirty="0">
                <a:solidFill>
                  <a:srgbClr val="000000"/>
                </a:solidFill>
                <a:latin typeface="Consolas"/>
              </a:rPr>
              <a:t>}</a:t>
            </a:r>
          </a:p>
          <a:p>
            <a:r>
              <a:rPr lang="de-DE" sz="1800" dirty="0" err="1">
                <a:solidFill>
                  <a:srgbClr val="000000"/>
                </a:solidFill>
                <a:latin typeface="Consolas"/>
              </a:rPr>
              <a:t>test</a:t>
            </a:r>
            <a:r>
              <a:rPr lang="de-DE" sz="1800" dirty="0">
                <a:solidFill>
                  <a:srgbClr val="000000"/>
                </a:solidFill>
                <a:latin typeface="Consolas"/>
              </a:rPr>
              <a:t>();</a:t>
            </a:r>
          </a:p>
          <a:p>
            <a:r>
              <a:rPr lang="de-DE" sz="1800" dirty="0">
                <a:solidFill>
                  <a:srgbClr val="000000"/>
                </a:solidFill>
                <a:latin typeface="Consolas"/>
              </a:rPr>
              <a:t>​alert(a);​  </a:t>
            </a:r>
          </a:p>
        </p:txBody>
      </p:sp>
      <p:sp>
        <p:nvSpPr>
          <p:cNvPr id="4" name="Rectangle 3"/>
          <p:cNvSpPr/>
          <p:nvPr/>
        </p:nvSpPr>
        <p:spPr>
          <a:xfrm>
            <a:off x="6466915" y="1416586"/>
            <a:ext cx="6096000" cy="2308324"/>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getFunc</a:t>
            </a:r>
            <a:r>
              <a:rPr lang="de-DE" sz="1800" b="1" dirty="0">
                <a:solidFill>
                  <a:srgbClr val="000000"/>
                </a:solidFill>
                <a:latin typeface="Consolas"/>
              </a:rPr>
              <a:t>() {</a:t>
            </a:r>
          </a:p>
          <a:p>
            <a:r>
              <a:rPr lang="de-DE" sz="1800" dirty="0">
                <a:solidFill>
                  <a:srgbClr val="000000"/>
                </a:solidFill>
                <a:latin typeface="Consolas"/>
              </a:rPr>
              <a:t>    </a:t>
            </a:r>
            <a:r>
              <a:rPr lang="de-DE" sz="1800" b="1" dirty="0" err="1">
                <a:solidFill>
                  <a:srgbClr val="7F0055"/>
                </a:solidFill>
                <a:latin typeface="Consolas"/>
              </a:rPr>
              <a:t>var</a:t>
            </a:r>
            <a:r>
              <a:rPr lang="de-DE" sz="1800" b="1" dirty="0">
                <a:solidFill>
                  <a:srgbClr val="000000"/>
                </a:solidFill>
                <a:latin typeface="Consolas"/>
              </a:rPr>
              <a:t> a = 7;</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(b) {</a:t>
            </a:r>
          </a:p>
          <a:p>
            <a:r>
              <a:rPr lang="de-DE" sz="1800" dirty="0">
                <a:solidFill>
                  <a:srgbClr val="000000"/>
                </a:solidFill>
                <a:latin typeface="Consolas"/>
              </a:rPr>
              <a:t>        alert(</a:t>
            </a:r>
            <a:r>
              <a:rPr lang="de-DE" sz="1800" dirty="0" err="1">
                <a:solidFill>
                  <a:srgbClr val="000000"/>
                </a:solidFill>
                <a:latin typeface="Consolas"/>
              </a:rPr>
              <a:t>a+b</a:t>
            </a:r>
            <a:r>
              <a:rPr lang="de-DE" sz="1800" dirty="0">
                <a:solidFill>
                  <a:srgbClr val="000000"/>
                </a:solidFill>
                <a:latin typeface="Consolas"/>
              </a:rPr>
              <a:t>);</a:t>
            </a:r>
          </a:p>
          <a:p>
            <a:r>
              <a:rPr lang="de-DE" sz="1800" dirty="0">
                <a:solidFill>
                  <a:srgbClr val="000000"/>
                </a:solidFill>
                <a:latin typeface="Consolas"/>
              </a:rPr>
              <a:t>    }</a:t>
            </a:r>
          </a:p>
          <a:p>
            <a:r>
              <a:rPr lang="de-DE" sz="1800" dirty="0">
                <a:solidFill>
                  <a:srgbClr val="000000"/>
                </a:solidFill>
                <a:latin typeface="Consolas"/>
              </a:rPr>
              <a:t>}</a:t>
            </a:r>
          </a:p>
          <a:p>
            <a:r>
              <a:rPr lang="de-DE" sz="1800" b="1" dirty="0" err="1">
                <a:solidFill>
                  <a:srgbClr val="7F0055"/>
                </a:solidFill>
                <a:latin typeface="Consolas"/>
              </a:rPr>
              <a:t>var</a:t>
            </a:r>
            <a:r>
              <a:rPr lang="de-DE" sz="1800" b="1" dirty="0">
                <a:solidFill>
                  <a:srgbClr val="000000"/>
                </a:solidFill>
                <a:latin typeface="Consolas"/>
              </a:rPr>
              <a:t> f = </a:t>
            </a:r>
            <a:r>
              <a:rPr lang="de-DE" sz="1800" b="1" dirty="0" err="1">
                <a:solidFill>
                  <a:srgbClr val="000000"/>
                </a:solidFill>
                <a:latin typeface="Consolas"/>
              </a:rPr>
              <a:t>getFunc</a:t>
            </a:r>
            <a:r>
              <a:rPr lang="de-DE" sz="1800" b="1" dirty="0">
                <a:solidFill>
                  <a:srgbClr val="000000"/>
                </a:solidFill>
                <a:latin typeface="Consolas"/>
              </a:rPr>
              <a:t>();</a:t>
            </a:r>
          </a:p>
          <a:p>
            <a:r>
              <a:rPr lang="de-DE" sz="1800" dirty="0">
                <a:solidFill>
                  <a:srgbClr val="000000"/>
                </a:solidFill>
                <a:latin typeface="Consolas"/>
              </a:rPr>
              <a:t>f(5);</a:t>
            </a:r>
          </a:p>
        </p:txBody>
      </p:sp>
    </p:spTree>
    <p:extLst>
      <p:ext uri="{BB962C8B-B14F-4D97-AF65-F5344CB8AC3E}">
        <p14:creationId xmlns:p14="http://schemas.microsoft.com/office/powerpoint/2010/main" val="3533270418"/>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und Context: Quiz (3)</a:t>
            </a:r>
            <a:endParaRPr lang="en-US" dirty="0"/>
          </a:p>
        </p:txBody>
      </p:sp>
      <p:sp>
        <p:nvSpPr>
          <p:cNvPr id="13" name="Rectangle 12"/>
          <p:cNvSpPr/>
          <p:nvPr/>
        </p:nvSpPr>
        <p:spPr>
          <a:xfrm>
            <a:off x="370915" y="1416586"/>
            <a:ext cx="6096000" cy="3139321"/>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foo</a:t>
            </a:r>
            <a:r>
              <a:rPr lang="de-DE" sz="1800" b="1" dirty="0">
                <a:solidFill>
                  <a:srgbClr val="000000"/>
                </a:solidFill>
                <a:latin typeface="Consolas"/>
              </a:rPr>
              <a:t>(a) {</a:t>
            </a:r>
          </a:p>
          <a:p>
            <a:r>
              <a:rPr lang="de-DE" sz="1800" dirty="0" smtClean="0">
                <a:solidFill>
                  <a:srgbClr val="000000"/>
                </a:solidFill>
                <a:latin typeface="Consolas"/>
              </a:rPr>
              <a:t>    a</a:t>
            </a:r>
            <a:r>
              <a:rPr lang="de-DE" sz="1800" dirty="0">
                <a:solidFill>
                  <a:srgbClr val="000000"/>
                </a:solidFill>
                <a:latin typeface="Consolas"/>
              </a:rPr>
              <a:t>();</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 {</a:t>
            </a:r>
          </a:p>
          <a:p>
            <a:r>
              <a:rPr lang="de-DE" sz="1800" dirty="0">
                <a:solidFill>
                  <a:srgbClr val="000000"/>
                </a:solidFill>
                <a:latin typeface="Consolas"/>
              </a:rPr>
              <a:t>        console.log(</a:t>
            </a:r>
            <a:r>
              <a:rPr lang="de-DE" sz="1800" dirty="0">
                <a:solidFill>
                  <a:srgbClr val="2A00FF"/>
                </a:solidFill>
                <a:latin typeface="Consolas"/>
              </a:rPr>
              <a:t>"in a"</a:t>
            </a:r>
            <a:r>
              <a:rPr lang="de-DE" sz="1800" dirty="0">
                <a:solidFill>
                  <a:srgbClr val="000000"/>
                </a:solidFill>
                <a:latin typeface="Consolas"/>
              </a:rPr>
              <a:t>);</a:t>
            </a:r>
          </a:p>
          <a:p>
            <a:r>
              <a:rPr lang="de-DE" sz="1800" dirty="0">
                <a:solidFill>
                  <a:srgbClr val="000000"/>
                </a:solidFill>
                <a:latin typeface="Consolas"/>
              </a:rPr>
              <a:t>    }</a:t>
            </a:r>
          </a:p>
          <a:p>
            <a:r>
              <a:rPr lang="de-DE" sz="1800" dirty="0" smtClean="0">
                <a:solidFill>
                  <a:srgbClr val="000000"/>
                </a:solidFill>
                <a:latin typeface="Consolas"/>
              </a:rPr>
              <a:t>}</a:t>
            </a:r>
          </a:p>
          <a:p>
            <a:endParaRPr lang="de-DE" sz="1800" dirty="0">
              <a:solidFill>
                <a:srgbClr val="000000"/>
              </a:solidFill>
              <a:latin typeface="Consolas"/>
            </a:endParaRPr>
          </a:p>
          <a:p>
            <a:r>
              <a:rPr lang="de-DE" sz="1800" dirty="0" err="1">
                <a:solidFill>
                  <a:srgbClr val="000000"/>
                </a:solidFill>
                <a:latin typeface="Consolas"/>
              </a:rPr>
              <a:t>foo</a:t>
            </a:r>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(a) {</a:t>
            </a:r>
          </a:p>
          <a:p>
            <a:r>
              <a:rPr lang="de-DE" sz="1800" dirty="0" smtClean="0">
                <a:solidFill>
                  <a:srgbClr val="000000"/>
                </a:solidFill>
                <a:latin typeface="Consolas"/>
              </a:rPr>
              <a:t>    console.log</a:t>
            </a:r>
            <a:r>
              <a:rPr lang="de-DE" sz="1800" dirty="0">
                <a:solidFill>
                  <a:srgbClr val="000000"/>
                </a:solidFill>
                <a:latin typeface="Consolas"/>
              </a:rPr>
              <a:t>(</a:t>
            </a:r>
            <a:r>
              <a:rPr lang="de-DE" sz="1800" dirty="0">
                <a:solidFill>
                  <a:srgbClr val="2A00FF"/>
                </a:solidFill>
                <a:latin typeface="Consolas"/>
              </a:rPr>
              <a:t>"in </a:t>
            </a:r>
            <a:r>
              <a:rPr lang="de-DE" sz="1800" dirty="0" err="1">
                <a:solidFill>
                  <a:srgbClr val="2A00FF"/>
                </a:solidFill>
                <a:latin typeface="Consolas"/>
              </a:rPr>
              <a:t>anonymous</a:t>
            </a:r>
            <a:r>
              <a:rPr lang="de-DE" sz="1800" dirty="0">
                <a:solidFill>
                  <a:srgbClr val="2A00FF"/>
                </a:solidFill>
                <a:latin typeface="Consolas"/>
              </a:rPr>
              <a:t>"</a:t>
            </a:r>
            <a:r>
              <a:rPr lang="de-DE" sz="1800" dirty="0">
                <a:solidFill>
                  <a:srgbClr val="000000"/>
                </a:solidFill>
                <a:latin typeface="Consolas"/>
              </a:rPr>
              <a:t>)</a:t>
            </a:r>
          </a:p>
          <a:p>
            <a:r>
              <a:rPr lang="de-DE" sz="1800" dirty="0">
                <a:solidFill>
                  <a:srgbClr val="000000"/>
                </a:solidFill>
                <a:latin typeface="Consolas"/>
              </a:rPr>
              <a:t>});</a:t>
            </a:r>
          </a:p>
          <a:p>
            <a:endParaRPr lang="de-DE" sz="1800" dirty="0">
              <a:solidFill>
                <a:srgbClr val="000000"/>
              </a:solidFill>
              <a:latin typeface="Consolas"/>
            </a:endParaRPr>
          </a:p>
        </p:txBody>
      </p:sp>
      <p:sp>
        <p:nvSpPr>
          <p:cNvPr id="4" name="Rectangle 3"/>
          <p:cNvSpPr/>
          <p:nvPr/>
        </p:nvSpPr>
        <p:spPr>
          <a:xfrm>
            <a:off x="6466915" y="1416586"/>
            <a:ext cx="6096000" cy="1477328"/>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f(){</a:t>
            </a:r>
          </a:p>
          <a:p>
            <a:r>
              <a:rPr lang="de-DE" sz="1800" b="1" dirty="0" smtClean="0">
                <a:solidFill>
                  <a:srgbClr val="7F0055"/>
                </a:solidFill>
                <a:latin typeface="Consolas"/>
              </a:rPr>
              <a:t>    </a:t>
            </a:r>
            <a:r>
              <a:rPr lang="de-DE" sz="1800" b="1" dirty="0" err="1" smtClean="0">
                <a:solidFill>
                  <a:srgbClr val="7F0055"/>
                </a:solidFill>
                <a:latin typeface="Consolas"/>
              </a:rPr>
              <a:t>function</a:t>
            </a:r>
            <a:r>
              <a:rPr lang="de-DE" sz="1800" b="1" dirty="0" smtClean="0">
                <a:solidFill>
                  <a:srgbClr val="000000"/>
                </a:solidFill>
                <a:latin typeface="Consolas"/>
              </a:rPr>
              <a:t> </a:t>
            </a:r>
            <a:r>
              <a:rPr lang="de-DE" sz="1800" b="1" dirty="0">
                <a:solidFill>
                  <a:srgbClr val="000000"/>
                </a:solidFill>
                <a:latin typeface="Consolas"/>
              </a:rPr>
              <a:t>f(){ </a:t>
            </a:r>
            <a:r>
              <a:rPr lang="de-DE" sz="1800" b="1" dirty="0" err="1">
                <a:solidFill>
                  <a:srgbClr val="7F0055"/>
                </a:solidFill>
                <a:latin typeface="Consolas"/>
              </a:rPr>
              <a:t>return</a:t>
            </a:r>
            <a:r>
              <a:rPr lang="de-DE" sz="1800" b="1" dirty="0">
                <a:solidFill>
                  <a:srgbClr val="000000"/>
                </a:solidFill>
                <a:latin typeface="Consolas"/>
              </a:rPr>
              <a:t> 1; }</a:t>
            </a:r>
          </a:p>
          <a:p>
            <a:r>
              <a:rPr lang="de-DE" sz="1800" dirty="0">
                <a:solidFill>
                  <a:srgbClr val="000000"/>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f();</a:t>
            </a:r>
          </a:p>
          <a:p>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f(){ </a:t>
            </a:r>
            <a:r>
              <a:rPr lang="de-DE" sz="1800" b="1" dirty="0" err="1">
                <a:solidFill>
                  <a:srgbClr val="7F0055"/>
                </a:solidFill>
                <a:latin typeface="Consolas"/>
              </a:rPr>
              <a:t>return</a:t>
            </a:r>
            <a:r>
              <a:rPr lang="de-DE" sz="1800" b="1" dirty="0">
                <a:solidFill>
                  <a:srgbClr val="000000"/>
                </a:solidFill>
                <a:latin typeface="Consolas"/>
              </a:rPr>
              <a:t> 2; }</a:t>
            </a:r>
          </a:p>
          <a:p>
            <a:r>
              <a:rPr lang="de-DE" sz="1800" dirty="0">
                <a:solidFill>
                  <a:srgbClr val="000000"/>
                </a:solidFill>
                <a:latin typeface="Consolas"/>
              </a:rPr>
              <a:t>})();</a:t>
            </a:r>
          </a:p>
        </p:txBody>
      </p:sp>
    </p:spTree>
    <p:extLst>
      <p:ext uri="{BB962C8B-B14F-4D97-AF65-F5344CB8AC3E}">
        <p14:creationId xmlns:p14="http://schemas.microsoft.com/office/powerpoint/2010/main" val="36900327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38563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endParaRPr lang="en-US" dirty="0"/>
          </a:p>
        </p:txBody>
      </p:sp>
      <p:sp>
        <p:nvSpPr>
          <p:cNvPr id="3" name="Text Placeholder 2"/>
          <p:cNvSpPr>
            <a:spLocks noGrp="1"/>
          </p:cNvSpPr>
          <p:nvPr>
            <p:ph type="body" sz="quarter" idx="10"/>
          </p:nvPr>
        </p:nvSpPr>
        <p:spPr/>
        <p:txBody>
          <a:bodyPr/>
          <a:lstStyle/>
          <a:p>
            <a:pPr lvl="0"/>
            <a:r>
              <a:rPr lang="en-US" dirty="0" err="1" smtClean="0"/>
              <a:t>Prinzip</a:t>
            </a:r>
            <a:r>
              <a:rPr lang="en-US" dirty="0" smtClean="0"/>
              <a:t>: </a:t>
            </a:r>
            <a:r>
              <a:rPr lang="en-US" dirty="0" err="1" smtClean="0"/>
              <a:t>Funktionen</a:t>
            </a:r>
            <a:r>
              <a:rPr lang="en-US" dirty="0" smtClean="0"/>
              <a:t> </a:t>
            </a:r>
            <a:r>
              <a:rPr lang="en-US" dirty="0" err="1" smtClean="0"/>
              <a:t>sind</a:t>
            </a:r>
            <a:r>
              <a:rPr lang="en-US" dirty="0" smtClean="0"/>
              <a:t> </a:t>
            </a:r>
            <a:r>
              <a:rPr lang="en-US" dirty="0" err="1" smtClean="0"/>
              <a:t>Objekte</a:t>
            </a:r>
            <a:r>
              <a:rPr lang="en-US" dirty="0" smtClean="0"/>
              <a:t> </a:t>
            </a:r>
          </a:p>
          <a:p>
            <a:pPr lvl="0"/>
            <a:r>
              <a:rPr lang="en-US" dirty="0" smtClean="0"/>
              <a:t>  </a:t>
            </a:r>
            <a:endParaRPr lang="en-US" dirty="0"/>
          </a:p>
          <a:p>
            <a:pPr lvl="0"/>
            <a:endParaRPr lang="en-US" dirty="0" smtClean="0"/>
          </a:p>
          <a:p>
            <a:pPr lvl="0"/>
            <a:r>
              <a:rPr lang="en-US" dirty="0" smtClean="0"/>
              <a:t>Higher-Order Functions</a:t>
            </a:r>
          </a:p>
          <a:p>
            <a:pPr lvl="0"/>
            <a:endParaRPr lang="en-US" dirty="0"/>
          </a:p>
          <a:p>
            <a:pPr lvl="0"/>
            <a:endParaRPr lang="en-US" dirty="0" smtClean="0"/>
          </a:p>
          <a:p>
            <a:pPr lvl="0"/>
            <a:endParaRPr lang="en-US" dirty="0" smtClean="0"/>
          </a:p>
        </p:txBody>
      </p:sp>
      <p:sp>
        <p:nvSpPr>
          <p:cNvPr id="5" name="Rectangle 4"/>
          <p:cNvSpPr/>
          <p:nvPr/>
        </p:nvSpPr>
        <p:spPr>
          <a:xfrm>
            <a:off x="317146" y="2063309"/>
            <a:ext cx="6096000" cy="1200329"/>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f()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f.variable</a:t>
            </a:r>
            <a:r>
              <a:rPr lang="de-DE" sz="1800" dirty="0">
                <a:solidFill>
                  <a:srgbClr val="000000"/>
                </a:solidFill>
                <a:latin typeface="Consolas"/>
              </a:rPr>
              <a:t> = 123;</a:t>
            </a:r>
          </a:p>
        </p:txBody>
      </p:sp>
      <p:sp>
        <p:nvSpPr>
          <p:cNvPr id="8" name="Rectangle 7"/>
          <p:cNvSpPr/>
          <p:nvPr/>
        </p:nvSpPr>
        <p:spPr>
          <a:xfrm>
            <a:off x="317146" y="3854426"/>
            <a:ext cx="6096000" cy="2031325"/>
          </a:xfrm>
          <a:prstGeom prst="rect">
            <a:avLst/>
          </a:prstGeom>
        </p:spPr>
        <p:txBody>
          <a:bodyPr>
            <a:spAutoFit/>
          </a:bodyPr>
          <a:lstStyle/>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add</a:t>
            </a:r>
            <a:r>
              <a:rPr lang="de-DE" sz="1800" b="1" dirty="0">
                <a:solidFill>
                  <a:srgbClr val="000000"/>
                </a:solidFill>
                <a:latin typeface="Consolas"/>
              </a:rPr>
              <a:t>(p1, p2) {</a:t>
            </a: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a:solidFill>
                  <a:srgbClr val="000000"/>
                </a:solidFill>
                <a:latin typeface="Consolas"/>
              </a:rPr>
              <a:t>p1+p2;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dirty="0" err="1">
                <a:solidFill>
                  <a:srgbClr val="000000"/>
                </a:solidFill>
                <a:latin typeface="Consolas"/>
              </a:rPr>
              <a:t>add</a:t>
            </a:r>
            <a:r>
              <a:rPr lang="de-DE" sz="1800" dirty="0">
                <a:solidFill>
                  <a:srgbClr val="000000"/>
                </a:solidFill>
                <a:latin typeface="Consolas"/>
              </a:rPr>
              <a:t>); </a:t>
            </a:r>
            <a:r>
              <a:rPr lang="de-DE" sz="1800" dirty="0">
                <a:solidFill>
                  <a:srgbClr val="3F7F5F"/>
                </a:solidFill>
                <a:latin typeface="Consolas"/>
              </a:rPr>
              <a:t>// 8</a:t>
            </a:r>
          </a:p>
        </p:txBody>
      </p:sp>
    </p:spTree>
    <p:extLst>
      <p:ext uri="{BB962C8B-B14F-4D97-AF65-F5344CB8AC3E}">
        <p14:creationId xmlns:p14="http://schemas.microsoft.com/office/powerpoint/2010/main" val="159005457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Funktionen</a:t>
            </a:r>
            <a:r>
              <a:rPr lang="en-US" dirty="0" smtClean="0"/>
              <a:t> </a:t>
            </a:r>
            <a:r>
              <a:rPr lang="en-US" dirty="0" err="1" smtClean="0"/>
              <a:t>definieren</a:t>
            </a:r>
            <a:endParaRPr lang="en-US" dirty="0"/>
          </a:p>
        </p:txBody>
      </p:sp>
      <p:sp>
        <p:nvSpPr>
          <p:cNvPr id="3" name="Text Placeholder 2"/>
          <p:cNvSpPr>
            <a:spLocks noGrp="1"/>
          </p:cNvSpPr>
          <p:nvPr>
            <p:ph type="body" sz="quarter" idx="10"/>
          </p:nvPr>
        </p:nvSpPr>
        <p:spPr/>
        <p:txBody>
          <a:bodyPr/>
          <a:lstStyle/>
          <a:p>
            <a:r>
              <a:rPr lang="en-US" dirty="0" smtClean="0"/>
              <a:t>Function declaration</a:t>
            </a:r>
          </a:p>
          <a:p>
            <a:endParaRPr lang="en-US" dirty="0"/>
          </a:p>
          <a:p>
            <a:r>
              <a:rPr lang="en-US" dirty="0"/>
              <a:t/>
            </a:r>
            <a:br>
              <a:rPr lang="en-US" dirty="0"/>
            </a:br>
            <a:r>
              <a:rPr lang="en-US" dirty="0"/>
              <a:t/>
            </a:r>
            <a:br>
              <a:rPr lang="en-US" dirty="0"/>
            </a:br>
            <a:r>
              <a:rPr lang="en-US" dirty="0" smtClean="0"/>
              <a:t>Function expression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4" name="Text Placeholder 8"/>
          <p:cNvSpPr txBox="1">
            <a:spLocks/>
          </p:cNvSpPr>
          <p:nvPr/>
        </p:nvSpPr>
        <p:spPr>
          <a:xfrm>
            <a:off x="6208016" y="1692391"/>
            <a:ext cx="5662800" cy="4393017"/>
          </a:xfrm>
          <a:prstGeom prst="rect">
            <a:avLst/>
          </a:prstGeom>
        </p:spPr>
        <p:txBody>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err="1" smtClean="0"/>
              <a:t>Anonyme</a:t>
            </a:r>
            <a:r>
              <a:rPr lang="en-US" dirty="0" smtClean="0"/>
              <a:t> </a:t>
            </a:r>
            <a:r>
              <a:rPr lang="en-US" dirty="0" err="1" smtClean="0"/>
              <a:t>Funktionen</a:t>
            </a:r>
            <a:endParaRPr lang="en-US" dirty="0" smtClean="0"/>
          </a:p>
          <a:p>
            <a:endParaRPr lang="de-DE" dirty="0"/>
          </a:p>
        </p:txBody>
      </p:sp>
      <p:sp>
        <p:nvSpPr>
          <p:cNvPr id="5" name="Rectangle 4"/>
          <p:cNvSpPr/>
          <p:nvPr/>
        </p:nvSpPr>
        <p:spPr>
          <a:xfrm>
            <a:off x="6190819" y="2128283"/>
            <a:ext cx="6096000" cy="3970318"/>
          </a:xfrm>
          <a:prstGeom prst="rect">
            <a:avLst/>
          </a:prstGeom>
        </p:spPr>
        <p:txBody>
          <a:bodyPr>
            <a:spAutoFit/>
          </a:bodyPr>
          <a:lstStyle/>
          <a:p>
            <a:r>
              <a:rPr lang="de-DE" sz="1800" dirty="0" err="1" smtClean="0">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endParaRPr lang="de-DE" sz="1800" dirty="0" smtClean="0">
              <a:solidFill>
                <a:srgbClr val="3F7F5F"/>
              </a:solidFill>
              <a:latin typeface="Consolas"/>
            </a:endParaRPr>
          </a:p>
          <a:p>
            <a:endParaRPr lang="de-DE" sz="1800" dirty="0">
              <a:solidFill>
                <a:srgbClr val="3F7F5F"/>
              </a:solidFill>
              <a:latin typeface="Consolas"/>
            </a:endParaRPr>
          </a:p>
          <a:p>
            <a:endParaRPr lang="de-DE" sz="1800" dirty="0" smtClean="0">
              <a:solidFill>
                <a:srgbClr val="3F7F5F"/>
              </a:solidFill>
              <a:latin typeface="Consolas"/>
            </a:endParaRPr>
          </a:p>
          <a:p>
            <a:r>
              <a:rPr lang="de-DE" sz="1800" b="1" dirty="0" err="1">
                <a:solidFill>
                  <a:srgbClr val="7F0055"/>
                </a:solidFill>
                <a:latin typeface="Consolas"/>
              </a:rPr>
              <a:t>function</a:t>
            </a:r>
            <a:r>
              <a:rPr lang="de-DE" sz="1800" b="1" dirty="0">
                <a:solidFill>
                  <a:srgbClr val="000000"/>
                </a:solidFill>
                <a:latin typeface="Consolas"/>
              </a:rPr>
              <a:t> </a:t>
            </a:r>
            <a:r>
              <a:rPr lang="de-DE" sz="1800" b="1" dirty="0" err="1">
                <a:solidFill>
                  <a:srgbClr val="000000"/>
                </a:solidFill>
                <a:latin typeface="Consolas"/>
              </a:rPr>
              <a:t>calc</a:t>
            </a:r>
            <a:r>
              <a:rPr lang="de-DE" sz="1800" b="1" dirty="0">
                <a:solidFill>
                  <a:srgbClr val="000000"/>
                </a:solidFill>
                <a:latin typeface="Consolas"/>
              </a:rPr>
              <a:t>(p1, p2, </a:t>
            </a:r>
            <a:r>
              <a:rPr lang="de-DE" sz="1800" b="1" dirty="0" err="1">
                <a:solidFill>
                  <a:srgbClr val="000000"/>
                </a:solidFill>
                <a:latin typeface="Consolas"/>
              </a:rPr>
              <a:t>operation</a:t>
            </a:r>
            <a:r>
              <a:rPr lang="de-DE" sz="1800" b="1" dirty="0">
                <a:solidFill>
                  <a:srgbClr val="000000"/>
                </a:solidFill>
                <a:latin typeface="Consolas"/>
              </a:rPr>
              <a:t>)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a:t>
            </a:r>
            <a:r>
              <a:rPr lang="de-DE" sz="1800" b="1" dirty="0" err="1">
                <a:solidFill>
                  <a:srgbClr val="000000"/>
                </a:solidFill>
                <a:latin typeface="Consolas"/>
              </a:rPr>
              <a:t>operation</a:t>
            </a:r>
            <a:r>
              <a:rPr lang="de-DE" sz="1800" b="1" dirty="0">
                <a:solidFill>
                  <a:srgbClr val="000000"/>
                </a:solidFill>
                <a:latin typeface="Consolas"/>
              </a:rPr>
              <a:t>(p1, p2);</a:t>
            </a:r>
          </a:p>
          <a:p>
            <a:r>
              <a:rPr lang="de-DE" sz="1800" dirty="0">
                <a:solidFill>
                  <a:srgbClr val="000000"/>
                </a:solidFill>
                <a:latin typeface="Consolas"/>
              </a:rPr>
              <a:t>}</a:t>
            </a:r>
          </a:p>
          <a:p>
            <a:r>
              <a:rPr lang="de-DE" sz="1800" dirty="0" err="1">
                <a:solidFill>
                  <a:srgbClr val="000000"/>
                </a:solidFill>
                <a:latin typeface="Consolas"/>
              </a:rPr>
              <a:t>calc</a:t>
            </a:r>
            <a:r>
              <a:rPr lang="de-DE" sz="1800" dirty="0">
                <a:solidFill>
                  <a:srgbClr val="000000"/>
                </a:solidFill>
                <a:latin typeface="Consolas"/>
              </a:rPr>
              <a:t>(3, 5, </a:t>
            </a:r>
            <a:r>
              <a:rPr lang="de-DE" sz="1800" b="1" dirty="0" err="1">
                <a:solidFill>
                  <a:srgbClr val="7F0055"/>
                </a:solidFill>
                <a:latin typeface="Consolas"/>
              </a:rPr>
              <a:t>function</a:t>
            </a:r>
            <a:r>
              <a:rPr lang="de-DE" sz="1800" b="1" dirty="0">
                <a:solidFill>
                  <a:srgbClr val="000000"/>
                </a:solidFill>
                <a:latin typeface="Consolas"/>
              </a:rPr>
              <a:t>(p1, p2) {</a:t>
            </a:r>
          </a:p>
          <a:p>
            <a:r>
              <a:rPr lang="de-DE" sz="1800" b="1" dirty="0">
                <a:solidFill>
                  <a:srgbClr val="7F0055"/>
                </a:solidFill>
                <a:latin typeface="Consolas"/>
              </a:rPr>
              <a:t>     </a:t>
            </a:r>
            <a:r>
              <a:rPr lang="de-DE" sz="1800" b="1" dirty="0" err="1">
                <a:solidFill>
                  <a:srgbClr val="7F0055"/>
                </a:solidFill>
                <a:latin typeface="Consolas"/>
              </a:rPr>
              <a:t>return</a:t>
            </a:r>
            <a:r>
              <a:rPr lang="de-DE" sz="1800" b="1" dirty="0">
                <a:solidFill>
                  <a:srgbClr val="000000"/>
                </a:solidFill>
                <a:latin typeface="Consolas"/>
              </a:rPr>
              <a:t> p1+p2;</a:t>
            </a:r>
          </a:p>
          <a:p>
            <a:r>
              <a:rPr lang="de-DE" sz="1800" dirty="0">
                <a:solidFill>
                  <a:srgbClr val="000000"/>
                </a:solidFill>
                <a:latin typeface="Consolas"/>
              </a:rPr>
              <a:t>});  </a:t>
            </a:r>
            <a:r>
              <a:rPr lang="de-DE" sz="1800" dirty="0">
                <a:solidFill>
                  <a:srgbClr val="3F7F5F"/>
                </a:solidFill>
                <a:latin typeface="Consolas"/>
              </a:rPr>
              <a:t>// 8</a:t>
            </a:r>
            <a:br>
              <a:rPr lang="de-DE" sz="1800" dirty="0">
                <a:solidFill>
                  <a:srgbClr val="3F7F5F"/>
                </a:solidFill>
                <a:latin typeface="Consolas"/>
              </a:rPr>
            </a:br>
            <a:endParaRPr lang="de-DE" sz="1800" dirty="0">
              <a:solidFill>
                <a:srgbClr val="3F7F5F"/>
              </a:solidFill>
              <a:latin typeface="Consolas"/>
            </a:endParaRPr>
          </a:p>
          <a:p>
            <a:endParaRPr lang="de-DE" sz="1800" dirty="0">
              <a:solidFill>
                <a:srgbClr val="3F7F5F"/>
              </a:solidFill>
              <a:latin typeface="Consolas"/>
            </a:endParaRPr>
          </a:p>
        </p:txBody>
      </p:sp>
      <p:sp>
        <p:nvSpPr>
          <p:cNvPr id="7" name="Rectangle 6"/>
          <p:cNvSpPr/>
          <p:nvPr/>
        </p:nvSpPr>
        <p:spPr>
          <a:xfrm>
            <a:off x="317145" y="2063309"/>
            <a:ext cx="6096000" cy="1200329"/>
          </a:xfrm>
          <a:prstGeom prst="rect">
            <a:avLst/>
          </a:prstGeom>
        </p:spPr>
        <p:txBody>
          <a:bodyPr>
            <a:spAutoFit/>
          </a:bodyPr>
          <a:lstStyle/>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onClick1);</a:t>
            </a:r>
          </a:p>
          <a:p>
            <a:r>
              <a:rPr lang="de-DE" sz="1800" b="1" dirty="0" err="1">
                <a:solidFill>
                  <a:srgbClr val="7F0055"/>
                </a:solidFill>
                <a:latin typeface="Consolas"/>
              </a:rPr>
              <a:t>function</a:t>
            </a:r>
            <a:r>
              <a:rPr lang="de-DE" sz="1800" b="1" dirty="0">
                <a:solidFill>
                  <a:srgbClr val="000000"/>
                </a:solidFill>
                <a:latin typeface="Consolas"/>
              </a:rPr>
              <a:t> onClick1(e)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9" name="Rectangle 8"/>
          <p:cNvSpPr/>
          <p:nvPr/>
        </p:nvSpPr>
        <p:spPr>
          <a:xfrm>
            <a:off x="370935" y="3901032"/>
            <a:ext cx="6096000" cy="1200329"/>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onClick2 = </a:t>
            </a:r>
            <a:r>
              <a:rPr lang="de-DE" sz="1800" b="1" dirty="0" err="1">
                <a:solidFill>
                  <a:srgbClr val="7F0055"/>
                </a:solidFill>
                <a:latin typeface="Consolas"/>
              </a:rPr>
              <a:t>function</a:t>
            </a:r>
            <a:r>
              <a:rPr lang="de-DE" sz="1800" b="1" dirty="0">
                <a:solidFill>
                  <a:srgbClr val="000000"/>
                </a:solidFill>
                <a:latin typeface="Consolas"/>
              </a:rPr>
              <a:t>(e)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a:p>
            <a:r>
              <a:rPr lang="de-DE" sz="1800" dirty="0" err="1">
                <a:solidFill>
                  <a:srgbClr val="000000"/>
                </a:solidFill>
                <a:latin typeface="Consolas"/>
              </a:rPr>
              <a:t>element.addEventListener</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click</a:t>
            </a:r>
            <a:r>
              <a:rPr lang="de-DE" sz="1800" dirty="0">
                <a:solidFill>
                  <a:srgbClr val="2A00FF"/>
                </a:solidFill>
                <a:latin typeface="Consolas"/>
              </a:rPr>
              <a:t>"</a:t>
            </a:r>
            <a:r>
              <a:rPr lang="de-DE" sz="1800" dirty="0">
                <a:solidFill>
                  <a:srgbClr val="000000"/>
                </a:solidFill>
                <a:latin typeface="Consolas"/>
              </a:rPr>
              <a:t>, onClick2);</a:t>
            </a:r>
          </a:p>
        </p:txBody>
      </p:sp>
    </p:spTree>
    <p:extLst>
      <p:ext uri="{BB962C8B-B14F-4D97-AF65-F5344CB8AC3E}">
        <p14:creationId xmlns:p14="http://schemas.microsoft.com/office/powerpoint/2010/main" val="52209376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Immediate functions</a:t>
            </a:r>
            <a:endParaRPr lang="en-US" dirty="0"/>
          </a:p>
        </p:txBody>
      </p:sp>
      <p:sp>
        <p:nvSpPr>
          <p:cNvPr id="3" name="Text Placeholder 2"/>
          <p:cNvSpPr>
            <a:spLocks noGrp="1"/>
          </p:cNvSpPr>
          <p:nvPr>
            <p:ph type="body" sz="quarter" idx="10"/>
          </p:nvPr>
        </p:nvSpPr>
        <p:spPr/>
        <p:txBody>
          <a:bodyPr/>
          <a:lstStyle/>
          <a:p>
            <a:pPr lvl="0"/>
            <a:r>
              <a:rPr lang="en-US" dirty="0" smtClean="0"/>
              <a:t>Immediate function</a:t>
            </a:r>
            <a:r>
              <a:rPr lang="en-US" dirty="0"/>
              <a:t/>
            </a:r>
            <a:br>
              <a:rPr lang="en-US" dirty="0"/>
            </a:br>
            <a:endParaRPr lang="en-US" dirty="0" smtClean="0"/>
          </a:p>
          <a:p>
            <a:pPr lvl="0"/>
            <a:r>
              <a:rPr lang="en-US" dirty="0" smtClean="0"/>
              <a:t/>
            </a:r>
            <a:br>
              <a:rPr lang="en-US" dirty="0" smtClean="0"/>
            </a:br>
            <a:endParaRPr lang="en-US" dirty="0" smtClean="0"/>
          </a:p>
          <a:p>
            <a:pPr lvl="0"/>
            <a:r>
              <a:rPr lang="en-US" dirty="0" smtClean="0"/>
              <a:t>Immediate function </a:t>
            </a:r>
            <a:r>
              <a:rPr lang="en-US" dirty="0" err="1" smtClean="0"/>
              <a:t>mit</a:t>
            </a:r>
            <a:r>
              <a:rPr lang="en-US" dirty="0" smtClean="0"/>
              <a:t> jQuery</a:t>
            </a:r>
            <a:br>
              <a:rPr lang="en-US" dirty="0" smtClean="0"/>
            </a:br>
            <a:r>
              <a:rPr lang="en-US" dirty="0" smtClean="0"/>
              <a:t/>
            </a:r>
            <a:br>
              <a:rPr lang="en-US" dirty="0" smtClean="0"/>
            </a:br>
            <a:r>
              <a:rPr lang="en-US" dirty="0" smtClean="0"/>
              <a:t/>
            </a:r>
            <a:br>
              <a:rPr lang="en-US" dirty="0" smtClean="0"/>
            </a:br>
            <a:endParaRPr lang="en-US" dirty="0"/>
          </a:p>
        </p:txBody>
      </p:sp>
      <p:sp>
        <p:nvSpPr>
          <p:cNvPr id="5" name="Rectangle 4"/>
          <p:cNvSpPr/>
          <p:nvPr/>
        </p:nvSpPr>
        <p:spPr>
          <a:xfrm>
            <a:off x="317146" y="2054285"/>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a:solidFill>
                  <a:srgbClr val="000000"/>
                </a:solidFill>
                <a:latin typeface="Consolas"/>
              </a:rPr>
              <a:t>})();</a:t>
            </a:r>
          </a:p>
        </p:txBody>
      </p:sp>
      <p:sp>
        <p:nvSpPr>
          <p:cNvPr id="7" name="Rectangle 6"/>
          <p:cNvSpPr/>
          <p:nvPr/>
        </p:nvSpPr>
        <p:spPr>
          <a:xfrm>
            <a:off x="317146" y="3904600"/>
            <a:ext cx="6096000" cy="923330"/>
          </a:xfrm>
          <a:prstGeom prst="rect">
            <a:avLst/>
          </a:prstGeom>
        </p:spPr>
        <p:txBody>
          <a:bodyPr>
            <a:spAutoFit/>
          </a:bodyPr>
          <a:lstStyle/>
          <a:p>
            <a:r>
              <a:rPr lang="de-DE" sz="1800" dirty="0">
                <a:solidFill>
                  <a:srgbClr val="000000"/>
                </a:solidFill>
                <a:latin typeface="Consolas"/>
              </a:rPr>
              <a:t>(</a:t>
            </a:r>
            <a:r>
              <a:rPr lang="de-DE" sz="1800" b="1" dirty="0" err="1">
                <a:solidFill>
                  <a:srgbClr val="7F0055"/>
                </a:solidFill>
                <a:latin typeface="Consolas"/>
              </a:rPr>
              <a:t>function</a:t>
            </a:r>
            <a:r>
              <a:rPr lang="de-DE" sz="1800" b="1" dirty="0">
                <a:solidFill>
                  <a:srgbClr val="000000"/>
                </a:solidFill>
                <a:latin typeface="Consolas"/>
              </a:rPr>
              <a:t>($) {</a:t>
            </a:r>
          </a:p>
          <a:p>
            <a:r>
              <a:rPr lang="en-GB" sz="1800" dirty="0" smtClean="0">
                <a:solidFill>
                  <a:srgbClr val="3F7F5F"/>
                </a:solidFill>
                <a:latin typeface="Consolas"/>
              </a:rPr>
              <a:t>     // </a:t>
            </a:r>
            <a:r>
              <a:rPr lang="en-GB" sz="1800" dirty="0">
                <a:solidFill>
                  <a:srgbClr val="3F7F5F"/>
                </a:solidFill>
                <a:latin typeface="Consolas"/>
              </a:rPr>
              <a:t>do stuff with $ as jQuery</a:t>
            </a:r>
          </a:p>
          <a:p>
            <a:r>
              <a:rPr lang="de-DE" sz="1800" dirty="0">
                <a:solidFill>
                  <a:srgbClr val="000000"/>
                </a:solidFill>
                <a:latin typeface="Consolas"/>
              </a:rPr>
              <a:t>})(</a:t>
            </a:r>
            <a:r>
              <a:rPr lang="de-DE" sz="1800" dirty="0" err="1">
                <a:solidFill>
                  <a:srgbClr val="000000"/>
                </a:solidFill>
                <a:latin typeface="Consolas"/>
              </a:rPr>
              <a:t>jQuery</a:t>
            </a:r>
            <a:r>
              <a:rPr lang="de-DE" sz="1800" dirty="0">
                <a:solidFill>
                  <a:srgbClr val="000000"/>
                </a:solidFill>
                <a:latin typeface="Consolas"/>
              </a:rPr>
              <a:t>);</a:t>
            </a:r>
          </a:p>
        </p:txBody>
      </p:sp>
    </p:spTree>
    <p:extLst>
      <p:ext uri="{BB962C8B-B14F-4D97-AF65-F5344CB8AC3E}">
        <p14:creationId xmlns:p14="http://schemas.microsoft.com/office/powerpoint/2010/main" val="196515374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dirty="0">
                <a:solidFill>
                  <a:srgbClr val="008080"/>
                </a:solidFill>
                <a:latin typeface="Consolas"/>
              </a:rPr>
              <a:t>&gt;</a:t>
            </a:r>
            <a:r>
              <a:rPr lang="nn-NO" sz="2400" dirty="0">
                <a:solidFill>
                  <a:srgbClr val="000000"/>
                </a:solidFill>
                <a:latin typeface="Consolas"/>
              </a:rPr>
              <a:t>abc</a:t>
            </a:r>
            <a:r>
              <a:rPr lang="nn-NO" sz="2400" dirty="0">
                <a:solidFill>
                  <a:srgbClr val="008080"/>
                </a:solidFill>
                <a:latin typeface="Consolas"/>
              </a:rPr>
              <a:t>&lt;/</a:t>
            </a:r>
            <a:r>
              <a:rPr lang="nn-NO" sz="2400" dirty="0">
                <a:solidFill>
                  <a:srgbClr val="3F7F7F"/>
                </a:solidFill>
                <a:latin typeface="Consolas"/>
              </a:rPr>
              <a:t>div</a:t>
            </a:r>
            <a:r>
              <a:rPr lang="nn-NO" sz="2400"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Module design pattern</a:t>
            </a:r>
            <a:endParaRPr lang="en-US" dirty="0"/>
          </a:p>
        </p:txBody>
      </p:sp>
      <p:sp>
        <p:nvSpPr>
          <p:cNvPr id="3" name="Text Placeholder 2"/>
          <p:cNvSpPr>
            <a:spLocks noGrp="1"/>
          </p:cNvSpPr>
          <p:nvPr>
            <p:ph type="body" sz="quarter" idx="10"/>
          </p:nvPr>
        </p:nvSpPr>
        <p:spPr/>
        <p:txBody>
          <a:bodyPr/>
          <a:lstStyle/>
          <a:p>
            <a:pPr lvl="0"/>
            <a:r>
              <a:rPr lang="en-US" dirty="0" smtClean="0"/>
              <a:t>Module design pattern</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5" name="Rectangle 4"/>
          <p:cNvSpPr/>
          <p:nvPr/>
        </p:nvSpPr>
        <p:spPr>
          <a:xfrm>
            <a:off x="317146" y="2070485"/>
            <a:ext cx="6096000" cy="3970318"/>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Module = (</a:t>
            </a:r>
            <a:r>
              <a:rPr lang="de-DE" sz="1800" b="1" dirty="0" err="1">
                <a:solidFill>
                  <a:srgbClr val="7F0055"/>
                </a:solidFill>
                <a:latin typeface="Consolas"/>
              </a:rPr>
              <a:t>function</a:t>
            </a:r>
            <a:r>
              <a:rPr lang="de-DE" sz="1800" b="1" dirty="0">
                <a:solidFill>
                  <a:srgbClr val="000000"/>
                </a:solidFill>
                <a:latin typeface="Consolas"/>
              </a:rPr>
              <a:t>() {</a:t>
            </a:r>
          </a:p>
          <a:p>
            <a:r>
              <a:rPr lang="de-DE" sz="1800" b="1" dirty="0" smtClean="0">
                <a:solidFill>
                  <a:srgbClr val="7F0055"/>
                </a:solidFill>
                <a:latin typeface="Consolas"/>
              </a:rPr>
              <a:t>    </a:t>
            </a:r>
            <a:r>
              <a:rPr lang="de-DE" sz="1800" b="1" dirty="0" err="1" smtClean="0">
                <a:solidFill>
                  <a:srgbClr val="7F0055"/>
                </a:solidFill>
                <a:latin typeface="Consolas"/>
              </a:rPr>
              <a:t>var</a:t>
            </a:r>
            <a:r>
              <a:rPr lang="de-DE" sz="1800" b="1" dirty="0" smtClean="0">
                <a:solidFill>
                  <a:srgbClr val="000000"/>
                </a:solidFill>
                <a:latin typeface="Consolas"/>
              </a:rPr>
              <a:t> </a:t>
            </a:r>
            <a:r>
              <a:rPr lang="de-DE" sz="1800" b="1" dirty="0" err="1">
                <a:solidFill>
                  <a:srgbClr val="000000"/>
                </a:solidFill>
                <a:latin typeface="Consolas"/>
              </a:rPr>
              <a:t>privateVariable</a:t>
            </a:r>
            <a:r>
              <a:rPr lang="de-DE" sz="1800" b="1" dirty="0">
                <a:solidFill>
                  <a:srgbClr val="000000"/>
                </a:solidFill>
                <a:latin typeface="Consolas"/>
              </a:rPr>
              <a:t> = 123</a:t>
            </a:r>
            <a:r>
              <a:rPr lang="de-DE" sz="1800" b="1" dirty="0" smtClean="0">
                <a:solidFill>
                  <a:srgbClr val="000000"/>
                </a:solidFill>
                <a:latin typeface="Consolas"/>
              </a:rPr>
              <a:t>;</a:t>
            </a:r>
          </a:p>
          <a:p>
            <a:r>
              <a:rPr lang="de-DE" sz="1800" b="1" dirty="0">
                <a:solidFill>
                  <a:srgbClr val="000000"/>
                </a:solidFill>
                <a:latin typeface="Consolas"/>
              </a:rPr>
              <a:t> </a:t>
            </a:r>
            <a:r>
              <a:rPr lang="de-DE" sz="1800" b="1" dirty="0" smtClean="0">
                <a:solidFill>
                  <a:srgbClr val="000000"/>
                </a:solidFill>
                <a:latin typeface="Consolas"/>
              </a:rPr>
              <a:t>   </a:t>
            </a:r>
            <a:r>
              <a:rPr lang="de-DE" sz="1800" b="1" dirty="0" err="1" smtClean="0">
                <a:solidFill>
                  <a:srgbClr val="7F0055"/>
                </a:solidFill>
                <a:latin typeface="Consolas"/>
              </a:rPr>
              <a:t>function</a:t>
            </a:r>
            <a:r>
              <a:rPr lang="de-DE" sz="1800" b="1" dirty="0" smtClean="0">
                <a:solidFill>
                  <a:srgbClr val="7F0055"/>
                </a:solidFill>
                <a:latin typeface="Consolas"/>
              </a:rPr>
              <a:t> </a:t>
            </a:r>
            <a:r>
              <a:rPr lang="de-DE" sz="1800" b="1" dirty="0" err="1" smtClean="0">
                <a:solidFill>
                  <a:srgbClr val="000000"/>
                </a:solidFill>
                <a:latin typeface="Consolas"/>
              </a:rPr>
              <a:t>privateFunction</a:t>
            </a:r>
            <a:r>
              <a:rPr lang="de-DE" sz="1800" b="1" dirty="0" smtClean="0">
                <a:solidFill>
                  <a:srgbClr val="000000"/>
                </a:solidFill>
                <a:latin typeface="Consolas"/>
              </a:rPr>
              <a:t>() {</a:t>
            </a:r>
            <a:br>
              <a:rPr lang="de-DE" sz="1800" b="1" dirty="0" smtClean="0">
                <a:solidFill>
                  <a:srgbClr val="000000"/>
                </a:solidFill>
                <a:latin typeface="Consolas"/>
              </a:rPr>
            </a:br>
            <a:r>
              <a:rPr lang="de-DE" sz="1800" b="1" dirty="0" smtClean="0">
                <a:solidFill>
                  <a:srgbClr val="000000"/>
                </a:solidFill>
                <a:latin typeface="Consolas"/>
              </a:rPr>
              <a:t>        </a:t>
            </a:r>
            <a:r>
              <a:rPr lang="de-DE" sz="1800" dirty="0">
                <a:solidFill>
                  <a:srgbClr val="3F7F5F"/>
                </a:solidFill>
                <a:latin typeface="Consolas"/>
              </a:rPr>
              <a:t>//do </a:t>
            </a:r>
            <a:r>
              <a:rPr lang="de-DE" sz="1800" dirty="0" err="1" smtClean="0">
                <a:solidFill>
                  <a:srgbClr val="3F7F5F"/>
                </a:solidFill>
                <a:latin typeface="Consolas"/>
              </a:rPr>
              <a:t>stuff</a:t>
            </a:r>
            <a:r>
              <a:rPr lang="de-DE" sz="1800" b="1" dirty="0" smtClean="0">
                <a:solidFill>
                  <a:srgbClr val="000000"/>
                </a:solidFill>
                <a:latin typeface="Consolas"/>
              </a:rPr>
              <a:t/>
            </a:r>
            <a:br>
              <a:rPr lang="de-DE" sz="1800" b="1" dirty="0" smtClean="0">
                <a:solidFill>
                  <a:srgbClr val="000000"/>
                </a:solidFill>
                <a:latin typeface="Consolas"/>
              </a:rPr>
            </a:br>
            <a:r>
              <a:rPr lang="de-DE" sz="1800" b="1" dirty="0" smtClean="0">
                <a:solidFill>
                  <a:srgbClr val="000000"/>
                </a:solidFill>
                <a:latin typeface="Consolas"/>
              </a:rPr>
              <a:t>    }</a:t>
            </a:r>
            <a:endParaRPr lang="de-DE" sz="1800" b="1" dirty="0">
              <a:solidFill>
                <a:srgbClr val="000000"/>
              </a:solidFill>
              <a:latin typeface="Consolas"/>
            </a:endParaRPr>
          </a:p>
          <a:p>
            <a:endParaRPr lang="de-DE" sz="1800" dirty="0">
              <a:latin typeface="Consolas"/>
            </a:endParaRPr>
          </a:p>
          <a:p>
            <a:r>
              <a:rPr lang="de-DE" sz="1800" dirty="0" smtClean="0">
                <a:solidFill>
                  <a:srgbClr val="000000"/>
                </a:solidFill>
                <a:latin typeface="Consolas"/>
              </a:rPr>
              <a:t>    </a:t>
            </a:r>
            <a:r>
              <a:rPr lang="de-DE" sz="1800" dirty="0" err="1" smtClean="0">
                <a:solidFill>
                  <a:srgbClr val="000000"/>
                </a:solidFill>
                <a:latin typeface="Consolas"/>
              </a:rPr>
              <a:t>module</a:t>
            </a:r>
            <a:r>
              <a:rPr lang="de-DE" sz="1800" dirty="0" smtClean="0">
                <a:solidFill>
                  <a:srgbClr val="000000"/>
                </a:solidFill>
                <a:latin typeface="Consolas"/>
              </a:rPr>
              <a:t> </a:t>
            </a:r>
            <a:r>
              <a:rPr lang="de-DE" sz="1800" dirty="0">
                <a:solidFill>
                  <a:srgbClr val="000000"/>
                </a:solidFill>
                <a:latin typeface="Consolas"/>
              </a:rPr>
              <a:t>= {};</a:t>
            </a:r>
          </a:p>
          <a:p>
            <a:r>
              <a:rPr lang="de-DE" sz="1800" dirty="0" smtClean="0">
                <a:solidFill>
                  <a:srgbClr val="000000"/>
                </a:solidFill>
                <a:latin typeface="Consolas"/>
              </a:rPr>
              <a:t>    </a:t>
            </a:r>
            <a:r>
              <a:rPr lang="de-DE" sz="1800" dirty="0" err="1" smtClean="0">
                <a:solidFill>
                  <a:srgbClr val="000000"/>
                </a:solidFill>
                <a:latin typeface="Consolas"/>
              </a:rPr>
              <a:t>module.publicVariable</a:t>
            </a:r>
            <a:r>
              <a:rPr lang="de-DE" sz="1800" dirty="0" smtClean="0">
                <a:solidFill>
                  <a:srgbClr val="000000"/>
                </a:solidFill>
                <a:latin typeface="Consolas"/>
              </a:rPr>
              <a:t> </a:t>
            </a:r>
            <a:r>
              <a:rPr lang="de-DE" sz="1800" dirty="0">
                <a:solidFill>
                  <a:srgbClr val="000000"/>
                </a:solidFill>
                <a:latin typeface="Consolas"/>
              </a:rPr>
              <a:t>= 456;</a:t>
            </a:r>
          </a:p>
          <a:p>
            <a:r>
              <a:rPr lang="de-DE" sz="1800" dirty="0" smtClean="0">
                <a:solidFill>
                  <a:srgbClr val="000000"/>
                </a:solidFill>
                <a:latin typeface="Consolas"/>
              </a:rPr>
              <a:t>    </a:t>
            </a:r>
            <a:r>
              <a:rPr lang="de-DE" sz="1800" dirty="0" err="1" smtClean="0">
                <a:solidFill>
                  <a:srgbClr val="000000"/>
                </a:solidFill>
                <a:latin typeface="Consolas"/>
              </a:rPr>
              <a:t>module.publicFunction</a:t>
            </a:r>
            <a:r>
              <a:rPr lang="de-DE" sz="1800" dirty="0" smtClean="0">
                <a:solidFill>
                  <a:srgbClr val="000000"/>
                </a:solidFill>
                <a:latin typeface="Consolas"/>
              </a:rPr>
              <a:t> </a:t>
            </a:r>
            <a:r>
              <a:rPr lang="de-DE" sz="1800" dirty="0">
                <a:solidFill>
                  <a:srgbClr val="000000"/>
                </a:solidFill>
                <a:latin typeface="Consolas"/>
              </a:rPr>
              <a:t>= </a:t>
            </a:r>
            <a:r>
              <a:rPr lang="de-DE" sz="1800" b="1" dirty="0" err="1">
                <a:solidFill>
                  <a:srgbClr val="7F0055"/>
                </a:solidFill>
                <a:latin typeface="Consolas"/>
              </a:rPr>
              <a:t>function</a:t>
            </a:r>
            <a:r>
              <a:rPr lang="de-DE" sz="1800" b="1" dirty="0">
                <a:solidFill>
                  <a:srgbClr val="000000"/>
                </a:solidFill>
                <a:latin typeface="Consolas"/>
              </a:rPr>
              <a:t>() {</a:t>
            </a:r>
          </a:p>
          <a:p>
            <a:r>
              <a:rPr lang="de-DE" sz="1800" dirty="0" smtClean="0">
                <a:solidFill>
                  <a:srgbClr val="3F7F5F"/>
                </a:solidFill>
                <a:latin typeface="Consolas"/>
              </a:rPr>
              <a:t>        //</a:t>
            </a:r>
            <a:r>
              <a:rPr lang="de-DE" sz="1800" dirty="0">
                <a:solidFill>
                  <a:srgbClr val="3F7F5F"/>
                </a:solidFill>
                <a:latin typeface="Consolas"/>
              </a:rPr>
              <a:t>do </a:t>
            </a:r>
            <a:r>
              <a:rPr lang="de-DE" sz="1800" dirty="0" err="1">
                <a:solidFill>
                  <a:srgbClr val="3F7F5F"/>
                </a:solidFill>
                <a:latin typeface="Consolas"/>
              </a:rPr>
              <a:t>stuff</a:t>
            </a:r>
            <a:endParaRPr lang="de-DE" sz="1800" dirty="0">
              <a:solidFill>
                <a:srgbClr val="3F7F5F"/>
              </a:solidFill>
              <a:latin typeface="Consolas"/>
            </a:endParaRPr>
          </a:p>
          <a:p>
            <a:r>
              <a:rPr lang="de-DE" sz="1800" dirty="0" smtClean="0">
                <a:solidFill>
                  <a:srgbClr val="000000"/>
                </a:solidFill>
                <a:latin typeface="Consolas"/>
              </a:rPr>
              <a:t>    };</a:t>
            </a:r>
            <a:endParaRPr lang="de-DE" sz="1800" dirty="0">
              <a:solidFill>
                <a:srgbClr val="000000"/>
              </a:solidFill>
              <a:latin typeface="Consolas"/>
            </a:endParaRPr>
          </a:p>
          <a:p>
            <a:endParaRPr lang="de-DE" sz="1800" dirty="0">
              <a:latin typeface="Consolas"/>
            </a:endParaRPr>
          </a:p>
          <a:p>
            <a:r>
              <a:rPr lang="de-DE" sz="1800" b="1" dirty="0" smtClean="0">
                <a:solidFill>
                  <a:srgbClr val="7F0055"/>
                </a:solidFill>
                <a:latin typeface="Consolas"/>
              </a:rPr>
              <a:t>    </a:t>
            </a:r>
            <a:r>
              <a:rPr lang="de-DE" sz="1800" b="1" dirty="0" err="1" smtClean="0">
                <a:solidFill>
                  <a:srgbClr val="7F0055"/>
                </a:solidFill>
                <a:latin typeface="Consolas"/>
              </a:rPr>
              <a:t>return</a:t>
            </a:r>
            <a:r>
              <a:rPr lang="de-DE" sz="1800" b="1" dirty="0" smtClean="0">
                <a:solidFill>
                  <a:srgbClr val="000000"/>
                </a:solidFill>
                <a:latin typeface="Consolas"/>
              </a:rPr>
              <a:t> </a:t>
            </a:r>
            <a:r>
              <a:rPr lang="de-DE" sz="1800" b="1" dirty="0" err="1">
                <a:solidFill>
                  <a:srgbClr val="000000"/>
                </a:solidFill>
                <a:latin typeface="Consolas"/>
              </a:rPr>
              <a:t>module</a:t>
            </a:r>
            <a:r>
              <a:rPr lang="de-DE" sz="1800" b="1" dirty="0">
                <a:solidFill>
                  <a:srgbClr val="000000"/>
                </a:solidFill>
                <a:latin typeface="Consolas"/>
              </a:rPr>
              <a:t>;</a:t>
            </a:r>
          </a:p>
          <a:p>
            <a:r>
              <a:rPr lang="de-DE" sz="1800" dirty="0">
                <a:solidFill>
                  <a:srgbClr val="000000"/>
                </a:solidFill>
                <a:latin typeface="Consolas"/>
              </a:rPr>
              <a:t>})();</a:t>
            </a:r>
          </a:p>
        </p:txBody>
      </p:sp>
    </p:spTree>
    <p:extLst>
      <p:ext uri="{BB962C8B-B14F-4D97-AF65-F5344CB8AC3E}">
        <p14:creationId xmlns:p14="http://schemas.microsoft.com/office/powerpoint/2010/main" val="278847228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Funktionales</a:t>
            </a:r>
            <a:r>
              <a:rPr lang="en-US" dirty="0" smtClean="0"/>
              <a:t> </a:t>
            </a:r>
            <a:r>
              <a:rPr lang="en-US" dirty="0" err="1" smtClean="0"/>
              <a:t>Programmieren</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die </a:t>
            </a:r>
            <a:r>
              <a:rPr lang="en-US" b="0" dirty="0" err="1" smtClean="0"/>
              <a:t>Funktion</a:t>
            </a:r>
            <a:r>
              <a:rPr lang="en-US" b="0" dirty="0" smtClean="0"/>
              <a:t> </a:t>
            </a:r>
            <a:r>
              <a:rPr lang="en-US" sz="1800" b="0" dirty="0">
                <a:solidFill>
                  <a:srgbClr val="000000"/>
                </a:solidFill>
                <a:latin typeface="Consolas"/>
              </a:rPr>
              <a:t>loop(array</a:t>
            </a:r>
            <a:r>
              <a:rPr lang="en-US" dirty="0" smtClean="0"/>
              <a:t>, </a:t>
            </a:r>
            <a:r>
              <a:rPr lang="en-US" sz="1800" b="0" dirty="0" err="1">
                <a:solidFill>
                  <a:srgbClr val="000000"/>
                </a:solidFill>
                <a:latin typeface="Consolas"/>
              </a:rPr>
              <a:t>fn</a:t>
            </a:r>
            <a:r>
              <a:rPr lang="en-US" sz="1800" b="0" dirty="0">
                <a:solidFill>
                  <a:srgbClr val="000000"/>
                </a:solidFill>
                <a:latin typeface="Consolas"/>
              </a:rPr>
              <a:t>)</a:t>
            </a:r>
            <a:r>
              <a:rPr lang="en-US" dirty="0" smtClean="0"/>
              <a:t>, </a:t>
            </a:r>
            <a:r>
              <a:rPr lang="en-US" b="0" dirty="0" smtClean="0"/>
              <a:t>die </a:t>
            </a:r>
            <a:r>
              <a:rPr lang="en-US" b="0" dirty="0" err="1" smtClean="0"/>
              <a:t>über</a:t>
            </a:r>
            <a:r>
              <a:rPr lang="en-US" b="0" dirty="0" smtClean="0"/>
              <a:t> die </a:t>
            </a:r>
            <a:r>
              <a:rPr lang="en-US" b="0" dirty="0" err="1" smtClean="0"/>
              <a:t>Elemente</a:t>
            </a:r>
            <a:r>
              <a:rPr lang="en-US" b="0" dirty="0" smtClean="0"/>
              <a:t> </a:t>
            </a:r>
            <a:r>
              <a:rPr lang="en-US" b="0" dirty="0" err="1" smtClean="0"/>
              <a:t>eines</a:t>
            </a:r>
            <a:r>
              <a:rPr lang="en-US" b="0" dirty="0" smtClean="0"/>
              <a:t> Arrays </a:t>
            </a:r>
            <a:r>
              <a:rPr lang="en-US" b="0" dirty="0" err="1" smtClean="0"/>
              <a:t>iteriert</a:t>
            </a:r>
            <a:r>
              <a:rPr lang="en-US" dirty="0"/>
              <a:t/>
            </a:r>
            <a:br>
              <a:rPr lang="en-US" dirty="0"/>
            </a:br>
            <a:r>
              <a:rPr lang="en-US" dirty="0" err="1"/>
              <a:t>Funktionsaufruf</a:t>
            </a:r>
            <a:r>
              <a:rPr lang="en-US" dirty="0"/>
              <a:t>:</a:t>
            </a:r>
            <a:br>
              <a:rPr lang="en-US" dirty="0"/>
            </a:br>
            <a:endParaRPr lang="en-US" dirty="0" smtClean="0"/>
          </a:p>
          <a:p>
            <a:pPr lvl="0"/>
            <a:endParaRPr lang="en-US" dirty="0"/>
          </a:p>
          <a:p>
            <a:r>
              <a:rPr lang="en-US" dirty="0" err="1" smtClean="0"/>
              <a:t>Übung</a:t>
            </a:r>
            <a:r>
              <a:rPr lang="en-US" dirty="0" smtClean="0"/>
              <a:t> 2:</a:t>
            </a:r>
            <a:r>
              <a:rPr lang="en-US" b="0" dirty="0" smtClean="0"/>
              <a:t> </a:t>
            </a:r>
            <a:r>
              <a:rPr lang="en-US" b="0" dirty="0" err="1"/>
              <a:t>Implementiere</a:t>
            </a:r>
            <a:r>
              <a:rPr lang="en-US" b="0" dirty="0"/>
              <a:t> </a:t>
            </a:r>
            <a:r>
              <a:rPr lang="en-US" b="0" dirty="0" smtClean="0"/>
              <a:t>die </a:t>
            </a:r>
            <a:r>
              <a:rPr lang="en-US" b="0" dirty="0" err="1" smtClean="0"/>
              <a:t>Funktion</a:t>
            </a:r>
            <a:r>
              <a:rPr lang="en-US" b="0" dirty="0" smtClean="0"/>
              <a:t> </a:t>
            </a:r>
            <a:r>
              <a:rPr lang="en-US" sz="1800" b="0" dirty="0">
                <a:solidFill>
                  <a:srgbClr val="000000"/>
                </a:solidFill>
                <a:latin typeface="Consolas"/>
              </a:rPr>
              <a:t>select(query, </a:t>
            </a:r>
            <a:r>
              <a:rPr lang="en-US" sz="1800" b="0" dirty="0" err="1">
                <a:solidFill>
                  <a:srgbClr val="000000"/>
                </a:solidFill>
                <a:latin typeface="Consolas"/>
              </a:rPr>
              <a:t>fn</a:t>
            </a:r>
            <a:r>
              <a:rPr lang="en-US" sz="1800" b="0" dirty="0" smtClean="0">
                <a:solidFill>
                  <a:srgbClr val="000000"/>
                </a:solidFill>
                <a:latin typeface="Consolas"/>
              </a:rPr>
              <a:t>),</a:t>
            </a:r>
            <a:r>
              <a:rPr lang="en-US" b="0" dirty="0"/>
              <a:t> </a:t>
            </a:r>
            <a:r>
              <a:rPr lang="en-US" b="0" dirty="0" err="1" smtClean="0"/>
              <a:t>bei</a:t>
            </a:r>
            <a:r>
              <a:rPr lang="en-US" b="0" dirty="0" smtClean="0"/>
              <a:t> der </a:t>
            </a:r>
            <a:r>
              <a:rPr lang="en-US" b="0" dirty="0" err="1" smtClean="0"/>
              <a:t>alle</a:t>
            </a:r>
            <a:r>
              <a:rPr lang="en-US" b="0" dirty="0" smtClean="0"/>
              <a:t> </a:t>
            </a:r>
            <a:r>
              <a:rPr lang="en-US" b="0" dirty="0" err="1" smtClean="0"/>
              <a:t>Elemente</a:t>
            </a:r>
            <a:r>
              <a:rPr lang="en-US" b="0" dirty="0" smtClean="0"/>
              <a:t> </a:t>
            </a:r>
            <a:r>
              <a:rPr lang="en-US" b="0" dirty="0" err="1" smtClean="0"/>
              <a:t>mit</a:t>
            </a:r>
            <a:r>
              <a:rPr lang="en-US" b="0" dirty="0" smtClean="0"/>
              <a:t> </a:t>
            </a:r>
            <a:r>
              <a:rPr lang="en-US" sz="1800" b="0" dirty="0">
                <a:solidFill>
                  <a:srgbClr val="000000"/>
                </a:solidFill>
                <a:latin typeface="Consolas"/>
              </a:rPr>
              <a:t>query</a:t>
            </a:r>
            <a:r>
              <a:rPr lang="en-US" b="0" dirty="0" smtClean="0"/>
              <a:t> </a:t>
            </a:r>
            <a:r>
              <a:rPr lang="en-US" b="0" dirty="0" err="1" smtClean="0"/>
              <a:t>selektiert</a:t>
            </a:r>
            <a:r>
              <a:rPr lang="en-US" b="0" dirty="0" smtClean="0"/>
              <a:t> </a:t>
            </a:r>
            <a:r>
              <a:rPr lang="en-US" b="0" dirty="0" err="1" smtClean="0"/>
              <a:t>werden</a:t>
            </a:r>
            <a:r>
              <a:rPr lang="en-US" b="0" dirty="0"/>
              <a:t> </a:t>
            </a:r>
            <a:r>
              <a:rPr lang="en-US" b="0" dirty="0" smtClean="0"/>
              <a:t>und in </a:t>
            </a:r>
            <a:r>
              <a:rPr lang="en-US" b="0" dirty="0" err="1" smtClean="0"/>
              <a:t>einem</a:t>
            </a:r>
            <a:r>
              <a:rPr lang="en-US" b="0" dirty="0" smtClean="0"/>
              <a:t> Callback </a:t>
            </a:r>
            <a:r>
              <a:rPr lang="en-US" dirty="0" err="1" smtClean="0"/>
              <a:t>einzeln</a:t>
            </a:r>
            <a:r>
              <a:rPr lang="en-US" dirty="0" smtClean="0"/>
              <a:t> </a:t>
            </a:r>
            <a:r>
              <a:rPr lang="en-US" b="0" dirty="0" err="1" smtClean="0"/>
              <a:t>modifiziert</a:t>
            </a:r>
            <a:r>
              <a:rPr lang="en-US" b="0" dirty="0" smtClean="0"/>
              <a:t> </a:t>
            </a:r>
            <a:r>
              <a:rPr lang="en-US" b="0" dirty="0" err="1" smtClean="0"/>
              <a:t>werden</a:t>
            </a:r>
            <a:r>
              <a:rPr lang="en-US" b="0" dirty="0" smtClean="0"/>
              <a:t> </a:t>
            </a:r>
            <a:r>
              <a:rPr lang="en-US" b="0" dirty="0" err="1" smtClean="0"/>
              <a:t>können</a:t>
            </a:r>
            <a:r>
              <a:rPr lang="en-US" b="0" dirty="0" smtClean="0"/>
              <a:t>. </a:t>
            </a:r>
            <a:endParaRPr lang="en-US" b="0" dirty="0"/>
          </a:p>
          <a:p>
            <a:r>
              <a:rPr lang="en-US" dirty="0" err="1" smtClean="0"/>
              <a:t>Übung</a:t>
            </a:r>
            <a:r>
              <a:rPr lang="en-US" dirty="0" smtClean="0"/>
              <a:t> 3: </a:t>
            </a:r>
            <a:r>
              <a:rPr lang="en-US" b="0" dirty="0" err="1" smtClean="0"/>
              <a:t>Implementiere</a:t>
            </a:r>
            <a:r>
              <a:rPr lang="en-US" b="0" dirty="0" smtClean="0"/>
              <a:t> in </a:t>
            </a:r>
            <a:r>
              <a:rPr lang="en-US" b="0" dirty="0" err="1" smtClean="0"/>
              <a:t>einem</a:t>
            </a:r>
            <a:r>
              <a:rPr lang="en-US" b="0" dirty="0" smtClean="0"/>
              <a:t> </a:t>
            </a:r>
            <a:r>
              <a:rPr lang="en-US" b="0" dirty="0" err="1" smtClean="0"/>
              <a:t>Objekt</a:t>
            </a:r>
            <a:r>
              <a:rPr lang="en-US" b="0" dirty="0" smtClean="0"/>
              <a:t> </a:t>
            </a:r>
            <a:r>
              <a:rPr lang="en-US" sz="1800" b="0" dirty="0" smtClean="0">
                <a:solidFill>
                  <a:srgbClr val="000000"/>
                </a:solidFill>
                <a:latin typeface="Consolas"/>
              </a:rPr>
              <a:t>Sort</a:t>
            </a:r>
            <a:r>
              <a:rPr lang="en-US" b="0" dirty="0" smtClean="0"/>
              <a:t> das Module Design Pattern in der </a:t>
            </a:r>
            <a:r>
              <a:rPr lang="en-US" b="0" dirty="0" err="1" smtClean="0"/>
              <a:t>Datei</a:t>
            </a:r>
            <a:r>
              <a:rPr lang="en-US" b="0" dirty="0" smtClean="0"/>
              <a:t> </a:t>
            </a:r>
            <a:r>
              <a:rPr lang="en-US" sz="1800" b="0" dirty="0">
                <a:solidFill>
                  <a:srgbClr val="000000"/>
                </a:solidFill>
                <a:latin typeface="Consolas"/>
              </a:rPr>
              <a:t>sort.js</a:t>
            </a:r>
            <a:r>
              <a:rPr lang="en-US" b="0" dirty="0" smtClean="0"/>
              <a:t>. Der Output </a:t>
            </a:r>
            <a:r>
              <a:rPr lang="en-US" b="0" dirty="0" err="1" smtClean="0"/>
              <a:t>soll</a:t>
            </a:r>
            <a:r>
              <a:rPr lang="en-US" b="0" dirty="0" smtClean="0"/>
              <a:t> </a:t>
            </a:r>
            <a:r>
              <a:rPr lang="en-US" b="0" dirty="0" err="1" smtClean="0"/>
              <a:t>im</a:t>
            </a:r>
            <a:r>
              <a:rPr lang="en-US" b="0" dirty="0" smtClean="0"/>
              <a:t> Element </a:t>
            </a:r>
            <a:r>
              <a:rPr lang="en-US" sz="1800" b="0" dirty="0" err="1" smtClean="0">
                <a:solidFill>
                  <a:srgbClr val="000000"/>
                </a:solidFill>
                <a:latin typeface="Consolas"/>
              </a:rPr>
              <a:t>labelSortedListFunctional</a:t>
            </a:r>
            <a:r>
              <a:rPr lang="en-US" b="0" dirty="0" smtClean="0"/>
              <a:t> </a:t>
            </a:r>
            <a:r>
              <a:rPr lang="en-US" b="0" dirty="0" err="1" smtClean="0"/>
              <a:t>ausgegeben</a:t>
            </a:r>
            <a:r>
              <a:rPr lang="en-US" b="0" dirty="0" smtClean="0"/>
              <a:t> </a:t>
            </a:r>
            <a:r>
              <a:rPr lang="en-US" b="0" dirty="0" err="1" smtClean="0"/>
              <a:t>werden</a:t>
            </a:r>
            <a:r>
              <a:rPr lang="en-US" b="0" dirty="0" smtClean="0"/>
              <a:t> und </a:t>
            </a:r>
            <a:r>
              <a:rPr lang="en-US" b="0" dirty="0" err="1" smtClean="0"/>
              <a:t>bei</a:t>
            </a:r>
            <a:r>
              <a:rPr lang="en-US" b="0" dirty="0" smtClean="0"/>
              <a:t> Click auf </a:t>
            </a:r>
            <a:r>
              <a:rPr lang="en-US" sz="1800" b="0" dirty="0" err="1">
                <a:solidFill>
                  <a:srgbClr val="000000"/>
                </a:solidFill>
                <a:latin typeface="Consolas"/>
              </a:rPr>
              <a:t>buttonSortFunctional</a:t>
            </a:r>
            <a:r>
              <a:rPr lang="en-US" b="0" dirty="0" smtClean="0"/>
              <a:t> </a:t>
            </a:r>
            <a:r>
              <a:rPr lang="en-US" b="0" dirty="0" err="1" smtClean="0"/>
              <a:t>ausgeführt</a:t>
            </a:r>
            <a:r>
              <a:rPr lang="en-US" b="0" dirty="0" smtClean="0"/>
              <a:t> </a:t>
            </a:r>
            <a:r>
              <a:rPr lang="en-US" b="0" dirty="0" err="1" smtClean="0"/>
              <a:t>werden</a:t>
            </a:r>
            <a:r>
              <a:rPr lang="en-US" b="0" dirty="0" smtClean="0"/>
              <a:t>. . </a:t>
            </a:r>
            <a:br>
              <a:rPr lang="en-US" b="0" dirty="0" smtClean="0"/>
            </a:br>
            <a:r>
              <a:rPr lang="en-US" dirty="0" err="1" smtClean="0"/>
              <a:t>Funktionsaufruf</a:t>
            </a:r>
            <a:r>
              <a:rPr lang="en-US" dirty="0" smtClean="0"/>
              <a:t>: </a:t>
            </a:r>
            <a:r>
              <a:rPr lang="de-DE" b="0" dirty="0" err="1">
                <a:solidFill>
                  <a:srgbClr val="000000"/>
                </a:solidFill>
                <a:latin typeface="Consolas"/>
              </a:rPr>
              <a:t>Sort.doSort</a:t>
            </a:r>
            <a:r>
              <a:rPr lang="de-DE" b="0" dirty="0">
                <a:solidFill>
                  <a:srgbClr val="000000"/>
                </a:solidFill>
                <a:latin typeface="Consolas"/>
              </a:rPr>
              <a:t>(</a:t>
            </a:r>
            <a:r>
              <a:rPr lang="de-DE" b="0" dirty="0">
                <a:solidFill>
                  <a:srgbClr val="2A00FF"/>
                </a:solidFill>
                <a:latin typeface="Consolas"/>
              </a:rPr>
              <a:t>"</a:t>
            </a:r>
            <a:r>
              <a:rPr lang="de-DE" b="0" dirty="0" err="1">
                <a:solidFill>
                  <a:srgbClr val="2A00FF"/>
                </a:solidFill>
                <a:latin typeface="Consolas"/>
              </a:rPr>
              <a:t>Bubblesort</a:t>
            </a:r>
            <a:r>
              <a:rPr lang="de-DE" b="0" dirty="0">
                <a:solidFill>
                  <a:srgbClr val="2A00FF"/>
                </a:solidFill>
                <a:latin typeface="Consolas"/>
              </a:rPr>
              <a:t>"</a:t>
            </a:r>
            <a:r>
              <a:rPr lang="de-DE" b="0" dirty="0">
                <a:solidFill>
                  <a:srgbClr val="000000"/>
                </a:solidFill>
                <a:latin typeface="Consolas"/>
              </a:rPr>
              <a:t>, [9, 13, 4</a:t>
            </a:r>
            <a:r>
              <a:rPr lang="de-DE" b="0" dirty="0" smtClean="0">
                <a:solidFill>
                  <a:srgbClr val="000000"/>
                </a:solidFill>
                <a:latin typeface="Consolas"/>
              </a:rPr>
              <a:t>]);</a:t>
            </a:r>
            <a:r>
              <a:rPr lang="en-US" b="0" dirty="0" smtClean="0"/>
              <a:t/>
            </a:r>
            <a:br>
              <a:rPr lang="en-US" b="0" dirty="0" smtClean="0"/>
            </a:br>
            <a:r>
              <a:rPr lang="en-US" dirty="0" err="1" smtClean="0"/>
              <a:t>Hinweis</a:t>
            </a:r>
            <a:r>
              <a:rPr lang="en-US" dirty="0" smtClean="0"/>
              <a:t> 1: </a:t>
            </a:r>
            <a:r>
              <a:rPr lang="en-US" b="0" dirty="0" smtClean="0"/>
              <a:t>Die </a:t>
            </a:r>
            <a:r>
              <a:rPr lang="en-US" b="0" dirty="0" err="1" smtClean="0"/>
              <a:t>Sortieralgorithmen</a:t>
            </a:r>
            <a:r>
              <a:rPr lang="en-US" b="0" dirty="0" smtClean="0"/>
              <a:t> </a:t>
            </a:r>
            <a:r>
              <a:rPr lang="en-US" b="0" dirty="0" err="1" smtClean="0"/>
              <a:t>befinden</a:t>
            </a:r>
            <a:r>
              <a:rPr lang="en-US" b="0" dirty="0" smtClean="0"/>
              <a:t> </a:t>
            </a:r>
            <a:r>
              <a:rPr lang="en-US" b="0" dirty="0" err="1" smtClean="0"/>
              <a:t>sich</a:t>
            </a:r>
            <a:r>
              <a:rPr lang="en-US" b="0" dirty="0" smtClean="0"/>
              <a:t> in </a:t>
            </a:r>
            <a:r>
              <a:rPr lang="en-US" b="0" dirty="0" smtClean="0">
                <a:solidFill>
                  <a:srgbClr val="000000"/>
                </a:solidFill>
                <a:latin typeface="Consolas"/>
              </a:rPr>
              <a:t>sort.js. </a:t>
            </a:r>
            <a:r>
              <a:rPr lang="en-US" b="0" dirty="0" err="1" smtClean="0"/>
              <a:t>Danach</a:t>
            </a:r>
            <a:r>
              <a:rPr lang="en-US" b="0" dirty="0" smtClean="0"/>
              <a:t> </a:t>
            </a:r>
            <a:r>
              <a:rPr lang="en-US" b="0" dirty="0" err="1" smtClean="0"/>
              <a:t>sollten</a:t>
            </a:r>
            <a:r>
              <a:rPr lang="en-US" b="0" dirty="0" smtClean="0"/>
              <a:t> </a:t>
            </a:r>
            <a:r>
              <a:rPr lang="en-US" b="0" dirty="0" err="1" smtClean="0"/>
              <a:t>keine</a:t>
            </a:r>
            <a:r>
              <a:rPr lang="en-US" b="0" dirty="0" smtClean="0"/>
              <a:t> </a:t>
            </a:r>
            <a:r>
              <a:rPr lang="en-US" b="0" dirty="0" err="1" smtClean="0"/>
              <a:t>Sortieralgorithmen</a:t>
            </a:r>
            <a:r>
              <a:rPr lang="en-US" b="0" dirty="0" smtClean="0"/>
              <a:t> </a:t>
            </a:r>
            <a:r>
              <a:rPr lang="en-US" b="0" dirty="0" err="1" smtClean="0"/>
              <a:t>mehr</a:t>
            </a:r>
            <a:r>
              <a:rPr lang="en-US" b="0" dirty="0" smtClean="0"/>
              <a:t> </a:t>
            </a:r>
            <a:r>
              <a:rPr lang="en-US" b="0" dirty="0" err="1" smtClean="0"/>
              <a:t>im</a:t>
            </a:r>
            <a:r>
              <a:rPr lang="en-US" b="0" dirty="0" smtClean="0"/>
              <a:t> </a:t>
            </a:r>
            <a:r>
              <a:rPr lang="en-US" b="0" dirty="0" err="1" smtClean="0"/>
              <a:t>globalen</a:t>
            </a:r>
            <a:r>
              <a:rPr lang="en-US" b="0" dirty="0" smtClean="0"/>
              <a:t> Scope </a:t>
            </a:r>
            <a:r>
              <a:rPr lang="en-US" b="0" dirty="0" err="1" smtClean="0"/>
              <a:t>liegen</a:t>
            </a:r>
            <a:r>
              <a:rPr lang="en-US" b="0" dirty="0" smtClean="0"/>
              <a:t>. </a:t>
            </a:r>
            <a:br>
              <a:rPr lang="en-US" b="0" dirty="0" smtClean="0"/>
            </a:br>
            <a:r>
              <a:rPr lang="en-US" dirty="0" err="1" smtClean="0"/>
              <a:t>Hinweis</a:t>
            </a:r>
            <a:r>
              <a:rPr lang="en-US" dirty="0" smtClean="0"/>
              <a:t> 2: </a:t>
            </a:r>
            <a:r>
              <a:rPr lang="en-US" b="0" dirty="0" err="1" smtClean="0"/>
              <a:t>Nutze</a:t>
            </a:r>
            <a:r>
              <a:rPr lang="en-US" b="0" dirty="0" smtClean="0"/>
              <a:t> </a:t>
            </a:r>
            <a:r>
              <a:rPr lang="en-US" b="0" dirty="0" err="1" smtClean="0"/>
              <a:t>folgende</a:t>
            </a:r>
            <a:r>
              <a:rPr lang="en-US" b="0" dirty="0" smtClean="0"/>
              <a:t> Strings </a:t>
            </a:r>
            <a:r>
              <a:rPr lang="en-US" b="0" dirty="0" err="1" smtClean="0"/>
              <a:t>als</a:t>
            </a:r>
            <a:r>
              <a:rPr lang="en-US" b="0" dirty="0" smtClean="0"/>
              <a:t> </a:t>
            </a:r>
            <a:r>
              <a:rPr lang="en-US" b="0" dirty="0" err="1" smtClean="0"/>
              <a:t>Algorithmennamen</a:t>
            </a:r>
            <a:r>
              <a:rPr lang="en-US" b="0" dirty="0" smtClean="0"/>
              <a:t>:</a:t>
            </a:r>
            <a:br>
              <a:rPr lang="en-US" b="0" dirty="0" smtClean="0"/>
            </a:br>
            <a:r>
              <a:rPr lang="en-US" b="0" dirty="0" smtClean="0"/>
              <a:t>“</a:t>
            </a:r>
            <a:r>
              <a:rPr lang="en-US" b="0" dirty="0" err="1" smtClean="0"/>
              <a:t>Bubblesort</a:t>
            </a:r>
            <a:r>
              <a:rPr lang="en-US" b="0" dirty="0" smtClean="0"/>
              <a:t>”, “</a:t>
            </a:r>
            <a:r>
              <a:rPr lang="en-US" b="0" dirty="0" err="1" smtClean="0"/>
              <a:t>Selectionsort</a:t>
            </a:r>
            <a:r>
              <a:rPr lang="en-US" b="0" dirty="0" smtClean="0"/>
              <a:t>”, “</a:t>
            </a:r>
            <a:r>
              <a:rPr lang="en-US" b="0" dirty="0" err="1" smtClean="0"/>
              <a:t>Mergesort</a:t>
            </a:r>
            <a:r>
              <a:rPr lang="en-US" b="0" dirty="0" smtClean="0"/>
              <a:t>”, “Quicksort”, “</a:t>
            </a:r>
            <a:r>
              <a:rPr lang="en-US" b="0" dirty="0" err="1" smtClean="0"/>
              <a:t>Insertionsort</a:t>
            </a:r>
            <a:r>
              <a:rPr lang="en-US" b="0" dirty="0" smtClean="0"/>
              <a:t>”</a:t>
            </a:r>
          </a:p>
        </p:txBody>
      </p:sp>
      <p:sp>
        <p:nvSpPr>
          <p:cNvPr id="5" name="Rectangle 4"/>
          <p:cNvSpPr/>
          <p:nvPr/>
        </p:nvSpPr>
        <p:spPr>
          <a:xfrm>
            <a:off x="424722" y="2101212"/>
            <a:ext cx="6944266" cy="923330"/>
          </a:xfrm>
          <a:prstGeom prst="rect">
            <a:avLst/>
          </a:prstGeom>
        </p:spPr>
        <p:txBody>
          <a:bodyPr wrap="square">
            <a:spAutoFit/>
          </a:bodyPr>
          <a:lstStyle/>
          <a:p>
            <a:r>
              <a:rPr lang="de-DE" sz="1800" dirty="0" err="1">
                <a:solidFill>
                  <a:srgbClr val="000000"/>
                </a:solidFill>
                <a:latin typeface="Consolas"/>
              </a:rPr>
              <a:t>loop</a:t>
            </a:r>
            <a:r>
              <a:rPr lang="de-DE" sz="1800" dirty="0">
                <a:solidFill>
                  <a:srgbClr val="000000"/>
                </a:solidFill>
                <a:latin typeface="Consolas"/>
              </a:rPr>
              <a:t>([4, 9, 13], </a:t>
            </a:r>
            <a:r>
              <a:rPr lang="de-DE" sz="1800" b="1" dirty="0" err="1">
                <a:solidFill>
                  <a:srgbClr val="7F0055"/>
                </a:solidFill>
                <a:latin typeface="Consolas"/>
              </a:rPr>
              <a:t>function</a:t>
            </a:r>
            <a:r>
              <a:rPr lang="de-DE" sz="1800" b="1" dirty="0">
                <a:solidFill>
                  <a:srgbClr val="000000"/>
                </a:solidFill>
                <a:latin typeface="Consolas"/>
              </a:rPr>
              <a:t>(</a:t>
            </a:r>
            <a:r>
              <a:rPr lang="de-DE" sz="1800" b="1" dirty="0" err="1">
                <a:solidFill>
                  <a:srgbClr val="000000"/>
                </a:solidFill>
                <a:latin typeface="Consolas"/>
              </a:rPr>
              <a:t>element</a:t>
            </a:r>
            <a:r>
              <a:rPr lang="de-DE" sz="1800" b="1" dirty="0">
                <a:solidFill>
                  <a:srgbClr val="000000"/>
                </a:solidFill>
                <a:latin typeface="Consolas"/>
              </a:rPr>
              <a:t>, </a:t>
            </a:r>
            <a:r>
              <a:rPr lang="de-DE" sz="1800" b="1" dirty="0" err="1">
                <a:solidFill>
                  <a:srgbClr val="000000"/>
                </a:solidFill>
                <a:latin typeface="Consolas"/>
              </a:rPr>
              <a:t>index</a:t>
            </a:r>
            <a:r>
              <a:rPr lang="de-DE" sz="1800" b="1" dirty="0">
                <a:solidFill>
                  <a:srgbClr val="000000"/>
                </a:solidFill>
                <a:latin typeface="Consolas"/>
              </a:rPr>
              <a:t>) {</a:t>
            </a:r>
          </a:p>
          <a:p>
            <a:r>
              <a:rPr lang="de-DE" sz="1800" dirty="0" smtClean="0">
                <a:solidFill>
                  <a:srgbClr val="000000"/>
                </a:solidFill>
                <a:latin typeface="Consolas"/>
              </a:rPr>
              <a:t>    console.log(</a:t>
            </a:r>
            <a:r>
              <a:rPr lang="de-DE" sz="1800" dirty="0" err="1" smtClean="0">
                <a:solidFill>
                  <a:srgbClr val="000000"/>
                </a:solidFill>
                <a:latin typeface="Consolas"/>
              </a:rPr>
              <a:t>element</a:t>
            </a:r>
            <a:r>
              <a:rPr lang="de-DE" sz="1800" dirty="0">
                <a:solidFill>
                  <a:srgbClr val="000000"/>
                </a:solidFill>
                <a:latin typeface="Consolas"/>
              </a:rPr>
              <a:t>); </a:t>
            </a:r>
            <a:r>
              <a:rPr lang="de-DE" sz="1800" dirty="0">
                <a:solidFill>
                  <a:srgbClr val="3F7F5F"/>
                </a:solidFill>
                <a:latin typeface="Consolas"/>
              </a:rPr>
              <a:t>//4, 9, 13 in drei Zeilen</a:t>
            </a:r>
          </a:p>
          <a:p>
            <a:r>
              <a:rPr lang="de-DE" sz="1800" dirty="0">
                <a:solidFill>
                  <a:srgbClr val="000000"/>
                </a:solidFill>
                <a:latin typeface="Consolas"/>
              </a:rPr>
              <a:t>});</a:t>
            </a:r>
          </a:p>
        </p:txBody>
      </p:sp>
    </p:spTree>
    <p:extLst>
      <p:ext uri="{BB962C8B-B14F-4D97-AF65-F5344CB8AC3E}">
        <p14:creationId xmlns:p14="http://schemas.microsoft.com/office/powerpoint/2010/main" val="12549600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Objektorientierung</a:t>
            </a:r>
            <a:endParaRPr lang="de-DE" dirty="0"/>
          </a:p>
        </p:txBody>
      </p:sp>
      <p:sp>
        <p:nvSpPr>
          <p:cNvPr id="5" name="Text Placeholder 4"/>
          <p:cNvSpPr>
            <a:spLocks noGrp="1"/>
          </p:cNvSpPr>
          <p:nvPr>
            <p:ph type="body" sz="quarter" idx="10"/>
          </p:nvPr>
        </p:nvSpPr>
        <p:spPr/>
        <p:txBody>
          <a:bodyPr/>
          <a:lstStyle/>
          <a:p>
            <a:r>
              <a:rPr lang="de-DE" dirty="0" smtClean="0"/>
              <a:t>Objekte und Vererbung</a:t>
            </a:r>
            <a:endParaRPr lang="de-DE" dirty="0"/>
          </a:p>
        </p:txBody>
      </p:sp>
    </p:spTree>
    <p:extLst>
      <p:ext uri="{BB962C8B-B14F-4D97-AF65-F5344CB8AC3E}">
        <p14:creationId xmlns:p14="http://schemas.microsoft.com/office/powerpoint/2010/main" val="128680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Objektliterale</a:t>
            </a:r>
            <a:endParaRPr lang="de-DE" dirty="0"/>
          </a:p>
        </p:txBody>
      </p:sp>
      <p:sp>
        <p:nvSpPr>
          <p:cNvPr id="4" name="Text Placeholder 3"/>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p>
          <a:p>
            <a:pPr lvl="1"/>
            <a:r>
              <a:rPr lang="de-DE" dirty="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a:t>
            </a:r>
            <a:r>
              <a:rPr lang="de-DE" dirty="0">
                <a:solidFill>
                  <a:srgbClr val="2A00FF"/>
                </a:solidFill>
                <a:latin typeface="Consolas"/>
              </a:rPr>
              <a:t>"Max"</a:t>
            </a:r>
            <a:r>
              <a:rPr lang="de-DE" dirty="0">
                <a:solidFill>
                  <a:srgbClr val="000000"/>
                </a:solidFill>
                <a:latin typeface="Consolas"/>
              </a:rPr>
              <a:t>, </a:t>
            </a:r>
          </a:p>
          <a:p>
            <a:pPr lvl="1"/>
            <a:r>
              <a:rPr lang="de-DE" dirty="0">
                <a:solidFill>
                  <a:srgbClr val="000000"/>
                </a:solidFill>
                <a:latin typeface="Consolas"/>
              </a:rPr>
              <a:t>  </a:t>
            </a:r>
            <a:r>
              <a:rPr lang="de-DE" dirty="0" err="1">
                <a:solidFill>
                  <a:srgbClr val="000000"/>
                </a:solidFill>
                <a:latin typeface="Consolas"/>
              </a:rPr>
              <a:t>sayHello</a:t>
            </a:r>
            <a:r>
              <a:rPr lang="de-DE" dirty="0">
                <a:solidFill>
                  <a:srgbClr val="000000"/>
                </a:solidFill>
                <a:latin typeface="Consolas"/>
              </a:rPr>
              <a:t>: </a:t>
            </a:r>
            <a:r>
              <a:rPr lang="de-DE" dirty="0" err="1">
                <a:solidFill>
                  <a:srgbClr val="7F0055"/>
                </a:solidFill>
                <a:latin typeface="Consolas"/>
              </a:rPr>
              <a:t>function</a:t>
            </a:r>
            <a:r>
              <a:rPr lang="de-DE" dirty="0">
                <a:solidFill>
                  <a:srgbClr val="000000"/>
                </a:solidFill>
                <a:latin typeface="Consolas"/>
              </a:rPr>
              <a:t>(){</a:t>
            </a:r>
          </a:p>
          <a:p>
            <a:pPr lvl="1"/>
            <a:r>
              <a:rPr lang="de-DE" dirty="0">
                <a:solidFill>
                  <a:srgbClr val="000000"/>
                </a:solidFill>
                <a:latin typeface="Consolas"/>
              </a:rPr>
              <a:t>    console.log(</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 "</a:t>
            </a:r>
            <a:r>
              <a:rPr lang="de-DE" dirty="0">
                <a:solidFill>
                  <a:srgbClr val="000000"/>
                </a:solidFill>
                <a:latin typeface="Consolas"/>
              </a:rPr>
              <a:t> + </a:t>
            </a:r>
            <a:r>
              <a:rPr lang="de-DE" dirty="0">
                <a:solidFill>
                  <a:srgbClr val="7F0055"/>
                </a:solidFill>
                <a:latin typeface="Consolas"/>
              </a:rPr>
              <a:t>this</a:t>
            </a:r>
            <a:r>
              <a:rPr lang="de-DE" dirty="0">
                <a:solidFill>
                  <a:srgbClr val="000000"/>
                </a:solidFill>
                <a:latin typeface="Consolas"/>
              </a:rPr>
              <a:t>.name + </a:t>
            </a:r>
            <a:r>
              <a:rPr lang="de-DE" dirty="0">
                <a:solidFill>
                  <a:srgbClr val="2A00FF"/>
                </a:solidFill>
                <a:latin typeface="Consolas"/>
              </a:rPr>
              <a:t>"!"</a:t>
            </a:r>
            <a:r>
              <a:rPr lang="de-DE" dirty="0">
                <a:solidFill>
                  <a:srgbClr val="000000"/>
                </a:solidFill>
                <a:latin typeface="Consolas"/>
              </a:rPr>
              <a:t>);</a:t>
            </a:r>
          </a:p>
          <a:p>
            <a:pPr lvl="1"/>
            <a:r>
              <a:rPr lang="de-DE" dirty="0">
                <a:solidFill>
                  <a:srgbClr val="000000"/>
                </a:solidFill>
                <a:latin typeface="Consolas"/>
              </a:rPr>
              <a:t>  } </a:t>
            </a:r>
          </a:p>
          <a:p>
            <a:pPr lvl="1"/>
            <a:r>
              <a:rPr lang="de-DE" dirty="0">
                <a:solidFill>
                  <a:srgbClr val="000000"/>
                </a:solidFill>
                <a:latin typeface="Consolas"/>
              </a:rPr>
              <a:t>};</a:t>
            </a:r>
          </a:p>
          <a:p>
            <a:pPr lvl="1"/>
            <a:r>
              <a:rPr lang="de-DE" dirty="0" err="1">
                <a:solidFill>
                  <a:srgbClr val="000000"/>
                </a:solidFill>
                <a:latin typeface="Consolas"/>
              </a:rPr>
              <a:t>max.sayHello</a:t>
            </a:r>
            <a:r>
              <a:rPr lang="de-DE" dirty="0">
                <a:solidFill>
                  <a:srgbClr val="000000"/>
                </a:solidFill>
                <a:latin typeface="Consolas"/>
              </a:rPr>
              <a:t>();</a:t>
            </a:r>
          </a:p>
          <a:p>
            <a:r>
              <a:rPr lang="de-DE" dirty="0" smtClean="0"/>
              <a:t>Ausgabe</a:t>
            </a:r>
          </a:p>
          <a:p>
            <a:pPr lvl="1"/>
            <a:r>
              <a:rPr lang="de-DE" dirty="0" smtClean="0"/>
              <a:t>„</a:t>
            </a:r>
            <a:r>
              <a:rPr lang="de-DE" dirty="0" err="1" smtClean="0"/>
              <a:t>Hello</a:t>
            </a:r>
            <a:r>
              <a:rPr lang="de-DE" dirty="0" smtClean="0"/>
              <a:t> Max“</a:t>
            </a:r>
            <a:endParaRPr lang="de-DE" dirty="0"/>
          </a:p>
        </p:txBody>
      </p:sp>
    </p:spTree>
    <p:extLst>
      <p:ext uri="{BB962C8B-B14F-4D97-AF65-F5344CB8AC3E}">
        <p14:creationId xmlns:p14="http://schemas.microsoft.com/office/powerpoint/2010/main" val="16567187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Objekte durch Funktionen erzeugen</a:t>
            </a:r>
            <a:endParaRPr lang="de-DE" dirty="0"/>
          </a:p>
        </p:txBody>
      </p:sp>
      <p:sp>
        <p:nvSpPr>
          <p:cNvPr id="3" name="Text Placeholder 2"/>
          <p:cNvSpPr>
            <a:spLocks noGrp="1"/>
          </p:cNvSpPr>
          <p:nvPr>
            <p:ph type="body" sz="quarter" idx="10"/>
          </p:nvPr>
        </p:nvSpPr>
        <p:spPr/>
        <p:txBody>
          <a:bodyPr/>
          <a:lstStyle/>
          <a:p>
            <a:r>
              <a:rPr lang="de-DE" dirty="0" smtClean="0"/>
              <a:t>Beispiel</a:t>
            </a:r>
          </a:p>
          <a:p>
            <a:pPr lvl="1"/>
            <a:r>
              <a:rPr lang="de-DE" dirty="0" err="1">
                <a:solidFill>
                  <a:srgbClr val="7F0055"/>
                </a:solidFill>
                <a:latin typeface="Consolas"/>
              </a:rPr>
              <a:t>function</a:t>
            </a:r>
            <a:r>
              <a:rPr lang="de-DE" dirty="0">
                <a:solidFill>
                  <a:srgbClr val="000000"/>
                </a:solidFill>
                <a:latin typeface="Consolas"/>
              </a:rPr>
              <a:t> Person(</a:t>
            </a:r>
            <a:r>
              <a:rPr lang="de-DE" dirty="0" err="1">
                <a:solidFill>
                  <a:srgbClr val="000000"/>
                </a:solidFill>
                <a:latin typeface="Consolas"/>
              </a:rPr>
              <a:t>inName</a:t>
            </a:r>
            <a:r>
              <a:rPr lang="de-DE" dirty="0">
                <a:solidFill>
                  <a:srgbClr val="000000"/>
                </a:solidFill>
                <a:latin typeface="Consolas"/>
              </a:rPr>
              <a:t>, </a:t>
            </a:r>
            <a:r>
              <a:rPr lang="de-DE" dirty="0" err="1">
                <a:solidFill>
                  <a:srgbClr val="000000"/>
                </a:solidFill>
                <a:latin typeface="Consolas"/>
              </a:rPr>
              <a:t>inAge</a:t>
            </a:r>
            <a:r>
              <a:rPr lang="de-DE" dirty="0">
                <a:solidFill>
                  <a:srgbClr val="000000"/>
                </a:solidFill>
                <a:latin typeface="Consolas"/>
              </a:rPr>
              <a:t>){</a:t>
            </a:r>
          </a:p>
          <a:p>
            <a:pPr lvl="1"/>
            <a:r>
              <a:rPr lang="de-DE" dirty="0" smtClean="0">
                <a:solidFill>
                  <a:srgbClr val="7F0055"/>
                </a:solidFill>
                <a:latin typeface="Consolas"/>
              </a:rPr>
              <a:t>  </a:t>
            </a:r>
            <a:r>
              <a:rPr lang="de-DE" dirty="0" err="1" smtClean="0">
                <a:solidFill>
                  <a:srgbClr val="7F0055"/>
                </a:solidFill>
                <a:latin typeface="Consolas"/>
              </a:rPr>
              <a:t>var</a:t>
            </a:r>
            <a:r>
              <a:rPr lang="de-DE" dirty="0" smtClean="0">
                <a:solidFill>
                  <a:srgbClr val="000000"/>
                </a:solidFill>
                <a:latin typeface="Consolas"/>
              </a:rPr>
              <a:t> </a:t>
            </a:r>
            <a:r>
              <a:rPr lang="de-DE" dirty="0" err="1">
                <a:solidFill>
                  <a:srgbClr val="000000"/>
                </a:solidFill>
                <a:latin typeface="Consolas"/>
              </a:rPr>
              <a:t>name</a:t>
            </a:r>
            <a:r>
              <a:rPr lang="de-DE" dirty="0">
                <a:solidFill>
                  <a:srgbClr val="000000"/>
                </a:solidFill>
                <a:latin typeface="Consolas"/>
              </a:rPr>
              <a:t> = </a:t>
            </a:r>
            <a:r>
              <a:rPr lang="de-DE" dirty="0" err="1">
                <a:solidFill>
                  <a:srgbClr val="000000"/>
                </a:solidFill>
                <a:latin typeface="Consolas"/>
              </a:rPr>
              <a:t>inName</a:t>
            </a:r>
            <a:r>
              <a:rPr lang="de-DE" dirty="0" smtClean="0">
                <a:solidFill>
                  <a:srgbClr val="000000"/>
                </a:solidFill>
                <a:latin typeface="Consolas"/>
              </a:rPr>
              <a:t>;			</a:t>
            </a:r>
            <a:r>
              <a:rPr lang="de-DE" dirty="0" smtClean="0">
                <a:solidFill>
                  <a:srgbClr val="3F7F5F"/>
                </a:solidFill>
                <a:latin typeface="Consolas"/>
              </a:rPr>
              <a:t>// </a:t>
            </a:r>
            <a:r>
              <a:rPr lang="de-DE" dirty="0">
                <a:solidFill>
                  <a:srgbClr val="3F7F5F"/>
                </a:solidFill>
                <a:latin typeface="Consolas"/>
              </a:rPr>
              <a:t>private variable</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inAge</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variable</a:t>
            </a:r>
          </a:p>
          <a:p>
            <a:pPr lvl="1"/>
            <a:r>
              <a:rPr lang="en-US" dirty="0" smtClean="0">
                <a:solidFill>
                  <a:srgbClr val="7F0055"/>
                </a:solidFill>
                <a:latin typeface="Consolas"/>
              </a:rPr>
              <a:t>  </a:t>
            </a:r>
            <a:r>
              <a:rPr lang="en-US" dirty="0" err="1" smtClean="0">
                <a:solidFill>
                  <a:srgbClr val="7F0055"/>
                </a:solidFill>
                <a:latin typeface="Consolas"/>
              </a:rPr>
              <a:t>var</a:t>
            </a:r>
            <a:r>
              <a:rPr lang="en-US" dirty="0" smtClean="0">
                <a:solidFill>
                  <a:srgbClr val="000000"/>
                </a:solidFill>
                <a:latin typeface="Consolas"/>
              </a:rPr>
              <a:t> </a:t>
            </a:r>
            <a:r>
              <a:rPr lang="en-US" dirty="0" err="1">
                <a:solidFill>
                  <a:srgbClr val="000000"/>
                </a:solidFill>
                <a:latin typeface="Consolas"/>
              </a:rPr>
              <a:t>celebBirthday</a:t>
            </a:r>
            <a:r>
              <a:rPr lang="en-US" dirty="0">
                <a:solidFill>
                  <a:srgbClr val="000000"/>
                </a:solidFill>
                <a:latin typeface="Consolas"/>
              </a:rPr>
              <a:t> = </a:t>
            </a:r>
            <a:r>
              <a:rPr lang="en-US" dirty="0">
                <a:solidFill>
                  <a:srgbClr val="7F0055"/>
                </a:solidFill>
                <a:latin typeface="Consolas"/>
              </a:rPr>
              <a:t>function</a:t>
            </a:r>
            <a:r>
              <a:rPr lang="en-US" dirty="0" smtClean="0">
                <a:solidFill>
                  <a:srgbClr val="000000"/>
                </a:solidFill>
                <a:latin typeface="Consolas"/>
              </a:rPr>
              <a:t>(){	</a:t>
            </a:r>
            <a:r>
              <a:rPr lang="en-US" dirty="0" smtClean="0">
                <a:solidFill>
                  <a:srgbClr val="3F7F5F"/>
                </a:solidFill>
                <a:latin typeface="Consolas"/>
              </a:rPr>
              <a:t>// </a:t>
            </a:r>
            <a:r>
              <a:rPr lang="en-US" dirty="0">
                <a:solidFill>
                  <a:srgbClr val="3F7F5F"/>
                </a:solidFill>
                <a:latin typeface="Consolas"/>
              </a:rPr>
              <a:t>private function</a:t>
            </a: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.age</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7F0055"/>
                </a:solidFill>
                <a:latin typeface="Consolas"/>
              </a:rPr>
              <a:t>  </a:t>
            </a:r>
            <a:r>
              <a:rPr lang="de-DE" dirty="0" err="1" smtClean="0">
                <a:solidFill>
                  <a:srgbClr val="7F0055"/>
                </a:solidFill>
                <a:latin typeface="Consolas"/>
              </a:rPr>
              <a:t>this</a:t>
            </a:r>
            <a:r>
              <a:rPr lang="de-DE" dirty="0" err="1" smtClean="0">
                <a:solidFill>
                  <a:srgbClr val="000000"/>
                </a:solidFill>
                <a:latin typeface="Consolas"/>
              </a:rPr>
              <a:t>.sayHello</a:t>
            </a:r>
            <a:r>
              <a:rPr lang="de-DE" dirty="0" smtClean="0">
                <a:solidFill>
                  <a:srgbClr val="000000"/>
                </a:solidFill>
                <a:latin typeface="Consolas"/>
              </a:rPr>
              <a:t> </a:t>
            </a:r>
            <a:r>
              <a:rPr lang="de-DE" dirty="0">
                <a:solidFill>
                  <a:srgbClr val="000000"/>
                </a:solidFill>
                <a:latin typeface="Consolas"/>
              </a:rPr>
              <a:t>= </a:t>
            </a:r>
            <a:r>
              <a:rPr lang="de-DE" dirty="0" err="1">
                <a:solidFill>
                  <a:srgbClr val="7F0055"/>
                </a:solidFill>
                <a:latin typeface="Consolas"/>
              </a:rPr>
              <a:t>function</a:t>
            </a:r>
            <a:r>
              <a:rPr lang="de-DE" dirty="0" smtClean="0">
                <a:solidFill>
                  <a:srgbClr val="000000"/>
                </a:solidFill>
                <a:latin typeface="Consolas"/>
              </a:rPr>
              <a:t>(){		</a:t>
            </a:r>
            <a:r>
              <a:rPr lang="de-DE" dirty="0" smtClean="0">
                <a:solidFill>
                  <a:srgbClr val="3F7F5F"/>
                </a:solidFill>
                <a:latin typeface="Consolas"/>
              </a:rPr>
              <a:t>// </a:t>
            </a:r>
            <a:r>
              <a:rPr lang="de-DE" dirty="0" err="1">
                <a:solidFill>
                  <a:srgbClr val="3F7F5F"/>
                </a:solidFill>
                <a:latin typeface="Consolas"/>
              </a:rPr>
              <a:t>public</a:t>
            </a:r>
            <a:r>
              <a:rPr lang="de-DE" dirty="0">
                <a:solidFill>
                  <a:srgbClr val="3F7F5F"/>
                </a:solidFill>
                <a:latin typeface="Consolas"/>
              </a:rPr>
              <a:t> </a:t>
            </a:r>
            <a:r>
              <a:rPr lang="de-DE" dirty="0" err="1">
                <a:solidFill>
                  <a:srgbClr val="3F7F5F"/>
                </a:solidFill>
                <a:latin typeface="Consolas"/>
              </a:rPr>
              <a:t>function</a:t>
            </a:r>
            <a:endParaRPr lang="de-DE" dirty="0">
              <a:solidFill>
                <a:srgbClr val="3F7F5F"/>
              </a:solidFill>
              <a:latin typeface="Consolas"/>
            </a:endParaRPr>
          </a:p>
          <a:p>
            <a:pPr lvl="1"/>
            <a:r>
              <a:rPr lang="de-DE" dirty="0" smtClean="0">
                <a:solidFill>
                  <a:srgbClr val="000000"/>
                </a:solidFill>
                <a:latin typeface="Consolas"/>
              </a:rPr>
              <a:t>    console.log</a:t>
            </a:r>
            <a:r>
              <a:rPr lang="de-DE" dirty="0">
                <a:solidFill>
                  <a:srgbClr val="000000"/>
                </a:solidFill>
                <a:latin typeface="Consolas"/>
              </a:rPr>
              <a:t>(</a:t>
            </a:r>
            <a:r>
              <a:rPr lang="de-DE" dirty="0">
                <a:solidFill>
                  <a:srgbClr val="2A00FF"/>
                </a:solidFill>
                <a:latin typeface="Consolas"/>
              </a:rPr>
              <a:t>"</a:t>
            </a:r>
            <a:r>
              <a:rPr lang="de-DE" dirty="0" err="1">
                <a:solidFill>
                  <a:srgbClr val="2A00FF"/>
                </a:solidFill>
                <a:latin typeface="Consolas"/>
              </a:rPr>
              <a:t>Hello</a:t>
            </a:r>
            <a:r>
              <a:rPr lang="de-DE" dirty="0">
                <a:solidFill>
                  <a:srgbClr val="2A00FF"/>
                </a:solidFill>
                <a:latin typeface="Consolas"/>
              </a:rPr>
              <a:t>"</a:t>
            </a:r>
            <a:r>
              <a:rPr lang="de-DE" dirty="0">
                <a:solidFill>
                  <a:srgbClr val="000000"/>
                </a:solidFill>
                <a:latin typeface="Consolas"/>
              </a:rPr>
              <a:t> + </a:t>
            </a:r>
            <a:r>
              <a:rPr lang="de-DE" dirty="0" err="1">
                <a:solidFill>
                  <a:srgbClr val="000000"/>
                </a:solidFill>
                <a:latin typeface="Consolas"/>
              </a:rPr>
              <a:t>name</a:t>
            </a:r>
            <a:r>
              <a:rPr lang="de-DE" dirty="0">
                <a:solidFill>
                  <a:srgbClr val="000000"/>
                </a:solidFill>
                <a:latin typeface="Consolas"/>
              </a:rPr>
              <a:t> + </a:t>
            </a:r>
            <a:r>
              <a:rPr lang="de-DE" dirty="0">
                <a:solidFill>
                  <a:srgbClr val="2A00FF"/>
                </a:solidFill>
                <a:latin typeface="Consolas"/>
              </a:rPr>
              <a:t>"!"</a:t>
            </a:r>
            <a:r>
              <a:rPr lang="de-DE" dirty="0">
                <a:solidFill>
                  <a:srgbClr val="000000"/>
                </a:solidFill>
                <a:latin typeface="Consolas"/>
              </a:rPr>
              <a:t>);</a:t>
            </a:r>
          </a:p>
          <a:p>
            <a:pPr lvl="1"/>
            <a:r>
              <a:rPr lang="de-DE" dirty="0" smtClean="0">
                <a:solidFill>
                  <a:srgbClr val="000000"/>
                </a:solidFill>
                <a:latin typeface="Consolas"/>
              </a:rPr>
              <a:t>  };</a:t>
            </a:r>
            <a:endParaRPr lang="de-DE" dirty="0">
              <a:solidFill>
                <a:srgbClr val="000000"/>
              </a:solidFill>
              <a:latin typeface="Consolas"/>
            </a:endParaRPr>
          </a:p>
          <a:p>
            <a:pPr lvl="1"/>
            <a:r>
              <a:rPr lang="de-DE" dirty="0" smtClean="0">
                <a:solidFill>
                  <a:srgbClr val="000000"/>
                </a:solidFill>
                <a:latin typeface="Consolas"/>
              </a:rPr>
              <a:t>}</a:t>
            </a:r>
          </a:p>
          <a:p>
            <a:pPr lvl="1"/>
            <a:r>
              <a:rPr lang="de-DE" dirty="0" err="1">
                <a:solidFill>
                  <a:srgbClr val="7F0055"/>
                </a:solidFill>
                <a:latin typeface="Consolas"/>
              </a:rPr>
              <a:t>var</a:t>
            </a:r>
            <a:r>
              <a:rPr lang="de-DE" dirty="0">
                <a:solidFill>
                  <a:srgbClr val="000000"/>
                </a:solidFill>
                <a:latin typeface="Consolas"/>
              </a:rPr>
              <a:t> </a:t>
            </a:r>
            <a:r>
              <a:rPr lang="de-DE" dirty="0" err="1">
                <a:solidFill>
                  <a:srgbClr val="000000"/>
                </a:solidFill>
                <a:latin typeface="Consolas"/>
              </a:rPr>
              <a:t>max</a:t>
            </a:r>
            <a:r>
              <a:rPr lang="de-DE" dirty="0">
                <a:solidFill>
                  <a:srgbClr val="000000"/>
                </a:solidFill>
                <a:latin typeface="Consolas"/>
              </a:rPr>
              <a:t> = </a:t>
            </a:r>
            <a:r>
              <a:rPr lang="de-DE" dirty="0" err="1">
                <a:solidFill>
                  <a:srgbClr val="7F0055"/>
                </a:solidFill>
                <a:latin typeface="Consolas"/>
              </a:rPr>
              <a:t>new</a:t>
            </a:r>
            <a:r>
              <a:rPr lang="de-DE" dirty="0">
                <a:solidFill>
                  <a:srgbClr val="000000"/>
                </a:solidFill>
                <a:latin typeface="Consolas"/>
              </a:rPr>
              <a:t> Person(</a:t>
            </a:r>
            <a:r>
              <a:rPr lang="de-DE" dirty="0">
                <a:solidFill>
                  <a:srgbClr val="2A00FF"/>
                </a:solidFill>
                <a:latin typeface="Consolas"/>
              </a:rPr>
              <a:t>"Max"</a:t>
            </a:r>
            <a:r>
              <a:rPr lang="de-DE" dirty="0">
                <a:solidFill>
                  <a:srgbClr val="000000"/>
                </a:solidFill>
                <a:latin typeface="Consolas"/>
              </a:rPr>
              <a:t>, 10);</a:t>
            </a:r>
          </a:p>
          <a:p>
            <a:pPr lvl="1"/>
            <a:endParaRPr lang="de-DE" dirty="0" smtClean="0">
              <a:solidFill>
                <a:srgbClr val="000000"/>
              </a:solidFill>
              <a:latin typeface="Consolas"/>
            </a:endParaRPr>
          </a:p>
          <a:p>
            <a:endParaRPr lang="de-DE" dirty="0"/>
          </a:p>
        </p:txBody>
      </p:sp>
    </p:spTree>
    <p:extLst>
      <p:ext uri="{BB962C8B-B14F-4D97-AF65-F5344CB8AC3E}">
        <p14:creationId xmlns:p14="http://schemas.microsoft.com/office/powerpoint/2010/main" val="3230360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p:txBody>
          <a:bodyPr/>
          <a:lstStyle/>
          <a:p>
            <a:r>
              <a:rPr lang="de-DE" dirty="0" smtClean="0"/>
              <a:t>Grundlegendes</a:t>
            </a:r>
          </a:p>
          <a:p>
            <a:pPr lvl="1"/>
            <a:r>
              <a:rPr lang="de-DE" dirty="0" smtClean="0"/>
              <a:t>JavaScript unterstützt keine Klassen</a:t>
            </a:r>
          </a:p>
          <a:p>
            <a:pPr lvl="1"/>
            <a:r>
              <a:rPr lang="de-DE" dirty="0" smtClean="0"/>
              <a:t>Vererbung ist daher auch nur zwischen Objekten möglich</a:t>
            </a:r>
          </a:p>
          <a:p>
            <a:pPr lvl="1"/>
            <a:endParaRPr lang="de-DE" dirty="0" smtClean="0"/>
          </a:p>
          <a:p>
            <a:pPr lvl="1"/>
            <a:endParaRPr lang="de-DE" dirty="0"/>
          </a:p>
        </p:txBody>
      </p:sp>
    </p:spTree>
    <p:extLst>
      <p:ext uri="{BB962C8B-B14F-4D97-AF65-F5344CB8AC3E}">
        <p14:creationId xmlns:p14="http://schemas.microsoft.com/office/powerpoint/2010/main" val="1045163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gray">
          <a:xfrm>
            <a:off x="6905491" y="3567888"/>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Rectangle 23"/>
          <p:cNvSpPr/>
          <p:nvPr/>
        </p:nvSpPr>
        <p:spPr bwMode="gray">
          <a:xfrm>
            <a:off x="6905491" y="269004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6905491" y="3267466"/>
            <a:ext cx="5036793"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„Vererbung“</a:t>
            </a:r>
            <a:endParaRPr lang="de-DE" dirty="0"/>
          </a:p>
        </p:txBody>
      </p:sp>
      <p:sp>
        <p:nvSpPr>
          <p:cNvPr id="3" name="Text Placeholder 2"/>
          <p:cNvSpPr>
            <a:spLocks noGrp="1"/>
          </p:cNvSpPr>
          <p:nvPr>
            <p:ph type="body" sz="quarter" idx="10"/>
          </p:nvPr>
        </p:nvSpPr>
        <p:spPr>
          <a:xfrm>
            <a:off x="324000" y="1691079"/>
            <a:ext cx="1163277" cy="391110"/>
          </a:xfrm>
        </p:spPr>
        <p:txBody>
          <a:bodyPr/>
          <a:lstStyle/>
          <a:p>
            <a:r>
              <a:rPr lang="de-DE" dirty="0" smtClean="0"/>
              <a:t>Beispiel</a:t>
            </a:r>
            <a:endParaRPr lang="de-DE" dirty="0">
              <a:latin typeface="Consolas"/>
            </a:endParaRPr>
          </a:p>
        </p:txBody>
      </p:sp>
      <p:sp>
        <p:nvSpPr>
          <p:cNvPr id="5" name="Rectangle 4"/>
          <p:cNvSpPr/>
          <p:nvPr/>
        </p:nvSpPr>
        <p:spPr>
          <a:xfrm>
            <a:off x="6905491" y="2082188"/>
            <a:ext cx="5036793" cy="4462760"/>
          </a:xfrm>
          <a:prstGeom prst="rect">
            <a:avLst/>
          </a:prstGeom>
        </p:spPr>
        <p:txBody>
          <a:bodyPr wrap="square">
            <a:spAutoFit/>
          </a:bodyPr>
          <a:lstStyle/>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Car = </a:t>
            </a:r>
            <a:r>
              <a:rPr lang="en-US" sz="1400" dirty="0">
                <a:solidFill>
                  <a:srgbClr val="7F0055"/>
                </a:solidFill>
                <a:latin typeface="Consolas"/>
              </a:rPr>
              <a:t>function</a:t>
            </a:r>
            <a:r>
              <a:rPr lang="en-US" sz="1400" dirty="0">
                <a:solidFill>
                  <a:srgbClr val="000000"/>
                </a:solidFill>
                <a:latin typeface="Consolas"/>
              </a:rPr>
              <a:t>(name, </a:t>
            </a:r>
            <a:r>
              <a:rPr lang="en-US" sz="1400" dirty="0" err="1">
                <a:solidFill>
                  <a:srgbClr val="000000"/>
                </a:solidFill>
                <a:latin typeface="Consolas"/>
              </a:rPr>
              <a:t>ps</a:t>
            </a:r>
            <a:r>
              <a:rPr lang="en-US" sz="1400" dirty="0">
                <a:solidFill>
                  <a:srgbClr val="000000"/>
                </a:solidFill>
                <a:latin typeface="Consolas"/>
              </a:rPr>
              <a:t>, </a:t>
            </a:r>
            <a:r>
              <a:rPr lang="en-US" sz="1400" dirty="0" err="1">
                <a:solidFill>
                  <a:srgbClr val="000000"/>
                </a:solidFill>
                <a:latin typeface="Consolas"/>
              </a:rPr>
              <a:t>noSeats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7F0055"/>
                </a:solidFill>
                <a:latin typeface="Consolas"/>
              </a:rPr>
              <a:t>  </a:t>
            </a:r>
            <a:r>
              <a:rPr lang="de-DE" sz="1400" dirty="0" err="1" smtClean="0">
                <a:solidFill>
                  <a:srgbClr val="7F0055"/>
                </a:solidFill>
                <a:latin typeface="Consolas"/>
              </a:rPr>
              <a:t>this</a:t>
            </a:r>
            <a:r>
              <a:rPr lang="de-DE" sz="1400" dirty="0" err="1" smtClean="0">
                <a:solidFill>
                  <a:srgbClr val="000000"/>
                </a:solidFill>
                <a:latin typeface="Consolas"/>
              </a:rPr>
              <a:t>.noSeats</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a:t>
            </a:r>
            <a:r>
              <a:rPr lang="de-DE" sz="1400" dirty="0" err="1" smtClean="0">
                <a:solidFill>
                  <a:srgbClr val="000000"/>
                </a:solidFill>
                <a:latin typeface="Consolas"/>
              </a:rPr>
              <a:t>Vehicle.call</a:t>
            </a:r>
            <a:r>
              <a:rPr lang="de-DE" sz="1400" dirty="0" smtClean="0">
                <a:solidFill>
                  <a:srgbClr val="000000"/>
                </a:solidFill>
                <a:latin typeface="Consolas"/>
              </a:rPr>
              <a:t>(</a:t>
            </a:r>
            <a:r>
              <a:rPr lang="de-DE" sz="1400" dirty="0" err="1" smtClean="0">
                <a:solidFill>
                  <a:srgbClr val="7F0055"/>
                </a:solidFill>
                <a:latin typeface="Consolas"/>
              </a:rPr>
              <a:t>this</a:t>
            </a:r>
            <a:r>
              <a:rPr lang="de-DE" sz="1400" dirty="0">
                <a:solidFill>
                  <a:srgbClr val="000000"/>
                </a:solidFill>
                <a:latin typeface="Consolas"/>
              </a:rPr>
              <a:t>, </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smtClean="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endParaRPr lang="de-DE" sz="1400" dirty="0">
              <a:solidFill>
                <a:srgbClr val="000000"/>
              </a:solidFill>
              <a:latin typeface="Consolas"/>
            </a:endParaRPr>
          </a:p>
          <a:p>
            <a:pPr marL="0" lvl="1">
              <a:spcBef>
                <a:spcPts val="600"/>
              </a:spcBef>
              <a:buClr>
                <a:srgbClr val="F0AB00"/>
              </a:buClr>
              <a:buSzPct val="80000"/>
              <a:buNone/>
            </a:pPr>
            <a:r>
              <a:rPr lang="de-DE" sz="1400" dirty="0" err="1">
                <a:solidFill>
                  <a:srgbClr val="000000"/>
                </a:solidFill>
                <a:latin typeface="Consolas"/>
              </a:rPr>
              <a:t>Car.prototype</a:t>
            </a:r>
            <a:r>
              <a:rPr lang="de-DE" sz="1400" dirty="0">
                <a:solidFill>
                  <a:srgbClr val="000000"/>
                </a:solidFill>
                <a:latin typeface="Consolas"/>
              </a:rPr>
              <a:t> = </a:t>
            </a:r>
            <a:r>
              <a:rPr lang="de-DE" sz="1400" dirty="0" err="1">
                <a:solidFill>
                  <a:srgbClr val="000000"/>
                </a:solidFill>
                <a:latin typeface="Consolas"/>
              </a:rPr>
              <a:t>Object.create</a:t>
            </a:r>
            <a:r>
              <a:rPr lang="de-DE" sz="1400" dirty="0">
                <a:solidFill>
                  <a:srgbClr val="000000"/>
                </a:solidFill>
                <a:latin typeface="Consolas"/>
              </a:rPr>
              <a:t>(</a:t>
            </a:r>
            <a:r>
              <a:rPr lang="de-DE" sz="1400" dirty="0" err="1">
                <a:solidFill>
                  <a:srgbClr val="000000"/>
                </a:solidFill>
                <a:latin typeface="Consolas"/>
              </a:rPr>
              <a:t>Vehicle.prototype</a:t>
            </a:r>
            <a:r>
              <a:rPr lang="de-DE" sz="1400" dirty="0" smtClean="0">
                <a:solidFill>
                  <a:srgbClr val="000000"/>
                </a:solidFill>
                <a:latin typeface="Consolas"/>
              </a:rPr>
              <a:t>);</a:t>
            </a:r>
          </a:p>
          <a:p>
            <a:pPr marL="0" lvl="1">
              <a:spcBef>
                <a:spcPts val="600"/>
              </a:spcBef>
              <a:buClr>
                <a:srgbClr val="F0AB00"/>
              </a:buClr>
              <a:buSzPct val="80000"/>
              <a:buNone/>
            </a:pPr>
            <a:r>
              <a:rPr lang="de-DE" sz="1400" dirty="0" err="1" smtClean="0">
                <a:solidFill>
                  <a:srgbClr val="000000"/>
                </a:solidFill>
                <a:latin typeface="Consolas"/>
              </a:rPr>
              <a:t>Car.prototype.constructor</a:t>
            </a:r>
            <a:r>
              <a:rPr lang="de-DE" sz="1400" dirty="0" smtClean="0">
                <a:solidFill>
                  <a:srgbClr val="000000"/>
                </a:solidFill>
                <a:latin typeface="Consolas"/>
              </a:rPr>
              <a:t> </a:t>
            </a:r>
            <a:r>
              <a:rPr lang="de-DE" sz="1400" dirty="0">
                <a:solidFill>
                  <a:srgbClr val="000000"/>
                </a:solidFill>
                <a:latin typeface="Consolas"/>
              </a:rPr>
              <a:t>= </a:t>
            </a:r>
            <a:r>
              <a:rPr lang="de-DE" sz="1400" dirty="0" smtClean="0">
                <a:solidFill>
                  <a:srgbClr val="000000"/>
                </a:solidFill>
                <a:latin typeface="Consolas"/>
              </a:rPr>
              <a:t>Car;</a:t>
            </a:r>
          </a:p>
          <a:p>
            <a:pPr marL="0" lvl="1">
              <a:spcBef>
                <a:spcPts val="600"/>
              </a:spcBef>
              <a:buClr>
                <a:srgbClr val="F0AB00"/>
              </a:buClr>
              <a:buSzPct val="80000"/>
              <a:buNone/>
            </a:pPr>
            <a:r>
              <a:rPr lang="de-DE" sz="1400" dirty="0" err="1" smtClean="0">
                <a:solidFill>
                  <a:srgbClr val="000000"/>
                </a:solidFill>
                <a:latin typeface="Consolas"/>
              </a:rPr>
              <a:t>Car.prototype.logData</a:t>
            </a:r>
            <a:r>
              <a:rPr lang="de-DE" sz="1400" dirty="0" smtClean="0">
                <a:solidFill>
                  <a:srgbClr val="000000"/>
                </a:solidFill>
                <a:latin typeface="Consolas"/>
              </a:rPr>
              <a:t> </a:t>
            </a:r>
            <a:r>
              <a:rPr lang="de-DE" sz="1400" dirty="0">
                <a:solidFill>
                  <a:srgbClr val="000000"/>
                </a:solidFill>
                <a:latin typeface="Consolas"/>
              </a:rPr>
              <a:t>=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"Name: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.name);</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"Power: "</a:t>
            </a:r>
            <a:r>
              <a:rPr lang="de-DE" sz="1400" dirty="0">
                <a:solidFill>
                  <a:srgbClr val="000000"/>
                </a:solidFill>
                <a:latin typeface="Consolas"/>
              </a:rPr>
              <a:t> + </a:t>
            </a:r>
            <a:r>
              <a:rPr lang="de-DE" sz="1400" dirty="0">
                <a:solidFill>
                  <a:srgbClr val="7F0055"/>
                </a:solidFill>
                <a:latin typeface="Consolas"/>
              </a:rPr>
              <a:t>this</a:t>
            </a:r>
            <a:r>
              <a:rPr lang="de-DE" sz="1400" dirty="0">
                <a:solidFill>
                  <a:srgbClr val="000000"/>
                </a:solidFill>
                <a:latin typeface="Consolas"/>
              </a:rPr>
              <a:t>.ps + </a:t>
            </a:r>
            <a:r>
              <a:rPr lang="de-DE" sz="1400" dirty="0">
                <a:solidFill>
                  <a:srgbClr val="2A00FF"/>
                </a:solidFill>
                <a:latin typeface="Consolas"/>
              </a:rPr>
              <a:t>" PS"</a:t>
            </a:r>
            <a:r>
              <a:rPr lang="de-DE"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  console.log</a:t>
            </a:r>
            <a:r>
              <a:rPr lang="de-DE" sz="1400" dirty="0">
                <a:solidFill>
                  <a:srgbClr val="000000"/>
                </a:solidFill>
                <a:latin typeface="Consolas"/>
              </a:rPr>
              <a:t>(</a:t>
            </a:r>
            <a:r>
              <a:rPr lang="de-DE" sz="1400" dirty="0">
                <a:solidFill>
                  <a:srgbClr val="2A00FF"/>
                </a:solidFill>
                <a:latin typeface="Consolas"/>
              </a:rPr>
              <a:t>"</a:t>
            </a:r>
            <a:r>
              <a:rPr lang="de-DE" sz="1400" dirty="0" err="1">
                <a:solidFill>
                  <a:srgbClr val="2A00FF"/>
                </a:solidFill>
                <a:latin typeface="Consolas"/>
              </a:rPr>
              <a:t>Seats</a:t>
            </a:r>
            <a:r>
              <a:rPr lang="de-DE" sz="1400" dirty="0">
                <a:solidFill>
                  <a:srgbClr val="2A00FF"/>
                </a:solidFill>
                <a:latin typeface="Consolas"/>
              </a:rPr>
              <a:t>: "</a:t>
            </a:r>
            <a:r>
              <a:rPr lang="de-DE" sz="1400" dirty="0">
                <a:solidFill>
                  <a:srgbClr val="000000"/>
                </a:solidFill>
                <a:latin typeface="Consolas"/>
              </a:rPr>
              <a:t> + </a:t>
            </a:r>
            <a:r>
              <a:rPr lang="de-DE" sz="1400" dirty="0" err="1">
                <a:solidFill>
                  <a:srgbClr val="7F0055"/>
                </a:solidFill>
                <a:latin typeface="Consolas"/>
              </a:rPr>
              <a:t>this</a:t>
            </a:r>
            <a:r>
              <a:rPr lang="de-DE" sz="1400" dirty="0" err="1">
                <a:solidFill>
                  <a:srgbClr val="000000"/>
                </a:solidFill>
                <a:latin typeface="Consolas"/>
              </a:rPr>
              <a:t>.noSeats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endParaRPr lang="de-DE" sz="1400" dirty="0">
              <a:solidFill>
                <a:srgbClr val="000000"/>
              </a:solidFill>
              <a:latin typeface="Consolas"/>
            </a:endParaRPr>
          </a:p>
          <a:p>
            <a:pPr marL="0" lvl="1">
              <a:spcBef>
                <a:spcPts val="600"/>
              </a:spcBef>
              <a:buClr>
                <a:srgbClr val="F0AB00"/>
              </a:buClr>
              <a:buSzPct val="80000"/>
              <a:buNone/>
            </a:pPr>
            <a:r>
              <a:rPr lang="en-US" sz="1400" dirty="0" err="1">
                <a:solidFill>
                  <a:srgbClr val="7F0055"/>
                </a:solidFill>
                <a:latin typeface="Consolas"/>
              </a:rPr>
              <a:t>var</a:t>
            </a:r>
            <a:r>
              <a:rPr lang="en-US" sz="1400" dirty="0">
                <a:solidFill>
                  <a:srgbClr val="000000"/>
                </a:solidFill>
                <a:latin typeface="Consolas"/>
              </a:rPr>
              <a:t> c1 = </a:t>
            </a:r>
            <a:r>
              <a:rPr lang="en-US" sz="1400" dirty="0">
                <a:solidFill>
                  <a:srgbClr val="7F0055"/>
                </a:solidFill>
                <a:latin typeface="Consolas"/>
              </a:rPr>
              <a:t>new</a:t>
            </a:r>
            <a:r>
              <a:rPr lang="en-US" sz="1400" dirty="0">
                <a:solidFill>
                  <a:srgbClr val="000000"/>
                </a:solidFill>
                <a:latin typeface="Consolas"/>
              </a:rPr>
              <a:t> Car(</a:t>
            </a:r>
            <a:r>
              <a:rPr lang="en-US" sz="1400" dirty="0">
                <a:solidFill>
                  <a:srgbClr val="2A00FF"/>
                </a:solidFill>
                <a:latin typeface="Consolas"/>
              </a:rPr>
              <a:t>"Citroen 2CV"</a:t>
            </a:r>
            <a:r>
              <a:rPr lang="en-US" sz="1400" dirty="0">
                <a:solidFill>
                  <a:srgbClr val="000000"/>
                </a:solidFill>
                <a:latin typeface="Consolas"/>
              </a:rPr>
              <a:t>, 35);</a:t>
            </a:r>
          </a:p>
          <a:p>
            <a:pPr marL="0" lvl="1">
              <a:spcBef>
                <a:spcPts val="600"/>
              </a:spcBef>
              <a:buClr>
                <a:srgbClr val="F0AB00"/>
              </a:buClr>
              <a:buSzPct val="80000"/>
              <a:buNone/>
            </a:pPr>
            <a:r>
              <a:rPr lang="de-DE" sz="1400" dirty="0">
                <a:solidFill>
                  <a:srgbClr val="000000"/>
                </a:solidFill>
                <a:latin typeface="Consolas"/>
              </a:rPr>
              <a:t>c1.drive();</a:t>
            </a:r>
          </a:p>
          <a:p>
            <a:pPr marL="0" lvl="1">
              <a:spcBef>
                <a:spcPts val="600"/>
              </a:spcBef>
              <a:buClr>
                <a:srgbClr val="F0AB00"/>
              </a:buClr>
              <a:buSzPct val="80000"/>
              <a:buNone/>
            </a:pPr>
            <a:r>
              <a:rPr lang="de-DE" sz="1400" dirty="0">
                <a:solidFill>
                  <a:srgbClr val="000000"/>
                </a:solidFill>
                <a:latin typeface="Consolas"/>
              </a:rPr>
              <a:t>c1.logData();</a:t>
            </a:r>
          </a:p>
        </p:txBody>
      </p:sp>
      <p:cxnSp>
        <p:nvCxnSpPr>
          <p:cNvPr id="7" name="Straight Connector 6"/>
          <p:cNvCxnSpPr/>
          <p:nvPr/>
        </p:nvCxnSpPr>
        <p:spPr>
          <a:xfrm>
            <a:off x="6751254" y="2082188"/>
            <a:ext cx="0" cy="4208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6388" y="2082188"/>
            <a:ext cx="6096000" cy="4170372"/>
          </a:xfrm>
          <a:prstGeom prst="rect">
            <a:avLst/>
          </a:prstGeom>
        </p:spPr>
        <p:txBody>
          <a:bodyPr>
            <a:spAutoFit/>
          </a:bodyPr>
          <a:lstStyle/>
          <a:p>
            <a:pPr marL="0" lvl="1">
              <a:spcBef>
                <a:spcPts val="600"/>
              </a:spcBef>
              <a:buClr>
                <a:srgbClr val="F0AB00"/>
              </a:buClr>
              <a:buSzPct val="80000"/>
              <a:buNone/>
            </a:pPr>
            <a:r>
              <a:rPr lang="de-DE" sz="1400" dirty="0" err="1">
                <a:solidFill>
                  <a:srgbClr val="7F0055"/>
                </a:solidFill>
                <a:latin typeface="Consolas"/>
              </a:rPr>
              <a:t>var</a:t>
            </a:r>
            <a:r>
              <a:rPr lang="de-DE" sz="1400" dirty="0">
                <a:solidFill>
                  <a:srgbClr val="000000"/>
                </a:solidFill>
                <a:latin typeface="Consolas"/>
              </a:rPr>
              <a:t> </a:t>
            </a:r>
            <a:r>
              <a:rPr lang="de-DE" sz="1400" dirty="0" err="1">
                <a:solidFill>
                  <a:srgbClr val="000000"/>
                </a:solidFill>
                <a:latin typeface="Consolas"/>
              </a:rPr>
              <a:t>Vehicle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r>
              <a:rPr lang="de-DE" sz="1400" dirty="0" err="1">
                <a:solidFill>
                  <a:srgbClr val="000000"/>
                </a:solidFill>
                <a:latin typeface="Consolas"/>
              </a:rPr>
              <a:t>name</a:t>
            </a:r>
            <a:r>
              <a:rPr lang="de-DE" sz="1400" dirty="0">
                <a:solidFill>
                  <a:srgbClr val="000000"/>
                </a:solidFill>
                <a:latin typeface="Consolas"/>
              </a:rPr>
              <a:t>,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.name = </a:t>
            </a:r>
            <a:r>
              <a:rPr lang="de-DE" sz="1400" dirty="0" err="1">
                <a:solidFill>
                  <a:srgbClr val="000000"/>
                </a:solidFill>
                <a:latin typeface="Consolas"/>
              </a:rPr>
              <a:t>name</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this</a:t>
            </a:r>
            <a:r>
              <a:rPr lang="de-DE" sz="1400" dirty="0">
                <a:solidFill>
                  <a:srgbClr val="000000"/>
                </a:solidFill>
                <a:latin typeface="Consolas"/>
              </a:rPr>
              <a:t>.ps = </a:t>
            </a:r>
            <a:r>
              <a:rPr lang="de-DE" sz="1400" dirty="0" err="1">
                <a:solidFill>
                  <a:srgbClr val="000000"/>
                </a:solidFill>
                <a:latin typeface="Consolas"/>
              </a:rPr>
              <a:t>ps</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7F0055"/>
                </a:solidFill>
                <a:latin typeface="Consolas"/>
              </a:rPr>
              <a:t>  </a:t>
            </a:r>
            <a:r>
              <a:rPr lang="de-DE" sz="1400" dirty="0" err="1">
                <a:solidFill>
                  <a:srgbClr val="7F0055"/>
                </a:solidFill>
                <a:latin typeface="Consolas"/>
              </a:rPr>
              <a:t>this</a:t>
            </a:r>
            <a:r>
              <a:rPr lang="de-DE" sz="1400" dirty="0" err="1">
                <a:solidFill>
                  <a:srgbClr val="000000"/>
                </a:solidFill>
                <a:latin typeface="Consolas"/>
              </a:rPr>
              <a:t>.test</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console.log(</a:t>
            </a:r>
            <a:r>
              <a:rPr lang="de-DE" sz="1400" dirty="0">
                <a:solidFill>
                  <a:srgbClr val="2A00FF"/>
                </a:solidFill>
                <a:latin typeface="Consolas"/>
              </a:rPr>
              <a:t>'</a:t>
            </a:r>
            <a:r>
              <a:rPr lang="de-DE" sz="1400" dirty="0" err="1">
                <a:solidFill>
                  <a:srgbClr val="2A00FF"/>
                </a:solidFill>
                <a:latin typeface="Consolas"/>
              </a:rPr>
              <a:t>test</a:t>
            </a:r>
            <a:r>
              <a:rPr lang="de-DE" sz="1400" dirty="0">
                <a:solidFill>
                  <a:srgbClr val="2A00FF"/>
                </a:solidFill>
                <a:latin typeface="Consolas"/>
              </a:rPr>
              <a:t>'</a:t>
            </a:r>
            <a:r>
              <a:rPr lang="de-DE" sz="1400" dirty="0">
                <a:solidFill>
                  <a:srgbClr val="000000"/>
                </a:solidFill>
                <a:latin typeface="Consolas"/>
              </a:rPr>
              <a:t>);</a:t>
            </a:r>
          </a:p>
          <a:p>
            <a:pPr marL="0" lvl="1">
              <a:spcBef>
                <a:spcPts val="600"/>
              </a:spcBef>
              <a:buClr>
                <a:srgbClr val="F0AB00"/>
              </a:buClr>
              <a:buSzPct val="80000"/>
              <a:buNone/>
            </a:pPr>
            <a:r>
              <a:rPr lang="de-DE" sz="1400" dirty="0">
                <a:solidFill>
                  <a:srgbClr val="000000"/>
                </a:solidFill>
                <a:latin typeface="Consolas"/>
              </a:rPr>
              <a:t>  };</a:t>
            </a:r>
          </a:p>
          <a:p>
            <a:pPr marL="0" lvl="1">
              <a:spcBef>
                <a:spcPts val="600"/>
              </a:spcBef>
              <a:buClr>
                <a:srgbClr val="F0AB00"/>
              </a:buClr>
              <a:buSzPct val="80000"/>
              <a:buNone/>
            </a:pPr>
            <a:r>
              <a:rPr lang="de-DE" sz="1400" dirty="0">
                <a:solidFill>
                  <a:srgbClr val="000000"/>
                </a:solidFill>
                <a:latin typeface="Consolas"/>
              </a:rPr>
              <a:t>}</a:t>
            </a:r>
          </a:p>
          <a:p>
            <a:pPr marL="0" lvl="1">
              <a:spcBef>
                <a:spcPts val="600"/>
              </a:spcBef>
              <a:buClr>
                <a:srgbClr val="F0AB00"/>
              </a:buClr>
              <a:buSzPct val="80000"/>
              <a:buNone/>
            </a:pPr>
            <a:r>
              <a:rPr lang="de-DE" sz="1400" dirty="0" err="1">
                <a:solidFill>
                  <a:srgbClr val="000000"/>
                </a:solidFill>
                <a:latin typeface="Consolas"/>
              </a:rPr>
              <a:t>Vehicle.prototype.drive</a:t>
            </a:r>
            <a:r>
              <a:rPr lang="de-DE" sz="1400" dirty="0">
                <a:solidFill>
                  <a:srgbClr val="000000"/>
                </a:solidFill>
                <a:latin typeface="Consolas"/>
              </a:rPr>
              <a:t> = </a:t>
            </a:r>
            <a:r>
              <a:rPr lang="de-DE" sz="1400" dirty="0" err="1">
                <a:solidFill>
                  <a:srgbClr val="7F0055"/>
                </a:solidFill>
                <a:latin typeface="Consolas"/>
              </a:rPr>
              <a:t>function</a:t>
            </a:r>
            <a:r>
              <a:rPr lang="de-DE" sz="1400" dirty="0">
                <a:solidFill>
                  <a:srgbClr val="000000"/>
                </a:solidFill>
                <a:latin typeface="Consolas"/>
              </a:rPr>
              <a:t>(){</a:t>
            </a:r>
          </a:p>
          <a:p>
            <a:pPr marL="0" lvl="1">
              <a:spcBef>
                <a:spcPts val="600"/>
              </a:spcBef>
              <a:buClr>
                <a:srgbClr val="F0AB00"/>
              </a:buClr>
              <a:buSzPct val="80000"/>
              <a:buNone/>
            </a:pPr>
            <a:r>
              <a:rPr lang="en-US" sz="1400" dirty="0">
                <a:solidFill>
                  <a:srgbClr val="000000"/>
                </a:solidFill>
                <a:latin typeface="Consolas"/>
              </a:rPr>
              <a:t>  console.log(</a:t>
            </a:r>
            <a:r>
              <a:rPr lang="en-US" sz="1400" dirty="0">
                <a:solidFill>
                  <a:srgbClr val="7F0055"/>
                </a:solidFill>
                <a:latin typeface="Consolas"/>
              </a:rPr>
              <a:t>this</a:t>
            </a:r>
            <a:r>
              <a:rPr lang="en-US" sz="1400" dirty="0">
                <a:solidFill>
                  <a:srgbClr val="000000"/>
                </a:solidFill>
                <a:latin typeface="Consolas"/>
              </a:rPr>
              <a:t>.name + </a:t>
            </a:r>
            <a:r>
              <a:rPr lang="en-US" sz="1400" dirty="0">
                <a:solidFill>
                  <a:srgbClr val="2A00FF"/>
                </a:solidFill>
                <a:latin typeface="Consolas"/>
              </a:rPr>
              <a:t>" driving with "</a:t>
            </a:r>
            <a:r>
              <a:rPr lang="en-US" sz="1400" dirty="0">
                <a:solidFill>
                  <a:srgbClr val="000000"/>
                </a:solidFill>
                <a:latin typeface="Consolas"/>
              </a:rPr>
              <a:t> </a:t>
            </a:r>
            <a:br>
              <a:rPr lang="en-US" sz="1400" dirty="0">
                <a:solidFill>
                  <a:srgbClr val="000000"/>
                </a:solidFill>
                <a:latin typeface="Consolas"/>
              </a:rPr>
            </a:br>
            <a:r>
              <a:rPr lang="en-US" sz="1400" dirty="0">
                <a:solidFill>
                  <a:srgbClr val="000000"/>
                </a:solidFill>
                <a:latin typeface="Consolas"/>
              </a:rPr>
              <a:t>	 </a:t>
            </a:r>
            <a:r>
              <a:rPr lang="en-US" sz="1400" dirty="0" smtClean="0">
                <a:solidFill>
                  <a:srgbClr val="000000"/>
                </a:solidFill>
                <a:latin typeface="Consolas"/>
              </a:rPr>
              <a:t>   + </a:t>
            </a:r>
            <a:r>
              <a:rPr lang="en-US" sz="1400" dirty="0">
                <a:solidFill>
                  <a:srgbClr val="7F0055"/>
                </a:solidFill>
                <a:latin typeface="Consolas"/>
              </a:rPr>
              <a:t>this</a:t>
            </a:r>
            <a:r>
              <a:rPr lang="en-US" sz="1400" dirty="0">
                <a:solidFill>
                  <a:srgbClr val="000000"/>
                </a:solidFill>
                <a:latin typeface="Consolas"/>
              </a:rPr>
              <a:t>.ps + </a:t>
            </a:r>
            <a:r>
              <a:rPr lang="en-US" sz="1400" dirty="0">
                <a:solidFill>
                  <a:srgbClr val="2A00FF"/>
                </a:solidFill>
                <a:latin typeface="Consolas"/>
              </a:rPr>
              <a:t>" PS."</a:t>
            </a:r>
            <a:r>
              <a:rPr lang="en-US" sz="1400" dirty="0">
                <a:solidFill>
                  <a:srgbClr val="000000"/>
                </a:solidFill>
                <a:latin typeface="Consolas"/>
              </a:rPr>
              <a:t>);</a:t>
            </a:r>
          </a:p>
          <a:p>
            <a:pPr marL="0" lvl="1">
              <a:spcBef>
                <a:spcPts val="600"/>
              </a:spcBef>
              <a:buClr>
                <a:srgbClr val="F0AB00"/>
              </a:buClr>
              <a:buSzPct val="80000"/>
              <a:buNone/>
            </a:pPr>
            <a:r>
              <a:rPr lang="de-DE" sz="1400" dirty="0" smtClean="0">
                <a:solidFill>
                  <a:srgbClr val="000000"/>
                </a:solidFill>
                <a:latin typeface="Consolas"/>
              </a:rPr>
              <a:t>}</a:t>
            </a:r>
          </a:p>
          <a:p>
            <a:pPr marL="0" lvl="1">
              <a:spcBef>
                <a:spcPts val="600"/>
              </a:spcBef>
              <a:buClr>
                <a:srgbClr val="F0AB00"/>
              </a:buClr>
              <a:buSzPct val="80000"/>
              <a:buNone/>
            </a:pPr>
            <a:endParaRPr lang="de-DE" sz="1400" dirty="0" smtClean="0">
              <a:solidFill>
                <a:srgbClr val="000000"/>
              </a:solidFill>
              <a:latin typeface="Consolas"/>
            </a:endParaRPr>
          </a:p>
          <a:p>
            <a:r>
              <a:rPr lang="en-US" sz="1400" dirty="0" err="1" smtClean="0">
                <a:solidFill>
                  <a:srgbClr val="7F0055"/>
                </a:solidFill>
                <a:latin typeface="Consolas"/>
              </a:rPr>
              <a:t>var</a:t>
            </a:r>
            <a:r>
              <a:rPr lang="en-US" sz="1400" dirty="0" smtClean="0">
                <a:solidFill>
                  <a:srgbClr val="000000"/>
                </a:solidFill>
                <a:latin typeface="Consolas"/>
              </a:rPr>
              <a:t> </a:t>
            </a:r>
            <a:r>
              <a:rPr lang="en-US" sz="1400" dirty="0">
                <a:solidFill>
                  <a:srgbClr val="000000"/>
                </a:solidFill>
                <a:latin typeface="Consolas"/>
              </a:rPr>
              <a:t>v1 = </a:t>
            </a:r>
            <a:r>
              <a:rPr lang="en-US" sz="1400" dirty="0">
                <a:solidFill>
                  <a:srgbClr val="7F0055"/>
                </a:solidFill>
                <a:latin typeface="Consolas"/>
              </a:rPr>
              <a:t>new</a:t>
            </a:r>
            <a:r>
              <a:rPr lang="en-US" sz="1400" dirty="0">
                <a:solidFill>
                  <a:srgbClr val="000000"/>
                </a:solidFill>
                <a:latin typeface="Consolas"/>
              </a:rPr>
              <a:t> Vehicle(</a:t>
            </a:r>
            <a:r>
              <a:rPr lang="en-US" sz="1400" dirty="0">
                <a:solidFill>
                  <a:srgbClr val="2A00FF"/>
                </a:solidFill>
                <a:latin typeface="Consolas"/>
              </a:rPr>
              <a:t>"</a:t>
            </a:r>
            <a:r>
              <a:rPr lang="en-US" sz="1400" dirty="0" err="1">
                <a:solidFill>
                  <a:srgbClr val="2A00FF"/>
                </a:solidFill>
                <a:latin typeface="Consolas"/>
              </a:rPr>
              <a:t>AbstractObject</a:t>
            </a:r>
            <a:r>
              <a:rPr lang="en-US" sz="1400" dirty="0">
                <a:solidFill>
                  <a:srgbClr val="2A00FF"/>
                </a:solidFill>
                <a:latin typeface="Consolas"/>
              </a:rPr>
              <a:t>"</a:t>
            </a:r>
            <a:r>
              <a:rPr lang="en-US" sz="1400" dirty="0">
                <a:solidFill>
                  <a:srgbClr val="000000"/>
                </a:solidFill>
                <a:latin typeface="Consolas"/>
              </a:rPr>
              <a:t>, Infinity);</a:t>
            </a:r>
          </a:p>
          <a:p>
            <a:r>
              <a:rPr lang="de-DE" sz="1400" dirty="0" smtClean="0">
                <a:solidFill>
                  <a:srgbClr val="000000"/>
                </a:solidFill>
                <a:latin typeface="Consolas"/>
              </a:rPr>
              <a:t>v1.drive();</a:t>
            </a:r>
          </a:p>
          <a:p>
            <a:r>
              <a:rPr lang="de-DE" sz="1400" dirty="0">
                <a:solidFill>
                  <a:srgbClr val="000000"/>
                </a:solidFill>
                <a:latin typeface="Consolas"/>
              </a:rPr>
              <a:t>v</a:t>
            </a:r>
            <a:r>
              <a:rPr lang="de-DE" sz="1400" dirty="0" smtClean="0">
                <a:solidFill>
                  <a:srgbClr val="000000"/>
                </a:solidFill>
                <a:latin typeface="Consolas"/>
              </a:rPr>
              <a:t>1.test();</a:t>
            </a:r>
            <a:endParaRPr lang="de-DE" sz="1000" dirty="0">
              <a:solidFill>
                <a:srgbClr val="000000"/>
              </a:solidFill>
              <a:latin typeface="Consolas"/>
            </a:endParaRPr>
          </a:p>
        </p:txBody>
      </p:sp>
      <p:sp>
        <p:nvSpPr>
          <p:cNvPr id="16" name="Right Brace 15"/>
          <p:cNvSpPr/>
          <p:nvPr/>
        </p:nvSpPr>
        <p:spPr>
          <a:xfrm>
            <a:off x="4825388" y="2082188"/>
            <a:ext cx="374573" cy="2054408"/>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7" name="TextBox 16"/>
          <p:cNvSpPr txBox="1"/>
          <p:nvPr/>
        </p:nvSpPr>
        <p:spPr>
          <a:xfrm>
            <a:off x="5332162" y="2967045"/>
            <a:ext cx="119263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Constructor</a:t>
            </a:r>
            <a:endParaRPr lang="de-DE" sz="1800" kern="0" dirty="0" smtClean="0">
              <a:ea typeface="Arial Unicode MS" pitchFamily="34" charset="-128"/>
              <a:cs typeface="Arial Unicode MS" pitchFamily="34" charset="-128"/>
            </a:endParaRPr>
          </a:p>
        </p:txBody>
      </p:sp>
      <p:sp>
        <p:nvSpPr>
          <p:cNvPr id="18" name="Right Brace 17"/>
          <p:cNvSpPr/>
          <p:nvPr/>
        </p:nvSpPr>
        <p:spPr>
          <a:xfrm>
            <a:off x="2544898" y="2423711"/>
            <a:ext cx="121185" cy="543334"/>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Box 18"/>
          <p:cNvSpPr txBox="1"/>
          <p:nvPr/>
        </p:nvSpPr>
        <p:spPr>
          <a:xfrm>
            <a:off x="2817251" y="2556877"/>
            <a:ext cx="97462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Variablen</a:t>
            </a:r>
          </a:p>
        </p:txBody>
      </p:sp>
      <p:sp>
        <p:nvSpPr>
          <p:cNvPr id="20" name="Right Brace 19"/>
          <p:cNvSpPr/>
          <p:nvPr/>
        </p:nvSpPr>
        <p:spPr>
          <a:xfrm>
            <a:off x="2894371" y="2967045"/>
            <a:ext cx="225056" cy="87784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TextBox 20"/>
          <p:cNvSpPr txBox="1"/>
          <p:nvPr/>
        </p:nvSpPr>
        <p:spPr>
          <a:xfrm>
            <a:off x="3304564" y="3267466"/>
            <a:ext cx="8976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a:t>
            </a:r>
          </a:p>
        </p:txBody>
      </p:sp>
      <p:sp>
        <p:nvSpPr>
          <p:cNvPr id="22" name="Right Brace 21"/>
          <p:cNvSpPr/>
          <p:nvPr/>
        </p:nvSpPr>
        <p:spPr>
          <a:xfrm>
            <a:off x="4712860" y="4186408"/>
            <a:ext cx="225056" cy="96948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3" name="TextBox 22"/>
          <p:cNvSpPr txBox="1"/>
          <p:nvPr/>
        </p:nvSpPr>
        <p:spPr>
          <a:xfrm>
            <a:off x="5199960" y="4355679"/>
            <a:ext cx="1423467"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Methode über</a:t>
            </a:r>
          </a:p>
          <a:p>
            <a:pPr fontAlgn="base">
              <a:spcBef>
                <a:spcPts val="600"/>
              </a:spcBef>
              <a:spcAft>
                <a:spcPct val="0"/>
              </a:spcAft>
              <a:buClr>
                <a:srgbClr val="F0AB00"/>
              </a:buClr>
              <a:buSzPct val="80000"/>
            </a:pPr>
            <a:r>
              <a:rPr lang="de-DE" sz="1800" kern="0" dirty="0" err="1" smtClean="0">
                <a:ea typeface="Arial Unicode MS" pitchFamily="34" charset="-128"/>
                <a:cs typeface="Arial Unicode MS" pitchFamily="34" charset="-128"/>
              </a:rPr>
              <a:t>Prototyping</a:t>
            </a:r>
            <a:endParaRPr lang="de-DE"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5079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4" grpId="0" animBg="1"/>
      <p:bldP spid="24" grpId="1" animBg="1"/>
      <p:bldP spid="4" grpId="0" animBg="1"/>
      <p:bldP spid="4"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Objektorientierung – Übung</a:t>
            </a:r>
            <a:endParaRPr lang="de-DE" dirty="0"/>
          </a:p>
        </p:txBody>
      </p:sp>
      <p:sp>
        <p:nvSpPr>
          <p:cNvPr id="3" name="Text Placeholder 2"/>
          <p:cNvSpPr>
            <a:spLocks noGrp="1"/>
          </p:cNvSpPr>
          <p:nvPr>
            <p:ph type="body" sz="quarter" idx="10"/>
          </p:nvPr>
        </p:nvSpPr>
        <p:spPr/>
        <p:txBody>
          <a:bodyPr/>
          <a:lstStyle/>
          <a:p>
            <a:pPr marL="457200" indent="-457200">
              <a:buFont typeface="+mj-lt"/>
              <a:buAutoNum type="arabicPeriod"/>
            </a:pPr>
            <a:r>
              <a:rPr lang="de-DE" dirty="0" smtClean="0"/>
              <a:t>Erstelle eine Klasse Shape, die eine x- und y-Koordinate und eine Farbe (als hexadezimalen String)  besitzt</a:t>
            </a:r>
          </a:p>
          <a:p>
            <a:pPr marL="457200" indent="-457200">
              <a:buFont typeface="+mj-lt"/>
              <a:buAutoNum type="arabicPeriod"/>
            </a:pPr>
            <a:r>
              <a:rPr lang="de-DE" dirty="0" smtClean="0"/>
              <a:t>Erstelle eine </a:t>
            </a:r>
            <a:r>
              <a:rPr lang="de-DE" dirty="0" err="1" smtClean="0"/>
              <a:t>Klsse</a:t>
            </a:r>
            <a:r>
              <a:rPr lang="de-DE" dirty="0" smtClean="0"/>
              <a:t> </a:t>
            </a:r>
            <a:r>
              <a:rPr lang="de-DE" dirty="0" err="1" smtClean="0"/>
              <a:t>Rectangle</a:t>
            </a:r>
            <a:r>
              <a:rPr lang="de-DE" dirty="0" smtClean="0"/>
              <a:t>, die von Shape erbt, eine Höhe, eine Breite und eine </a:t>
            </a:r>
            <a:r>
              <a:rPr lang="de-DE" dirty="0" err="1" smtClean="0"/>
              <a:t>paint</a:t>
            </a:r>
            <a:r>
              <a:rPr lang="de-DE" dirty="0" smtClean="0"/>
              <a:t>-Methode zum Zeichnen eines Rechtecks besitzt.</a:t>
            </a:r>
          </a:p>
          <a:p>
            <a:pPr marL="457200" indent="-457200">
              <a:buFont typeface="+mj-lt"/>
              <a:buAutoNum type="arabicPeriod"/>
            </a:pPr>
            <a:r>
              <a:rPr lang="de-DE" dirty="0" smtClean="0"/>
              <a:t>Erstelle eine Klasse Circle, die von Shape erbt und einen Radius und eine </a:t>
            </a:r>
            <a:r>
              <a:rPr lang="de-DE" dirty="0" err="1" smtClean="0"/>
              <a:t>paint</a:t>
            </a:r>
            <a:r>
              <a:rPr lang="de-DE" dirty="0" smtClean="0"/>
              <a:t>-Methode zum Zeichnen eines Kreises besitzt.</a:t>
            </a:r>
          </a:p>
          <a:p>
            <a:r>
              <a:rPr lang="de-DE" dirty="0" smtClean="0"/>
              <a:t>Datei: shape.js</a:t>
            </a:r>
            <a:endParaRPr lang="de-DE" dirty="0"/>
          </a:p>
        </p:txBody>
      </p:sp>
    </p:spTree>
    <p:extLst>
      <p:ext uri="{BB962C8B-B14F-4D97-AF65-F5344CB8AC3E}">
        <p14:creationId xmlns:p14="http://schemas.microsoft.com/office/powerpoint/2010/main" val="24203396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AJAX</a:t>
            </a:r>
            <a:endParaRPr lang="de-DE" dirty="0"/>
          </a:p>
        </p:txBody>
      </p:sp>
      <p:sp>
        <p:nvSpPr>
          <p:cNvPr id="5" name="Text Placeholder 4"/>
          <p:cNvSpPr>
            <a:spLocks noGrp="1"/>
          </p:cNvSpPr>
          <p:nvPr>
            <p:ph type="body" sz="quarter" idx="10"/>
          </p:nvPr>
        </p:nvSpPr>
        <p:spPr/>
        <p:txBody>
          <a:bodyPr/>
          <a:lstStyle/>
          <a:p>
            <a:r>
              <a:rPr lang="de-DE" dirty="0" err="1" smtClean="0"/>
              <a:t>Asynchronous</a:t>
            </a:r>
            <a:r>
              <a:rPr lang="de-DE" dirty="0" smtClean="0"/>
              <a:t> JavaScript </a:t>
            </a:r>
            <a:r>
              <a:rPr lang="de-DE" dirty="0" err="1" smtClean="0"/>
              <a:t>and</a:t>
            </a:r>
            <a:r>
              <a:rPr lang="de-DE" dirty="0" smtClean="0"/>
              <a:t> XML</a:t>
            </a:r>
            <a:endParaRPr lang="de-DE" dirty="0"/>
          </a:p>
        </p:txBody>
      </p:sp>
    </p:spTree>
    <p:extLst>
      <p:ext uri="{BB962C8B-B14F-4D97-AF65-F5344CB8AC3E}">
        <p14:creationId xmlns:p14="http://schemas.microsoft.com/office/powerpoint/2010/main" val="31788860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Warum Ajax?</a:t>
            </a:r>
          </a:p>
          <a:p>
            <a:pPr lvl="1"/>
            <a:r>
              <a:rPr lang="de-DE" dirty="0" smtClean="0"/>
              <a:t>Ermöglicht asynchrone Datenübertragung</a:t>
            </a:r>
          </a:p>
          <a:p>
            <a:pPr lvl="1"/>
            <a:r>
              <a:rPr lang="de-DE" dirty="0" smtClean="0"/>
              <a:t>Vermeidet </a:t>
            </a:r>
            <a:r>
              <a:rPr lang="de-DE" dirty="0" err="1" smtClean="0"/>
              <a:t>Neuladen</a:t>
            </a:r>
            <a:r>
              <a:rPr lang="de-DE" dirty="0" smtClean="0"/>
              <a:t> der Seite</a:t>
            </a:r>
          </a:p>
          <a:p>
            <a:r>
              <a:rPr lang="de-DE" dirty="0" smtClean="0"/>
              <a:t>Ablauf</a:t>
            </a:r>
          </a:p>
          <a:p>
            <a:pPr lvl="1"/>
            <a:r>
              <a:rPr lang="de-DE" dirty="0" smtClean="0"/>
              <a:t>Request-Objekt erzeugen</a:t>
            </a:r>
          </a:p>
          <a:p>
            <a:pPr lvl="1"/>
            <a:r>
              <a:rPr lang="de-DE" dirty="0" smtClean="0"/>
              <a:t>Request abschicken</a:t>
            </a:r>
          </a:p>
          <a:p>
            <a:pPr lvl="1"/>
            <a:endParaRPr lang="de-DE" dirty="0"/>
          </a:p>
        </p:txBody>
      </p:sp>
    </p:spTree>
    <p:extLst>
      <p:ext uri="{BB962C8B-B14F-4D97-AF65-F5344CB8AC3E}">
        <p14:creationId xmlns:p14="http://schemas.microsoft.com/office/powerpoint/2010/main" val="118886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erzeugen</a:t>
            </a:r>
          </a:p>
          <a:p>
            <a:pPr lvl="1"/>
            <a:r>
              <a:rPr lang="de-DE" sz="1600" dirty="0" err="1">
                <a:solidFill>
                  <a:srgbClr val="7F0055"/>
                </a:solidFill>
                <a:latin typeface="Consolas"/>
              </a:rPr>
              <a:t>var</a:t>
            </a:r>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a:solidFill>
                  <a:srgbClr val="7F0055"/>
                </a:solidFill>
                <a:latin typeface="Consolas"/>
              </a:rPr>
              <a:t>false</a:t>
            </a:r>
            <a:r>
              <a:rPr lang="de-DE" sz="1600" dirty="0">
                <a:solidFill>
                  <a:srgbClr val="000000"/>
                </a:solidFill>
                <a:latin typeface="Consolas"/>
              </a:rPr>
              <a:t>;</a:t>
            </a:r>
          </a:p>
          <a:p>
            <a:pPr lvl="1"/>
            <a:r>
              <a:rPr lang="de-DE" sz="1600" dirty="0">
                <a:solidFill>
                  <a:srgbClr val="7F0055"/>
                </a:solidFill>
                <a:latin typeface="Consolas"/>
              </a:rPr>
              <a:t>if</a:t>
            </a:r>
            <a:r>
              <a:rPr lang="de-DE" sz="1600" dirty="0">
                <a:solidFill>
                  <a:srgbClr val="000000"/>
                </a:solidFill>
                <a:latin typeface="Consolas"/>
              </a:rPr>
              <a:t> (</a:t>
            </a:r>
            <a:r>
              <a:rPr lang="de-DE" sz="1600" dirty="0" err="1">
                <a:solidFill>
                  <a:srgbClr val="000000"/>
                </a:solidFill>
                <a:latin typeface="Consolas"/>
              </a:rPr>
              <a:t>window.XMLHttpRequest</a:t>
            </a:r>
            <a:r>
              <a:rPr lang="de-DE" sz="1600" dirty="0">
                <a:solidFill>
                  <a:srgbClr val="000000"/>
                </a:solidFill>
                <a:latin typeface="Consolas"/>
              </a:rPr>
              <a:t>) { </a:t>
            </a:r>
            <a:r>
              <a:rPr lang="de-DE" sz="1600" dirty="0">
                <a:solidFill>
                  <a:srgbClr val="3F7F5F"/>
                </a:solidFill>
                <a:latin typeface="Consolas"/>
              </a:rPr>
              <a:t>// Mozilla, Safari,...</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XMLHttpRequest</a:t>
            </a:r>
            <a:r>
              <a:rPr lang="de-DE" sz="1600" dirty="0">
                <a:solidFill>
                  <a:srgbClr val="000000"/>
                </a:solidFill>
                <a:latin typeface="Consolas"/>
              </a:rPr>
              <a:t>();</a:t>
            </a:r>
          </a:p>
          <a:p>
            <a:pPr lvl="1"/>
            <a:r>
              <a:rPr lang="en-US" sz="1600" dirty="0">
                <a:solidFill>
                  <a:srgbClr val="000000"/>
                </a:solidFill>
                <a:latin typeface="Consolas"/>
              </a:rPr>
              <a:t>} </a:t>
            </a:r>
            <a:r>
              <a:rPr lang="en-US" sz="1600" dirty="0">
                <a:solidFill>
                  <a:srgbClr val="7F0055"/>
                </a:solidFill>
                <a:latin typeface="Consolas"/>
              </a:rPr>
              <a:t>else</a:t>
            </a:r>
            <a:r>
              <a:rPr lang="en-US" sz="1600" dirty="0">
                <a:solidFill>
                  <a:srgbClr val="000000"/>
                </a:solidFill>
                <a:latin typeface="Consolas"/>
              </a:rPr>
              <a:t> </a:t>
            </a:r>
            <a:r>
              <a:rPr lang="en-US" sz="1600" dirty="0">
                <a:solidFill>
                  <a:srgbClr val="7F0055"/>
                </a:solidFill>
                <a:latin typeface="Consolas"/>
              </a:rPr>
              <a:t>if</a:t>
            </a:r>
            <a:r>
              <a:rPr lang="en-US" sz="1600" dirty="0">
                <a:solidFill>
                  <a:srgbClr val="000000"/>
                </a:solidFill>
                <a:latin typeface="Consolas"/>
              </a:rPr>
              <a:t> (</a:t>
            </a:r>
            <a:r>
              <a:rPr lang="en-US" sz="1600" dirty="0" err="1">
                <a:solidFill>
                  <a:srgbClr val="000000"/>
                </a:solidFill>
                <a:latin typeface="Consolas"/>
              </a:rPr>
              <a:t>window.ActiveXObject</a:t>
            </a:r>
            <a:r>
              <a:rPr lang="en-US" sz="1600" dirty="0">
                <a:solidFill>
                  <a:srgbClr val="000000"/>
                </a:solidFill>
                <a:latin typeface="Consolas"/>
              </a:rPr>
              <a:t>) { </a:t>
            </a:r>
            <a:r>
              <a:rPr lang="en-US" sz="1600" dirty="0">
                <a:solidFill>
                  <a:srgbClr val="3F7F5F"/>
                </a:solidFill>
                <a:latin typeface="Consolas"/>
              </a:rPr>
              <a:t>// IE &lt;= 9</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"Msxml2.XMLHTTP"</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r>
              <a:rPr lang="de-DE" sz="1600" dirty="0" err="1">
                <a:solidFill>
                  <a:srgbClr val="7F0055"/>
                </a:solidFill>
                <a:latin typeface="Consolas"/>
              </a:rPr>
              <a:t>try</a:t>
            </a:r>
            <a:r>
              <a:rPr lang="de-DE" sz="1600" dirty="0">
                <a:solidFill>
                  <a:srgbClr val="000000"/>
                </a:solidFill>
                <a:latin typeface="Consolas"/>
              </a:rPr>
              <a:t> {</a:t>
            </a:r>
          </a:p>
          <a:p>
            <a:pPr lvl="1"/>
            <a:r>
              <a:rPr lang="de-DE" sz="1600" dirty="0">
                <a:solidFill>
                  <a:srgbClr val="000000"/>
                </a:solidFill>
                <a:latin typeface="Consolas"/>
              </a:rPr>
              <a:t>            </a:t>
            </a:r>
            <a:r>
              <a:rPr lang="de-DE" sz="1600" dirty="0" err="1">
                <a:solidFill>
                  <a:srgbClr val="000000"/>
                </a:solidFill>
                <a:latin typeface="Consolas"/>
              </a:rPr>
              <a:t>http_request</a:t>
            </a:r>
            <a:r>
              <a:rPr lang="de-DE" sz="1600" dirty="0">
                <a:solidFill>
                  <a:srgbClr val="000000"/>
                </a:solidFill>
                <a:latin typeface="Consolas"/>
              </a:rPr>
              <a:t> = </a:t>
            </a:r>
            <a:r>
              <a:rPr lang="de-DE" sz="1600" dirty="0" err="1">
                <a:solidFill>
                  <a:srgbClr val="7F0055"/>
                </a:solidFill>
                <a:latin typeface="Consolas"/>
              </a:rPr>
              <a:t>new</a:t>
            </a:r>
            <a:r>
              <a:rPr lang="de-DE" sz="1600" dirty="0">
                <a:solidFill>
                  <a:srgbClr val="000000"/>
                </a:solidFill>
                <a:latin typeface="Consolas"/>
              </a:rPr>
              <a:t> </a:t>
            </a:r>
            <a:r>
              <a:rPr lang="de-DE" sz="1600" dirty="0" err="1">
                <a:solidFill>
                  <a:srgbClr val="000000"/>
                </a:solidFill>
                <a:latin typeface="Consolas"/>
              </a:rPr>
              <a:t>ActiveXObject</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Microsoft.XMLHTTP</a:t>
            </a:r>
            <a:r>
              <a:rPr lang="de-DE" sz="1600" dirty="0">
                <a:solidFill>
                  <a:srgbClr val="2A00FF"/>
                </a:solidFill>
                <a:latin typeface="Consolas"/>
              </a:rPr>
              <a:t>"</a:t>
            </a:r>
            <a:r>
              <a:rPr lang="de-DE" sz="1600" dirty="0">
                <a:solidFill>
                  <a:srgbClr val="000000"/>
                </a:solidFill>
                <a:latin typeface="Consolas"/>
              </a:rPr>
              <a:t>);</a:t>
            </a:r>
          </a:p>
          <a:p>
            <a:pPr lvl="1"/>
            <a:r>
              <a:rPr lang="de-DE" sz="1600" dirty="0">
                <a:solidFill>
                  <a:srgbClr val="000000"/>
                </a:solidFill>
                <a:latin typeface="Consolas"/>
              </a:rPr>
              <a:t>        } </a:t>
            </a:r>
            <a:r>
              <a:rPr lang="de-DE" sz="1600" dirty="0">
                <a:solidFill>
                  <a:srgbClr val="7F0055"/>
                </a:solidFill>
                <a:latin typeface="Consolas"/>
              </a:rPr>
              <a:t>catch</a:t>
            </a:r>
            <a:r>
              <a:rPr lang="de-DE" sz="1600" dirty="0">
                <a:solidFill>
                  <a:srgbClr val="000000"/>
                </a:solidFill>
                <a:latin typeface="Consolas"/>
              </a:rPr>
              <a:t> (e) {}</a:t>
            </a:r>
          </a:p>
          <a:p>
            <a:pPr lvl="1"/>
            <a:r>
              <a:rPr lang="de-DE" sz="1600" dirty="0">
                <a:solidFill>
                  <a:srgbClr val="000000"/>
                </a:solidFill>
                <a:latin typeface="Consolas"/>
              </a:rPr>
              <a:t>    }</a:t>
            </a:r>
          </a:p>
          <a:p>
            <a:pPr lvl="1"/>
            <a:r>
              <a:rPr lang="de-DE" sz="1600" dirty="0">
                <a:solidFill>
                  <a:srgbClr val="000000"/>
                </a:solidFill>
                <a:latin typeface="Consolas"/>
              </a:rPr>
              <a:t>}</a:t>
            </a:r>
          </a:p>
          <a:p>
            <a:endParaRPr lang="de-DE" dirty="0"/>
          </a:p>
        </p:txBody>
      </p:sp>
    </p:spTree>
    <p:extLst>
      <p:ext uri="{BB962C8B-B14F-4D97-AF65-F5344CB8AC3E}">
        <p14:creationId xmlns:p14="http://schemas.microsoft.com/office/powerpoint/2010/main" val="28660488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a:t>
            </a:r>
            <a:endParaRPr lang="de-DE" dirty="0"/>
          </a:p>
        </p:txBody>
      </p:sp>
      <p:sp>
        <p:nvSpPr>
          <p:cNvPr id="3" name="Text Placeholder 2"/>
          <p:cNvSpPr>
            <a:spLocks noGrp="1"/>
          </p:cNvSpPr>
          <p:nvPr>
            <p:ph type="body" sz="quarter" idx="10"/>
          </p:nvPr>
        </p:nvSpPr>
        <p:spPr/>
        <p:txBody>
          <a:bodyPr/>
          <a:lstStyle/>
          <a:p>
            <a:r>
              <a:rPr lang="de-DE" dirty="0" smtClean="0"/>
              <a:t>Request-Objekt abschicken</a:t>
            </a:r>
            <a:endParaRPr lang="de-DE" dirty="0">
              <a:latin typeface="Consolas"/>
            </a:endParaRPr>
          </a:p>
          <a:p>
            <a:pPr lvl="1"/>
            <a:r>
              <a:rPr lang="de-DE" sz="1600" dirty="0" err="1">
                <a:solidFill>
                  <a:srgbClr val="000000"/>
                </a:solidFill>
                <a:latin typeface="Consolas"/>
              </a:rPr>
              <a:t>http_request.onreadystatechange</a:t>
            </a:r>
            <a:r>
              <a:rPr lang="de-DE" sz="1600" dirty="0">
                <a:solidFill>
                  <a:srgbClr val="000000"/>
                </a:solidFill>
                <a:latin typeface="Consolas"/>
              </a:rPr>
              <a:t> = </a:t>
            </a:r>
            <a:r>
              <a:rPr lang="de-DE" sz="1600" dirty="0" err="1">
                <a:solidFill>
                  <a:srgbClr val="7F0055"/>
                </a:solidFill>
                <a:latin typeface="Consolas"/>
              </a:rPr>
              <a:t>function</a:t>
            </a:r>
            <a:r>
              <a:rPr lang="de-DE" sz="1600" dirty="0">
                <a:solidFill>
                  <a:srgbClr val="000000"/>
                </a:solidFill>
                <a:latin typeface="Consolas"/>
              </a:rPr>
              <a:t>(){</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http_request.readyState</a:t>
            </a:r>
            <a:r>
              <a:rPr lang="de-DE" sz="1600" dirty="0">
                <a:solidFill>
                  <a:srgbClr val="000000"/>
                </a:solidFill>
                <a:latin typeface="Consolas"/>
              </a:rPr>
              <a:t> == 4) {</a:t>
            </a:r>
          </a:p>
          <a:p>
            <a:pPr lvl="1"/>
            <a:r>
              <a:rPr lang="de-DE" sz="1600" dirty="0" smtClean="0">
                <a:solidFill>
                  <a:srgbClr val="7F0055"/>
                </a:solidFill>
                <a:latin typeface="Consolas"/>
              </a:rPr>
              <a:t>        if</a:t>
            </a:r>
            <a:r>
              <a:rPr lang="de-DE" sz="1600" dirty="0" smtClean="0">
                <a:solidFill>
                  <a:srgbClr val="000000"/>
                </a:solidFill>
                <a:latin typeface="Consolas"/>
              </a:rPr>
              <a:t> </a:t>
            </a:r>
            <a:r>
              <a:rPr lang="de-DE" sz="1600" dirty="0">
                <a:solidFill>
                  <a:srgbClr val="000000"/>
                </a:solidFill>
                <a:latin typeface="Consolas"/>
              </a:rPr>
              <a:t>(</a:t>
            </a:r>
            <a:r>
              <a:rPr lang="de-DE" sz="1600" dirty="0" err="1">
                <a:solidFill>
                  <a:srgbClr val="000000"/>
                </a:solidFill>
                <a:latin typeface="Consolas"/>
              </a:rPr>
              <a:t>http_request.status</a:t>
            </a:r>
            <a:r>
              <a:rPr lang="de-DE" sz="1600" dirty="0">
                <a:solidFill>
                  <a:srgbClr val="000000"/>
                </a:solidFill>
                <a:latin typeface="Consolas"/>
              </a:rPr>
              <a:t> == 200) {</a:t>
            </a:r>
          </a:p>
          <a:p>
            <a:pPr lvl="1"/>
            <a:r>
              <a:rPr lang="de-DE" sz="1600" dirty="0" smtClean="0">
                <a:solidFill>
                  <a:srgbClr val="000000"/>
                </a:solidFill>
                <a:latin typeface="Consolas"/>
              </a:rPr>
              <a:t>            alert(</a:t>
            </a:r>
            <a:r>
              <a:rPr lang="de-DE" sz="1600" dirty="0" err="1" smtClean="0">
                <a:solidFill>
                  <a:srgbClr val="000000"/>
                </a:solidFill>
                <a:latin typeface="Consolas"/>
              </a:rPr>
              <a:t>http_request.responseText</a:t>
            </a:r>
            <a:r>
              <a:rPr lang="de-DE" sz="1600" dirty="0">
                <a:solidFill>
                  <a:srgbClr val="000000"/>
                </a:solidFill>
                <a:latin typeface="Consolas"/>
              </a:rPr>
              <a:t>);</a:t>
            </a:r>
          </a:p>
          <a:p>
            <a:pPr lvl="1"/>
            <a:r>
              <a:rPr lang="de-DE" sz="1600" dirty="0" smtClean="0">
                <a:solidFill>
                  <a:srgbClr val="000000"/>
                </a:solidFill>
                <a:latin typeface="Consolas"/>
              </a:rPr>
              <a:t>        } </a:t>
            </a:r>
            <a:r>
              <a:rPr lang="de-DE" sz="1600" dirty="0" err="1">
                <a:solidFill>
                  <a:srgbClr val="7F0055"/>
                </a:solidFill>
                <a:latin typeface="Consolas"/>
              </a:rPr>
              <a:t>else</a:t>
            </a:r>
            <a:r>
              <a:rPr lang="de-DE" sz="1600" dirty="0">
                <a:solidFill>
                  <a:srgbClr val="000000"/>
                </a:solidFill>
                <a:latin typeface="Consolas"/>
              </a:rPr>
              <a:t> {</a:t>
            </a:r>
          </a:p>
          <a:p>
            <a:pPr lvl="1"/>
            <a:r>
              <a:rPr lang="en-US" sz="1600" dirty="0" smtClean="0">
                <a:solidFill>
                  <a:srgbClr val="000000"/>
                </a:solidFill>
                <a:latin typeface="Consolas"/>
              </a:rPr>
              <a:t>            alert</a:t>
            </a:r>
            <a:r>
              <a:rPr lang="en-US" sz="1600" dirty="0">
                <a:solidFill>
                  <a:srgbClr val="000000"/>
                </a:solidFill>
                <a:latin typeface="Consolas"/>
              </a:rPr>
              <a:t>(</a:t>
            </a:r>
            <a:r>
              <a:rPr lang="en-US" sz="1600" dirty="0">
                <a:solidFill>
                  <a:srgbClr val="2A00FF"/>
                </a:solidFill>
                <a:latin typeface="Consolas"/>
              </a:rPr>
              <a:t>'An Error occurred with your AJAX-Request.'</a:t>
            </a:r>
            <a:r>
              <a:rPr lang="en-US" sz="1600" dirty="0">
                <a:solidFill>
                  <a:srgbClr val="000000"/>
                </a:solidFill>
                <a:latin typeface="Consolas"/>
              </a:rPr>
              <a:t>);</a:t>
            </a: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    }</a:t>
            </a:r>
            <a:endParaRPr lang="de-DE" sz="1600" dirty="0">
              <a:solidFill>
                <a:srgbClr val="000000"/>
              </a:solidFill>
              <a:latin typeface="Consolas"/>
            </a:endParaRPr>
          </a:p>
          <a:p>
            <a:pPr lvl="1"/>
            <a:r>
              <a:rPr lang="de-DE" sz="1600" dirty="0" smtClean="0">
                <a:solidFill>
                  <a:srgbClr val="000000"/>
                </a:solidFill>
                <a:latin typeface="Consolas"/>
              </a:rPr>
              <a:t>};</a:t>
            </a:r>
            <a:endParaRPr lang="de-DE" dirty="0">
              <a:solidFill>
                <a:srgbClr val="000000"/>
              </a:solidFill>
              <a:latin typeface="Consolas"/>
            </a:endParaRPr>
          </a:p>
          <a:p>
            <a:pPr lvl="1"/>
            <a:r>
              <a:rPr lang="de-DE" sz="1600" dirty="0" err="1">
                <a:solidFill>
                  <a:srgbClr val="000000"/>
                </a:solidFill>
                <a:latin typeface="Consolas"/>
              </a:rPr>
              <a:t>http_request.open</a:t>
            </a:r>
            <a:r>
              <a:rPr lang="de-DE" sz="1600" dirty="0">
                <a:solidFill>
                  <a:srgbClr val="000000"/>
                </a:solidFill>
                <a:latin typeface="Consolas"/>
              </a:rPr>
              <a:t>(</a:t>
            </a:r>
            <a:r>
              <a:rPr lang="de-DE" sz="1600" dirty="0">
                <a:solidFill>
                  <a:srgbClr val="2A00FF"/>
                </a:solidFill>
                <a:latin typeface="Consolas"/>
              </a:rPr>
              <a:t>'</a:t>
            </a:r>
            <a:r>
              <a:rPr lang="de-DE" sz="1600" dirty="0" err="1">
                <a:solidFill>
                  <a:srgbClr val="2A00FF"/>
                </a:solidFill>
                <a:latin typeface="Consolas"/>
              </a:rPr>
              <a:t>get</a:t>
            </a:r>
            <a:r>
              <a:rPr lang="de-DE" sz="1600" dirty="0">
                <a:solidFill>
                  <a:srgbClr val="2A00FF"/>
                </a:solidFill>
                <a:latin typeface="Consolas"/>
              </a:rPr>
              <a:t>'</a:t>
            </a:r>
            <a:r>
              <a:rPr lang="de-DE" sz="1600" dirty="0">
                <a:solidFill>
                  <a:srgbClr val="000000"/>
                </a:solidFill>
                <a:latin typeface="Consolas"/>
              </a:rPr>
              <a:t>, </a:t>
            </a:r>
            <a:r>
              <a:rPr lang="de-DE" sz="1600" dirty="0">
                <a:solidFill>
                  <a:srgbClr val="2A00FF"/>
                </a:solidFill>
                <a:latin typeface="Consolas"/>
              </a:rPr>
              <a:t>'http://jscc.herokuapp.com/ping'</a:t>
            </a:r>
            <a:r>
              <a:rPr lang="de-DE" sz="1600" dirty="0">
                <a:solidFill>
                  <a:srgbClr val="000000"/>
                </a:solidFill>
                <a:latin typeface="Consolas"/>
              </a:rPr>
              <a:t>, </a:t>
            </a:r>
            <a:r>
              <a:rPr lang="de-DE" sz="1600" dirty="0">
                <a:solidFill>
                  <a:srgbClr val="7F0055"/>
                </a:solidFill>
                <a:latin typeface="Consolas"/>
              </a:rPr>
              <a:t>true</a:t>
            </a:r>
            <a:r>
              <a:rPr lang="de-DE" sz="1600" dirty="0">
                <a:solidFill>
                  <a:srgbClr val="000000"/>
                </a:solidFill>
                <a:latin typeface="Consolas"/>
              </a:rPr>
              <a:t>);</a:t>
            </a:r>
          </a:p>
          <a:p>
            <a:pPr lvl="1"/>
            <a:r>
              <a:rPr lang="de-DE" sz="1600" dirty="0" err="1">
                <a:solidFill>
                  <a:srgbClr val="000000"/>
                </a:solidFill>
                <a:latin typeface="Consolas"/>
              </a:rPr>
              <a:t>http_request.send</a:t>
            </a:r>
            <a:r>
              <a:rPr lang="de-DE" sz="1600" dirty="0">
                <a:solidFill>
                  <a:srgbClr val="000000"/>
                </a:solidFill>
                <a:latin typeface="Consolas"/>
              </a:rPr>
              <a:t>(</a:t>
            </a:r>
            <a:r>
              <a:rPr lang="de-DE" sz="1600" dirty="0">
                <a:solidFill>
                  <a:srgbClr val="7F0055"/>
                </a:solidFill>
                <a:latin typeface="Consolas"/>
              </a:rPr>
              <a:t>null</a:t>
            </a:r>
            <a:r>
              <a:rPr lang="de-DE" sz="1600" dirty="0" smtClean="0">
                <a:solidFill>
                  <a:srgbClr val="000000"/>
                </a:solidFill>
                <a:latin typeface="Consolas"/>
              </a:rPr>
              <a:t>);</a:t>
            </a:r>
            <a:endParaRPr lang="de-DE" sz="1600" dirty="0">
              <a:solidFill>
                <a:srgbClr val="000000"/>
              </a:solidFill>
              <a:latin typeface="Consolas"/>
            </a:endParaRPr>
          </a:p>
        </p:txBody>
      </p:sp>
    </p:spTree>
    <p:extLst>
      <p:ext uri="{BB962C8B-B14F-4D97-AF65-F5344CB8AC3E}">
        <p14:creationId xmlns:p14="http://schemas.microsoft.com/office/powerpoint/2010/main" val="22067202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AJAX – Übung</a:t>
            </a:r>
            <a:endParaRPr lang="de-DE" dirty="0"/>
          </a:p>
        </p:txBody>
      </p:sp>
      <p:sp>
        <p:nvSpPr>
          <p:cNvPr id="3" name="Text Placeholder 2"/>
          <p:cNvSpPr>
            <a:spLocks noGrp="1"/>
          </p:cNvSpPr>
          <p:nvPr>
            <p:ph type="body" sz="quarter" idx="10"/>
          </p:nvPr>
        </p:nvSpPr>
        <p:spPr/>
        <p:txBody>
          <a:bodyPr/>
          <a:lstStyle/>
          <a:p>
            <a:r>
              <a:rPr lang="de-DE" dirty="0" smtClean="0"/>
              <a:t>Schreibe eine Funktion </a:t>
            </a:r>
            <a:r>
              <a:rPr lang="de-DE" dirty="0" err="1" smtClean="0"/>
              <a:t>onAjaxSend</a:t>
            </a:r>
            <a:r>
              <a:rPr lang="de-DE" dirty="0" smtClean="0"/>
              <a:t>, die die eingegebene Nachricht als Variable „</a:t>
            </a:r>
            <a:r>
              <a:rPr lang="de-DE" dirty="0" err="1" smtClean="0"/>
              <a:t>message</a:t>
            </a:r>
            <a:r>
              <a:rPr lang="de-DE" dirty="0" smtClean="0"/>
              <a:t>“ über einen AJAX-Request </a:t>
            </a:r>
            <a:r>
              <a:rPr lang="de-DE" dirty="0"/>
              <a:t>mit „POST“ an die URL </a:t>
            </a:r>
            <a:r>
              <a:rPr lang="de-DE" dirty="0">
                <a:hlinkClick r:id="rId2"/>
              </a:rPr>
              <a:t>http://</a:t>
            </a:r>
            <a:r>
              <a:rPr lang="de-DE" dirty="0" smtClean="0">
                <a:hlinkClick r:id="rId2"/>
              </a:rPr>
              <a:t>jscc.herokuapp.com/echo</a:t>
            </a:r>
            <a:r>
              <a:rPr lang="de-DE" dirty="0" smtClean="0"/>
              <a:t> schickt. </a:t>
            </a:r>
            <a:r>
              <a:rPr lang="de-DE" dirty="0"/>
              <a:t>(Funktion </a:t>
            </a:r>
            <a:r>
              <a:rPr lang="de-DE" dirty="0" err="1" smtClean="0"/>
              <a:t>onAjaxSend</a:t>
            </a:r>
            <a:r>
              <a:rPr lang="de-DE" dirty="0" smtClean="0"/>
              <a:t> in script.js)</a:t>
            </a:r>
          </a:p>
          <a:p>
            <a:r>
              <a:rPr lang="de-DE" dirty="0" smtClean="0"/>
              <a:t>Bei Erhalt der Antwort soll diese in einem alert() angezeigt werden.</a:t>
            </a:r>
          </a:p>
          <a:p>
            <a:r>
              <a:rPr lang="de-DE" dirty="0" smtClean="0"/>
              <a:t>Hinweis zum Senden von Daten als JSON an den Server:</a:t>
            </a:r>
          </a:p>
          <a:p>
            <a:pPr lvl="1"/>
            <a:r>
              <a:rPr lang="de-DE" dirty="0">
                <a:solidFill>
                  <a:srgbClr val="7F0055"/>
                </a:solidFill>
                <a:latin typeface="Consolas"/>
              </a:rPr>
              <a:t>if</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http_request.setRequestHeader</a:t>
            </a:r>
            <a:r>
              <a:rPr lang="de-DE" dirty="0">
                <a:solidFill>
                  <a:srgbClr val="000000"/>
                </a:solidFill>
                <a:latin typeface="Consolas"/>
              </a:rPr>
              <a:t>(</a:t>
            </a:r>
            <a:r>
              <a:rPr lang="de-DE" dirty="0">
                <a:solidFill>
                  <a:srgbClr val="2A00FF"/>
                </a:solidFill>
                <a:latin typeface="Consolas"/>
              </a:rPr>
              <a:t>"Content-Type"</a:t>
            </a:r>
            <a:r>
              <a:rPr lang="de-DE" dirty="0">
                <a:solidFill>
                  <a:srgbClr val="000000"/>
                </a:solidFill>
                <a:latin typeface="Consolas"/>
              </a:rPr>
              <a:t>, </a:t>
            </a:r>
            <a:r>
              <a:rPr lang="de-DE" dirty="0">
                <a:solidFill>
                  <a:srgbClr val="2A00FF"/>
                </a:solidFill>
                <a:latin typeface="Consolas"/>
              </a:rPr>
              <a:t>"</a:t>
            </a:r>
            <a:r>
              <a:rPr lang="de-DE" dirty="0" err="1">
                <a:solidFill>
                  <a:srgbClr val="2A00FF"/>
                </a:solidFill>
                <a:latin typeface="Consolas"/>
              </a:rPr>
              <a:t>application</a:t>
            </a:r>
            <a:r>
              <a:rPr lang="de-DE" dirty="0">
                <a:solidFill>
                  <a:srgbClr val="2A00FF"/>
                </a:solidFill>
                <a:latin typeface="Consolas"/>
              </a:rPr>
              <a:t>/</a:t>
            </a:r>
            <a:r>
              <a:rPr lang="de-DE" dirty="0" err="1">
                <a:solidFill>
                  <a:srgbClr val="2A00FF"/>
                </a:solidFill>
                <a:latin typeface="Consolas"/>
              </a:rPr>
              <a:t>json;charset</a:t>
            </a:r>
            <a:r>
              <a:rPr lang="de-DE" dirty="0">
                <a:solidFill>
                  <a:srgbClr val="2A00FF"/>
                </a:solidFill>
                <a:latin typeface="Consolas"/>
              </a:rPr>
              <a:t>=UTF-8"</a:t>
            </a:r>
            <a:r>
              <a:rPr lang="de-DE" dirty="0">
                <a:solidFill>
                  <a:srgbClr val="000000"/>
                </a:solidFill>
                <a:latin typeface="Consolas"/>
              </a:rPr>
              <a:t>);</a:t>
            </a:r>
          </a:p>
          <a:p>
            <a:pPr lvl="1"/>
            <a:r>
              <a:rPr lang="de-DE" dirty="0" smtClean="0">
                <a:solidFill>
                  <a:srgbClr val="000000"/>
                </a:solidFill>
                <a:latin typeface="Consolas"/>
              </a:rPr>
              <a:t>  </a:t>
            </a:r>
            <a:r>
              <a:rPr lang="de-DE" dirty="0" err="1" smtClean="0">
                <a:solidFill>
                  <a:srgbClr val="000000"/>
                </a:solidFill>
                <a:latin typeface="Consolas"/>
              </a:rPr>
              <a:t>json</a:t>
            </a:r>
            <a:r>
              <a:rPr lang="de-DE" dirty="0" smtClean="0">
                <a:solidFill>
                  <a:srgbClr val="000000"/>
                </a:solidFill>
                <a:latin typeface="Consolas"/>
              </a:rPr>
              <a:t> </a:t>
            </a:r>
            <a:r>
              <a:rPr lang="de-DE" dirty="0">
                <a:solidFill>
                  <a:srgbClr val="000000"/>
                </a:solidFill>
                <a:latin typeface="Consolas"/>
              </a:rPr>
              <a:t>= </a:t>
            </a:r>
            <a:r>
              <a:rPr lang="de-DE" dirty="0" err="1">
                <a:solidFill>
                  <a:srgbClr val="000000"/>
                </a:solidFill>
                <a:latin typeface="Consolas"/>
              </a:rPr>
              <a:t>JSON.stringify</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p>
          <a:p>
            <a:pPr lvl="1"/>
            <a:r>
              <a:rPr lang="de-DE" dirty="0">
                <a:solidFill>
                  <a:srgbClr val="000000"/>
                </a:solidFill>
                <a:latin typeface="Consolas"/>
              </a:rPr>
              <a:t>}</a:t>
            </a:r>
          </a:p>
          <a:p>
            <a:pPr lvl="1"/>
            <a:r>
              <a:rPr lang="de-DE" dirty="0" err="1">
                <a:solidFill>
                  <a:srgbClr val="000000"/>
                </a:solidFill>
                <a:latin typeface="Consolas"/>
              </a:rPr>
              <a:t>http_request.send</a:t>
            </a:r>
            <a:r>
              <a:rPr lang="de-DE" dirty="0">
                <a:solidFill>
                  <a:srgbClr val="000000"/>
                </a:solidFill>
                <a:latin typeface="Consolas"/>
              </a:rPr>
              <a:t>(</a:t>
            </a:r>
            <a:r>
              <a:rPr lang="de-DE" dirty="0" err="1">
                <a:solidFill>
                  <a:srgbClr val="000000"/>
                </a:solidFill>
                <a:latin typeface="Consolas"/>
              </a:rPr>
              <a:t>json</a:t>
            </a:r>
            <a:r>
              <a:rPr lang="de-DE" dirty="0">
                <a:solidFill>
                  <a:srgbClr val="000000"/>
                </a:solidFill>
                <a:latin typeface="Consolas"/>
              </a:rPr>
              <a:t>);</a:t>
            </a:r>
            <a:endParaRPr lang="de-DE" dirty="0"/>
          </a:p>
        </p:txBody>
      </p:sp>
    </p:spTree>
    <p:extLst>
      <p:ext uri="{BB962C8B-B14F-4D97-AF65-F5344CB8AC3E}">
        <p14:creationId xmlns:p14="http://schemas.microsoft.com/office/powerpoint/2010/main" val="1676247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err="1" smtClean="0"/>
              <a:t>WebSockets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00938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r>
              <a:rPr lang="en-US" dirty="0" smtClean="0"/>
              <a:t>: </a:t>
            </a:r>
            <a:r>
              <a:rPr lang="en-US" dirty="0" err="1" smtClean="0"/>
              <a:t>Übungen</a:t>
            </a:r>
            <a:endParaRPr lang="en-US" dirty="0"/>
          </a:p>
        </p:txBody>
      </p:sp>
      <p:sp>
        <p:nvSpPr>
          <p:cNvPr id="3" name="Text Placeholder 2"/>
          <p:cNvSpPr>
            <a:spLocks noGrp="1"/>
          </p:cNvSpPr>
          <p:nvPr>
            <p:ph type="body" sz="quarter" idx="10"/>
          </p:nvPr>
        </p:nvSpPr>
        <p:spPr/>
        <p:txBody>
          <a:bodyPr/>
          <a:lstStyle/>
          <a:p>
            <a:pPr lvl="0"/>
            <a:r>
              <a:rPr lang="en-GB" dirty="0" err="1" smtClean="0"/>
              <a:t>Bidirektionale</a:t>
            </a:r>
            <a:r>
              <a:rPr lang="en-GB" dirty="0" smtClean="0"/>
              <a:t> </a:t>
            </a:r>
            <a:r>
              <a:rPr lang="en-GB" dirty="0" err="1" smtClean="0"/>
              <a:t>Kommunikation</a:t>
            </a:r>
            <a:r>
              <a:rPr lang="en-GB" dirty="0" smtClean="0"/>
              <a:t> </a:t>
            </a:r>
            <a:r>
              <a:rPr lang="en-GB" dirty="0" err="1" smtClean="0"/>
              <a:t>mit</a:t>
            </a:r>
            <a:r>
              <a:rPr lang="en-GB" dirty="0" smtClean="0"/>
              <a:t> </a:t>
            </a:r>
            <a:r>
              <a:rPr lang="en-GB" dirty="0" err="1" smtClean="0"/>
              <a:t>einem</a:t>
            </a:r>
            <a:r>
              <a:rPr lang="en-GB" dirty="0" smtClean="0"/>
              <a:t> Server</a:t>
            </a:r>
          </a:p>
          <a:p>
            <a:pPr lvl="0"/>
            <a:r>
              <a:rPr lang="en-GB" dirty="0" err="1" smtClean="0"/>
              <a:t>Asynchron</a:t>
            </a:r>
            <a:endParaRPr lang="en-GB" dirty="0" smtClean="0"/>
          </a:p>
          <a:p>
            <a:pPr lvl="0"/>
            <a:r>
              <a:rPr lang="en-GB" dirty="0" smtClean="0"/>
              <a:t>Event Listener Modell </a:t>
            </a:r>
            <a:r>
              <a:rPr lang="en-GB" dirty="0" err="1" smtClean="0"/>
              <a:t>mit</a:t>
            </a:r>
            <a:r>
              <a:rPr lang="en-GB" dirty="0" smtClean="0"/>
              <a:t> </a:t>
            </a:r>
            <a:r>
              <a:rPr lang="en-GB" dirty="0" err="1" smtClean="0"/>
              <a:t>Callbacks</a:t>
            </a:r>
            <a:endParaRPr lang="en-GB" dirty="0" smtClean="0"/>
          </a:p>
        </p:txBody>
      </p:sp>
      <p:sp>
        <p:nvSpPr>
          <p:cNvPr id="5" name="Rectangle 4"/>
          <p:cNvSpPr/>
          <p:nvPr/>
        </p:nvSpPr>
        <p:spPr>
          <a:xfrm>
            <a:off x="317146" y="3244882"/>
            <a:ext cx="6096000" cy="3139321"/>
          </a:xfrm>
          <a:prstGeom prst="rect">
            <a:avLst/>
          </a:prstGeom>
        </p:spPr>
        <p:txBody>
          <a:bodyPr>
            <a:spAutoFit/>
          </a:bodyPr>
          <a:lstStyle/>
          <a:p>
            <a:r>
              <a:rPr lang="de-DE" sz="1800" b="1" dirty="0" err="1">
                <a:solidFill>
                  <a:srgbClr val="7F0055"/>
                </a:solidFill>
                <a:latin typeface="Consolas"/>
              </a:rPr>
              <a:t>var</a:t>
            </a:r>
            <a:r>
              <a:rPr lang="de-DE" sz="1800" b="1" dirty="0">
                <a:solidFill>
                  <a:srgbClr val="000000"/>
                </a:solidFill>
                <a:latin typeface="Consolas"/>
              </a:rPr>
              <a:t> </a:t>
            </a:r>
            <a:r>
              <a:rPr lang="de-DE" sz="1800" b="1" dirty="0" err="1">
                <a:solidFill>
                  <a:srgbClr val="000000"/>
                </a:solidFill>
                <a:latin typeface="Consolas"/>
              </a:rPr>
              <a:t>ws</a:t>
            </a:r>
            <a:r>
              <a:rPr lang="de-DE" sz="1800" b="1" dirty="0">
                <a:solidFill>
                  <a:srgbClr val="000000"/>
                </a:solidFill>
                <a:latin typeface="Consolas"/>
              </a:rPr>
              <a:t> = </a:t>
            </a:r>
            <a:r>
              <a:rPr lang="de-DE" sz="1800" b="1" dirty="0" err="1">
                <a:solidFill>
                  <a:srgbClr val="000000"/>
                </a:solidFill>
                <a:latin typeface="Consolas"/>
              </a:rPr>
              <a:t>new</a:t>
            </a:r>
            <a:r>
              <a:rPr lang="de-DE" sz="1800" b="1" dirty="0">
                <a:solidFill>
                  <a:srgbClr val="000000"/>
                </a:solidFill>
                <a:latin typeface="Consolas"/>
              </a:rPr>
              <a:t> </a:t>
            </a:r>
            <a:r>
              <a:rPr lang="de-DE" sz="1800" b="1" dirty="0" err="1">
                <a:solidFill>
                  <a:srgbClr val="000000"/>
                </a:solidFill>
                <a:latin typeface="Consolas"/>
              </a:rPr>
              <a:t>WebSocket</a:t>
            </a:r>
            <a:r>
              <a:rPr lang="de-DE" sz="1800" b="1"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ws</a:t>
            </a:r>
            <a:r>
              <a:rPr lang="de-DE" sz="1800" dirty="0">
                <a:solidFill>
                  <a:srgbClr val="2A00FF"/>
                </a:solidFill>
                <a:latin typeface="Consolas"/>
              </a:rPr>
              <a:t>://</a:t>
            </a:r>
            <a:r>
              <a:rPr lang="de-DE" sz="1800" dirty="0" err="1">
                <a:solidFill>
                  <a:srgbClr val="2A00FF"/>
                </a:solidFill>
                <a:latin typeface="Consolas"/>
              </a:rPr>
              <a:t>host:port</a:t>
            </a:r>
            <a:r>
              <a:rPr lang="de-DE" sz="1800" dirty="0" smtClean="0">
                <a:solidFill>
                  <a:srgbClr val="2A00FF"/>
                </a:solidFill>
                <a:latin typeface="Consolas"/>
              </a:rPr>
              <a:t>"</a:t>
            </a:r>
            <a:r>
              <a:rPr lang="de-DE" sz="1800" b="1" dirty="0" smtClean="0">
                <a:solidFill>
                  <a:srgbClr val="000000"/>
                </a:solidFill>
                <a:latin typeface="Consolas"/>
              </a:rPr>
              <a:t>);</a:t>
            </a:r>
          </a:p>
          <a:p>
            <a:endParaRPr lang="en-GB" sz="1800" b="1" dirty="0">
              <a:solidFill>
                <a:srgbClr val="000000"/>
              </a:solidFill>
              <a:latin typeface="Consolas"/>
            </a:endParaRPr>
          </a:p>
          <a:p>
            <a:r>
              <a:rPr lang="en-GB" sz="1800" b="1" dirty="0" err="1">
                <a:solidFill>
                  <a:srgbClr val="7F0055"/>
                </a:solidFill>
                <a:latin typeface="Consolas"/>
              </a:rPr>
              <a:t>ws.onopen</a:t>
            </a:r>
            <a:r>
              <a:rPr lang="en-GB" sz="1800" b="1" dirty="0">
                <a:solidFill>
                  <a:srgbClr val="7F0055"/>
                </a:solidFill>
                <a:latin typeface="Consolas"/>
              </a:rPr>
              <a:t> = function(event) </a:t>
            </a:r>
            <a:r>
              <a:rPr lang="en-GB" sz="1800" b="1" dirty="0" smtClean="0">
                <a:solidFill>
                  <a:srgbClr val="7F0055"/>
                </a:solidFill>
                <a:latin typeface="Consolas"/>
              </a:rPr>
              <a:t>{};</a:t>
            </a:r>
            <a:endParaRPr lang="en-GB" sz="1800" b="1" dirty="0" smtClean="0">
              <a:solidFill>
                <a:srgbClr val="000000"/>
              </a:solidFill>
              <a:latin typeface="Consolas"/>
            </a:endParaRPr>
          </a:p>
          <a:p>
            <a:r>
              <a:rPr lang="en-GB" sz="1800" b="1" dirty="0" err="1">
                <a:solidFill>
                  <a:srgbClr val="7F0055"/>
                </a:solidFill>
                <a:latin typeface="Consolas"/>
              </a:rPr>
              <a:t>ws.onerror</a:t>
            </a:r>
            <a:r>
              <a:rPr lang="en-GB" sz="1800" b="1" dirty="0">
                <a:solidFill>
                  <a:srgbClr val="7F0055"/>
                </a:solidFill>
                <a:latin typeface="Consolas"/>
              </a:rPr>
              <a:t> = function(event) </a:t>
            </a:r>
            <a:r>
              <a:rPr lang="en-GB" sz="1800" b="1" dirty="0" smtClean="0">
                <a:solidFill>
                  <a:srgbClr val="7F0055"/>
                </a:solidFill>
                <a:latin typeface="Consolas"/>
              </a:rPr>
              <a:t>{};</a:t>
            </a:r>
            <a:endParaRPr lang="en-GB" sz="1800" b="1" dirty="0" smtClean="0">
              <a:solidFill>
                <a:srgbClr val="000000"/>
              </a:solidFill>
              <a:latin typeface="Consolas"/>
            </a:endParaRPr>
          </a:p>
          <a:p>
            <a:endParaRPr lang="de-DE" sz="1800" b="1" dirty="0" smtClean="0">
              <a:solidFill>
                <a:srgbClr val="000000"/>
              </a:solidFill>
              <a:latin typeface="Consolas"/>
            </a:endParaRPr>
          </a:p>
          <a:p>
            <a:r>
              <a:rPr lang="en-GB" sz="1800" b="1" dirty="0" err="1" smtClean="0">
                <a:solidFill>
                  <a:srgbClr val="000000"/>
                </a:solidFill>
                <a:latin typeface="Consolas"/>
              </a:rPr>
              <a:t>ws.send</a:t>
            </a:r>
            <a:r>
              <a:rPr lang="en-GB" sz="1800" b="1" dirty="0" smtClean="0">
                <a:solidFill>
                  <a:srgbClr val="000000"/>
                </a:solidFill>
                <a:latin typeface="Consolas"/>
              </a:rPr>
              <a:t>(</a:t>
            </a:r>
            <a:r>
              <a:rPr lang="de-DE" sz="1800" dirty="0" smtClean="0">
                <a:solidFill>
                  <a:srgbClr val="2A00FF"/>
                </a:solidFill>
                <a:latin typeface="Consolas"/>
              </a:rPr>
              <a:t>"</a:t>
            </a:r>
            <a:r>
              <a:rPr lang="de-DE" sz="1800" dirty="0" err="1" smtClean="0">
                <a:solidFill>
                  <a:srgbClr val="2A00FF"/>
                </a:solidFill>
                <a:latin typeface="Consolas"/>
              </a:rPr>
              <a:t>Hello</a:t>
            </a:r>
            <a:r>
              <a:rPr lang="de-DE" sz="1800" dirty="0" smtClean="0">
                <a:solidFill>
                  <a:srgbClr val="2A00FF"/>
                </a:solidFill>
                <a:latin typeface="Consolas"/>
              </a:rPr>
              <a:t> </a:t>
            </a:r>
            <a:r>
              <a:rPr lang="de-DE" sz="1800" dirty="0" err="1" smtClean="0">
                <a:solidFill>
                  <a:srgbClr val="2A00FF"/>
                </a:solidFill>
                <a:latin typeface="Consolas"/>
              </a:rPr>
              <a:t>world</a:t>
            </a:r>
            <a:r>
              <a:rPr lang="de-DE" sz="1800" dirty="0" smtClean="0">
                <a:solidFill>
                  <a:srgbClr val="2A00FF"/>
                </a:solidFill>
                <a:latin typeface="Consolas"/>
              </a:rPr>
              <a:t>!"</a:t>
            </a:r>
            <a:r>
              <a:rPr lang="de-DE" sz="1800" b="1" dirty="0" smtClean="0">
                <a:solidFill>
                  <a:srgbClr val="000000"/>
                </a:solidFill>
                <a:latin typeface="Consolas"/>
              </a:rPr>
              <a:t>);</a:t>
            </a:r>
          </a:p>
          <a:p>
            <a:endParaRPr lang="de-DE" sz="1800" b="1" dirty="0">
              <a:solidFill>
                <a:srgbClr val="000000"/>
              </a:solidFill>
              <a:latin typeface="Consolas"/>
            </a:endParaRPr>
          </a:p>
          <a:p>
            <a:r>
              <a:rPr lang="en-GB" sz="1800" b="1" dirty="0" err="1" smtClean="0">
                <a:solidFill>
                  <a:srgbClr val="7F0055"/>
                </a:solidFill>
                <a:latin typeface="Consolas"/>
              </a:rPr>
              <a:t>ws.onmessage</a:t>
            </a:r>
            <a:r>
              <a:rPr lang="en-GB" sz="1800" b="1" dirty="0" smtClean="0">
                <a:solidFill>
                  <a:srgbClr val="7F0055"/>
                </a:solidFill>
                <a:latin typeface="Consolas"/>
              </a:rPr>
              <a:t> </a:t>
            </a:r>
            <a:r>
              <a:rPr lang="en-GB" sz="1800" b="1" dirty="0">
                <a:solidFill>
                  <a:srgbClr val="7F0055"/>
                </a:solidFill>
                <a:latin typeface="Consolas"/>
              </a:rPr>
              <a:t>= function(event) </a:t>
            </a:r>
            <a:r>
              <a:rPr lang="en-GB" sz="1800" b="1" dirty="0" smtClean="0">
                <a:solidFill>
                  <a:srgbClr val="7F0055"/>
                </a:solidFill>
                <a:latin typeface="Consolas"/>
              </a:rPr>
              <a:t>{</a:t>
            </a:r>
          </a:p>
          <a:p>
            <a:r>
              <a:rPr lang="en-GB" sz="1800" b="1" dirty="0" smtClean="0">
                <a:solidFill>
                  <a:srgbClr val="7F0055"/>
                </a:solidFill>
                <a:latin typeface="Consolas"/>
              </a:rPr>
              <a:t>    </a:t>
            </a:r>
            <a:r>
              <a:rPr lang="de-DE" sz="1800" dirty="0" smtClean="0">
                <a:solidFill>
                  <a:srgbClr val="3F7F5F"/>
                </a:solidFill>
                <a:latin typeface="Consolas"/>
              </a:rPr>
              <a:t>//Zugriff auf Daten mit </a:t>
            </a:r>
            <a:r>
              <a:rPr lang="de-DE" sz="1800" dirty="0" err="1" smtClean="0">
                <a:solidFill>
                  <a:srgbClr val="3F7F5F"/>
                </a:solidFill>
                <a:latin typeface="Consolas"/>
              </a:rPr>
              <a:t>event.data</a:t>
            </a:r>
            <a:endParaRPr lang="en-GB" sz="1800" b="1" dirty="0">
              <a:solidFill>
                <a:srgbClr val="7F0055"/>
              </a:solidFill>
              <a:latin typeface="Consolas"/>
            </a:endParaRPr>
          </a:p>
          <a:p>
            <a:r>
              <a:rPr lang="en-GB" sz="1800" b="1" dirty="0" smtClean="0">
                <a:solidFill>
                  <a:srgbClr val="7F0055"/>
                </a:solidFill>
                <a:latin typeface="Consolas"/>
              </a:rPr>
              <a:t>}; </a:t>
            </a:r>
            <a:endParaRPr lang="en-GB" sz="1800" b="1" dirty="0">
              <a:solidFill>
                <a:srgbClr val="7F0055"/>
              </a:solidFill>
              <a:latin typeface="Consolas"/>
            </a:endParaRPr>
          </a:p>
          <a:p>
            <a:r>
              <a:rPr lang="en-GB" sz="1800" b="1" dirty="0" err="1" smtClean="0">
                <a:solidFill>
                  <a:srgbClr val="7F0055"/>
                </a:solidFill>
                <a:latin typeface="Consolas"/>
              </a:rPr>
              <a:t>ws.onclose</a:t>
            </a:r>
            <a:r>
              <a:rPr lang="en-GB" sz="1800" b="1" dirty="0" smtClean="0">
                <a:solidFill>
                  <a:srgbClr val="7F0055"/>
                </a:solidFill>
                <a:latin typeface="Consolas"/>
              </a:rPr>
              <a:t> </a:t>
            </a:r>
            <a:r>
              <a:rPr lang="en-GB" sz="1800" b="1" dirty="0">
                <a:solidFill>
                  <a:srgbClr val="7F0055"/>
                </a:solidFill>
                <a:latin typeface="Consolas"/>
              </a:rPr>
              <a:t>= function(event) </a:t>
            </a:r>
            <a:r>
              <a:rPr lang="en-GB" sz="1800" b="1" dirty="0" smtClean="0">
                <a:solidFill>
                  <a:srgbClr val="7F0055"/>
                </a:solidFill>
                <a:latin typeface="Consolas"/>
              </a:rPr>
              <a:t>{};</a:t>
            </a:r>
            <a:endParaRPr lang="en-GB" sz="1800" b="1" dirty="0">
              <a:solidFill>
                <a:srgbClr val="7F0055"/>
              </a:solidFill>
              <a:latin typeface="Consolas"/>
            </a:endParaRPr>
          </a:p>
        </p:txBody>
      </p:sp>
    </p:spTree>
    <p:extLst>
      <p:ext uri="{BB962C8B-B14F-4D97-AF65-F5344CB8AC3E}">
        <p14:creationId xmlns:p14="http://schemas.microsoft.com/office/powerpoint/2010/main" val="2747403211"/>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8" name="Text Placeholder 2"/>
          <p:cNvSpPr>
            <a:spLocks noGrp="1"/>
          </p:cNvSpPr>
          <p:nvPr>
            <p:ph type="body" sz="quarter" idx="10"/>
          </p:nvPr>
        </p:nvSpPr>
        <p:spPr>
          <a:xfrm>
            <a:off x="324000" y="1261466"/>
            <a:ext cx="11545200" cy="4392043"/>
          </a:xfrm>
        </p:spPr>
        <p:txBody>
          <a:bodyPr/>
          <a:lstStyle/>
          <a:p>
            <a:pPr lvl="0"/>
            <a:r>
              <a:rPr lang="en-US" dirty="0" err="1" smtClean="0"/>
              <a:t>Übung</a:t>
            </a:r>
            <a:r>
              <a:rPr lang="en-US" dirty="0" smtClean="0"/>
              <a:t> 1: </a:t>
            </a:r>
            <a:r>
              <a:rPr lang="en-US" b="0" dirty="0" err="1" smtClean="0"/>
              <a:t>Implementiere</a:t>
            </a:r>
            <a:r>
              <a:rPr lang="en-US" b="0" dirty="0" smtClean="0"/>
              <a:t> </a:t>
            </a:r>
            <a:r>
              <a:rPr lang="en-US" b="0" dirty="0" err="1" smtClean="0"/>
              <a:t>im</a:t>
            </a:r>
            <a:r>
              <a:rPr lang="en-US" b="0" dirty="0"/>
              <a:t> </a:t>
            </a:r>
            <a:r>
              <a:rPr lang="en-US" b="0" dirty="0" smtClean="0"/>
              <a:t>“</a:t>
            </a:r>
            <a:r>
              <a:rPr lang="en-US" b="0" dirty="0" err="1" smtClean="0"/>
              <a:t>WebSockets</a:t>
            </a:r>
            <a:r>
              <a:rPr lang="en-US" b="0" dirty="0" smtClean="0"/>
              <a:t>” Tab </a:t>
            </a:r>
            <a:r>
              <a:rPr lang="en-US" b="0" dirty="0" err="1" smtClean="0"/>
              <a:t>zur</a:t>
            </a:r>
            <a:r>
              <a:rPr lang="en-US" b="0" dirty="0" smtClean="0"/>
              <a:t> </a:t>
            </a:r>
            <a:r>
              <a:rPr lang="en-US" b="0" dirty="0" err="1" smtClean="0"/>
              <a:t>Kommunikation</a:t>
            </a:r>
            <a:r>
              <a:rPr lang="en-US" b="0" dirty="0" smtClean="0"/>
              <a:t> </a:t>
            </a:r>
            <a:r>
              <a:rPr lang="en-US" b="0" dirty="0" err="1" smtClean="0"/>
              <a:t>mit</a:t>
            </a:r>
            <a:r>
              <a:rPr lang="en-US" b="0" dirty="0" smtClean="0"/>
              <a:t> den </a:t>
            </a:r>
            <a:r>
              <a:rPr lang="en-US" b="0" dirty="0" err="1" smtClean="0"/>
              <a:t>anderen</a:t>
            </a:r>
            <a:r>
              <a:rPr lang="en-US" b="0" dirty="0" smtClean="0"/>
              <a:t> </a:t>
            </a:r>
            <a:r>
              <a:rPr lang="en-US" b="0" dirty="0" err="1" smtClean="0"/>
              <a:t>Teilnehmern</a:t>
            </a:r>
            <a:r>
              <a:rPr lang="en-US" b="0" dirty="0" smtClean="0"/>
              <a:t> </a:t>
            </a:r>
            <a:r>
              <a:rPr lang="en-US" b="0" dirty="0" err="1" smtClean="0"/>
              <a:t>einen</a:t>
            </a:r>
            <a:r>
              <a:rPr lang="en-US" b="0" dirty="0" smtClean="0"/>
              <a:t> Chat. </a:t>
            </a:r>
            <a:r>
              <a:rPr lang="en-US" dirty="0"/>
              <a:t/>
            </a:r>
            <a:br>
              <a:rPr lang="en-US" dirty="0"/>
            </a:br>
            <a:r>
              <a:rPr lang="en-US" dirty="0" err="1" smtClean="0"/>
              <a:t>Hinweis</a:t>
            </a:r>
            <a:r>
              <a:rPr lang="en-US" dirty="0" smtClean="0"/>
              <a:t> 1: </a:t>
            </a:r>
            <a:r>
              <a:rPr lang="en-US" b="0" dirty="0" err="1" smtClean="0"/>
              <a:t>Suche</a:t>
            </a:r>
            <a:r>
              <a:rPr lang="en-US" b="0" dirty="0" smtClean="0"/>
              <a:t> </a:t>
            </a:r>
            <a:r>
              <a:rPr lang="en-US" b="0" dirty="0" err="1" smtClean="0"/>
              <a:t>im</a:t>
            </a:r>
            <a:r>
              <a:rPr lang="en-US" b="0" dirty="0" smtClean="0"/>
              <a:t> HTML </a:t>
            </a:r>
            <a:r>
              <a:rPr lang="en-US" b="0" dirty="0" err="1" smtClean="0"/>
              <a:t>oder</a:t>
            </a:r>
            <a:r>
              <a:rPr lang="en-US" b="0" dirty="0" smtClean="0"/>
              <a:t> </a:t>
            </a:r>
            <a:r>
              <a:rPr lang="en-US" b="0" dirty="0" err="1" smtClean="0"/>
              <a:t>mithilfe</a:t>
            </a:r>
            <a:r>
              <a:rPr lang="en-US" b="0" dirty="0" smtClean="0"/>
              <a:t> der Developer Tools </a:t>
            </a:r>
            <a:r>
              <a:rPr lang="en-US" b="0" dirty="0" err="1" smtClean="0"/>
              <a:t>selbst</a:t>
            </a:r>
            <a:r>
              <a:rPr lang="en-US" b="0" dirty="0" smtClean="0"/>
              <a:t> </a:t>
            </a:r>
            <a:r>
              <a:rPr lang="en-US" b="0" dirty="0" err="1" smtClean="0"/>
              <a:t>nach</a:t>
            </a:r>
            <a:r>
              <a:rPr lang="en-US" b="0" dirty="0" smtClean="0"/>
              <a:t> </a:t>
            </a:r>
            <a:r>
              <a:rPr lang="en-US" b="0" dirty="0" err="1" smtClean="0"/>
              <a:t>geeigneten</a:t>
            </a:r>
            <a:r>
              <a:rPr lang="en-US" b="0" dirty="0" smtClean="0"/>
              <a:t> </a:t>
            </a:r>
            <a:r>
              <a:rPr lang="en-US" b="0" dirty="0" err="1" smtClean="0"/>
              <a:t>Elementen</a:t>
            </a:r>
            <a:r>
              <a:rPr lang="en-US" b="0" dirty="0" smtClean="0"/>
              <a:t> </a:t>
            </a:r>
            <a:r>
              <a:rPr lang="en-US" b="0" dirty="0" err="1" smtClean="0"/>
              <a:t>zur</a:t>
            </a:r>
            <a:r>
              <a:rPr lang="en-US" b="0" dirty="0" smtClean="0"/>
              <a:t> </a:t>
            </a:r>
            <a:r>
              <a:rPr lang="en-US" b="0" dirty="0" err="1" smtClean="0"/>
              <a:t>Ein</a:t>
            </a:r>
            <a:r>
              <a:rPr lang="en-US" b="0" dirty="0" smtClean="0"/>
              <a:t>- und </a:t>
            </a:r>
            <a:r>
              <a:rPr lang="en-US" b="0" dirty="0" err="1" smtClean="0"/>
              <a:t>Ausgabe</a:t>
            </a:r>
            <a:r>
              <a:rPr lang="en-US" b="0" dirty="0" smtClean="0"/>
              <a:t>. </a:t>
            </a:r>
            <a:br>
              <a:rPr lang="en-US" b="0" dirty="0" smtClean="0"/>
            </a:br>
            <a:r>
              <a:rPr lang="en-US" dirty="0" err="1" smtClean="0"/>
              <a:t>Hinweis</a:t>
            </a:r>
            <a:r>
              <a:rPr lang="en-US" dirty="0" smtClean="0"/>
              <a:t> 2: </a:t>
            </a:r>
            <a:r>
              <a:rPr lang="en-US" b="0" dirty="0" err="1" smtClean="0"/>
              <a:t>Benutze</a:t>
            </a:r>
            <a:r>
              <a:rPr lang="en-US" b="0" dirty="0" smtClean="0"/>
              <a:t> </a:t>
            </a:r>
            <a:r>
              <a:rPr lang="en-US" b="0" dirty="0" err="1" smtClean="0"/>
              <a:t>als</a:t>
            </a:r>
            <a:r>
              <a:rPr lang="en-US" b="0" dirty="0" smtClean="0"/>
              <a:t> Host den String </a:t>
            </a:r>
            <a:r>
              <a:rPr lang="en-US" sz="1800" b="0" dirty="0">
                <a:solidFill>
                  <a:srgbClr val="000000"/>
                </a:solidFill>
                <a:latin typeface="Consolas"/>
              </a:rPr>
              <a:t>ws://jscc.herokuapp.com</a:t>
            </a:r>
            <a:r>
              <a:rPr lang="en-US" b="0" dirty="0" smtClean="0"/>
              <a:t>.</a:t>
            </a:r>
            <a:endParaRPr lang="en-US" dirty="0" smtClean="0"/>
          </a:p>
        </p:txBody>
      </p:sp>
    </p:spTree>
    <p:extLst>
      <p:ext uri="{BB962C8B-B14F-4D97-AF65-F5344CB8AC3E}">
        <p14:creationId xmlns:p14="http://schemas.microsoft.com/office/powerpoint/2010/main" val="3857122950"/>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02778095"/>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&gt;&lt;/</a:t>
                      </a:r>
                      <a:r>
                        <a:rPr lang="de-DE" sz="2000" i="0" u="none" dirty="0" smtClean="0">
                          <a:solidFill>
                            <a:srgbClr val="3F7F7F"/>
                          </a:solidFill>
                          <a:latin typeface="Consolas"/>
                        </a:rPr>
                        <a:t>a</a:t>
                      </a:r>
                      <a:r>
                        <a:rPr lang="de-DE" sz="2000" i="0"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0"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3904284360"/>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0" dirty="0" smtClean="0">
                          <a:solidFill>
                            <a:srgbClr val="008080"/>
                          </a:solidFill>
                          <a:latin typeface="Consolas"/>
                        </a:rPr>
                        <a:t>&gt;</a:t>
                      </a: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r>
              <a:rPr lang="de-DE" dirty="0" smtClean="0"/>
              <a:t>Sprache zur Gestaltung von HTML</a:t>
            </a:r>
          </a:p>
          <a:p>
            <a:pPr lvl="1"/>
            <a:r>
              <a:rPr lang="de-DE" dirty="0" smtClean="0"/>
              <a:t>Beispiel</a:t>
            </a:r>
          </a:p>
        </p:txBody>
      </p:sp>
      <p:sp>
        <p:nvSpPr>
          <p:cNvPr id="5" name="Rectangle 4"/>
          <p:cNvSpPr/>
          <p:nvPr/>
        </p:nvSpPr>
        <p:spPr>
          <a:xfrm>
            <a:off x="349931" y="2634343"/>
            <a:ext cx="6096000" cy="1569660"/>
          </a:xfrm>
          <a:prstGeom prst="rect">
            <a:avLst/>
          </a:prstGeom>
        </p:spPr>
        <p:txBody>
          <a:bodyPr>
            <a:spAutoFit/>
          </a:bodyPr>
          <a:lstStyle/>
          <a:p>
            <a:r>
              <a:rPr lang="de-DE" sz="2400" b="1" dirty="0">
                <a:solidFill>
                  <a:srgbClr val="3F7F7F"/>
                </a:solidFill>
                <a:latin typeface="Consolas"/>
              </a:rPr>
              <a:t>h1 </a:t>
            </a:r>
            <a:r>
              <a:rPr lang="de-DE" sz="2400" b="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color</a:t>
            </a:r>
            <a:r>
              <a:rPr lang="de-DE" sz="2400" dirty="0">
                <a:solidFill>
                  <a:srgbClr val="000000"/>
                </a:solidFill>
                <a:latin typeface="Consolas"/>
              </a:rPr>
              <a:t>: </a:t>
            </a:r>
            <a:r>
              <a:rPr lang="de-DE" sz="2400" i="1" dirty="0" err="1">
                <a:solidFill>
                  <a:srgbClr val="2A00E1"/>
                </a:solidFill>
                <a:latin typeface="Consolas"/>
              </a:rPr>
              <a:t>grey</a:t>
            </a:r>
            <a:r>
              <a:rPr lang="de-DE" sz="2400" i="1" dirty="0">
                <a:solidFill>
                  <a:srgbClr val="000000"/>
                </a:solidFill>
                <a:latin typeface="Consolas"/>
              </a:rPr>
              <a:t>;</a:t>
            </a:r>
          </a:p>
          <a:p>
            <a:r>
              <a:rPr lang="de-DE" sz="2400" dirty="0" smtClean="0">
                <a:solidFill>
                  <a:srgbClr val="7F007F"/>
                </a:solidFill>
                <a:latin typeface="Consolas"/>
              </a:rPr>
              <a:t>  </a:t>
            </a:r>
            <a:r>
              <a:rPr lang="de-DE" sz="2400" dirty="0" err="1" smtClean="0">
                <a:solidFill>
                  <a:srgbClr val="7F007F"/>
                </a:solidFill>
                <a:latin typeface="Consolas"/>
              </a:rPr>
              <a:t>margin</a:t>
            </a:r>
            <a:r>
              <a:rPr lang="de-DE" sz="2400" dirty="0">
                <a:solidFill>
                  <a:srgbClr val="000000"/>
                </a:solidFill>
                <a:latin typeface="Consolas"/>
              </a:rPr>
              <a:t>: </a:t>
            </a:r>
            <a:r>
              <a:rPr lang="de-DE" sz="2400" i="1" dirty="0">
                <a:solidFill>
                  <a:srgbClr val="2A00E1"/>
                </a:solidFill>
                <a:latin typeface="Consolas"/>
              </a:rPr>
              <a:t>2px</a:t>
            </a:r>
            <a:r>
              <a:rPr lang="de-DE" sz="2400" i="1" dirty="0">
                <a:solidFill>
                  <a:srgbClr val="000000"/>
                </a:solidFill>
                <a:latin typeface="Consolas"/>
              </a:rPr>
              <a:t>;</a:t>
            </a:r>
          </a:p>
          <a:p>
            <a:r>
              <a:rPr lang="de-DE" sz="2400" dirty="0">
                <a:solidFill>
                  <a:srgbClr val="000000"/>
                </a:solidFill>
                <a:latin typeface="Consolas"/>
              </a:rPr>
              <a:t>}</a:t>
            </a:r>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3134</Words>
  <Application>Microsoft Office PowerPoint</Application>
  <PresentationFormat>Benutzerdefiniert</PresentationFormat>
  <Paragraphs>792</Paragraphs>
  <Slides>68</Slides>
  <Notes>34</Notes>
  <HiddenSlides>2</HiddenSlides>
  <MMClips>0</MMClips>
  <ScaleCrop>false</ScaleCrop>
  <HeadingPairs>
    <vt:vector size="4" baseType="variant">
      <vt:variant>
        <vt:lpstr>Design</vt:lpstr>
      </vt:variant>
      <vt:variant>
        <vt:i4>1</vt:i4>
      </vt:variant>
      <vt:variant>
        <vt:lpstr>Folientitel</vt:lpstr>
      </vt:variant>
      <vt:variant>
        <vt:i4>68</vt:i4>
      </vt:variant>
    </vt:vector>
  </HeadingPairs>
  <TitlesOfParts>
    <vt:vector size="69"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 Einige wichtige Eigenschaften</vt:lpstr>
      <vt:lpstr>CSS im HTML einbinden</vt:lpstr>
      <vt:lpstr>Was ist JavaScript?</vt:lpstr>
      <vt:lpstr>Was ist JavaScript?</vt:lpstr>
      <vt:lpstr>Einbinden von JavaScript in HTML</vt:lpstr>
      <vt:lpstr>Hello World</vt:lpstr>
      <vt:lpstr>Hello World – Das erste Programm</vt:lpstr>
      <vt:lpstr>Übung – Hello World</vt:lpstr>
      <vt:lpstr>Variablen</vt:lpstr>
      <vt:lpstr>Variablen</vt:lpstr>
      <vt:lpstr>DOM Manipulation </vt:lpstr>
      <vt:lpstr>Document Object Model</vt:lpstr>
      <vt:lpstr>Document Object Model </vt:lpstr>
      <vt:lpstr>Document Object Model: Event Listener</vt:lpstr>
      <vt:lpstr>Document Object Model: Übungen</vt:lpstr>
      <vt:lpstr>Kontrollstrukturen</vt:lpstr>
      <vt:lpstr>Bedingungen</vt:lpstr>
      <vt:lpstr>Bedingungen – Truthy</vt:lpstr>
      <vt:lpstr>WAT</vt:lpstr>
      <vt:lpstr>Übung – Bedingungen</vt:lpstr>
      <vt:lpstr>Verzweigungen</vt:lpstr>
      <vt:lpstr>Verzweigungen</vt:lpstr>
      <vt:lpstr>Schleifen</vt:lpstr>
      <vt:lpstr>Rekursion</vt:lpstr>
      <vt:lpstr>Rekursion</vt:lpstr>
      <vt:lpstr>Rekursion: Übungen</vt:lpstr>
      <vt:lpstr>Scope und Context</vt:lpstr>
      <vt:lpstr>Scope</vt:lpstr>
      <vt:lpstr>Scope: Closures</vt:lpstr>
      <vt:lpstr>Context</vt:lpstr>
      <vt:lpstr>Context: Beispiel (Problem)</vt:lpstr>
      <vt:lpstr>Context: Beispiel (Lösung 1)</vt:lpstr>
      <vt:lpstr>Context: Beispiel (Lösung 1)</vt:lpstr>
      <vt:lpstr>Scope und Context: Quiz (1)</vt:lpstr>
      <vt:lpstr>Scope und Context: Quiz (2)</vt:lpstr>
      <vt:lpstr>Scope und Context: Quiz (3)</vt:lpstr>
      <vt:lpstr>Funktionales Programmieren</vt:lpstr>
      <vt:lpstr>Funktionales Programmieren</vt:lpstr>
      <vt:lpstr>Funktionales Programmieren: Funktionen definieren</vt:lpstr>
      <vt:lpstr>Funktionales Programmieren: Immediate functions</vt:lpstr>
      <vt:lpstr>Funktionales Programmieren: Module design pattern</vt:lpstr>
      <vt:lpstr>Funktionales Programmieren: Übungen</vt:lpstr>
      <vt:lpstr>Objektorientierung</vt:lpstr>
      <vt:lpstr>Objekte durch Objektliterale</vt:lpstr>
      <vt:lpstr>Objekte durch Funktionen erzeugen</vt:lpstr>
      <vt:lpstr>„Vererbung“</vt:lpstr>
      <vt:lpstr>„Vererbung“</vt:lpstr>
      <vt:lpstr>Objektorientierung – Übung</vt:lpstr>
      <vt:lpstr>AJAX</vt:lpstr>
      <vt:lpstr>AJAX</vt:lpstr>
      <vt:lpstr>AJAX</vt:lpstr>
      <vt:lpstr>AJAX</vt:lpstr>
      <vt:lpstr>AJAX – Übung</vt:lpstr>
      <vt:lpstr>WebSockets</vt:lpstr>
      <vt:lpstr>WebSockets: Übungen</vt:lpstr>
      <vt:lpstr>WebSockets</vt:lpstr>
      <vt:lpstr>Thank you</vt:lpstr>
      <vt:lpstr>PowerPoint-Präsentation</vt:lpstr>
      <vt:lpstr>PowerPoint-Präsentation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Oliver Frendo</cp:lastModifiedBy>
  <cp:revision>88</cp:revision>
  <dcterms:created xsi:type="dcterms:W3CDTF">2015-04-19T20:28:26Z</dcterms:created>
  <dcterms:modified xsi:type="dcterms:W3CDTF">2015-04-23T21:49:52Z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