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handoutMasterIdLst>
    <p:handoutMasterId r:id="rId29"/>
  </p:handoutMasterIdLst>
  <p:sldIdLst>
    <p:sldId id="353" r:id="rId2"/>
    <p:sldId id="284" r:id="rId3"/>
    <p:sldId id="355" r:id="rId4"/>
    <p:sldId id="356" r:id="rId5"/>
    <p:sldId id="354" r:id="rId6"/>
    <p:sldId id="366" r:id="rId7"/>
    <p:sldId id="368" r:id="rId8"/>
    <p:sldId id="367" r:id="rId9"/>
    <p:sldId id="370" r:id="rId10"/>
    <p:sldId id="371" r:id="rId11"/>
    <p:sldId id="373" r:id="rId12"/>
    <p:sldId id="374" r:id="rId13"/>
    <p:sldId id="375" r:id="rId14"/>
    <p:sldId id="372" r:id="rId15"/>
    <p:sldId id="376" r:id="rId16"/>
    <p:sldId id="377" r:id="rId17"/>
    <p:sldId id="378" r:id="rId18"/>
    <p:sldId id="379" r:id="rId19"/>
    <p:sldId id="380" r:id="rId20"/>
    <p:sldId id="381" r:id="rId21"/>
    <p:sldId id="382" r:id="rId22"/>
    <p:sldId id="383" r:id="rId23"/>
    <p:sldId id="310" r:id="rId24"/>
    <p:sldId id="265" r:id="rId25"/>
    <p:sldId id="339" r:id="rId26"/>
    <p:sldId id="346" r:id="rId27"/>
  </p:sldIdLst>
  <p:sldSz cx="12195175" cy="6859588"/>
  <p:notesSz cx="6797675" cy="987425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4118">
          <p15:clr>
            <a:srgbClr val="A4A3A4"/>
          </p15:clr>
        </p15:guide>
        <p15:guide id="2" orient="horz" pos="3835">
          <p15:clr>
            <a:srgbClr val="A4A3A4"/>
          </p15:clr>
        </p15:guide>
        <p15:guide id="3" orient="horz" pos="1065">
          <p15:clr>
            <a:srgbClr val="A4A3A4"/>
          </p15:clr>
        </p15:guide>
        <p15:guide id="4" orient="horz" pos="779">
          <p15:clr>
            <a:srgbClr val="A4A3A4"/>
          </p15:clr>
        </p15:guide>
        <p15:guide id="5" pos="7478">
          <p15:clr>
            <a:srgbClr val="A4A3A4"/>
          </p15:clr>
        </p15:guide>
        <p15:guide id="6" pos="205">
          <p15:clr>
            <a:srgbClr val="A4A3A4"/>
          </p15:clr>
        </p15:guide>
        <p15:guide id="7" pos="3849">
          <p15:clr>
            <a:srgbClr val="A4A3A4"/>
          </p15:clr>
        </p15:guide>
        <p15:guide id="8" pos="4708">
          <p15:clr>
            <a:srgbClr val="A4A3A4"/>
          </p15:clr>
        </p15:guide>
        <p15:guide id="9" pos="4812">
          <p15:clr>
            <a:srgbClr val="A4A3A4"/>
          </p15:clr>
        </p15:guide>
        <p15:guide id="10" pos="2865">
          <p15:clr>
            <a:srgbClr val="A4A3A4"/>
          </p15:clr>
        </p15:guide>
        <p15:guide id="11" pos="2965">
          <p15:clr>
            <a:srgbClr val="A4A3A4"/>
          </p15:clr>
        </p15:guide>
      </p15:sldGuideLst>
    </p:ext>
    <p:ext uri="{2D200454-40CA-4A62-9FC3-DE9A4176ACB9}">
      <p15:notesGuideLst xmlns:p15="http://schemas.microsoft.com/office/powerpoint/2012/main" xmlns="">
        <p15:guide id="1" orient="horz" pos="3110">
          <p15:clr>
            <a:srgbClr val="A4A3A4"/>
          </p15:clr>
        </p15:guide>
        <p15:guide id="2" pos="351">
          <p15:clr>
            <a:srgbClr val="A4A3A4"/>
          </p15:clr>
        </p15:guide>
        <p15:guide id="3" pos="395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3283"/>
    <a:srgbClr val="FF0000"/>
    <a:srgbClr val="666666"/>
    <a:srgbClr val="2B3F7B"/>
    <a:srgbClr val="9C277B"/>
    <a:srgbClr val="D4652D"/>
    <a:srgbClr val="9E3039"/>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84" autoAdjust="0"/>
    <p:restoredTop sz="67839" autoAdjust="0"/>
  </p:normalViewPr>
  <p:slideViewPr>
    <p:cSldViewPr snapToGrid="0" showGuides="1">
      <p:cViewPr varScale="1">
        <p:scale>
          <a:sx n="89" d="100"/>
          <a:sy n="89" d="100"/>
        </p:scale>
        <p:origin x="-1764" y="-108"/>
      </p:cViewPr>
      <p:guideLst>
        <p:guide orient="horz" pos="4118"/>
        <p:guide orient="horz" pos="3835"/>
        <p:guide orient="horz" pos="1065"/>
        <p:guide orient="horz" pos="779"/>
        <p:guide pos="7478"/>
        <p:guide pos="205"/>
        <p:guide pos="3849"/>
        <p:guide pos="4708"/>
        <p:guide pos="4812"/>
        <p:guide pos="2865"/>
        <p:guide pos="2965"/>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85" d="100"/>
          <a:sy n="85" d="100"/>
        </p:scale>
        <p:origin x="-4200" y="-82"/>
      </p:cViewPr>
      <p:guideLst>
        <p:guide orient="horz" pos="3110"/>
        <p:guide pos="351"/>
        <p:guide pos="395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378824"/>
            <a:ext cx="2945659" cy="493713"/>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57213" y="661988"/>
            <a:ext cx="5715000" cy="32146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548205"/>
            <a:ext cx="5709333" cy="4696698"/>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31497" y="9627396"/>
            <a:ext cx="934681" cy="2217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975" indent="-180975" algn="l" defTabSz="1088776"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357188" indent="-176213"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997877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10</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dirty="0" err="1" smtClean="0"/>
              <a:t>Alle</a:t>
            </a:r>
            <a:r>
              <a:rPr lang="en-US" baseline="0" dirty="0" smtClean="0"/>
              <a:t> </a:t>
            </a:r>
            <a:r>
              <a:rPr lang="en-US" baseline="0" dirty="0" err="1" smtClean="0"/>
              <a:t>Funktionen</a:t>
            </a:r>
            <a:r>
              <a:rPr lang="en-US" baseline="0" dirty="0" smtClean="0"/>
              <a:t> </a:t>
            </a:r>
            <a:r>
              <a:rPr lang="en-US" baseline="0" dirty="0" err="1" smtClean="0"/>
              <a:t>sind</a:t>
            </a:r>
            <a:r>
              <a:rPr lang="en-US" baseline="0" dirty="0" smtClean="0"/>
              <a:t> </a:t>
            </a:r>
            <a:r>
              <a:rPr lang="en-US" baseline="0" dirty="0" err="1" smtClean="0"/>
              <a:t>auch</a:t>
            </a:r>
            <a:r>
              <a:rPr lang="en-US" baseline="0" dirty="0" smtClean="0"/>
              <a:t> </a:t>
            </a:r>
            <a:r>
              <a:rPr lang="en-US" baseline="0" dirty="0" err="1" smtClean="0"/>
              <a:t>Objekte</a:t>
            </a:r>
            <a:endParaRPr lang="en-US" baseline="0" dirty="0" smtClean="0"/>
          </a:p>
          <a:p>
            <a:pPr marL="0" marR="0" lvl="0" indent="0" algn="l" defTabSz="1088776" rtl="0" eaLnBrk="1" fontAlgn="auto" latinLnBrk="0" hangingPunct="1">
              <a:lnSpc>
                <a:spcPct val="100000"/>
              </a:lnSpc>
              <a:spcBef>
                <a:spcPts val="0"/>
              </a:spcBef>
              <a:spcAft>
                <a:spcPts val="0"/>
              </a:spcAft>
              <a:buClrTx/>
              <a:buSzTx/>
              <a:buFontTx/>
              <a:buNone/>
              <a:tabLst/>
              <a:defRPr/>
            </a:pPr>
            <a:r>
              <a:rPr lang="en-US" baseline="0" dirty="0" err="1" smtClean="0"/>
              <a:t>Können</a:t>
            </a:r>
            <a:r>
              <a:rPr lang="en-US" baseline="0" dirty="0" smtClean="0"/>
              <a:t> </a:t>
            </a:r>
            <a:r>
              <a:rPr lang="en-US" baseline="0" dirty="0" err="1" smtClean="0"/>
              <a:t>als</a:t>
            </a:r>
            <a:r>
              <a:rPr lang="en-US" baseline="0" dirty="0" smtClean="0"/>
              <a:t> </a:t>
            </a:r>
            <a:r>
              <a:rPr lang="en-US" baseline="0" dirty="0" err="1" smtClean="0"/>
              <a:t>solches</a:t>
            </a:r>
            <a:r>
              <a:rPr lang="en-US" baseline="0" dirty="0" smtClean="0"/>
              <a:t> </a:t>
            </a:r>
            <a:r>
              <a:rPr lang="en-US" baseline="0" dirty="0" err="1" smtClean="0"/>
              <a:t>auch</a:t>
            </a:r>
            <a:r>
              <a:rPr lang="en-US" baseline="0" dirty="0" smtClean="0"/>
              <a:t> </a:t>
            </a:r>
            <a:r>
              <a:rPr lang="en-US" baseline="0" dirty="0" err="1" smtClean="0"/>
              <a:t>Variablen</a:t>
            </a:r>
            <a:r>
              <a:rPr lang="en-US" baseline="0" dirty="0" smtClean="0"/>
              <a:t> </a:t>
            </a:r>
            <a:r>
              <a:rPr lang="en-US" baseline="0" dirty="0" err="1" smtClean="0"/>
              <a:t>selbst</a:t>
            </a:r>
            <a:r>
              <a:rPr lang="en-US" baseline="0" dirty="0" smtClean="0"/>
              <a:t> </a:t>
            </a:r>
            <a:r>
              <a:rPr lang="en-US" baseline="0" dirty="0" err="1" smtClean="0"/>
              <a:t>besitzen</a:t>
            </a:r>
            <a:endParaRPr lang="en-US" dirty="0" smtClean="0"/>
          </a:p>
          <a:p>
            <a:pPr marL="0" marR="0" lvl="0" indent="0" algn="l" defTabSz="1088776"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1088776" rtl="0" eaLnBrk="1" fontAlgn="auto" latinLnBrk="0" hangingPunct="1">
              <a:lnSpc>
                <a:spcPct val="100000"/>
              </a:lnSpc>
              <a:spcBef>
                <a:spcPts val="0"/>
              </a:spcBef>
              <a:spcAft>
                <a:spcPts val="0"/>
              </a:spcAft>
              <a:buClrTx/>
              <a:buSzTx/>
              <a:buFontTx/>
              <a:buNone/>
              <a:tabLst/>
              <a:defRPr/>
            </a:pPr>
            <a:r>
              <a:rPr lang="en-US" dirty="0" err="1" smtClean="0"/>
              <a:t>Funktionen</a:t>
            </a:r>
            <a:r>
              <a:rPr lang="en-US" dirty="0" smtClean="0"/>
              <a:t> </a:t>
            </a:r>
            <a:r>
              <a:rPr lang="en-US" dirty="0" err="1" smtClean="0"/>
              <a:t>können</a:t>
            </a:r>
            <a:r>
              <a:rPr lang="en-US" dirty="0" smtClean="0"/>
              <a:t> </a:t>
            </a:r>
            <a:r>
              <a:rPr lang="en-US" dirty="0" err="1" smtClean="0"/>
              <a:t>als</a:t>
            </a:r>
            <a:r>
              <a:rPr lang="en-US" dirty="0" smtClean="0"/>
              <a:t> </a:t>
            </a:r>
            <a:r>
              <a:rPr lang="en-US" dirty="0" err="1" smtClean="0"/>
              <a:t>Variablen</a:t>
            </a:r>
            <a:r>
              <a:rPr lang="en-US" dirty="0" smtClean="0"/>
              <a:t> </a:t>
            </a:r>
            <a:r>
              <a:rPr lang="en-US" dirty="0" err="1" smtClean="0"/>
              <a:t>benutzt</a:t>
            </a:r>
            <a:r>
              <a:rPr lang="en-US" dirty="0" smtClean="0"/>
              <a:t> </a:t>
            </a:r>
            <a:r>
              <a:rPr lang="en-US" dirty="0" err="1" smtClean="0"/>
              <a:t>werden</a:t>
            </a:r>
            <a:endParaRPr lang="en-US" dirty="0" smtClean="0"/>
          </a:p>
          <a:p>
            <a:pPr marL="0" marR="0" lvl="0" indent="0" algn="l" defTabSz="1088776" rtl="0" eaLnBrk="1" fontAlgn="auto" latinLnBrk="0" hangingPunct="1">
              <a:lnSpc>
                <a:spcPct val="100000"/>
              </a:lnSpc>
              <a:spcBef>
                <a:spcPts val="0"/>
              </a:spcBef>
              <a:spcAft>
                <a:spcPts val="0"/>
              </a:spcAft>
              <a:buClrTx/>
              <a:buSzTx/>
              <a:buFontTx/>
              <a:buNone/>
              <a:tabLst/>
              <a:defRPr/>
            </a:pPr>
            <a:r>
              <a:rPr lang="en-US" dirty="0" err="1" smtClean="0"/>
              <a:t>Dadurch</a:t>
            </a:r>
            <a:r>
              <a:rPr lang="en-US" dirty="0" smtClean="0"/>
              <a:t> </a:t>
            </a:r>
            <a:r>
              <a:rPr lang="en-US" dirty="0" err="1" smtClean="0"/>
              <a:t>entstehen</a:t>
            </a:r>
            <a:r>
              <a:rPr lang="en-US" dirty="0" smtClean="0"/>
              <a:t> </a:t>
            </a:r>
            <a:r>
              <a:rPr lang="en-US" dirty="0" err="1" smtClean="0"/>
              <a:t>sehr</a:t>
            </a:r>
            <a:r>
              <a:rPr lang="en-US" dirty="0" smtClean="0"/>
              <a:t> flexible</a:t>
            </a:r>
            <a:r>
              <a:rPr lang="en-US" baseline="0" dirty="0" smtClean="0"/>
              <a:t> und </a:t>
            </a:r>
            <a:r>
              <a:rPr lang="en-US" baseline="0" dirty="0" err="1" smtClean="0"/>
              <a:t>dynamische</a:t>
            </a:r>
            <a:r>
              <a:rPr lang="en-US" baseline="0" dirty="0" smtClean="0"/>
              <a:t> </a:t>
            </a:r>
            <a:r>
              <a:rPr lang="en-US" baseline="0" dirty="0" err="1" smtClean="0"/>
              <a:t>Programme</a:t>
            </a:r>
            <a:endParaRPr lang="en-US" baseline="0" dirty="0" smtClean="0"/>
          </a:p>
          <a:p>
            <a:pPr marL="0" marR="0" lvl="0" indent="0" algn="l" defTabSz="1088776"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1088776" rtl="0" eaLnBrk="1" fontAlgn="auto" latinLnBrk="0" hangingPunct="1">
              <a:lnSpc>
                <a:spcPct val="100000"/>
              </a:lnSpc>
              <a:spcBef>
                <a:spcPts val="0"/>
              </a:spcBef>
              <a:spcAft>
                <a:spcPts val="0"/>
              </a:spcAft>
              <a:buClrTx/>
              <a:buSzTx/>
              <a:buFontTx/>
              <a:buNone/>
              <a:tabLst/>
              <a:defRPr/>
            </a:pPr>
            <a:r>
              <a:rPr lang="en-US" baseline="0" dirty="0" err="1" smtClean="0"/>
              <a:t>Wichtig</a:t>
            </a:r>
            <a:r>
              <a:rPr lang="en-US" baseline="0" dirty="0" smtClean="0"/>
              <a:t> </a:t>
            </a:r>
            <a:r>
              <a:rPr lang="en-US" baseline="0" dirty="0" err="1" smtClean="0"/>
              <a:t>hier</a:t>
            </a:r>
            <a:r>
              <a:rPr lang="en-US" baseline="0" dirty="0" smtClean="0"/>
              <a:t> </a:t>
            </a:r>
            <a:r>
              <a:rPr lang="en-US" baseline="0" dirty="0" err="1" smtClean="0"/>
              <a:t>ist</a:t>
            </a:r>
            <a:r>
              <a:rPr lang="en-US" baseline="0" dirty="0" smtClean="0"/>
              <a:t> </a:t>
            </a:r>
            <a:r>
              <a:rPr lang="en-US" baseline="0" dirty="0" err="1" smtClean="0"/>
              <a:t>noch</a:t>
            </a:r>
            <a:r>
              <a:rPr lang="en-US" baseline="0" dirty="0" smtClean="0"/>
              <a:t> die </a:t>
            </a:r>
            <a:r>
              <a:rPr lang="en-US" baseline="0" dirty="0" err="1" smtClean="0"/>
              <a:t>Terminologie</a:t>
            </a:r>
            <a:r>
              <a:rPr lang="en-US" baseline="0" dirty="0" smtClean="0"/>
              <a:t>:</a:t>
            </a:r>
          </a:p>
          <a:p>
            <a:pPr marL="0" marR="0" lvl="0" indent="0" algn="l" defTabSz="1088776" rtl="0" eaLnBrk="1" fontAlgn="auto" latinLnBrk="0" hangingPunct="1">
              <a:lnSpc>
                <a:spcPct val="100000"/>
              </a:lnSpc>
              <a:spcBef>
                <a:spcPts val="0"/>
              </a:spcBef>
              <a:spcAft>
                <a:spcPts val="0"/>
              </a:spcAft>
              <a:buClrTx/>
              <a:buSzTx/>
              <a:buFontTx/>
              <a:buNone/>
              <a:tabLst/>
              <a:defRPr/>
            </a:pPr>
            <a:r>
              <a:rPr lang="en-US" baseline="0" dirty="0" smtClean="0"/>
              <a:t>[Higher-Order Functions] operation </a:t>
            </a:r>
            <a:r>
              <a:rPr lang="en-US" baseline="0" dirty="0" err="1" smtClean="0"/>
              <a:t>wird</a:t>
            </a:r>
            <a:r>
              <a:rPr lang="en-US" baseline="0" dirty="0" smtClean="0"/>
              <a:t> </a:t>
            </a:r>
            <a:r>
              <a:rPr lang="en-US" baseline="0" dirty="0" err="1" smtClean="0"/>
              <a:t>manchmal</a:t>
            </a:r>
            <a:r>
              <a:rPr lang="en-US" baseline="0" dirty="0" smtClean="0"/>
              <a:t> Callback </a:t>
            </a:r>
            <a:r>
              <a:rPr lang="en-US" baseline="0" dirty="0" err="1" smtClean="0"/>
              <a:t>genannt</a:t>
            </a:r>
            <a:r>
              <a:rPr lang="en-US" baseline="0" dirty="0" smtClean="0"/>
              <a:t>, </a:t>
            </a:r>
            <a:r>
              <a:rPr lang="en-US" baseline="0" dirty="0" err="1" smtClean="0"/>
              <a:t>d.h</a:t>
            </a:r>
            <a:r>
              <a:rPr lang="en-US" baseline="0" dirty="0" smtClean="0"/>
              <a:t>. </a:t>
            </a:r>
            <a:r>
              <a:rPr lang="en-US" baseline="0" dirty="0" err="1" smtClean="0"/>
              <a:t>es</a:t>
            </a:r>
            <a:r>
              <a:rPr lang="en-US" baseline="0" dirty="0" smtClean="0"/>
              <a:t> </a:t>
            </a:r>
            <a:r>
              <a:rPr lang="en-US" baseline="0" dirty="0" err="1" smtClean="0"/>
              <a:t>könnten</a:t>
            </a:r>
            <a:r>
              <a:rPr lang="en-US" baseline="0" dirty="0" smtClean="0"/>
              <a:t> </a:t>
            </a:r>
            <a:r>
              <a:rPr lang="en-US" baseline="0" dirty="0" err="1" smtClean="0"/>
              <a:t>davor</a:t>
            </a:r>
            <a:r>
              <a:rPr lang="en-US" baseline="0" dirty="0" smtClean="0"/>
              <a:t> </a:t>
            </a:r>
            <a:r>
              <a:rPr lang="en-US" baseline="0" dirty="0" err="1" smtClean="0"/>
              <a:t>noch</a:t>
            </a:r>
            <a:r>
              <a:rPr lang="en-US" baseline="0" dirty="0" smtClean="0"/>
              <a:t> </a:t>
            </a:r>
            <a:r>
              <a:rPr lang="en-US" baseline="0" dirty="0" err="1" smtClean="0"/>
              <a:t>andere</a:t>
            </a:r>
            <a:r>
              <a:rPr lang="en-US" baseline="0" dirty="0" smtClean="0"/>
              <a:t> </a:t>
            </a:r>
            <a:r>
              <a:rPr lang="en-US" baseline="0" dirty="0" err="1" smtClean="0"/>
              <a:t>sachen</a:t>
            </a:r>
            <a:r>
              <a:rPr lang="en-US" baseline="0" dirty="0" smtClean="0"/>
              <a:t> </a:t>
            </a:r>
            <a:r>
              <a:rPr lang="en-US" baseline="0" dirty="0" err="1" smtClean="0"/>
              <a:t>ausgeführt</a:t>
            </a:r>
            <a:r>
              <a:rPr lang="en-US" baseline="0" dirty="0" smtClean="0"/>
              <a:t> </a:t>
            </a:r>
            <a:r>
              <a:rPr lang="en-US" baseline="0" dirty="0" err="1" smtClean="0"/>
              <a:t>werden</a:t>
            </a:r>
            <a:endParaRPr lang="en-US" dirty="0" smtClean="0"/>
          </a:p>
        </p:txBody>
      </p:sp>
    </p:spTree>
    <p:extLst>
      <p:ext uri="{BB962C8B-B14F-4D97-AF65-F5344CB8AC3E}">
        <p14:creationId xmlns:p14="http://schemas.microsoft.com/office/powerpoint/2010/main" val="23126153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11</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dirty="0" smtClean="0"/>
              <a:t>3 </a:t>
            </a:r>
            <a:r>
              <a:rPr lang="en-US" dirty="0" err="1" smtClean="0"/>
              <a:t>unterschiedliche</a:t>
            </a:r>
            <a:r>
              <a:rPr lang="en-US" dirty="0" smtClean="0"/>
              <a:t> </a:t>
            </a:r>
            <a:r>
              <a:rPr lang="en-US" dirty="0" err="1" smtClean="0"/>
              <a:t>Arten</a:t>
            </a:r>
            <a:r>
              <a:rPr lang="en-US" dirty="0" smtClean="0"/>
              <a:t>, in</a:t>
            </a:r>
            <a:r>
              <a:rPr lang="en-US" baseline="0" dirty="0" smtClean="0"/>
              <a:t> JavaScript </a:t>
            </a:r>
            <a:r>
              <a:rPr lang="en-US" baseline="0" dirty="0" err="1" smtClean="0"/>
              <a:t>Methoden</a:t>
            </a:r>
            <a:r>
              <a:rPr lang="en-US" baseline="0" dirty="0" smtClean="0"/>
              <a:t> </a:t>
            </a:r>
            <a:r>
              <a:rPr lang="en-US" baseline="0" dirty="0" err="1" smtClean="0"/>
              <a:t>zu</a:t>
            </a:r>
            <a:r>
              <a:rPr lang="en-US" baseline="0" dirty="0" smtClean="0"/>
              <a:t> </a:t>
            </a:r>
            <a:r>
              <a:rPr lang="en-US" baseline="0" dirty="0" err="1" smtClean="0"/>
              <a:t>definieren</a:t>
            </a:r>
            <a:endParaRPr lang="en-US" dirty="0" smtClean="0"/>
          </a:p>
        </p:txBody>
      </p:sp>
    </p:spTree>
    <p:extLst>
      <p:ext uri="{BB962C8B-B14F-4D97-AF65-F5344CB8AC3E}">
        <p14:creationId xmlns:p14="http://schemas.microsoft.com/office/powerpoint/2010/main" val="23126153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12</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dirty="0" smtClean="0"/>
              <a:t>Immediate</a:t>
            </a:r>
            <a:r>
              <a:rPr lang="en-US" baseline="0" dirty="0" smtClean="0"/>
              <a:t> function:</a:t>
            </a:r>
          </a:p>
          <a:p>
            <a:pPr marL="0" marR="0" lvl="0" indent="0" algn="l" defTabSz="1088776" rtl="0" eaLnBrk="1" fontAlgn="auto" latinLnBrk="0" hangingPunct="1">
              <a:lnSpc>
                <a:spcPct val="100000"/>
              </a:lnSpc>
              <a:spcBef>
                <a:spcPts val="0"/>
              </a:spcBef>
              <a:spcAft>
                <a:spcPts val="0"/>
              </a:spcAft>
              <a:buClrTx/>
              <a:buSzTx/>
              <a:buFontTx/>
              <a:buNone/>
              <a:tabLst/>
              <a:defRPr/>
            </a:pPr>
            <a:r>
              <a:rPr lang="en-US" baseline="0" dirty="0" err="1" smtClean="0"/>
              <a:t>Funktion</a:t>
            </a:r>
            <a:r>
              <a:rPr lang="en-US" baseline="0" dirty="0" smtClean="0"/>
              <a:t> </a:t>
            </a:r>
            <a:r>
              <a:rPr lang="en-US" baseline="0" dirty="0" err="1" smtClean="0"/>
              <a:t>wird</a:t>
            </a:r>
            <a:r>
              <a:rPr lang="en-US" baseline="0" dirty="0" smtClean="0"/>
              <a:t> </a:t>
            </a:r>
            <a:r>
              <a:rPr lang="en-US" baseline="0" dirty="0" err="1" smtClean="0"/>
              <a:t>deklariert</a:t>
            </a:r>
            <a:r>
              <a:rPr lang="en-US" baseline="0" dirty="0" smtClean="0"/>
              <a:t> und </a:t>
            </a:r>
            <a:r>
              <a:rPr lang="en-US" baseline="0" dirty="0" err="1" smtClean="0"/>
              <a:t>direkt</a:t>
            </a:r>
            <a:r>
              <a:rPr lang="en-US" baseline="0" dirty="0" smtClean="0"/>
              <a:t> </a:t>
            </a:r>
            <a:r>
              <a:rPr lang="en-US" baseline="0" dirty="0" err="1" smtClean="0"/>
              <a:t>ausgeführt</a:t>
            </a:r>
            <a:endParaRPr lang="en-US" baseline="0" dirty="0" smtClean="0"/>
          </a:p>
          <a:p>
            <a:pPr marL="0" marR="0" lvl="0" indent="0" algn="l" defTabSz="1088776" rtl="0" eaLnBrk="1" fontAlgn="auto" latinLnBrk="0" hangingPunct="1">
              <a:lnSpc>
                <a:spcPct val="100000"/>
              </a:lnSpc>
              <a:spcBef>
                <a:spcPts val="0"/>
              </a:spcBef>
              <a:spcAft>
                <a:spcPts val="0"/>
              </a:spcAft>
              <a:buClrTx/>
              <a:buSzTx/>
              <a:buFontTx/>
              <a:buNone/>
              <a:tabLst/>
              <a:defRPr/>
            </a:pPr>
            <a:r>
              <a:rPr lang="en-US" baseline="0" dirty="0" smtClean="0"/>
              <a:t>Best </a:t>
            </a:r>
            <a:r>
              <a:rPr lang="en-US" baseline="0" dirty="0" err="1" smtClean="0"/>
              <a:t>practise</a:t>
            </a:r>
            <a:r>
              <a:rPr lang="en-US" baseline="0" dirty="0" smtClean="0"/>
              <a:t>, </a:t>
            </a:r>
            <a:r>
              <a:rPr lang="en-US" baseline="0" dirty="0" err="1" smtClean="0"/>
              <a:t>weil</a:t>
            </a:r>
            <a:r>
              <a:rPr lang="en-US" baseline="0" dirty="0" smtClean="0"/>
              <a:t> </a:t>
            </a:r>
            <a:r>
              <a:rPr lang="en-US" baseline="0" dirty="0" err="1" smtClean="0"/>
              <a:t>es</a:t>
            </a:r>
            <a:r>
              <a:rPr lang="en-US" baseline="0" dirty="0" smtClean="0"/>
              <a:t> die </a:t>
            </a:r>
            <a:r>
              <a:rPr lang="en-US" baseline="0" dirty="0" err="1" smtClean="0"/>
              <a:t>Variablen</a:t>
            </a:r>
            <a:r>
              <a:rPr lang="en-US" baseline="0" dirty="0" smtClean="0"/>
              <a:t> </a:t>
            </a:r>
            <a:r>
              <a:rPr lang="en-US" baseline="0" dirty="0" err="1" smtClean="0"/>
              <a:t>nicht</a:t>
            </a:r>
            <a:r>
              <a:rPr lang="en-US" baseline="0" dirty="0" smtClean="0"/>
              <a:t> in den global Scope </a:t>
            </a:r>
            <a:r>
              <a:rPr lang="en-US" baseline="0" dirty="0" err="1" smtClean="0"/>
              <a:t>verpackt</a:t>
            </a:r>
            <a:endParaRPr lang="en-US" baseline="0" dirty="0" smtClean="0"/>
          </a:p>
          <a:p>
            <a:pPr marL="0" marR="0" lvl="0" indent="0" algn="l" defTabSz="1088776" rtl="0" eaLnBrk="1" fontAlgn="auto" latinLnBrk="0" hangingPunct="1">
              <a:lnSpc>
                <a:spcPct val="100000"/>
              </a:lnSpc>
              <a:spcBef>
                <a:spcPts val="0"/>
              </a:spcBef>
              <a:spcAft>
                <a:spcPts val="0"/>
              </a:spcAft>
              <a:buClrTx/>
              <a:buSzTx/>
              <a:buFontTx/>
              <a:buNone/>
              <a:tabLst/>
              <a:defRPr/>
            </a:pPr>
            <a:r>
              <a:rPr lang="en-US" baseline="0" dirty="0" err="1" smtClean="0"/>
              <a:t>Hier</a:t>
            </a:r>
            <a:r>
              <a:rPr lang="en-US" baseline="0" dirty="0" smtClean="0"/>
              <a:t> in </a:t>
            </a:r>
            <a:r>
              <a:rPr lang="en-US" baseline="0" dirty="0" err="1" smtClean="0"/>
              <a:t>dem</a:t>
            </a:r>
            <a:r>
              <a:rPr lang="en-US" baseline="0" dirty="0" smtClean="0"/>
              <a:t> </a:t>
            </a:r>
            <a:r>
              <a:rPr lang="en-US" baseline="0" dirty="0" err="1" smtClean="0"/>
              <a:t>Projekt</a:t>
            </a:r>
            <a:r>
              <a:rPr lang="en-US" baseline="0" dirty="0" smtClean="0"/>
              <a:t> </a:t>
            </a:r>
            <a:r>
              <a:rPr lang="en-US" baseline="0" dirty="0" err="1" smtClean="0"/>
              <a:t>ists</a:t>
            </a:r>
            <a:r>
              <a:rPr lang="en-US" baseline="0" dirty="0" smtClean="0"/>
              <a:t> </a:t>
            </a:r>
            <a:r>
              <a:rPr lang="en-US" baseline="0" dirty="0" err="1" smtClean="0"/>
              <a:t>noch</a:t>
            </a:r>
            <a:r>
              <a:rPr lang="en-US" baseline="0" dirty="0" smtClean="0"/>
              <a:t> in </a:t>
            </a:r>
            <a:r>
              <a:rPr lang="en-US" baseline="0" dirty="0" err="1" smtClean="0"/>
              <a:t>Ordnung</a:t>
            </a:r>
            <a:r>
              <a:rPr lang="en-US" baseline="0" dirty="0" smtClean="0"/>
              <a:t> </a:t>
            </a:r>
            <a:r>
              <a:rPr lang="en-US" baseline="0" dirty="0" err="1" smtClean="0"/>
              <a:t>aber</a:t>
            </a:r>
            <a:r>
              <a:rPr lang="en-US" baseline="0" dirty="0" smtClean="0"/>
              <a:t> </a:t>
            </a:r>
            <a:r>
              <a:rPr lang="en-US" baseline="0" dirty="0" err="1" smtClean="0"/>
              <a:t>wenn</a:t>
            </a:r>
            <a:r>
              <a:rPr lang="en-US" baseline="0" dirty="0" smtClean="0"/>
              <a:t> man an </a:t>
            </a:r>
            <a:r>
              <a:rPr lang="en-US" baseline="0" dirty="0" err="1" smtClean="0"/>
              <a:t>Projekten</a:t>
            </a:r>
            <a:r>
              <a:rPr lang="en-US" baseline="0" dirty="0" smtClean="0"/>
              <a:t> </a:t>
            </a:r>
            <a:r>
              <a:rPr lang="en-US" baseline="0" dirty="0" err="1" smtClean="0"/>
              <a:t>mit</a:t>
            </a:r>
            <a:r>
              <a:rPr lang="en-US" baseline="0" dirty="0" smtClean="0"/>
              <a:t> </a:t>
            </a:r>
            <a:r>
              <a:rPr lang="en-US" baseline="0" dirty="0" err="1" smtClean="0"/>
              <a:t>mehreren</a:t>
            </a:r>
            <a:r>
              <a:rPr lang="en-US" baseline="0" dirty="0" smtClean="0"/>
              <a:t> </a:t>
            </a:r>
            <a:r>
              <a:rPr lang="en-US" baseline="0" dirty="0" err="1" smtClean="0"/>
              <a:t>Zehntausend</a:t>
            </a:r>
            <a:r>
              <a:rPr lang="en-US" baseline="0" dirty="0" smtClean="0"/>
              <a:t> </a:t>
            </a:r>
            <a:r>
              <a:rPr lang="en-US" baseline="0" dirty="0" err="1" smtClean="0"/>
              <a:t>Zeilen</a:t>
            </a:r>
            <a:r>
              <a:rPr lang="en-US" baseline="0" dirty="0" smtClean="0"/>
              <a:t> Code </a:t>
            </a:r>
            <a:r>
              <a:rPr lang="en-US" baseline="0" dirty="0" err="1" smtClean="0"/>
              <a:t>arbeitet</a:t>
            </a:r>
            <a:r>
              <a:rPr lang="en-US" baseline="0" dirty="0" smtClean="0"/>
              <a:t> </a:t>
            </a:r>
            <a:r>
              <a:rPr lang="en-US" baseline="0" dirty="0" err="1" smtClean="0"/>
              <a:t>können</a:t>
            </a:r>
            <a:r>
              <a:rPr lang="en-US" baseline="0" dirty="0" smtClean="0"/>
              <a:t> </a:t>
            </a:r>
            <a:r>
              <a:rPr lang="en-US" baseline="0" dirty="0" err="1" smtClean="0"/>
              <a:t>sich</a:t>
            </a:r>
            <a:r>
              <a:rPr lang="en-US" baseline="0" dirty="0" smtClean="0"/>
              <a:t> </a:t>
            </a:r>
            <a:r>
              <a:rPr lang="en-US" baseline="0" dirty="0" err="1" smtClean="0"/>
              <a:t>dadurch</a:t>
            </a:r>
            <a:r>
              <a:rPr lang="en-US" baseline="0" dirty="0" smtClean="0"/>
              <a:t> </a:t>
            </a:r>
            <a:r>
              <a:rPr lang="en-US" baseline="0" dirty="0" err="1" smtClean="0"/>
              <a:t>Variablen</a:t>
            </a:r>
            <a:r>
              <a:rPr lang="en-US" baseline="0" dirty="0" smtClean="0"/>
              <a:t> </a:t>
            </a:r>
            <a:r>
              <a:rPr lang="en-US" baseline="0" dirty="0" err="1" smtClean="0"/>
              <a:t>potentiell</a:t>
            </a:r>
            <a:r>
              <a:rPr lang="en-US" baseline="0" dirty="0" smtClean="0"/>
              <a:t> </a:t>
            </a:r>
            <a:r>
              <a:rPr lang="en-US" baseline="0" dirty="0" err="1" smtClean="0"/>
              <a:t>überschreiben</a:t>
            </a:r>
            <a:r>
              <a:rPr lang="en-US" baseline="0" dirty="0" smtClean="0"/>
              <a:t> </a:t>
            </a:r>
            <a:r>
              <a:rPr lang="en-US" baseline="0" dirty="0" err="1" smtClean="0"/>
              <a:t>wenn</a:t>
            </a:r>
            <a:r>
              <a:rPr lang="en-US" baseline="0" dirty="0" smtClean="0"/>
              <a:t> </a:t>
            </a:r>
            <a:r>
              <a:rPr lang="en-US" baseline="0" dirty="0" err="1" smtClean="0"/>
              <a:t>mehrere</a:t>
            </a:r>
            <a:r>
              <a:rPr lang="en-US" baseline="0" dirty="0" smtClean="0"/>
              <a:t> </a:t>
            </a:r>
            <a:r>
              <a:rPr lang="en-US" baseline="0" dirty="0" err="1" smtClean="0"/>
              <a:t>Entwickler</a:t>
            </a:r>
            <a:r>
              <a:rPr lang="en-US" baseline="0" dirty="0" smtClean="0"/>
              <a:t> </a:t>
            </a:r>
            <a:r>
              <a:rPr lang="en-US" baseline="0" dirty="0" err="1" smtClean="0"/>
              <a:t>dran</a:t>
            </a:r>
            <a:r>
              <a:rPr lang="en-US" baseline="0" dirty="0" smtClean="0"/>
              <a:t> </a:t>
            </a:r>
            <a:r>
              <a:rPr lang="en-US" baseline="0" dirty="0" err="1" smtClean="0"/>
              <a:t>arbeiten</a:t>
            </a:r>
            <a:endParaRPr lang="en-US" baseline="0" dirty="0" smtClean="0"/>
          </a:p>
          <a:p>
            <a:pPr marL="0" marR="0" lvl="0" indent="0" algn="l" defTabSz="1088776"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1088776" rtl="0" eaLnBrk="1" fontAlgn="auto" latinLnBrk="0" hangingPunct="1">
              <a:lnSpc>
                <a:spcPct val="100000"/>
              </a:lnSpc>
              <a:spcBef>
                <a:spcPts val="0"/>
              </a:spcBef>
              <a:spcAft>
                <a:spcPts val="0"/>
              </a:spcAft>
              <a:buClrTx/>
              <a:buSzTx/>
              <a:buFontTx/>
              <a:buNone/>
              <a:tabLst/>
              <a:defRPr/>
            </a:pPr>
            <a:r>
              <a:rPr lang="en-US" baseline="0" dirty="0" smtClean="0"/>
              <a:t>Hat </a:t>
            </a:r>
            <a:r>
              <a:rPr lang="en-US" baseline="0" dirty="0" err="1" smtClean="0"/>
              <a:t>noch</a:t>
            </a:r>
            <a:r>
              <a:rPr lang="en-US" baseline="0" dirty="0" smtClean="0"/>
              <a:t> </a:t>
            </a:r>
            <a:r>
              <a:rPr lang="en-US" baseline="0" dirty="0" err="1" smtClean="0"/>
              <a:t>zusätzliche</a:t>
            </a:r>
            <a:r>
              <a:rPr lang="en-US" baseline="0" dirty="0" smtClean="0"/>
              <a:t> </a:t>
            </a:r>
            <a:r>
              <a:rPr lang="en-US" baseline="0" dirty="0" err="1" smtClean="0"/>
              <a:t>Nutzen</a:t>
            </a:r>
            <a:r>
              <a:rPr lang="en-US" baseline="0" dirty="0" smtClean="0"/>
              <a:t>. </a:t>
            </a:r>
            <a:r>
              <a:rPr lang="en-US" baseline="0" dirty="0" err="1" smtClean="0"/>
              <a:t>Zb</a:t>
            </a:r>
            <a:r>
              <a:rPr lang="en-US" baseline="0" dirty="0" smtClean="0"/>
              <a:t> </a:t>
            </a:r>
            <a:r>
              <a:rPr lang="en-US" baseline="0" dirty="0" err="1" smtClean="0"/>
              <a:t>gibt</a:t>
            </a:r>
            <a:r>
              <a:rPr lang="en-US" baseline="0" dirty="0" smtClean="0"/>
              <a:t> </a:t>
            </a:r>
            <a:r>
              <a:rPr lang="en-US" baseline="0" dirty="0" err="1" smtClean="0"/>
              <a:t>es</a:t>
            </a:r>
            <a:r>
              <a:rPr lang="en-US" baseline="0" dirty="0" smtClean="0"/>
              <a:t> </a:t>
            </a:r>
            <a:r>
              <a:rPr lang="en-US" baseline="0" dirty="0" err="1" smtClean="0"/>
              <a:t>eine</a:t>
            </a:r>
            <a:r>
              <a:rPr lang="en-US" baseline="0" dirty="0" smtClean="0"/>
              <a:t> </a:t>
            </a:r>
            <a:r>
              <a:rPr lang="en-US" baseline="0" dirty="0" err="1" smtClean="0"/>
              <a:t>Bibliothek</a:t>
            </a:r>
            <a:r>
              <a:rPr lang="en-US" baseline="0" dirty="0" smtClean="0"/>
              <a:t> jQuery, die in 63% </a:t>
            </a:r>
            <a:r>
              <a:rPr lang="en-US" baseline="0" dirty="0" err="1" smtClean="0"/>
              <a:t>aller</a:t>
            </a:r>
            <a:r>
              <a:rPr lang="en-US" baseline="0" dirty="0" smtClean="0"/>
              <a:t> </a:t>
            </a:r>
            <a:r>
              <a:rPr lang="en-US" baseline="0" dirty="0" err="1" smtClean="0"/>
              <a:t>Webseiten</a:t>
            </a:r>
            <a:r>
              <a:rPr lang="en-US" baseline="0" dirty="0" smtClean="0"/>
              <a:t> </a:t>
            </a:r>
            <a:r>
              <a:rPr lang="en-US" baseline="0" dirty="0" err="1" smtClean="0"/>
              <a:t>benutzt</a:t>
            </a:r>
            <a:r>
              <a:rPr lang="en-US" baseline="0" dirty="0" smtClean="0"/>
              <a:t> </a:t>
            </a:r>
            <a:r>
              <a:rPr lang="en-US" baseline="0" dirty="0" err="1" smtClean="0"/>
              <a:t>wird</a:t>
            </a:r>
            <a:endParaRPr lang="en-US" baseline="0" dirty="0" smtClean="0"/>
          </a:p>
          <a:p>
            <a:pPr marL="0" marR="0" lvl="0" indent="0" algn="l" defTabSz="1088776" rtl="0" eaLnBrk="1" fontAlgn="auto" latinLnBrk="0" hangingPunct="1">
              <a:lnSpc>
                <a:spcPct val="100000"/>
              </a:lnSpc>
              <a:spcBef>
                <a:spcPts val="0"/>
              </a:spcBef>
              <a:spcAft>
                <a:spcPts val="0"/>
              </a:spcAft>
              <a:buClrTx/>
              <a:buSzTx/>
              <a:buFontTx/>
              <a:buNone/>
              <a:tabLst/>
              <a:defRPr/>
            </a:pPr>
            <a:r>
              <a:rPr lang="en-US" baseline="0" dirty="0" err="1" smtClean="0"/>
              <a:t>Wird</a:t>
            </a:r>
            <a:r>
              <a:rPr lang="en-US" baseline="0" dirty="0" smtClean="0"/>
              <a:t> </a:t>
            </a:r>
            <a:r>
              <a:rPr lang="en-US" baseline="0" dirty="0" err="1" smtClean="0"/>
              <a:t>üblicherweise</a:t>
            </a:r>
            <a:r>
              <a:rPr lang="en-US" baseline="0" dirty="0" smtClean="0"/>
              <a:t> </a:t>
            </a:r>
            <a:r>
              <a:rPr lang="en-US" baseline="0" dirty="0" err="1" smtClean="0"/>
              <a:t>mit</a:t>
            </a:r>
            <a:r>
              <a:rPr lang="en-US" baseline="0" dirty="0" smtClean="0"/>
              <a:t> $ </a:t>
            </a:r>
            <a:r>
              <a:rPr lang="en-US" baseline="0" dirty="0" err="1" smtClean="0"/>
              <a:t>oder</a:t>
            </a:r>
            <a:r>
              <a:rPr lang="en-US" baseline="0" dirty="0" smtClean="0"/>
              <a:t> der Variable jQuery </a:t>
            </a:r>
            <a:r>
              <a:rPr lang="en-US" baseline="0" dirty="0" err="1" smtClean="0"/>
              <a:t>verwendet</a:t>
            </a:r>
            <a:r>
              <a:rPr lang="en-US" baseline="0" dirty="0" smtClean="0"/>
              <a:t>. </a:t>
            </a:r>
            <a:r>
              <a:rPr lang="en-US" baseline="0" dirty="0" err="1" smtClean="0"/>
              <a:t>Allerdings</a:t>
            </a:r>
            <a:r>
              <a:rPr lang="en-US" baseline="0" dirty="0" smtClean="0"/>
              <a:t> </a:t>
            </a:r>
            <a:r>
              <a:rPr lang="en-US" baseline="0" dirty="0" err="1" smtClean="0"/>
              <a:t>gibt</a:t>
            </a:r>
            <a:r>
              <a:rPr lang="en-US" baseline="0" dirty="0" smtClean="0"/>
              <a:t> </a:t>
            </a:r>
            <a:r>
              <a:rPr lang="en-US" baseline="0" dirty="0" err="1" smtClean="0"/>
              <a:t>es</a:t>
            </a:r>
            <a:r>
              <a:rPr lang="en-US" baseline="0" dirty="0" smtClean="0"/>
              <a:t> </a:t>
            </a:r>
            <a:r>
              <a:rPr lang="en-US" baseline="0" dirty="0" err="1" smtClean="0"/>
              <a:t>andere</a:t>
            </a:r>
            <a:r>
              <a:rPr lang="en-US" baseline="0" dirty="0" smtClean="0"/>
              <a:t> </a:t>
            </a:r>
            <a:r>
              <a:rPr lang="en-US" baseline="0" dirty="0" err="1" smtClean="0"/>
              <a:t>Bibliotheken</a:t>
            </a:r>
            <a:r>
              <a:rPr lang="en-US" baseline="0" dirty="0" smtClean="0"/>
              <a:t>, die </a:t>
            </a:r>
            <a:r>
              <a:rPr lang="en-US" baseline="0" dirty="0" err="1" smtClean="0"/>
              <a:t>auch</a:t>
            </a:r>
            <a:r>
              <a:rPr lang="en-US" baseline="0" dirty="0" smtClean="0"/>
              <a:t> das $ Symbol </a:t>
            </a:r>
            <a:r>
              <a:rPr lang="en-US" baseline="0" dirty="0" err="1" smtClean="0"/>
              <a:t>benutzen</a:t>
            </a:r>
            <a:r>
              <a:rPr lang="en-US" baseline="0" dirty="0" smtClean="0"/>
              <a:t>. </a:t>
            </a:r>
            <a:r>
              <a:rPr lang="en-US" baseline="0" dirty="0" err="1" smtClean="0"/>
              <a:t>Mit</a:t>
            </a:r>
            <a:r>
              <a:rPr lang="en-US" baseline="0" dirty="0" smtClean="0"/>
              <a:t> </a:t>
            </a:r>
            <a:r>
              <a:rPr lang="en-US" baseline="0" dirty="0" err="1" smtClean="0"/>
              <a:t>einer</a:t>
            </a:r>
            <a:r>
              <a:rPr lang="en-US" baseline="0" dirty="0" smtClean="0"/>
              <a:t> immediate function </a:t>
            </a:r>
            <a:r>
              <a:rPr lang="en-US" baseline="0" dirty="0" err="1" smtClean="0"/>
              <a:t>könnte</a:t>
            </a:r>
            <a:r>
              <a:rPr lang="en-US" baseline="0" dirty="0" smtClean="0"/>
              <a:t> so </a:t>
            </a:r>
            <a:r>
              <a:rPr lang="en-US" baseline="0" dirty="0" err="1" smtClean="0"/>
              <a:t>innerhalb</a:t>
            </a:r>
            <a:r>
              <a:rPr lang="en-US" baseline="0" dirty="0" smtClean="0"/>
              <a:t> der </a:t>
            </a:r>
            <a:r>
              <a:rPr lang="en-US" baseline="0" dirty="0" err="1" smtClean="0"/>
              <a:t>Funktion</a:t>
            </a:r>
            <a:r>
              <a:rPr lang="en-US" baseline="0" dirty="0" smtClean="0"/>
              <a:t> </a:t>
            </a:r>
            <a:r>
              <a:rPr lang="en-US" baseline="0" dirty="0" err="1" smtClean="0"/>
              <a:t>weiterhin</a:t>
            </a:r>
            <a:r>
              <a:rPr lang="en-US" baseline="0" dirty="0" smtClean="0"/>
              <a:t> das $ Symbol </a:t>
            </a:r>
            <a:r>
              <a:rPr lang="en-US" baseline="0" dirty="0" err="1" smtClean="0"/>
              <a:t>genutzt</a:t>
            </a:r>
            <a:r>
              <a:rPr lang="en-US" baseline="0" dirty="0" smtClean="0"/>
              <a:t> </a:t>
            </a:r>
            <a:r>
              <a:rPr lang="en-US" baseline="0" dirty="0" err="1" smtClean="0"/>
              <a:t>werden</a:t>
            </a:r>
            <a:endParaRPr lang="en-US" dirty="0" smtClean="0"/>
          </a:p>
        </p:txBody>
      </p:sp>
    </p:spTree>
    <p:extLst>
      <p:ext uri="{BB962C8B-B14F-4D97-AF65-F5344CB8AC3E}">
        <p14:creationId xmlns:p14="http://schemas.microsoft.com/office/powerpoint/2010/main" val="23126153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13</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dirty="0" smtClean="0"/>
              <a:t>Weil man das </a:t>
            </a:r>
            <a:r>
              <a:rPr lang="en-US" dirty="0" err="1" smtClean="0"/>
              <a:t>öfters</a:t>
            </a:r>
            <a:r>
              <a:rPr lang="en-US" baseline="0" dirty="0" smtClean="0"/>
              <a:t> </a:t>
            </a:r>
            <a:r>
              <a:rPr lang="en-US" baseline="0" dirty="0" err="1" smtClean="0"/>
              <a:t>sieht</a:t>
            </a:r>
            <a:r>
              <a:rPr lang="en-US" baseline="0" dirty="0" smtClean="0"/>
              <a:t> und das </a:t>
            </a:r>
            <a:r>
              <a:rPr lang="en-US" baseline="0" dirty="0" err="1" smtClean="0"/>
              <a:t>Anwendungsbereich</a:t>
            </a:r>
            <a:r>
              <a:rPr lang="en-US" baseline="0" dirty="0" smtClean="0"/>
              <a:t> von </a:t>
            </a:r>
            <a:r>
              <a:rPr lang="en-US" baseline="0" dirty="0" err="1" smtClean="0"/>
              <a:t>allen</a:t>
            </a:r>
            <a:r>
              <a:rPr lang="en-US" baseline="0" dirty="0" smtClean="0"/>
              <a:t> </a:t>
            </a:r>
            <a:r>
              <a:rPr lang="en-US" baseline="0" dirty="0" err="1" smtClean="0"/>
              <a:t>drei</a:t>
            </a:r>
            <a:r>
              <a:rPr lang="en-US" baseline="0" dirty="0" smtClean="0"/>
              <a:t> </a:t>
            </a:r>
            <a:r>
              <a:rPr lang="en-US" baseline="0" dirty="0" err="1" smtClean="0"/>
              <a:t>vorher</a:t>
            </a:r>
            <a:r>
              <a:rPr lang="en-US" baseline="0" dirty="0" smtClean="0"/>
              <a:t> </a:t>
            </a:r>
            <a:r>
              <a:rPr lang="en-US" baseline="0" dirty="0" err="1" smtClean="0"/>
              <a:t>genannten</a:t>
            </a:r>
            <a:r>
              <a:rPr lang="en-US" baseline="0" dirty="0" smtClean="0"/>
              <a:t> </a:t>
            </a:r>
            <a:r>
              <a:rPr lang="en-US" baseline="0" dirty="0" err="1" smtClean="0"/>
              <a:t>Themen</a:t>
            </a:r>
            <a:r>
              <a:rPr lang="en-US" baseline="0" dirty="0" smtClean="0"/>
              <a:t> </a:t>
            </a:r>
            <a:r>
              <a:rPr lang="en-US" baseline="0" dirty="0" err="1" smtClean="0"/>
              <a:t>ist</a:t>
            </a:r>
            <a:r>
              <a:rPr lang="en-US" baseline="0" dirty="0" smtClean="0"/>
              <a:t> </a:t>
            </a:r>
            <a:r>
              <a:rPr lang="en-US" baseline="0" dirty="0" err="1" smtClean="0"/>
              <a:t>ist</a:t>
            </a:r>
            <a:r>
              <a:rPr lang="en-US" baseline="0" dirty="0" smtClean="0"/>
              <a:t> </a:t>
            </a:r>
            <a:r>
              <a:rPr lang="en-US" baseline="0" dirty="0" err="1" smtClean="0"/>
              <a:t>hier</a:t>
            </a:r>
            <a:r>
              <a:rPr lang="en-US" baseline="0" dirty="0" smtClean="0"/>
              <a:t> </a:t>
            </a:r>
            <a:r>
              <a:rPr lang="en-US" baseline="0" dirty="0" err="1" smtClean="0"/>
              <a:t>ein</a:t>
            </a:r>
            <a:r>
              <a:rPr lang="en-US" baseline="0" dirty="0" smtClean="0"/>
              <a:t> Design Pattern, </a:t>
            </a:r>
            <a:r>
              <a:rPr lang="en-US" baseline="0" dirty="0" err="1" smtClean="0"/>
              <a:t>sogenannte</a:t>
            </a:r>
            <a:r>
              <a:rPr lang="en-US" baseline="0" dirty="0" smtClean="0"/>
              <a:t> Module design pattern</a:t>
            </a:r>
            <a:br>
              <a:rPr lang="en-US" baseline="0" dirty="0" smtClean="0"/>
            </a:br>
            <a:r>
              <a:rPr lang="en-US" baseline="0" dirty="0" err="1" smtClean="0"/>
              <a:t>Damit</a:t>
            </a:r>
            <a:r>
              <a:rPr lang="en-US" baseline="0" dirty="0" smtClean="0"/>
              <a:t> </a:t>
            </a:r>
            <a:r>
              <a:rPr lang="en-US" baseline="0" dirty="0" err="1" smtClean="0"/>
              <a:t>kann</a:t>
            </a:r>
            <a:r>
              <a:rPr lang="en-US" baseline="0" dirty="0" smtClean="0"/>
              <a:t> man private und public </a:t>
            </a:r>
            <a:r>
              <a:rPr lang="en-US" baseline="0" dirty="0" err="1" smtClean="0"/>
              <a:t>Variablen</a:t>
            </a:r>
            <a:r>
              <a:rPr lang="en-US" baseline="0" dirty="0" smtClean="0"/>
              <a:t> </a:t>
            </a:r>
            <a:r>
              <a:rPr lang="en-US" baseline="0" dirty="0" err="1" smtClean="0"/>
              <a:t>festlegen</a:t>
            </a:r>
            <a:r>
              <a:rPr lang="en-US" baseline="0" dirty="0" smtClean="0"/>
              <a:t>, </a:t>
            </a:r>
            <a:r>
              <a:rPr lang="en-US" baseline="0" dirty="0" err="1" smtClean="0"/>
              <a:t>ohne</a:t>
            </a:r>
            <a:r>
              <a:rPr lang="en-US" baseline="0" dirty="0" smtClean="0"/>
              <a:t> den </a:t>
            </a:r>
            <a:r>
              <a:rPr lang="en-US" baseline="0" dirty="0" err="1" smtClean="0"/>
              <a:t>globalen</a:t>
            </a:r>
            <a:r>
              <a:rPr lang="en-US" baseline="0" dirty="0" smtClean="0"/>
              <a:t> Scope </a:t>
            </a:r>
            <a:r>
              <a:rPr lang="en-US" baseline="0" dirty="0" err="1" smtClean="0"/>
              <a:t>zuzumüllen</a:t>
            </a:r>
            <a:r>
              <a:rPr lang="en-US" baseline="0" dirty="0" smtClean="0"/>
              <a:t>, </a:t>
            </a:r>
            <a:r>
              <a:rPr lang="en-US" baseline="0" dirty="0" err="1" smtClean="0"/>
              <a:t>weil</a:t>
            </a:r>
            <a:r>
              <a:rPr lang="en-US" baseline="0" dirty="0" smtClean="0"/>
              <a:t> </a:t>
            </a:r>
            <a:r>
              <a:rPr lang="en-US" baseline="0" dirty="0" err="1" smtClean="0"/>
              <a:t>nur</a:t>
            </a:r>
            <a:r>
              <a:rPr lang="en-US" baseline="0" dirty="0" smtClean="0"/>
              <a:t> </a:t>
            </a:r>
            <a:r>
              <a:rPr lang="en-US" baseline="0" dirty="0" err="1" smtClean="0"/>
              <a:t>eine</a:t>
            </a:r>
            <a:r>
              <a:rPr lang="en-US" baseline="0" dirty="0" smtClean="0"/>
              <a:t> Variable in den </a:t>
            </a:r>
            <a:r>
              <a:rPr lang="en-US" baseline="0" dirty="0" err="1" smtClean="0"/>
              <a:t>globalen</a:t>
            </a:r>
            <a:r>
              <a:rPr lang="en-US" baseline="0" dirty="0" smtClean="0"/>
              <a:t> Scope </a:t>
            </a:r>
            <a:r>
              <a:rPr lang="en-US" baseline="0" dirty="0" err="1" smtClean="0"/>
              <a:t>kommt</a:t>
            </a:r>
            <a:endParaRPr lang="en-US" baseline="0" dirty="0" smtClean="0"/>
          </a:p>
        </p:txBody>
      </p:sp>
    </p:spTree>
    <p:extLst>
      <p:ext uri="{BB962C8B-B14F-4D97-AF65-F5344CB8AC3E}">
        <p14:creationId xmlns:p14="http://schemas.microsoft.com/office/powerpoint/2010/main" val="23126153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14</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r>
              <a:rPr lang="en-US" dirty="0" smtClean="0"/>
              <a:t>Um </a:t>
            </a:r>
            <a:r>
              <a:rPr lang="en-US" dirty="0" err="1" smtClean="0"/>
              <a:t>Objektorientierung</a:t>
            </a:r>
            <a:r>
              <a:rPr lang="en-US" dirty="0" smtClean="0"/>
              <a:t> und </a:t>
            </a:r>
            <a:r>
              <a:rPr lang="en-US" dirty="0" err="1" smtClean="0"/>
              <a:t>funktionalem</a:t>
            </a:r>
            <a:r>
              <a:rPr lang="en-US" dirty="0" smtClean="0"/>
              <a:t> </a:t>
            </a:r>
            <a:r>
              <a:rPr lang="en-US" dirty="0" err="1" smtClean="0"/>
              <a:t>Programmieren</a:t>
            </a:r>
            <a:r>
              <a:rPr lang="en-US" dirty="0" smtClean="0"/>
              <a:t> </a:t>
            </a:r>
            <a:r>
              <a:rPr lang="en-US" dirty="0" err="1" smtClean="0"/>
              <a:t>zu</a:t>
            </a:r>
            <a:r>
              <a:rPr lang="en-US" dirty="0" smtClean="0"/>
              <a:t> </a:t>
            </a:r>
            <a:r>
              <a:rPr lang="en-US" dirty="0" err="1" smtClean="0"/>
              <a:t>kombinieren</a:t>
            </a:r>
            <a:r>
              <a:rPr lang="en-US" dirty="0" smtClean="0"/>
              <a:t>: </a:t>
            </a:r>
            <a:r>
              <a:rPr lang="en-US" dirty="0" err="1" smtClean="0"/>
              <a:t>etwas</a:t>
            </a:r>
            <a:r>
              <a:rPr lang="en-US" dirty="0" smtClean="0"/>
              <a:t> </a:t>
            </a:r>
            <a:r>
              <a:rPr lang="en-US" dirty="0" err="1" smtClean="0"/>
              <a:t>größere</a:t>
            </a:r>
            <a:r>
              <a:rPr lang="en-US" dirty="0" smtClean="0"/>
              <a:t> </a:t>
            </a:r>
            <a:r>
              <a:rPr lang="en-US" dirty="0" err="1" smtClean="0"/>
              <a:t>Aufgabe</a:t>
            </a:r>
            <a:r>
              <a:rPr lang="en-US" dirty="0" smtClean="0"/>
              <a:t>, </a:t>
            </a:r>
            <a:r>
              <a:rPr lang="en-US" dirty="0" err="1" smtClean="0"/>
              <a:t>benutzt</a:t>
            </a:r>
            <a:r>
              <a:rPr lang="en-US" dirty="0" smtClean="0"/>
              <a:t> das Module Design Pattern </a:t>
            </a:r>
          </a:p>
          <a:p>
            <a:endParaRPr lang="en-US" dirty="0" smtClean="0"/>
          </a:p>
          <a:p>
            <a:endParaRPr lang="en-US" dirty="0" smtClean="0"/>
          </a:p>
          <a:p>
            <a:pPr marL="0" marR="0" indent="0" algn="l" defTabSz="1088776" rtl="0" eaLnBrk="1" fontAlgn="auto" latinLnBrk="0" hangingPunct="1">
              <a:lnSpc>
                <a:spcPct val="100000"/>
              </a:lnSpc>
              <a:spcBef>
                <a:spcPts val="0"/>
              </a:spcBef>
              <a:spcAft>
                <a:spcPts val="0"/>
              </a:spcAft>
              <a:buClrTx/>
              <a:buSzTx/>
              <a:buFontTx/>
              <a:buNone/>
              <a:tabLst/>
              <a:defRPr/>
            </a:pPr>
            <a:r>
              <a:rPr lang="en-US" dirty="0" err="1" smtClean="0"/>
              <a:t>Sortiertalgorithmen</a:t>
            </a:r>
            <a:r>
              <a:rPr lang="en-US" dirty="0" smtClean="0"/>
              <a:t> </a:t>
            </a:r>
            <a:r>
              <a:rPr lang="en-US" dirty="0" err="1" smtClean="0"/>
              <a:t>visualisieren</a:t>
            </a:r>
            <a:r>
              <a:rPr lang="en-US" dirty="0" smtClean="0"/>
              <a:t>. </a:t>
            </a:r>
            <a:r>
              <a:rPr lang="en-US" dirty="0" err="1" smtClean="0"/>
              <a:t>Hilfestellungsfunktionen</a:t>
            </a:r>
            <a:r>
              <a:rPr lang="en-US" dirty="0" smtClean="0"/>
              <a:t> </a:t>
            </a:r>
            <a:r>
              <a:rPr lang="en-US" dirty="0" err="1" smtClean="0"/>
              <a:t>erstellen</a:t>
            </a:r>
            <a:endParaRPr lang="en-US" dirty="0" smtClean="0"/>
          </a:p>
          <a:p>
            <a:endParaRPr lang="en-US" dirty="0"/>
          </a:p>
        </p:txBody>
      </p:sp>
    </p:spTree>
    <p:extLst>
      <p:ext uri="{BB962C8B-B14F-4D97-AF65-F5344CB8AC3E}">
        <p14:creationId xmlns:p14="http://schemas.microsoft.com/office/powerpoint/2010/main" val="23126153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http://ryanmorr.com/understanding-scope-and-context-in-javascript/</a:t>
            </a:r>
          </a:p>
          <a:p>
            <a:endParaRPr lang="en-US" dirty="0" smtClean="0"/>
          </a:p>
          <a:p>
            <a:r>
              <a:rPr lang="en-US" dirty="0" err="1" smtClean="0"/>
              <a:t>Hier</a:t>
            </a:r>
            <a:r>
              <a:rPr lang="en-US" dirty="0" smtClean="0"/>
              <a:t> </a:t>
            </a:r>
            <a:r>
              <a:rPr lang="en-US" dirty="0" err="1" smtClean="0"/>
              <a:t>gehen</a:t>
            </a:r>
            <a:r>
              <a:rPr lang="en-US" baseline="0" dirty="0" smtClean="0"/>
              <a:t> </a:t>
            </a:r>
            <a:r>
              <a:rPr lang="en-US" baseline="0" dirty="0" err="1" smtClean="0"/>
              <a:t>wir</a:t>
            </a:r>
            <a:r>
              <a:rPr lang="en-US" baseline="0" dirty="0" smtClean="0"/>
              <a:t> auf den </a:t>
            </a:r>
            <a:r>
              <a:rPr lang="en-US" baseline="0" dirty="0" err="1" smtClean="0"/>
              <a:t>Unterschied</a:t>
            </a:r>
            <a:r>
              <a:rPr lang="en-US" baseline="0" dirty="0" smtClean="0"/>
              <a:t> </a:t>
            </a:r>
            <a:r>
              <a:rPr lang="en-US" baseline="0" dirty="0" err="1" smtClean="0"/>
              <a:t>zwischen</a:t>
            </a:r>
            <a:r>
              <a:rPr lang="en-US" baseline="0" dirty="0" smtClean="0"/>
              <a:t> Scope und Context </a:t>
            </a:r>
            <a:r>
              <a:rPr lang="en-US" baseline="0" dirty="0" err="1" smtClean="0"/>
              <a:t>ein</a:t>
            </a:r>
            <a:r>
              <a:rPr lang="en-US" baseline="0" dirty="0" smtClean="0"/>
              <a:t>, die </a:t>
            </a:r>
            <a:r>
              <a:rPr lang="en-US" baseline="0" dirty="0" err="1" smtClean="0"/>
              <a:t>manchmal</a:t>
            </a:r>
            <a:r>
              <a:rPr lang="en-US" baseline="0" dirty="0" smtClean="0"/>
              <a:t> </a:t>
            </a:r>
            <a:r>
              <a:rPr lang="en-US" baseline="0" dirty="0" err="1" smtClean="0"/>
              <a:t>eine</a:t>
            </a:r>
            <a:r>
              <a:rPr lang="en-US" baseline="0" dirty="0" smtClean="0"/>
              <a:t> </a:t>
            </a:r>
            <a:r>
              <a:rPr lang="en-US" baseline="0" dirty="0" err="1" smtClean="0"/>
              <a:t>schwammige</a:t>
            </a:r>
            <a:r>
              <a:rPr lang="en-US" baseline="0" dirty="0" smtClean="0"/>
              <a:t> </a:t>
            </a:r>
            <a:r>
              <a:rPr lang="en-US" baseline="0" dirty="0" err="1" smtClean="0"/>
              <a:t>Bedeutung</a:t>
            </a:r>
            <a:r>
              <a:rPr lang="en-US" baseline="0" dirty="0" smtClean="0"/>
              <a:t> </a:t>
            </a:r>
            <a:r>
              <a:rPr lang="en-US" baseline="0" dirty="0" err="1" smtClean="0"/>
              <a:t>oder</a:t>
            </a:r>
            <a:r>
              <a:rPr lang="en-US" baseline="0" dirty="0" smtClean="0"/>
              <a:t> </a:t>
            </a:r>
            <a:r>
              <a:rPr lang="en-US" baseline="0" dirty="0" err="1" smtClean="0"/>
              <a:t>falsch</a:t>
            </a:r>
            <a:r>
              <a:rPr lang="en-US" baseline="0" dirty="0" smtClean="0"/>
              <a:t> </a:t>
            </a:r>
            <a:r>
              <a:rPr lang="en-US" baseline="0" dirty="0" err="1" smtClean="0"/>
              <a:t>benutzt</a:t>
            </a:r>
            <a:r>
              <a:rPr lang="en-US" baseline="0" dirty="0" smtClean="0"/>
              <a:t> </a:t>
            </a:r>
            <a:r>
              <a:rPr lang="en-US" baseline="0" dirty="0" err="1" smtClean="0"/>
              <a:t>werden</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15</a:t>
            </a:fld>
            <a:endParaRPr lang="de-DE" dirty="0"/>
          </a:p>
        </p:txBody>
      </p:sp>
    </p:spTree>
    <p:extLst>
      <p:ext uri="{BB962C8B-B14F-4D97-AF65-F5344CB8AC3E}">
        <p14:creationId xmlns:p14="http://schemas.microsoft.com/office/powerpoint/2010/main" val="997877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16</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r>
              <a:rPr lang="en-US" dirty="0" err="1" smtClean="0"/>
              <a:t>Beschreibt</a:t>
            </a:r>
            <a:r>
              <a:rPr lang="en-US" dirty="0" smtClean="0"/>
              <a:t> </a:t>
            </a:r>
            <a:r>
              <a:rPr lang="en-US" dirty="0" err="1" smtClean="0"/>
              <a:t>Variablenzugriff</a:t>
            </a:r>
            <a:r>
              <a:rPr lang="en-US" dirty="0" smtClean="0"/>
              <a:t> </a:t>
            </a:r>
            <a:r>
              <a:rPr lang="en-US" dirty="0" err="1" smtClean="0"/>
              <a:t>bei</a:t>
            </a:r>
            <a:r>
              <a:rPr lang="en-US" dirty="0" smtClean="0"/>
              <a:t> </a:t>
            </a:r>
            <a:r>
              <a:rPr lang="en-US" dirty="0" err="1" smtClean="0"/>
              <a:t>einem</a:t>
            </a:r>
            <a:r>
              <a:rPr lang="en-US" dirty="0" smtClean="0"/>
              <a:t> </a:t>
            </a:r>
            <a:r>
              <a:rPr lang="en-US" dirty="0" err="1" smtClean="0"/>
              <a:t>Funktionsaufruf</a:t>
            </a:r>
            <a:r>
              <a:rPr lang="en-US" dirty="0" smtClean="0"/>
              <a:t/>
            </a:r>
            <a:br>
              <a:rPr lang="en-US" dirty="0" smtClean="0"/>
            </a:br>
            <a:r>
              <a:rPr lang="en-US" dirty="0" smtClean="0"/>
              <a:t>Scope</a:t>
            </a:r>
            <a:r>
              <a:rPr lang="en-US" baseline="0" dirty="0" smtClean="0"/>
              <a:t> chain</a:t>
            </a:r>
          </a:p>
          <a:p>
            <a:r>
              <a:rPr lang="en-US" baseline="0" dirty="0" err="1" smtClean="0"/>
              <a:t>Bei</a:t>
            </a:r>
            <a:r>
              <a:rPr lang="en-US" baseline="0" dirty="0" smtClean="0"/>
              <a:t> </a:t>
            </a:r>
            <a:r>
              <a:rPr lang="en-US" baseline="0" dirty="0" err="1" smtClean="0"/>
              <a:t>Namenskonflikten</a:t>
            </a:r>
            <a:r>
              <a:rPr lang="en-US" baseline="0" dirty="0" smtClean="0"/>
              <a:t>, also </a:t>
            </a:r>
            <a:r>
              <a:rPr lang="en-US" baseline="0" dirty="0" err="1" smtClean="0"/>
              <a:t>gleichbenannten</a:t>
            </a:r>
            <a:r>
              <a:rPr lang="en-US" baseline="0" dirty="0" smtClean="0"/>
              <a:t> </a:t>
            </a:r>
            <a:r>
              <a:rPr lang="en-US" baseline="0" dirty="0" err="1" smtClean="0"/>
              <a:t>Variablen</a:t>
            </a:r>
            <a:r>
              <a:rPr lang="en-US" baseline="0" dirty="0" smtClean="0"/>
              <a:t> </a:t>
            </a:r>
            <a:r>
              <a:rPr lang="en-US" baseline="0" dirty="0" err="1" smtClean="0"/>
              <a:t>nehmen</a:t>
            </a:r>
            <a:r>
              <a:rPr lang="en-US" baseline="0" dirty="0" smtClean="0"/>
              <a:t> die </a:t>
            </a:r>
            <a:r>
              <a:rPr lang="en-US" baseline="0" dirty="0" err="1" smtClean="0"/>
              <a:t>lokalen</a:t>
            </a:r>
            <a:r>
              <a:rPr lang="en-US" baseline="0" dirty="0" smtClean="0"/>
              <a:t> </a:t>
            </a:r>
            <a:r>
              <a:rPr lang="en-US" baseline="0" dirty="0" err="1" smtClean="0"/>
              <a:t>Variablen</a:t>
            </a:r>
            <a:r>
              <a:rPr lang="en-US" baseline="0" dirty="0" smtClean="0"/>
              <a:t> </a:t>
            </a:r>
            <a:r>
              <a:rPr lang="en-US" baseline="0" dirty="0" err="1" smtClean="0"/>
              <a:t>Vorrang</a:t>
            </a:r>
            <a:r>
              <a:rPr lang="en-US" baseline="0" dirty="0" smtClean="0"/>
              <a:t> </a:t>
            </a:r>
            <a:r>
              <a:rPr lang="en-US" baseline="0" dirty="0" err="1" smtClean="0"/>
              <a:t>zu</a:t>
            </a:r>
            <a:r>
              <a:rPr lang="en-US" baseline="0" dirty="0" smtClean="0"/>
              <a:t> den </a:t>
            </a:r>
            <a:r>
              <a:rPr lang="en-US" baseline="0" dirty="0" err="1" smtClean="0"/>
              <a:t>globalen</a:t>
            </a:r>
            <a:endParaRPr lang="en-US" baseline="0" dirty="0" smtClean="0"/>
          </a:p>
          <a:p>
            <a:endParaRPr lang="en-US" baseline="0" dirty="0" smtClean="0"/>
          </a:p>
          <a:p>
            <a:r>
              <a:rPr lang="en-US" baseline="0" dirty="0" smtClean="0"/>
              <a:t>Davon </a:t>
            </a:r>
            <a:r>
              <a:rPr lang="en-US" baseline="0" dirty="0" err="1" smtClean="0"/>
              <a:t>macht</a:t>
            </a:r>
            <a:r>
              <a:rPr lang="en-US" baseline="0" dirty="0" smtClean="0"/>
              <a:t> man in Closures, </a:t>
            </a:r>
            <a:r>
              <a:rPr lang="en-US" baseline="0" dirty="0" err="1" smtClean="0"/>
              <a:t>dem</a:t>
            </a:r>
            <a:r>
              <a:rPr lang="en-US" baseline="0" dirty="0" smtClean="0"/>
              <a:t> </a:t>
            </a:r>
            <a:r>
              <a:rPr lang="en-US" baseline="0" dirty="0" err="1" smtClean="0"/>
              <a:t>nächsten</a:t>
            </a:r>
            <a:r>
              <a:rPr lang="en-US" baseline="0" dirty="0" smtClean="0"/>
              <a:t> </a:t>
            </a:r>
            <a:r>
              <a:rPr lang="en-US" baseline="0" dirty="0" err="1" smtClean="0"/>
              <a:t>Thema</a:t>
            </a:r>
            <a:r>
              <a:rPr lang="en-US" baseline="0" dirty="0" smtClean="0"/>
              <a:t>, </a:t>
            </a:r>
            <a:r>
              <a:rPr lang="en-US" baseline="0" dirty="0" err="1" smtClean="0"/>
              <a:t>Gebrauch</a:t>
            </a:r>
            <a:r>
              <a:rPr lang="en-US" baseline="0" dirty="0" smtClean="0"/>
              <a:t>:</a:t>
            </a:r>
            <a:endParaRPr lang="en-US" dirty="0"/>
          </a:p>
        </p:txBody>
      </p:sp>
    </p:spTree>
    <p:extLst>
      <p:ext uri="{BB962C8B-B14F-4D97-AF65-F5344CB8AC3E}">
        <p14:creationId xmlns:p14="http://schemas.microsoft.com/office/powerpoint/2010/main" val="23126153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17</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r>
              <a:rPr lang="en-US" dirty="0" smtClean="0"/>
              <a:t>Private</a:t>
            </a:r>
            <a:r>
              <a:rPr lang="en-US" baseline="0" dirty="0" smtClean="0"/>
              <a:t> und public </a:t>
            </a:r>
            <a:r>
              <a:rPr lang="en-US" baseline="0" dirty="0" err="1" smtClean="0"/>
              <a:t>Variablen</a:t>
            </a:r>
            <a:endParaRPr lang="en-US" dirty="0"/>
          </a:p>
        </p:txBody>
      </p:sp>
    </p:spTree>
    <p:extLst>
      <p:ext uri="{BB962C8B-B14F-4D97-AF65-F5344CB8AC3E}">
        <p14:creationId xmlns:p14="http://schemas.microsoft.com/office/powerpoint/2010/main" val="23126153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18</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126153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19</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r>
              <a:rPr lang="en-US" dirty="0" err="1" smtClean="0"/>
              <a:t>Weiß</a:t>
            </a:r>
            <a:r>
              <a:rPr lang="en-US" baseline="0" dirty="0" smtClean="0"/>
              <a:t> </a:t>
            </a:r>
            <a:r>
              <a:rPr lang="en-US" baseline="0" dirty="0" err="1" smtClean="0"/>
              <a:t>jemand</a:t>
            </a:r>
            <a:r>
              <a:rPr lang="en-US" baseline="0" dirty="0" smtClean="0"/>
              <a:t> was das problem </a:t>
            </a:r>
            <a:r>
              <a:rPr lang="en-US" baseline="0" dirty="0" err="1" smtClean="0"/>
              <a:t>ist</a:t>
            </a:r>
            <a:r>
              <a:rPr lang="en-US" baseline="0" dirty="0" smtClean="0"/>
              <a:t>? [</a:t>
            </a:r>
            <a:r>
              <a:rPr lang="en-US" baseline="0" dirty="0" err="1" smtClean="0"/>
              <a:t>Im</a:t>
            </a:r>
            <a:r>
              <a:rPr lang="en-US" baseline="0" dirty="0" smtClean="0"/>
              <a:t> browser </a:t>
            </a:r>
            <a:r>
              <a:rPr lang="en-US" baseline="0" dirty="0" err="1" smtClean="0"/>
              <a:t>demonstrieren</a:t>
            </a:r>
            <a:r>
              <a:rPr lang="en-US" baseline="0" dirty="0" smtClean="0"/>
              <a:t>]</a:t>
            </a:r>
            <a:endParaRPr lang="en-US" dirty="0" smtClean="0"/>
          </a:p>
          <a:p>
            <a:r>
              <a:rPr lang="en-US" dirty="0" err="1" smtClean="0"/>
              <a:t>Jemand</a:t>
            </a:r>
            <a:r>
              <a:rPr lang="en-US" dirty="0" smtClean="0"/>
              <a:t> </a:t>
            </a:r>
            <a:r>
              <a:rPr lang="en-US" dirty="0" err="1" smtClean="0"/>
              <a:t>eine</a:t>
            </a:r>
            <a:r>
              <a:rPr lang="en-US" dirty="0" smtClean="0"/>
              <a:t> </a:t>
            </a:r>
            <a:r>
              <a:rPr lang="en-US" dirty="0" err="1" smtClean="0"/>
              <a:t>Idee</a:t>
            </a:r>
            <a:r>
              <a:rPr lang="en-US" dirty="0" smtClean="0"/>
              <a:t> </a:t>
            </a:r>
            <a:r>
              <a:rPr lang="en-US" dirty="0" err="1" smtClean="0"/>
              <a:t>wie</a:t>
            </a:r>
            <a:r>
              <a:rPr lang="en-US" dirty="0" smtClean="0"/>
              <a:t> man das </a:t>
            </a:r>
            <a:r>
              <a:rPr lang="en-US" dirty="0" err="1" smtClean="0"/>
              <a:t>Lösung</a:t>
            </a:r>
            <a:r>
              <a:rPr lang="en-US" dirty="0" smtClean="0"/>
              <a:t> </a:t>
            </a:r>
            <a:r>
              <a:rPr lang="en-US" dirty="0" err="1" smtClean="0"/>
              <a:t>könnte</a:t>
            </a:r>
            <a:r>
              <a:rPr lang="en-US" dirty="0" smtClean="0"/>
              <a:t>?</a:t>
            </a:r>
          </a:p>
          <a:p>
            <a:r>
              <a:rPr lang="en-US" dirty="0" err="1" smtClean="0"/>
              <a:t>Hinweis</a:t>
            </a:r>
            <a:r>
              <a:rPr lang="en-US" dirty="0" smtClean="0"/>
              <a:t>: man </a:t>
            </a:r>
            <a:r>
              <a:rPr lang="en-US" dirty="0" err="1" smtClean="0"/>
              <a:t>darf</a:t>
            </a:r>
            <a:r>
              <a:rPr lang="en-US" dirty="0" smtClean="0"/>
              <a:t> this</a:t>
            </a:r>
            <a:r>
              <a:rPr lang="en-US" baseline="0" dirty="0" smtClean="0"/>
              <a:t> </a:t>
            </a:r>
            <a:r>
              <a:rPr lang="en-US" baseline="0" dirty="0" err="1" smtClean="0"/>
              <a:t>nicht</a:t>
            </a:r>
            <a:r>
              <a:rPr lang="en-US" baseline="0" dirty="0" smtClean="0"/>
              <a:t> </a:t>
            </a:r>
            <a:r>
              <a:rPr lang="en-US" baseline="0" dirty="0" err="1" smtClean="0"/>
              <a:t>verändern</a:t>
            </a:r>
            <a:r>
              <a:rPr lang="en-US" baseline="0" dirty="0" smtClean="0"/>
              <a:t>, </a:t>
            </a:r>
            <a:r>
              <a:rPr lang="en-US" baseline="0" dirty="0" err="1" smtClean="0"/>
              <a:t>aber</a:t>
            </a:r>
            <a:r>
              <a:rPr lang="en-US" baseline="0" dirty="0" smtClean="0"/>
              <a:t> man </a:t>
            </a:r>
            <a:r>
              <a:rPr lang="en-US" baseline="0" dirty="0" err="1" smtClean="0"/>
              <a:t>kann</a:t>
            </a:r>
            <a:r>
              <a:rPr lang="en-US" baseline="0" dirty="0" smtClean="0"/>
              <a:t> </a:t>
            </a:r>
            <a:r>
              <a:rPr lang="en-US" baseline="0" dirty="0" err="1" smtClean="0"/>
              <a:t>eine</a:t>
            </a:r>
            <a:r>
              <a:rPr lang="en-US" baseline="0" dirty="0" smtClean="0"/>
              <a:t> </a:t>
            </a:r>
            <a:r>
              <a:rPr lang="en-US" baseline="0" dirty="0" err="1" smtClean="0"/>
              <a:t>Referenz</a:t>
            </a:r>
            <a:r>
              <a:rPr lang="en-US" baseline="0" dirty="0" smtClean="0"/>
              <a:t> </a:t>
            </a:r>
            <a:r>
              <a:rPr lang="en-US" baseline="0" dirty="0" err="1" smtClean="0"/>
              <a:t>zu</a:t>
            </a:r>
            <a:r>
              <a:rPr lang="en-US" baseline="0" dirty="0" smtClean="0"/>
              <a:t> this </a:t>
            </a:r>
            <a:r>
              <a:rPr lang="en-US" baseline="0" dirty="0" err="1" smtClean="0"/>
              <a:t>erstellen</a:t>
            </a:r>
            <a:endParaRPr lang="en-US" dirty="0"/>
          </a:p>
        </p:txBody>
      </p:sp>
    </p:spTree>
    <p:extLst>
      <p:ext uri="{BB962C8B-B14F-4D97-AF65-F5344CB8AC3E}">
        <p14:creationId xmlns:p14="http://schemas.microsoft.com/office/powerpoint/2010/main" val="2312615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pPr marL="0" marR="0" lvl="1" indent="0" algn="l" defTabSz="1088776" rtl="0" eaLnBrk="1" fontAlgn="auto" latinLnBrk="0" hangingPunct="1">
              <a:lnSpc>
                <a:spcPct val="100000"/>
              </a:lnSpc>
              <a:spcBef>
                <a:spcPts val="0"/>
              </a:spcBef>
              <a:spcAft>
                <a:spcPts val="0"/>
              </a:spcAft>
              <a:buClrTx/>
              <a:buSzTx/>
              <a:buFontTx/>
              <a:buNone/>
              <a:tabLst/>
              <a:defRPr/>
            </a:pPr>
            <a:r>
              <a:rPr lang="en-US" dirty="0" smtClean="0"/>
              <a:t>- </a:t>
            </a:r>
            <a:r>
              <a:rPr lang="en-US" dirty="0" err="1" smtClean="0"/>
              <a:t>Wird</a:t>
            </a:r>
            <a:r>
              <a:rPr lang="en-US" dirty="0" smtClean="0"/>
              <a:t> </a:t>
            </a:r>
            <a:r>
              <a:rPr lang="en-US" dirty="0" err="1" smtClean="0"/>
              <a:t>vom</a:t>
            </a:r>
            <a:r>
              <a:rPr lang="en-US" dirty="0" smtClean="0"/>
              <a:t> Browser </a:t>
            </a:r>
            <a:r>
              <a:rPr lang="en-US" dirty="0" err="1" smtClean="0"/>
              <a:t>nach</a:t>
            </a:r>
            <a:r>
              <a:rPr lang="en-US" dirty="0" smtClean="0"/>
              <a:t> </a:t>
            </a:r>
            <a:r>
              <a:rPr lang="en-US" dirty="0" err="1" smtClean="0"/>
              <a:t>dem</a:t>
            </a:r>
            <a:r>
              <a:rPr lang="en-US" dirty="0" smtClean="0"/>
              <a:t> Laden </a:t>
            </a:r>
            <a:r>
              <a:rPr lang="en-US" dirty="0" err="1" smtClean="0"/>
              <a:t>einer</a:t>
            </a:r>
            <a:r>
              <a:rPr lang="en-US" dirty="0" smtClean="0"/>
              <a:t> </a:t>
            </a:r>
            <a:r>
              <a:rPr lang="en-US" dirty="0" err="1" smtClean="0"/>
              <a:t>Webseite</a:t>
            </a:r>
            <a:r>
              <a:rPr lang="en-US" dirty="0" smtClean="0"/>
              <a:t> </a:t>
            </a:r>
            <a:r>
              <a:rPr lang="en-US" dirty="0" err="1" smtClean="0"/>
              <a:t>konstruiert</a:t>
            </a:r>
            <a:endParaRPr lang="en-US" dirty="0" smtClean="0"/>
          </a:p>
          <a:p>
            <a:endParaRPr lang="en-US" dirty="0"/>
          </a:p>
        </p:txBody>
      </p:sp>
    </p:spTree>
    <p:extLst>
      <p:ext uri="{BB962C8B-B14F-4D97-AF65-F5344CB8AC3E}">
        <p14:creationId xmlns:p14="http://schemas.microsoft.com/office/powerpoint/2010/main" val="23126153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20</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r>
              <a:rPr lang="en-US" dirty="0" err="1" smtClean="0"/>
              <a:t>Lösung</a:t>
            </a:r>
            <a:r>
              <a:rPr lang="en-US" dirty="0" smtClean="0"/>
              <a:t> </a:t>
            </a:r>
            <a:r>
              <a:rPr lang="en-US" dirty="0" err="1" smtClean="0"/>
              <a:t>über</a:t>
            </a:r>
            <a:r>
              <a:rPr lang="en-US" dirty="0" smtClean="0"/>
              <a:t> self,</a:t>
            </a:r>
            <a:r>
              <a:rPr lang="en-US" baseline="0" dirty="0" smtClean="0"/>
              <a:t> </a:t>
            </a:r>
            <a:r>
              <a:rPr lang="en-US" baseline="0" dirty="0" err="1" smtClean="0"/>
              <a:t>sieht</a:t>
            </a:r>
            <a:r>
              <a:rPr lang="en-US" baseline="0" dirty="0" smtClean="0"/>
              <a:t> man </a:t>
            </a:r>
            <a:r>
              <a:rPr lang="en-US" baseline="0" dirty="0" err="1" smtClean="0"/>
              <a:t>sehr</a:t>
            </a:r>
            <a:r>
              <a:rPr lang="en-US" baseline="0" dirty="0" smtClean="0"/>
              <a:t> </a:t>
            </a:r>
            <a:r>
              <a:rPr lang="en-US" baseline="0" dirty="0" err="1" smtClean="0"/>
              <a:t>häufig</a:t>
            </a:r>
            <a:r>
              <a:rPr lang="en-US" baseline="0" dirty="0" smtClean="0"/>
              <a:t> </a:t>
            </a:r>
            <a:r>
              <a:rPr lang="en-US" baseline="0" dirty="0" err="1" smtClean="0"/>
              <a:t>bei</a:t>
            </a:r>
            <a:r>
              <a:rPr lang="en-US" baseline="0" dirty="0" smtClean="0"/>
              <a:t> SAP</a:t>
            </a:r>
            <a:endParaRPr lang="en-US" dirty="0"/>
          </a:p>
        </p:txBody>
      </p:sp>
    </p:spTree>
    <p:extLst>
      <p:ext uri="{BB962C8B-B14F-4D97-AF65-F5344CB8AC3E}">
        <p14:creationId xmlns:p14="http://schemas.microsoft.com/office/powerpoint/2010/main" val="23126153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21</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r>
              <a:rPr lang="en-US" dirty="0" err="1" smtClean="0"/>
              <a:t>Hinweis</a:t>
            </a:r>
            <a:r>
              <a:rPr lang="en-US" dirty="0" smtClean="0"/>
              <a:t>:</a:t>
            </a:r>
            <a:r>
              <a:rPr lang="en-US" baseline="0" dirty="0" smtClean="0"/>
              <a:t> </a:t>
            </a:r>
            <a:r>
              <a:rPr lang="en-US" baseline="0" dirty="0" err="1" smtClean="0"/>
              <a:t>Habe</a:t>
            </a:r>
            <a:r>
              <a:rPr lang="en-US" baseline="0" dirty="0" smtClean="0"/>
              <a:t> self </a:t>
            </a:r>
            <a:r>
              <a:rPr lang="en-US" baseline="0" dirty="0" err="1" smtClean="0"/>
              <a:t>wieder</a:t>
            </a:r>
            <a:r>
              <a:rPr lang="en-US" baseline="0" dirty="0" smtClean="0"/>
              <a:t> </a:t>
            </a:r>
            <a:r>
              <a:rPr lang="en-US" baseline="0" dirty="0" err="1" smtClean="0"/>
              <a:t>rausgenommen</a:t>
            </a:r>
            <a:r>
              <a:rPr lang="en-US" baseline="0" dirty="0" smtClean="0"/>
              <a:t> und </a:t>
            </a:r>
            <a:r>
              <a:rPr lang="en-US" baseline="0" dirty="0" err="1" smtClean="0"/>
              <a:t>Aufruf</a:t>
            </a:r>
            <a:r>
              <a:rPr lang="en-US" baseline="0" dirty="0" smtClean="0"/>
              <a:t> </a:t>
            </a:r>
            <a:r>
              <a:rPr lang="en-US" baseline="0" dirty="0" err="1" smtClean="0"/>
              <a:t>wieder</a:t>
            </a:r>
            <a:r>
              <a:rPr lang="en-US" baseline="0" dirty="0" smtClean="0"/>
              <a:t> </a:t>
            </a:r>
            <a:r>
              <a:rPr lang="en-US" baseline="0" dirty="0" err="1" smtClean="0"/>
              <a:t>über</a:t>
            </a:r>
            <a:r>
              <a:rPr lang="en-US" baseline="0" dirty="0" smtClean="0"/>
              <a:t> this</a:t>
            </a:r>
            <a:endParaRPr lang="en-US" dirty="0" smtClean="0"/>
          </a:p>
          <a:p>
            <a:r>
              <a:rPr lang="en-US" dirty="0" err="1" smtClean="0"/>
              <a:t>Lösung</a:t>
            </a:r>
            <a:r>
              <a:rPr lang="en-US" dirty="0" smtClean="0"/>
              <a:t> </a:t>
            </a:r>
            <a:r>
              <a:rPr lang="en-US" dirty="0" err="1" smtClean="0"/>
              <a:t>über</a:t>
            </a:r>
            <a:r>
              <a:rPr lang="en-US" dirty="0" smtClean="0"/>
              <a:t> .call</a:t>
            </a:r>
            <a:br>
              <a:rPr lang="en-US" dirty="0" smtClean="0"/>
            </a:br>
            <a:r>
              <a:rPr lang="en-US" dirty="0" smtClean="0"/>
              <a:t>Mag </a:t>
            </a:r>
            <a:r>
              <a:rPr lang="en-US" dirty="0" err="1" smtClean="0"/>
              <a:t>ich</a:t>
            </a:r>
            <a:r>
              <a:rPr lang="en-US" dirty="0" smtClean="0"/>
              <a:t> </a:t>
            </a:r>
            <a:r>
              <a:rPr lang="en-US" dirty="0" err="1" smtClean="0"/>
              <a:t>persönlich</a:t>
            </a:r>
            <a:r>
              <a:rPr lang="en-US" dirty="0" smtClean="0"/>
              <a:t> </a:t>
            </a:r>
            <a:r>
              <a:rPr lang="en-US" dirty="0" err="1" smtClean="0"/>
              <a:t>lieber</a:t>
            </a:r>
            <a:r>
              <a:rPr lang="en-US" dirty="0" smtClean="0"/>
              <a:t>, Matthias mag die </a:t>
            </a:r>
            <a:r>
              <a:rPr lang="en-US" dirty="0" err="1" smtClean="0"/>
              <a:t>andere</a:t>
            </a:r>
            <a:r>
              <a:rPr lang="en-US" dirty="0" smtClean="0"/>
              <a:t> Version </a:t>
            </a:r>
            <a:r>
              <a:rPr lang="en-US" dirty="0" err="1" smtClean="0"/>
              <a:t>lieber</a:t>
            </a:r>
            <a:r>
              <a:rPr lang="en-US" dirty="0" smtClean="0"/>
              <a:t>, </a:t>
            </a:r>
            <a:r>
              <a:rPr lang="en-US" dirty="0" err="1" smtClean="0"/>
              <a:t>es</a:t>
            </a:r>
            <a:r>
              <a:rPr lang="en-US" dirty="0" smtClean="0"/>
              <a:t> </a:t>
            </a:r>
            <a:r>
              <a:rPr lang="en-US" dirty="0" err="1" smtClean="0"/>
              <a:t>ist</a:t>
            </a:r>
            <a:r>
              <a:rPr lang="en-US" dirty="0" smtClean="0"/>
              <a:t> also </a:t>
            </a:r>
            <a:r>
              <a:rPr lang="en-US" dirty="0" err="1" smtClean="0"/>
              <a:t>persönlicher</a:t>
            </a:r>
            <a:r>
              <a:rPr lang="en-US" dirty="0" smtClean="0"/>
              <a:t> </a:t>
            </a:r>
            <a:r>
              <a:rPr lang="en-US" dirty="0" err="1" smtClean="0"/>
              <a:t>Stil</a:t>
            </a:r>
            <a:r>
              <a:rPr lang="en-US" dirty="0" smtClean="0"/>
              <a:t> </a:t>
            </a:r>
            <a:r>
              <a:rPr lang="en-US" dirty="0" err="1" smtClean="0"/>
              <a:t>welchen</a:t>
            </a:r>
            <a:r>
              <a:rPr lang="en-US" dirty="0" smtClean="0"/>
              <a:t> </a:t>
            </a:r>
            <a:r>
              <a:rPr lang="en-US" dirty="0" err="1" smtClean="0"/>
              <a:t>ihr</a:t>
            </a:r>
            <a:r>
              <a:rPr lang="en-US" dirty="0" smtClean="0"/>
              <a:t> </a:t>
            </a:r>
            <a:r>
              <a:rPr lang="en-US" dirty="0" err="1" smtClean="0"/>
              <a:t>benutzt</a:t>
            </a:r>
            <a:r>
              <a:rPr lang="en-US" dirty="0" smtClean="0"/>
              <a:t>. </a:t>
            </a:r>
            <a:r>
              <a:rPr lang="en-US" dirty="0" err="1" smtClean="0"/>
              <a:t>Achtet</a:t>
            </a:r>
            <a:r>
              <a:rPr lang="en-US" dirty="0" smtClean="0"/>
              <a:t> </a:t>
            </a:r>
            <a:r>
              <a:rPr lang="en-US" dirty="0" err="1" smtClean="0"/>
              <a:t>nur</a:t>
            </a:r>
            <a:r>
              <a:rPr lang="en-US" dirty="0" smtClean="0"/>
              <a:t> </a:t>
            </a:r>
            <a:r>
              <a:rPr lang="en-US" dirty="0" err="1" smtClean="0"/>
              <a:t>drauf</a:t>
            </a:r>
            <a:r>
              <a:rPr lang="en-US" dirty="0" smtClean="0"/>
              <a:t>, </a:t>
            </a:r>
            <a:r>
              <a:rPr lang="en-US" dirty="0" err="1" smtClean="0"/>
              <a:t>dass</a:t>
            </a:r>
            <a:r>
              <a:rPr lang="en-US" dirty="0" smtClean="0"/>
              <a:t> </a:t>
            </a:r>
            <a:r>
              <a:rPr lang="en-US" dirty="0" err="1" smtClean="0"/>
              <a:t>ihr</a:t>
            </a:r>
            <a:r>
              <a:rPr lang="en-US" baseline="0" dirty="0" smtClean="0"/>
              <a:t> </a:t>
            </a:r>
            <a:r>
              <a:rPr lang="en-US" baseline="0" dirty="0" err="1" smtClean="0"/>
              <a:t>es</a:t>
            </a:r>
            <a:r>
              <a:rPr lang="en-US" baseline="0" dirty="0" smtClean="0"/>
              <a:t> </a:t>
            </a:r>
            <a:r>
              <a:rPr lang="en-US" baseline="0" dirty="0" err="1" smtClean="0"/>
              <a:t>konsistent</a:t>
            </a:r>
            <a:r>
              <a:rPr lang="en-US" baseline="0" dirty="0" smtClean="0"/>
              <a:t> </a:t>
            </a:r>
            <a:r>
              <a:rPr lang="en-US" baseline="0" dirty="0" err="1" smtClean="0"/>
              <a:t>macht</a:t>
            </a:r>
            <a:r>
              <a:rPr lang="en-US" baseline="0" dirty="0" smtClean="0"/>
              <a:t> und </a:t>
            </a:r>
            <a:r>
              <a:rPr lang="en-US" baseline="0" dirty="0" err="1" smtClean="0"/>
              <a:t>orientiert</a:t>
            </a:r>
            <a:r>
              <a:rPr lang="en-US" baseline="0" dirty="0" smtClean="0"/>
              <a:t> </a:t>
            </a:r>
            <a:r>
              <a:rPr lang="en-US" baseline="0" dirty="0" err="1" smtClean="0"/>
              <a:t>euch</a:t>
            </a:r>
            <a:r>
              <a:rPr lang="en-US" baseline="0" dirty="0" smtClean="0"/>
              <a:t> an </a:t>
            </a:r>
            <a:r>
              <a:rPr lang="en-US" baseline="0" dirty="0" err="1" smtClean="0"/>
              <a:t>dem</a:t>
            </a:r>
            <a:r>
              <a:rPr lang="en-US" baseline="0" dirty="0" smtClean="0"/>
              <a:t> </a:t>
            </a:r>
            <a:r>
              <a:rPr lang="en-US" baseline="0" dirty="0" err="1" smtClean="0"/>
              <a:t>Projekt</a:t>
            </a:r>
            <a:r>
              <a:rPr lang="en-US" baseline="0" dirty="0" smtClean="0"/>
              <a:t> in </a:t>
            </a:r>
            <a:r>
              <a:rPr lang="en-US" baseline="0" dirty="0" err="1" smtClean="0"/>
              <a:t>dem</a:t>
            </a:r>
            <a:r>
              <a:rPr lang="en-US" baseline="0" dirty="0" smtClean="0"/>
              <a:t> </a:t>
            </a:r>
            <a:r>
              <a:rPr lang="en-US" baseline="0" dirty="0" err="1" smtClean="0"/>
              <a:t>ihr</a:t>
            </a:r>
            <a:r>
              <a:rPr lang="en-US" baseline="0" dirty="0" smtClean="0"/>
              <a:t> </a:t>
            </a:r>
            <a:r>
              <a:rPr lang="en-US" baseline="0" dirty="0" err="1" smtClean="0"/>
              <a:t>seid</a:t>
            </a:r>
            <a:endParaRPr lang="en-US" dirty="0"/>
          </a:p>
        </p:txBody>
      </p:sp>
    </p:spTree>
    <p:extLst>
      <p:ext uri="{BB962C8B-B14F-4D97-AF65-F5344CB8AC3E}">
        <p14:creationId xmlns:p14="http://schemas.microsoft.com/office/powerpoint/2010/main" val="23126153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22</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3126153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23</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40819311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24</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6583752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25</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0267387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26</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7469447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pPr marL="0" indent="0">
              <a:buFontTx/>
              <a:buNone/>
            </a:pPr>
            <a:r>
              <a:rPr lang="en-US" dirty="0" err="1" smtClean="0"/>
              <a:t>Im</a:t>
            </a:r>
            <a:r>
              <a:rPr lang="en-US" dirty="0" smtClean="0"/>
              <a:t> </a:t>
            </a:r>
            <a:r>
              <a:rPr lang="en-US" dirty="0" err="1" smtClean="0"/>
              <a:t>ersten</a:t>
            </a:r>
            <a:r>
              <a:rPr lang="en-US" dirty="0" smtClean="0"/>
              <a:t> </a:t>
            </a:r>
            <a:r>
              <a:rPr lang="en-US" dirty="0" err="1" smtClean="0"/>
              <a:t>Beispiel</a:t>
            </a:r>
            <a:r>
              <a:rPr lang="en-US" dirty="0" smtClean="0"/>
              <a:t> </a:t>
            </a:r>
            <a:r>
              <a:rPr lang="en-US" dirty="0" err="1" smtClean="0"/>
              <a:t>selektier</a:t>
            </a:r>
            <a:r>
              <a:rPr lang="en-US" dirty="0" smtClean="0"/>
              <a:t> </a:t>
            </a:r>
            <a:r>
              <a:rPr lang="en-US" dirty="0" err="1" smtClean="0"/>
              <a:t>ich</a:t>
            </a:r>
            <a:r>
              <a:rPr lang="en-US" dirty="0" smtClean="0"/>
              <a:t> </a:t>
            </a:r>
            <a:r>
              <a:rPr lang="en-US" dirty="0" err="1" smtClean="0"/>
              <a:t>jetzt</a:t>
            </a:r>
            <a:r>
              <a:rPr lang="en-US" dirty="0" smtClean="0"/>
              <a:t> </a:t>
            </a:r>
            <a:r>
              <a:rPr lang="en-US" dirty="0" err="1" smtClean="0"/>
              <a:t>einfach</a:t>
            </a:r>
            <a:r>
              <a:rPr lang="en-US" dirty="0" smtClean="0"/>
              <a:t> mal </a:t>
            </a:r>
            <a:r>
              <a:rPr lang="en-US" dirty="0" err="1" smtClean="0"/>
              <a:t>ein</a:t>
            </a:r>
            <a:r>
              <a:rPr lang="en-US" dirty="0" smtClean="0"/>
              <a:t> Element</a:t>
            </a:r>
          </a:p>
          <a:p>
            <a:pPr marL="0" indent="0">
              <a:buFontTx/>
              <a:buNone/>
            </a:pPr>
            <a:r>
              <a:rPr lang="en-US" dirty="0" err="1" smtClean="0"/>
              <a:t>Dann</a:t>
            </a:r>
            <a:r>
              <a:rPr lang="en-US" dirty="0" smtClean="0"/>
              <a:t> </a:t>
            </a:r>
            <a:r>
              <a:rPr lang="en-US" dirty="0" err="1" smtClean="0"/>
              <a:t>hol</a:t>
            </a:r>
            <a:r>
              <a:rPr lang="en-US" dirty="0" smtClean="0"/>
              <a:t> </a:t>
            </a:r>
            <a:r>
              <a:rPr lang="en-US" dirty="0" err="1" smtClean="0"/>
              <a:t>ich</a:t>
            </a:r>
            <a:r>
              <a:rPr lang="en-US" dirty="0" smtClean="0"/>
              <a:t> sein parent element</a:t>
            </a:r>
            <a:r>
              <a:rPr lang="en-US" baseline="0" dirty="0" smtClean="0"/>
              <a:t> von der </a:t>
            </a:r>
            <a:r>
              <a:rPr lang="en-US" baseline="0" dirty="0" err="1" smtClean="0"/>
              <a:t>Hierarchie</a:t>
            </a:r>
            <a:endParaRPr lang="en-US" baseline="0" dirty="0" smtClean="0"/>
          </a:p>
          <a:p>
            <a:pPr marL="0" indent="0">
              <a:buFontTx/>
              <a:buNone/>
            </a:pPr>
            <a:r>
              <a:rPr lang="en-US" baseline="0" dirty="0" smtClean="0"/>
              <a:t>Und </a:t>
            </a:r>
            <a:r>
              <a:rPr lang="en-US" baseline="0" dirty="0" err="1" smtClean="0"/>
              <a:t>zuletzt</a:t>
            </a:r>
            <a:r>
              <a:rPr lang="en-US" baseline="0" dirty="0" smtClean="0"/>
              <a:t> </a:t>
            </a:r>
            <a:r>
              <a:rPr lang="en-US" baseline="0" dirty="0" err="1" smtClean="0"/>
              <a:t>füge</a:t>
            </a:r>
            <a:r>
              <a:rPr lang="en-US" baseline="0" dirty="0" smtClean="0"/>
              <a:t> </a:t>
            </a:r>
            <a:r>
              <a:rPr lang="en-US" baseline="0" dirty="0" err="1" smtClean="0"/>
              <a:t>ich</a:t>
            </a:r>
            <a:r>
              <a:rPr lang="en-US" baseline="0" dirty="0" smtClean="0"/>
              <a:t> </a:t>
            </a:r>
            <a:r>
              <a:rPr lang="en-US" baseline="0" dirty="0" err="1" smtClean="0"/>
              <a:t>noch</a:t>
            </a:r>
            <a:r>
              <a:rPr lang="en-US" baseline="0" dirty="0" smtClean="0"/>
              <a:t> </a:t>
            </a:r>
            <a:r>
              <a:rPr lang="en-US" baseline="0" dirty="0" err="1" smtClean="0"/>
              <a:t>eine</a:t>
            </a:r>
            <a:r>
              <a:rPr lang="en-US" baseline="0" dirty="0" smtClean="0"/>
              <a:t> </a:t>
            </a:r>
            <a:r>
              <a:rPr lang="en-US" baseline="0" dirty="0" err="1" smtClean="0"/>
              <a:t>Klasse</a:t>
            </a:r>
            <a:r>
              <a:rPr lang="en-US" baseline="0" dirty="0" smtClean="0"/>
              <a:t> </a:t>
            </a:r>
            <a:r>
              <a:rPr lang="en-US" baseline="0" dirty="0" err="1" smtClean="0"/>
              <a:t>dem</a:t>
            </a:r>
            <a:r>
              <a:rPr lang="en-US" baseline="0" dirty="0" smtClean="0"/>
              <a:t> Element </a:t>
            </a:r>
            <a:r>
              <a:rPr lang="en-US" baseline="0" dirty="0" err="1" smtClean="0"/>
              <a:t>dynamisch</a:t>
            </a:r>
            <a:r>
              <a:rPr lang="en-US" baseline="0" dirty="0" smtClean="0"/>
              <a:t> </a:t>
            </a:r>
            <a:r>
              <a:rPr lang="en-US" baseline="0" dirty="0" err="1" smtClean="0"/>
              <a:t>zu</a:t>
            </a:r>
            <a:endParaRPr lang="en-US" dirty="0" smtClean="0"/>
          </a:p>
          <a:p>
            <a:pPr marL="0" indent="0">
              <a:buFontTx/>
              <a:buNone/>
            </a:pPr>
            <a:endParaRPr lang="en-US" dirty="0" smtClean="0"/>
          </a:p>
          <a:p>
            <a:pPr marL="0" indent="0">
              <a:buFontTx/>
              <a:buNone/>
            </a:pPr>
            <a:r>
              <a:rPr lang="en-US" dirty="0" err="1" smtClean="0"/>
              <a:t>Mehrere</a:t>
            </a:r>
            <a:r>
              <a:rPr lang="en-US" baseline="0" dirty="0" smtClean="0"/>
              <a:t> Element </a:t>
            </a:r>
            <a:r>
              <a:rPr lang="en-US" baseline="0" dirty="0" err="1" smtClean="0"/>
              <a:t>mit</a:t>
            </a:r>
            <a:r>
              <a:rPr lang="en-US" baseline="0" dirty="0" smtClean="0"/>
              <a:t> </a:t>
            </a:r>
            <a:r>
              <a:rPr lang="en-US" baseline="0" dirty="0" err="1" smtClean="0"/>
              <a:t>Selektoren</a:t>
            </a:r>
            <a:r>
              <a:rPr lang="en-US" baseline="0" dirty="0" smtClean="0"/>
              <a:t> </a:t>
            </a:r>
            <a:r>
              <a:rPr lang="en-US" baseline="0" dirty="0" err="1" smtClean="0"/>
              <a:t>wie</a:t>
            </a:r>
            <a:r>
              <a:rPr lang="en-US" baseline="0" dirty="0" smtClean="0"/>
              <a:t> </a:t>
            </a:r>
            <a:r>
              <a:rPr lang="en-US" baseline="0" dirty="0" err="1" smtClean="0"/>
              <a:t>beim</a:t>
            </a:r>
            <a:r>
              <a:rPr lang="en-US" baseline="0" dirty="0" smtClean="0"/>
              <a:t> CSS </a:t>
            </a:r>
            <a:r>
              <a:rPr lang="en-US" baseline="0" dirty="0" err="1" smtClean="0"/>
              <a:t>selektieren</a:t>
            </a:r>
            <a:endParaRPr lang="en-US" baseline="0" dirty="0" smtClean="0"/>
          </a:p>
          <a:p>
            <a:pPr marL="0" marR="0" lvl="0" indent="0" algn="l" defTabSz="1088776" rtl="0" eaLnBrk="1" fontAlgn="auto" latinLnBrk="0" hangingPunct="1">
              <a:lnSpc>
                <a:spcPct val="100000"/>
              </a:lnSpc>
              <a:spcBef>
                <a:spcPts val="0"/>
              </a:spcBef>
              <a:spcAft>
                <a:spcPts val="0"/>
              </a:spcAft>
              <a:buClrTx/>
              <a:buSzTx/>
              <a:buFontTx/>
              <a:buNone/>
              <a:tabLst/>
              <a:defRPr/>
            </a:pPr>
            <a:r>
              <a:rPr lang="en-US" dirty="0" err="1" smtClean="0"/>
              <a:t>Achtung</a:t>
            </a:r>
            <a:r>
              <a:rPr lang="en-US" dirty="0" smtClean="0"/>
              <a:t>: </a:t>
            </a:r>
            <a:r>
              <a:rPr lang="en-US" dirty="0" err="1" smtClean="0"/>
              <a:t>Es</a:t>
            </a:r>
            <a:r>
              <a:rPr lang="en-US" dirty="0" smtClean="0"/>
              <a:t> </a:t>
            </a:r>
            <a:r>
              <a:rPr lang="en-US" dirty="0" err="1" smtClean="0"/>
              <a:t>wird</a:t>
            </a:r>
            <a:r>
              <a:rPr lang="en-US" dirty="0" smtClean="0"/>
              <a:t> </a:t>
            </a:r>
            <a:r>
              <a:rPr lang="en-US" dirty="0" err="1" smtClean="0"/>
              <a:t>ein</a:t>
            </a:r>
            <a:r>
              <a:rPr lang="en-US" dirty="0" smtClean="0"/>
              <a:t> Array </a:t>
            </a:r>
            <a:r>
              <a:rPr lang="en-US" dirty="0" err="1" smtClean="0"/>
              <a:t>aus</a:t>
            </a:r>
            <a:r>
              <a:rPr lang="en-US" dirty="0" smtClean="0"/>
              <a:t> </a:t>
            </a:r>
            <a:r>
              <a:rPr lang="en-US" dirty="0" err="1" smtClean="0"/>
              <a:t>Elementen</a:t>
            </a:r>
            <a:r>
              <a:rPr lang="en-US" dirty="0" smtClean="0"/>
              <a:t> </a:t>
            </a:r>
            <a:r>
              <a:rPr lang="en-US" dirty="0" err="1" smtClean="0"/>
              <a:t>zurückgegeben</a:t>
            </a:r>
            <a:r>
              <a:rPr lang="en-US" baseline="0" dirty="0" err="1" smtClean="0"/>
              <a:t>tieren</a:t>
            </a:r>
            <a:endParaRPr lang="en-US" baseline="0" dirty="0" smtClean="0"/>
          </a:p>
          <a:p>
            <a:pPr marL="0" marR="0" lvl="0" indent="0" algn="l" defTabSz="1088776"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1088776"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1088776"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1088776" rtl="0" eaLnBrk="1" fontAlgn="auto" latinLnBrk="0" hangingPunct="1">
              <a:lnSpc>
                <a:spcPct val="100000"/>
              </a:lnSpc>
              <a:spcBef>
                <a:spcPts val="0"/>
              </a:spcBef>
              <a:spcAft>
                <a:spcPts val="0"/>
              </a:spcAft>
              <a:buClrTx/>
              <a:buSzTx/>
              <a:buFontTx/>
              <a:buNone/>
              <a:tabLst/>
              <a:defRPr/>
            </a:pPr>
            <a:r>
              <a:rPr lang="en-US" dirty="0" smtClean="0"/>
              <a:t>[</a:t>
            </a:r>
            <a:r>
              <a:rPr lang="en-US" dirty="0" err="1" smtClean="0"/>
              <a:t>Im</a:t>
            </a:r>
            <a:r>
              <a:rPr lang="en-US" dirty="0" smtClean="0"/>
              <a:t> Browser auf </a:t>
            </a:r>
            <a:r>
              <a:rPr lang="en-US" dirty="0" err="1" smtClean="0"/>
              <a:t>einer</a:t>
            </a:r>
            <a:r>
              <a:rPr lang="en-US" dirty="0" smtClean="0"/>
              <a:t> </a:t>
            </a:r>
            <a:r>
              <a:rPr lang="en-US" dirty="0" err="1" smtClean="0"/>
              <a:t>beliebigen</a:t>
            </a:r>
            <a:r>
              <a:rPr lang="en-US" dirty="0" smtClean="0"/>
              <a:t> </a:t>
            </a:r>
            <a:r>
              <a:rPr lang="en-US" dirty="0" err="1" smtClean="0"/>
              <a:t>Webseite</a:t>
            </a:r>
            <a:r>
              <a:rPr lang="en-US" dirty="0" smtClean="0"/>
              <a:t> </a:t>
            </a:r>
            <a:r>
              <a:rPr lang="en-US" dirty="0" err="1" smtClean="0"/>
              <a:t>ausprobieren</a:t>
            </a:r>
            <a:r>
              <a:rPr lang="en-US" dirty="0" smtClean="0"/>
              <a:t>, </a:t>
            </a:r>
            <a:r>
              <a:rPr lang="en-US" dirty="0" err="1" smtClean="0"/>
              <a:t>zb</a:t>
            </a:r>
            <a:r>
              <a:rPr lang="en-US" dirty="0" smtClean="0"/>
              <a:t> Google] </a:t>
            </a:r>
          </a:p>
          <a:p>
            <a:pPr marL="0" marR="0" lvl="0" indent="0" algn="l" defTabSz="1088776"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3126153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4</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pPr marL="285750" indent="-285750">
              <a:buFontTx/>
              <a:buChar char="-"/>
            </a:pPr>
            <a:r>
              <a:rPr lang="en-US" dirty="0" err="1" smtClean="0"/>
              <a:t>Im</a:t>
            </a:r>
            <a:r>
              <a:rPr lang="en-US" dirty="0" smtClean="0"/>
              <a:t> </a:t>
            </a:r>
            <a:r>
              <a:rPr lang="en-US" dirty="0" err="1" smtClean="0"/>
              <a:t>Vergleich</a:t>
            </a:r>
            <a:r>
              <a:rPr lang="en-US" dirty="0" smtClean="0"/>
              <a:t> </a:t>
            </a:r>
            <a:r>
              <a:rPr lang="en-US" dirty="0" err="1" smtClean="0"/>
              <a:t>zu</a:t>
            </a:r>
            <a:r>
              <a:rPr lang="en-US" dirty="0" smtClean="0"/>
              <a:t> Java </a:t>
            </a:r>
            <a:r>
              <a:rPr lang="en-US" dirty="0" err="1" smtClean="0"/>
              <a:t>sehr</a:t>
            </a:r>
            <a:r>
              <a:rPr lang="en-US" dirty="0" smtClean="0"/>
              <a:t> </a:t>
            </a:r>
            <a:r>
              <a:rPr lang="en-US" dirty="0" err="1" smtClean="0"/>
              <a:t>einfach</a:t>
            </a:r>
            <a:r>
              <a:rPr lang="en-US" dirty="0" smtClean="0"/>
              <a:t> und</a:t>
            </a:r>
            <a:r>
              <a:rPr lang="en-US" baseline="0" dirty="0" smtClean="0"/>
              <a:t> </a:t>
            </a:r>
            <a:r>
              <a:rPr lang="en-US" baseline="0" dirty="0" err="1" smtClean="0"/>
              <a:t>nicht</a:t>
            </a:r>
            <a:r>
              <a:rPr lang="en-US" baseline="0" dirty="0" smtClean="0"/>
              <a:t> so </a:t>
            </a:r>
            <a:r>
              <a:rPr lang="en-US" baseline="0" dirty="0" err="1" smtClean="0"/>
              <a:t>umständlich</a:t>
            </a:r>
            <a:endParaRPr lang="en-US" baseline="0" dirty="0" smtClean="0"/>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dirty="0" err="1" smtClean="0"/>
              <a:t>Über</a:t>
            </a:r>
            <a:r>
              <a:rPr lang="en-US" dirty="0" smtClean="0"/>
              <a:t>  </a:t>
            </a:r>
            <a:r>
              <a:rPr lang="en-US" dirty="0" err="1" smtClean="0"/>
              <a:t>element.addEventListener</a:t>
            </a:r>
            <a:r>
              <a:rPr lang="en-US" dirty="0" smtClean="0"/>
              <a:t>(“click”, </a:t>
            </a:r>
            <a:r>
              <a:rPr lang="en-US" dirty="0" err="1" smtClean="0"/>
              <a:t>onClick</a:t>
            </a:r>
            <a:r>
              <a:rPr lang="en-US" dirty="0" smtClean="0"/>
              <a:t>) </a:t>
            </a:r>
            <a:r>
              <a:rPr lang="en-US" dirty="0" err="1" smtClean="0"/>
              <a:t>eine</a:t>
            </a:r>
            <a:r>
              <a:rPr lang="en-US" dirty="0" smtClean="0"/>
              <a:t> </a:t>
            </a:r>
            <a:r>
              <a:rPr lang="en-US" dirty="0" err="1" smtClean="0"/>
              <a:t>Funktion</a:t>
            </a:r>
            <a:r>
              <a:rPr lang="en-US" dirty="0" smtClean="0"/>
              <a:t> </a:t>
            </a:r>
            <a:r>
              <a:rPr lang="en-US" dirty="0" err="1" smtClean="0"/>
              <a:t>hinzufügen</a:t>
            </a:r>
            <a:r>
              <a:rPr lang="en-US" dirty="0" smtClean="0"/>
              <a:t>, die </a:t>
            </a:r>
            <a:r>
              <a:rPr lang="en-US" dirty="0" err="1" smtClean="0"/>
              <a:t>bei</a:t>
            </a:r>
            <a:r>
              <a:rPr lang="en-US" dirty="0" smtClean="0"/>
              <a:t> </a:t>
            </a:r>
            <a:r>
              <a:rPr lang="en-US" dirty="0" err="1" smtClean="0"/>
              <a:t>einem</a:t>
            </a:r>
            <a:r>
              <a:rPr lang="en-US" dirty="0" smtClean="0"/>
              <a:t> Click </a:t>
            </a:r>
            <a:r>
              <a:rPr lang="en-US" dirty="0" err="1" smtClean="0"/>
              <a:t>ausgeführt</a:t>
            </a:r>
            <a:r>
              <a:rPr lang="en-US" dirty="0" smtClean="0"/>
              <a:t> </a:t>
            </a:r>
            <a:r>
              <a:rPr lang="en-US" dirty="0" err="1" smtClean="0"/>
              <a:t>wird</a:t>
            </a:r>
            <a:endParaRPr lang="en-US" dirty="0" smtClean="0"/>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dirty="0" err="1" smtClean="0"/>
              <a:t>Mehrere</a:t>
            </a:r>
            <a:r>
              <a:rPr lang="en-US" dirty="0" smtClean="0"/>
              <a:t> Listener des </a:t>
            </a:r>
            <a:r>
              <a:rPr lang="en-US" dirty="0" err="1" smtClean="0"/>
              <a:t>selben</a:t>
            </a:r>
            <a:r>
              <a:rPr lang="en-US" dirty="0" smtClean="0"/>
              <a:t> Events </a:t>
            </a:r>
            <a:r>
              <a:rPr lang="en-US" dirty="0" err="1" smtClean="0"/>
              <a:t>möglich</a:t>
            </a:r>
            <a:endParaRPr lang="en-US" dirty="0" smtClean="0"/>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dirty="0" err="1" smtClean="0"/>
              <a:t>onClick</a:t>
            </a:r>
            <a:r>
              <a:rPr lang="en-US" dirty="0" smtClean="0"/>
              <a:t>(e) [was </a:t>
            </a:r>
            <a:r>
              <a:rPr lang="en-US" dirty="0" err="1" smtClean="0"/>
              <a:t>ist</a:t>
            </a:r>
            <a:r>
              <a:rPr lang="en-US" dirty="0" smtClean="0"/>
              <a:t> e? </a:t>
            </a:r>
            <a:r>
              <a:rPr lang="en-US" dirty="0" err="1" smtClean="0"/>
              <a:t>Zusammen</a:t>
            </a:r>
            <a:r>
              <a:rPr lang="en-US" dirty="0" smtClean="0"/>
              <a:t> </a:t>
            </a:r>
            <a:r>
              <a:rPr lang="en-US" dirty="0" err="1" smtClean="0"/>
              <a:t>im</a:t>
            </a:r>
            <a:r>
              <a:rPr lang="en-US" dirty="0" smtClean="0"/>
              <a:t> Browser </a:t>
            </a:r>
            <a:r>
              <a:rPr lang="en-US" dirty="0" err="1" smtClean="0"/>
              <a:t>durchgucken</a:t>
            </a:r>
            <a:r>
              <a:rPr lang="en-US" dirty="0" smtClean="0"/>
              <a:t>]</a:t>
            </a:r>
            <a:endParaRPr lang="en-US" baseline="0" dirty="0" smtClean="0"/>
          </a:p>
          <a:p>
            <a:pPr marL="466725"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smtClean="0"/>
              <a:t>Google </a:t>
            </a:r>
            <a:r>
              <a:rPr lang="en-US" baseline="0" dirty="0" err="1" smtClean="0"/>
              <a:t>aufmachen</a:t>
            </a:r>
            <a:r>
              <a:rPr lang="en-US" baseline="0" dirty="0" smtClean="0"/>
              <a:t> und </a:t>
            </a:r>
            <a:r>
              <a:rPr lang="en-US" baseline="0" dirty="0" err="1" smtClean="0"/>
              <a:t>document.body.addEventListener</a:t>
            </a:r>
            <a:r>
              <a:rPr lang="en-US" baseline="0" dirty="0" smtClean="0"/>
              <a:t>(“</a:t>
            </a:r>
            <a:r>
              <a:rPr lang="en-US" baseline="0" dirty="0" err="1" smtClean="0"/>
              <a:t>bla</a:t>
            </a:r>
            <a:r>
              <a:rPr lang="en-US" baseline="0" dirty="0" smtClean="0"/>
              <a:t>”)</a:t>
            </a:r>
            <a:endParaRPr lang="en-US" dirty="0" smtClean="0"/>
          </a:p>
          <a:p>
            <a:pPr marL="285750" indent="-285750">
              <a:buFontTx/>
              <a:buChar char="-"/>
            </a:pPr>
            <a:r>
              <a:rPr lang="en-US" dirty="0" smtClean="0"/>
              <a:t>In </a:t>
            </a:r>
            <a:r>
              <a:rPr lang="en-US" dirty="0" err="1" smtClean="0"/>
              <a:t>dem</a:t>
            </a:r>
            <a:r>
              <a:rPr lang="en-US" dirty="0" smtClean="0"/>
              <a:t> Fall </a:t>
            </a:r>
            <a:r>
              <a:rPr lang="en-US" dirty="0" err="1" smtClean="0"/>
              <a:t>hab</a:t>
            </a:r>
            <a:r>
              <a:rPr lang="en-US" dirty="0" smtClean="0"/>
              <a:t> </a:t>
            </a:r>
            <a:r>
              <a:rPr lang="en-US" dirty="0" err="1" smtClean="0"/>
              <a:t>ich</a:t>
            </a:r>
            <a:r>
              <a:rPr lang="en-US" dirty="0" smtClean="0"/>
              <a:t> </a:t>
            </a:r>
            <a:r>
              <a:rPr lang="en-US" dirty="0" err="1" smtClean="0"/>
              <a:t>immer</a:t>
            </a:r>
            <a:r>
              <a:rPr lang="en-US" dirty="0" smtClean="0"/>
              <a:t> “click” </a:t>
            </a:r>
            <a:r>
              <a:rPr lang="en-US" dirty="0" err="1" smtClean="0"/>
              <a:t>benutzt</a:t>
            </a:r>
            <a:r>
              <a:rPr lang="en-US" dirty="0" smtClean="0"/>
              <a:t>,</a:t>
            </a:r>
            <a:r>
              <a:rPr lang="en-US" baseline="0" dirty="0" smtClean="0"/>
              <a:t> </a:t>
            </a:r>
            <a:r>
              <a:rPr lang="en-US" baseline="0" dirty="0" err="1" smtClean="0"/>
              <a:t>es</a:t>
            </a:r>
            <a:r>
              <a:rPr lang="en-US" baseline="0" dirty="0" smtClean="0"/>
              <a:t> </a:t>
            </a:r>
            <a:r>
              <a:rPr lang="en-US" baseline="0" dirty="0" err="1" smtClean="0"/>
              <a:t>gibt</a:t>
            </a:r>
            <a:r>
              <a:rPr lang="en-US" baseline="0" dirty="0" smtClean="0"/>
              <a:t> </a:t>
            </a:r>
            <a:r>
              <a:rPr lang="en-US" baseline="0" dirty="0" err="1" smtClean="0"/>
              <a:t>aber</a:t>
            </a:r>
            <a:r>
              <a:rPr lang="en-US" baseline="0" dirty="0" smtClean="0"/>
              <a:t> </a:t>
            </a:r>
            <a:r>
              <a:rPr lang="en-US" baseline="0" dirty="0" err="1" smtClean="0"/>
              <a:t>sehr</a:t>
            </a:r>
            <a:r>
              <a:rPr lang="en-US" baseline="0" dirty="0" smtClean="0"/>
              <a:t> </a:t>
            </a:r>
            <a:r>
              <a:rPr lang="en-US" baseline="0" dirty="0" err="1" smtClean="0"/>
              <a:t>viele</a:t>
            </a:r>
            <a:r>
              <a:rPr lang="en-US" baseline="0" dirty="0" smtClean="0"/>
              <a:t> </a:t>
            </a:r>
            <a:r>
              <a:rPr lang="en-US" baseline="0" dirty="0" err="1" smtClean="0"/>
              <a:t>andere</a:t>
            </a:r>
            <a:endParaRPr lang="en-US" dirty="0"/>
          </a:p>
        </p:txBody>
      </p:sp>
    </p:spTree>
    <p:extLst>
      <p:ext uri="{BB962C8B-B14F-4D97-AF65-F5344CB8AC3E}">
        <p14:creationId xmlns:p14="http://schemas.microsoft.com/office/powerpoint/2010/main" val="23126153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5</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pPr marL="0" marR="0" indent="0" algn="l" defTabSz="1088776" rtl="0" eaLnBrk="1" fontAlgn="auto" latinLnBrk="0" hangingPunct="1">
              <a:lnSpc>
                <a:spcPct val="100000"/>
              </a:lnSpc>
              <a:spcBef>
                <a:spcPts val="0"/>
              </a:spcBef>
              <a:spcAft>
                <a:spcPts val="0"/>
              </a:spcAft>
              <a:buClrTx/>
              <a:buSzTx/>
              <a:buFontTx/>
              <a:buNone/>
              <a:tabLst/>
              <a:defRPr/>
            </a:pPr>
            <a:r>
              <a:rPr lang="de-DE" b="0" dirty="0" smtClean="0"/>
              <a:t>Darauf hinweisen: JavaScript</a:t>
            </a:r>
            <a:r>
              <a:rPr lang="de-DE" b="0" baseline="0" dirty="0" smtClean="0"/>
              <a:t> ist sehr viel mit ausprobieren verbunden. Wenn ihr was ausprobieren wollt benutzt einfach eure Konsole, da kann man so ziemlich alles reinschreiben</a:t>
            </a:r>
          </a:p>
          <a:p>
            <a:pPr marL="0" marR="0" indent="0" algn="l" defTabSz="1088776" rtl="0" eaLnBrk="1" fontAlgn="auto" latinLnBrk="0" hangingPunct="1">
              <a:lnSpc>
                <a:spcPct val="100000"/>
              </a:lnSpc>
              <a:spcBef>
                <a:spcPts val="0"/>
              </a:spcBef>
              <a:spcAft>
                <a:spcPts val="0"/>
              </a:spcAft>
              <a:buClrTx/>
              <a:buSzTx/>
              <a:buFontTx/>
              <a:buNone/>
              <a:tabLst/>
              <a:defRPr/>
            </a:pPr>
            <a:endParaRPr lang="de-DE" b="0" baseline="0" dirty="0" smtClean="0"/>
          </a:p>
          <a:p>
            <a:endParaRPr lang="en-US" sz="1400" dirty="0" smtClean="0">
              <a:solidFill>
                <a:srgbClr val="000000"/>
              </a:solidFill>
              <a:latin typeface="Consolas"/>
            </a:endParaRPr>
          </a:p>
          <a:p>
            <a:r>
              <a:rPr lang="en-US" sz="1400" dirty="0" err="1" smtClean="0">
                <a:solidFill>
                  <a:srgbClr val="000000"/>
                </a:solidFill>
                <a:latin typeface="Consolas"/>
              </a:rPr>
              <a:t>Übung</a:t>
            </a:r>
            <a:r>
              <a:rPr lang="en-US" sz="1400" baseline="0" dirty="0" smtClean="0">
                <a:solidFill>
                  <a:srgbClr val="000000"/>
                </a:solidFill>
                <a:latin typeface="Consolas"/>
              </a:rPr>
              <a:t> 2:</a:t>
            </a:r>
          </a:p>
          <a:p>
            <a:pPr marL="0" marR="0" lvl="0" indent="0" algn="l" defTabSz="1088776" rtl="0" eaLnBrk="1" fontAlgn="auto" latinLnBrk="0" hangingPunct="1">
              <a:lnSpc>
                <a:spcPct val="100000"/>
              </a:lnSpc>
              <a:spcBef>
                <a:spcPts val="0"/>
              </a:spcBef>
              <a:spcAft>
                <a:spcPts val="0"/>
              </a:spcAft>
              <a:buClrTx/>
              <a:buSzTx/>
              <a:buFontTx/>
              <a:buNone/>
              <a:tabLst/>
              <a:defRPr/>
            </a:pPr>
            <a:r>
              <a:rPr lang="en-US" dirty="0" err="1" smtClean="0"/>
              <a:t>Programmiere</a:t>
            </a:r>
            <a:r>
              <a:rPr lang="en-US" dirty="0" smtClean="0"/>
              <a:t> </a:t>
            </a:r>
            <a:r>
              <a:rPr lang="en-US" dirty="0" err="1" smtClean="0"/>
              <a:t>eine</a:t>
            </a:r>
            <a:r>
              <a:rPr lang="en-US" dirty="0" smtClean="0"/>
              <a:t> </a:t>
            </a:r>
            <a:r>
              <a:rPr lang="en-US" dirty="0" err="1" smtClean="0"/>
              <a:t>Funktion</a:t>
            </a:r>
            <a:r>
              <a:rPr lang="en-US" dirty="0" smtClean="0"/>
              <a:t> </a:t>
            </a:r>
            <a:r>
              <a:rPr lang="en-US" dirty="0" err="1" smtClean="0"/>
              <a:t>onMenuItemClick</a:t>
            </a:r>
            <a:r>
              <a:rPr lang="en-US" dirty="0" smtClean="0"/>
              <a:t>, die </a:t>
            </a:r>
            <a:r>
              <a:rPr lang="en-US" dirty="0" err="1" smtClean="0"/>
              <a:t>bei</a:t>
            </a:r>
            <a:r>
              <a:rPr lang="en-US" dirty="0" smtClean="0"/>
              <a:t> </a:t>
            </a:r>
            <a:r>
              <a:rPr lang="en-US" dirty="0" err="1" smtClean="0"/>
              <a:t>Clicken</a:t>
            </a:r>
            <a:r>
              <a:rPr lang="en-US" dirty="0" smtClean="0"/>
              <a:t> von </a:t>
            </a:r>
            <a:r>
              <a:rPr lang="en-US" dirty="0" err="1" smtClean="0"/>
              <a:t>Elementen</a:t>
            </a:r>
            <a:r>
              <a:rPr lang="en-US" dirty="0" smtClean="0"/>
              <a:t> der </a:t>
            </a:r>
            <a:r>
              <a:rPr lang="en-US" dirty="0" err="1" smtClean="0"/>
              <a:t>Klasse</a:t>
            </a:r>
            <a:r>
              <a:rPr lang="en-US" dirty="0" smtClean="0"/>
              <a:t> </a:t>
            </a:r>
            <a:r>
              <a:rPr lang="en-US" dirty="0" err="1" smtClean="0"/>
              <a:t>menuItem</a:t>
            </a:r>
            <a:r>
              <a:rPr lang="en-US" dirty="0" smtClean="0"/>
              <a:t> </a:t>
            </a:r>
            <a:r>
              <a:rPr lang="en-US" dirty="0" err="1" smtClean="0"/>
              <a:t>aufgerufen</a:t>
            </a:r>
            <a:r>
              <a:rPr lang="en-US" dirty="0" smtClean="0"/>
              <a:t> </a:t>
            </a:r>
            <a:r>
              <a:rPr lang="en-US" dirty="0" err="1" smtClean="0"/>
              <a:t>wird</a:t>
            </a:r>
            <a:r>
              <a:rPr lang="en-US" dirty="0" smtClean="0"/>
              <a:t/>
            </a:r>
            <a:br>
              <a:rPr lang="en-US" dirty="0" smtClean="0"/>
            </a:br>
            <a:r>
              <a:rPr lang="en-US" dirty="0" smtClean="0"/>
              <a:t>- das </a:t>
            </a:r>
            <a:r>
              <a:rPr lang="en-US" dirty="0" err="1" smtClean="0"/>
              <a:t>korrekte</a:t>
            </a:r>
            <a:r>
              <a:rPr lang="en-US" dirty="0" smtClean="0"/>
              <a:t> Element </a:t>
            </a:r>
            <a:r>
              <a:rPr lang="en-US" dirty="0" err="1" smtClean="0"/>
              <a:t>soll</a:t>
            </a:r>
            <a:r>
              <a:rPr lang="en-US" dirty="0" smtClean="0"/>
              <a:t> </a:t>
            </a:r>
            <a:r>
              <a:rPr lang="en-US" dirty="0" err="1" smtClean="0"/>
              <a:t>danach</a:t>
            </a:r>
            <a:r>
              <a:rPr lang="en-US" dirty="0" smtClean="0"/>
              <a:t> die </a:t>
            </a:r>
            <a:r>
              <a:rPr lang="en-US" dirty="0" err="1" smtClean="0"/>
              <a:t>Klasse</a:t>
            </a:r>
            <a:r>
              <a:rPr lang="en-US" dirty="0" smtClean="0"/>
              <a:t> active </a:t>
            </a:r>
            <a:r>
              <a:rPr lang="en-US" dirty="0" err="1" smtClean="0"/>
              <a:t>besitzen</a:t>
            </a:r>
            <a:r>
              <a:rPr lang="en-US" dirty="0" smtClean="0"/>
              <a:t/>
            </a:r>
            <a:br>
              <a:rPr lang="en-US" dirty="0" smtClean="0"/>
            </a:br>
            <a:r>
              <a:rPr lang="en-US" dirty="0" smtClean="0"/>
              <a:t>- </a:t>
            </a:r>
            <a:r>
              <a:rPr lang="en-US" dirty="0" err="1" smtClean="0"/>
              <a:t>alle</a:t>
            </a:r>
            <a:r>
              <a:rPr lang="en-US" dirty="0" smtClean="0"/>
              <a:t> </a:t>
            </a:r>
            <a:r>
              <a:rPr lang="en-US" dirty="0" err="1" smtClean="0"/>
              <a:t>Divs</a:t>
            </a:r>
            <a:r>
              <a:rPr lang="en-US" dirty="0" smtClean="0"/>
              <a:t> der </a:t>
            </a:r>
            <a:r>
              <a:rPr lang="en-US" dirty="0" err="1" smtClean="0"/>
              <a:t>Klasse</a:t>
            </a:r>
            <a:r>
              <a:rPr lang="en-US" dirty="0" smtClean="0"/>
              <a:t> .</a:t>
            </a:r>
            <a:r>
              <a:rPr lang="en-US" dirty="0" err="1" smtClean="0"/>
              <a:t>contentContainer</a:t>
            </a:r>
            <a:r>
              <a:rPr lang="en-US" dirty="0" smtClean="0"/>
              <a:t> </a:t>
            </a:r>
            <a:r>
              <a:rPr lang="en-US" dirty="0" err="1" smtClean="0"/>
              <a:t>außer</a:t>
            </a:r>
            <a:r>
              <a:rPr lang="en-US" dirty="0" smtClean="0"/>
              <a:t> </a:t>
            </a:r>
            <a:r>
              <a:rPr lang="en-US" dirty="0" err="1" smtClean="0"/>
              <a:t>dem</a:t>
            </a:r>
            <a:r>
              <a:rPr lang="en-US" dirty="0" smtClean="0"/>
              <a:t> </a:t>
            </a:r>
            <a:r>
              <a:rPr lang="en-US" dirty="0" err="1" smtClean="0"/>
              <a:t>Richtigen</a:t>
            </a:r>
            <a:r>
              <a:rPr lang="en-US" dirty="0" smtClean="0"/>
              <a:t> </a:t>
            </a:r>
            <a:r>
              <a:rPr lang="en-US" dirty="0" err="1" smtClean="0"/>
              <a:t>sollen</a:t>
            </a:r>
            <a:r>
              <a:rPr lang="en-US" dirty="0" smtClean="0"/>
              <a:t> die </a:t>
            </a:r>
            <a:r>
              <a:rPr lang="en-US" dirty="0" err="1" smtClean="0"/>
              <a:t>Klasse</a:t>
            </a:r>
            <a:r>
              <a:rPr lang="en-US" dirty="0" smtClean="0"/>
              <a:t> </a:t>
            </a:r>
            <a:r>
              <a:rPr lang="en-US" dirty="0" err="1" smtClean="0"/>
              <a:t>noShow</a:t>
            </a:r>
            <a:r>
              <a:rPr lang="en-US" dirty="0" smtClean="0"/>
              <a:t> </a:t>
            </a:r>
            <a:r>
              <a:rPr lang="en-US" dirty="0" err="1" smtClean="0"/>
              <a:t>besitzen</a:t>
            </a:r>
            <a:r>
              <a:rPr lang="en-US" dirty="0" smtClean="0"/>
              <a:t>  (</a:t>
            </a:r>
            <a:r>
              <a:rPr lang="en-US" dirty="0" err="1" smtClean="0"/>
              <a:t>Hinweis</a:t>
            </a:r>
            <a:r>
              <a:rPr lang="en-US" dirty="0" smtClean="0"/>
              <a:t>: </a:t>
            </a:r>
            <a:r>
              <a:rPr lang="en-US" dirty="0" err="1" smtClean="0"/>
              <a:t>Attribut</a:t>
            </a:r>
            <a:r>
              <a:rPr lang="en-US" dirty="0" smtClean="0"/>
              <a:t> “data-</a:t>
            </a:r>
            <a:r>
              <a:rPr lang="en-US" dirty="0" err="1" smtClean="0"/>
              <a:t>contentContainer</a:t>
            </a:r>
            <a:r>
              <a:rPr lang="en-US" dirty="0" smtClean="0"/>
              <a:t>”)	</a:t>
            </a:r>
          </a:p>
          <a:p>
            <a:pPr marL="0" marR="0" indent="0" algn="l" defTabSz="1088776" rtl="0" eaLnBrk="1" fontAlgn="auto" latinLnBrk="0" hangingPunct="1">
              <a:lnSpc>
                <a:spcPct val="100000"/>
              </a:lnSpc>
              <a:spcBef>
                <a:spcPts val="0"/>
              </a:spcBef>
              <a:spcAft>
                <a:spcPts val="0"/>
              </a:spcAft>
              <a:buClrTx/>
              <a:buSzTx/>
              <a:buFontTx/>
              <a:buNone/>
              <a:tabLst/>
              <a:defRPr/>
            </a:pPr>
            <a:endParaRPr lang="de-DE" b="0" baseline="0" dirty="0" smtClean="0"/>
          </a:p>
          <a:p>
            <a:pPr marL="0" marR="0" indent="0" algn="l" defTabSz="1088776" rtl="0" eaLnBrk="1" fontAlgn="auto" latinLnBrk="0" hangingPunct="1">
              <a:lnSpc>
                <a:spcPct val="100000"/>
              </a:lnSpc>
              <a:spcBef>
                <a:spcPts val="0"/>
              </a:spcBef>
              <a:spcAft>
                <a:spcPts val="0"/>
              </a:spcAft>
              <a:buClrTx/>
              <a:buSzTx/>
              <a:buFontTx/>
              <a:buNone/>
              <a:tabLst/>
              <a:defRPr/>
            </a:pPr>
            <a:endParaRPr lang="de-DE" b="0" baseline="0" dirty="0" smtClean="0"/>
          </a:p>
          <a:p>
            <a:pPr marL="0" marR="0" indent="0" algn="l" defTabSz="1088776" rtl="0" eaLnBrk="1" fontAlgn="auto" latinLnBrk="0" hangingPunct="1">
              <a:lnSpc>
                <a:spcPct val="100000"/>
              </a:lnSpc>
              <a:spcBef>
                <a:spcPts val="0"/>
              </a:spcBef>
              <a:spcAft>
                <a:spcPts val="0"/>
              </a:spcAft>
              <a:buClrTx/>
              <a:buSzTx/>
              <a:buFontTx/>
              <a:buNone/>
              <a:tabLst/>
              <a:defRPr/>
            </a:pPr>
            <a:r>
              <a:rPr lang="de-DE" b="0" baseline="0" dirty="0" smtClean="0"/>
              <a:t>Übung 3:</a:t>
            </a:r>
            <a:endParaRPr lang="de-DE" b="0" dirty="0" smtClean="0"/>
          </a:p>
          <a:p>
            <a:pPr marL="0" marR="0" indent="0" algn="l" defTabSz="1088776" rtl="0" eaLnBrk="1" fontAlgn="auto" latinLnBrk="0" hangingPunct="1">
              <a:lnSpc>
                <a:spcPct val="100000"/>
              </a:lnSpc>
              <a:spcBef>
                <a:spcPts val="0"/>
              </a:spcBef>
              <a:spcAft>
                <a:spcPts val="0"/>
              </a:spcAft>
              <a:buClrTx/>
              <a:buSzTx/>
              <a:buFontTx/>
              <a:buNone/>
              <a:tabLst/>
              <a:defRPr/>
            </a:pPr>
            <a:r>
              <a:rPr lang="de-DE" b="0" dirty="0" smtClean="0"/>
              <a:t>Nutze das Attribut </a:t>
            </a:r>
            <a:r>
              <a:rPr lang="de-DE" sz="1200" b="0" dirty="0" err="1" smtClean="0">
                <a:solidFill>
                  <a:srgbClr val="000000"/>
                </a:solidFill>
                <a:latin typeface="Consolas"/>
              </a:rPr>
              <a:t>element.value</a:t>
            </a:r>
            <a:r>
              <a:rPr lang="de-DE" b="0" dirty="0" smtClean="0"/>
              <a:t> für Textfelder und folgenden Code für das Dropdown, um die dafür notwendigen Parameter zu erhalten. </a:t>
            </a:r>
          </a:p>
          <a:p>
            <a:r>
              <a:rPr lang="de-DE" sz="1400" dirty="0" err="1" smtClean="0">
                <a:solidFill>
                  <a:srgbClr val="7F0055"/>
                </a:solidFill>
                <a:latin typeface="Consolas"/>
              </a:rPr>
              <a:t>var</a:t>
            </a:r>
            <a:r>
              <a:rPr lang="de-DE" sz="1400" dirty="0" smtClean="0">
                <a:solidFill>
                  <a:srgbClr val="000000"/>
                </a:solidFill>
                <a:latin typeface="Consolas"/>
              </a:rPr>
              <a:t> </a:t>
            </a:r>
            <a:r>
              <a:rPr lang="de-DE" sz="1400" dirty="0" err="1" smtClean="0">
                <a:solidFill>
                  <a:srgbClr val="000000"/>
                </a:solidFill>
                <a:latin typeface="Consolas"/>
              </a:rPr>
              <a:t>dropdown</a:t>
            </a:r>
            <a:r>
              <a:rPr lang="de-DE" sz="1400" dirty="0" smtClean="0">
                <a:solidFill>
                  <a:srgbClr val="000000"/>
                </a:solidFill>
                <a:latin typeface="Consolas"/>
              </a:rPr>
              <a:t> = </a:t>
            </a:r>
            <a:r>
              <a:rPr lang="de-DE" sz="1400" dirty="0" err="1" smtClean="0">
                <a:solidFill>
                  <a:srgbClr val="000000"/>
                </a:solidFill>
                <a:latin typeface="Consolas"/>
              </a:rPr>
              <a:t>document.getElementById</a:t>
            </a:r>
            <a:r>
              <a:rPr lang="de-DE" sz="1400" dirty="0" smtClean="0">
                <a:solidFill>
                  <a:srgbClr val="000000"/>
                </a:solidFill>
                <a:latin typeface="Consolas"/>
              </a:rPr>
              <a:t>(</a:t>
            </a:r>
            <a:r>
              <a:rPr lang="de-DE" sz="1400" dirty="0" smtClean="0">
                <a:solidFill>
                  <a:srgbClr val="2A00FF"/>
                </a:solidFill>
                <a:latin typeface="Consolas"/>
              </a:rPr>
              <a:t>"</a:t>
            </a:r>
            <a:r>
              <a:rPr lang="de-DE" sz="1400" dirty="0" err="1" smtClean="0">
                <a:solidFill>
                  <a:srgbClr val="2A00FF"/>
                </a:solidFill>
                <a:latin typeface="Consolas"/>
              </a:rPr>
              <a:t>selectAmountSymbols</a:t>
            </a:r>
            <a:r>
              <a:rPr lang="de-DE" sz="1400" dirty="0" smtClean="0">
                <a:solidFill>
                  <a:srgbClr val="2A00FF"/>
                </a:solidFill>
                <a:latin typeface="Consolas"/>
              </a:rPr>
              <a:t>"</a:t>
            </a:r>
            <a:r>
              <a:rPr lang="de-DE" sz="1400" dirty="0" smtClean="0">
                <a:solidFill>
                  <a:srgbClr val="000000"/>
                </a:solidFill>
                <a:latin typeface="Consolas"/>
              </a:rPr>
              <a:t>);</a:t>
            </a:r>
          </a:p>
          <a:p>
            <a:r>
              <a:rPr lang="de-DE" sz="1400" dirty="0" err="1" smtClean="0">
                <a:solidFill>
                  <a:srgbClr val="7F0055"/>
                </a:solidFill>
                <a:latin typeface="Consolas"/>
              </a:rPr>
              <a:t>var</a:t>
            </a:r>
            <a:r>
              <a:rPr lang="de-DE" sz="1400" dirty="0" smtClean="0">
                <a:solidFill>
                  <a:srgbClr val="000000"/>
                </a:solidFill>
                <a:latin typeface="Consolas"/>
              </a:rPr>
              <a:t> </a:t>
            </a:r>
            <a:r>
              <a:rPr lang="de-DE" sz="1400" dirty="0" err="1" smtClean="0">
                <a:solidFill>
                  <a:srgbClr val="000000"/>
                </a:solidFill>
                <a:latin typeface="Consolas"/>
              </a:rPr>
              <a:t>symbols</a:t>
            </a:r>
            <a:r>
              <a:rPr lang="de-DE" sz="1400" dirty="0" smtClean="0">
                <a:solidFill>
                  <a:srgbClr val="000000"/>
                </a:solidFill>
                <a:latin typeface="Consolas"/>
              </a:rPr>
              <a:t> = </a:t>
            </a:r>
            <a:r>
              <a:rPr lang="de-DE" sz="1400" dirty="0" err="1" smtClean="0">
                <a:solidFill>
                  <a:srgbClr val="000000"/>
                </a:solidFill>
                <a:latin typeface="Consolas"/>
              </a:rPr>
              <a:t>dropdown.options</a:t>
            </a:r>
            <a:r>
              <a:rPr lang="de-DE" sz="1400" dirty="0" smtClean="0">
                <a:solidFill>
                  <a:srgbClr val="000000"/>
                </a:solidFill>
                <a:latin typeface="Consolas"/>
              </a:rPr>
              <a:t>[</a:t>
            </a:r>
            <a:r>
              <a:rPr lang="de-DE" sz="1400" dirty="0" err="1" smtClean="0">
                <a:solidFill>
                  <a:srgbClr val="000000"/>
                </a:solidFill>
                <a:latin typeface="Consolas"/>
              </a:rPr>
              <a:t>dropdown.selectedIndex</a:t>
            </a:r>
            <a:r>
              <a:rPr lang="de-DE" sz="1400" dirty="0" smtClean="0">
                <a:solidFill>
                  <a:srgbClr val="000000"/>
                </a:solidFill>
                <a:latin typeface="Consolas"/>
              </a:rPr>
              <a:t>].</a:t>
            </a:r>
            <a:r>
              <a:rPr lang="de-DE" sz="1400" dirty="0" err="1" smtClean="0">
                <a:solidFill>
                  <a:srgbClr val="000000"/>
                </a:solidFill>
                <a:latin typeface="Consolas"/>
              </a:rPr>
              <a:t>value</a:t>
            </a:r>
            <a:r>
              <a:rPr lang="de-DE" sz="1400" dirty="0" smtClean="0">
                <a:solidFill>
                  <a:srgbClr val="000000"/>
                </a:solidFill>
                <a:latin typeface="Consolas"/>
              </a:rPr>
              <a:t>;</a:t>
            </a:r>
          </a:p>
          <a:p>
            <a:endParaRPr lang="en-US" dirty="0" smtClean="0"/>
          </a:p>
          <a:p>
            <a:endParaRPr lang="en-US" dirty="0"/>
          </a:p>
        </p:txBody>
      </p:sp>
    </p:spTree>
    <p:extLst>
      <p:ext uri="{BB962C8B-B14F-4D97-AF65-F5344CB8AC3E}">
        <p14:creationId xmlns:p14="http://schemas.microsoft.com/office/powerpoint/2010/main" val="23126153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Kommen</a:t>
            </a:r>
            <a:r>
              <a:rPr lang="en-US" dirty="0" smtClean="0"/>
              <a:t> </a:t>
            </a:r>
            <a:r>
              <a:rPr lang="en-US" dirty="0" err="1" smtClean="0"/>
              <a:t>wir</a:t>
            </a:r>
            <a:r>
              <a:rPr lang="en-US" dirty="0" smtClean="0"/>
              <a:t> </a:t>
            </a:r>
            <a:r>
              <a:rPr lang="en-US" dirty="0" err="1" smtClean="0"/>
              <a:t>jetzt</a:t>
            </a:r>
            <a:r>
              <a:rPr lang="en-US" dirty="0" smtClean="0"/>
              <a:t> </a:t>
            </a:r>
            <a:r>
              <a:rPr lang="en-US" dirty="0" err="1" smtClean="0"/>
              <a:t>zu</a:t>
            </a:r>
            <a:r>
              <a:rPr lang="en-US" dirty="0" smtClean="0"/>
              <a:t> </a:t>
            </a:r>
            <a:r>
              <a:rPr lang="en-US" dirty="0" err="1" smtClean="0"/>
              <a:t>einem</a:t>
            </a:r>
            <a:r>
              <a:rPr lang="en-US" dirty="0" smtClean="0"/>
              <a:t> </a:t>
            </a:r>
            <a:r>
              <a:rPr lang="en-US" dirty="0" err="1" smtClean="0"/>
              <a:t>Programmierkonzept</a:t>
            </a:r>
            <a:r>
              <a:rPr lang="en-US" dirty="0" smtClean="0"/>
              <a:t>, </a:t>
            </a:r>
            <a:r>
              <a:rPr lang="en-US" dirty="0" err="1" smtClean="0"/>
              <a:t>dass</a:t>
            </a:r>
            <a:r>
              <a:rPr lang="en-US" dirty="0" smtClean="0"/>
              <a:t> </a:t>
            </a:r>
            <a:r>
              <a:rPr lang="en-US" dirty="0" err="1" smtClean="0"/>
              <a:t>bei</a:t>
            </a:r>
            <a:r>
              <a:rPr lang="en-US" dirty="0" smtClean="0"/>
              <a:t> </a:t>
            </a:r>
            <a:r>
              <a:rPr lang="en-US" dirty="0" err="1" smtClean="0"/>
              <a:t>manchen</a:t>
            </a:r>
            <a:r>
              <a:rPr lang="en-US" baseline="0" dirty="0" smtClean="0"/>
              <a:t> </a:t>
            </a:r>
            <a:r>
              <a:rPr lang="en-US" baseline="0" dirty="0" err="1" smtClean="0"/>
              <a:t>Algorithmen</a:t>
            </a:r>
            <a:r>
              <a:rPr lang="en-US" baseline="0" dirty="0" smtClean="0"/>
              <a:t> </a:t>
            </a:r>
            <a:r>
              <a:rPr lang="en-US" baseline="0" dirty="0" err="1" smtClean="0"/>
              <a:t>genutzt</a:t>
            </a:r>
            <a:r>
              <a:rPr lang="en-US" baseline="0" dirty="0" smtClean="0"/>
              <a:t> </a:t>
            </a:r>
            <a:r>
              <a:rPr lang="en-US" baseline="0" dirty="0" err="1" smtClean="0"/>
              <a:t>wird</a:t>
            </a:r>
            <a:r>
              <a:rPr lang="en-US" baseline="0" dirty="0" smtClean="0"/>
              <a:t>. </a:t>
            </a:r>
            <a:r>
              <a:rPr lang="en-US" baseline="0" dirty="0" err="1" smtClean="0"/>
              <a:t>Auch</a:t>
            </a:r>
            <a:r>
              <a:rPr lang="en-US" baseline="0" dirty="0" smtClean="0"/>
              <a:t> </a:t>
            </a:r>
            <a:r>
              <a:rPr lang="en-US" baseline="0" dirty="0" err="1" smtClean="0"/>
              <a:t>wenns</a:t>
            </a:r>
            <a:r>
              <a:rPr lang="en-US" baseline="0" dirty="0" smtClean="0"/>
              <a:t> auf den </a:t>
            </a:r>
            <a:r>
              <a:rPr lang="en-US" baseline="0" dirty="0" err="1" smtClean="0"/>
              <a:t>ersten</a:t>
            </a:r>
            <a:r>
              <a:rPr lang="en-US" baseline="0" dirty="0" smtClean="0"/>
              <a:t> </a:t>
            </a:r>
            <a:r>
              <a:rPr lang="en-US" baseline="0" dirty="0" err="1" smtClean="0"/>
              <a:t>blick</a:t>
            </a:r>
            <a:r>
              <a:rPr lang="en-US" baseline="0" dirty="0" smtClean="0"/>
              <a:t> </a:t>
            </a:r>
            <a:r>
              <a:rPr lang="en-US" baseline="0" dirty="0" err="1" smtClean="0"/>
              <a:t>sehr</a:t>
            </a:r>
            <a:r>
              <a:rPr lang="en-US" baseline="0" dirty="0" smtClean="0"/>
              <a:t> </a:t>
            </a:r>
            <a:r>
              <a:rPr lang="en-US" baseline="0" dirty="0" err="1" smtClean="0"/>
              <a:t>einfach</a:t>
            </a:r>
            <a:r>
              <a:rPr lang="en-US" baseline="0" dirty="0" smtClean="0"/>
              <a:t> </a:t>
            </a:r>
            <a:r>
              <a:rPr lang="en-US" baseline="0" dirty="0" err="1" smtClean="0"/>
              <a:t>aussieht</a:t>
            </a:r>
            <a:r>
              <a:rPr lang="en-US" baseline="0" dirty="0" smtClean="0"/>
              <a:t> </a:t>
            </a:r>
            <a:r>
              <a:rPr lang="en-US" baseline="0" dirty="0" err="1" smtClean="0"/>
              <a:t>kann</a:t>
            </a:r>
            <a:r>
              <a:rPr lang="en-US" baseline="0" dirty="0" smtClean="0"/>
              <a:t> </a:t>
            </a:r>
            <a:r>
              <a:rPr lang="en-US" baseline="0" dirty="0" err="1" smtClean="0"/>
              <a:t>es</a:t>
            </a:r>
            <a:r>
              <a:rPr lang="en-US" baseline="0" dirty="0" smtClean="0"/>
              <a:t> </a:t>
            </a:r>
            <a:r>
              <a:rPr lang="en-US" baseline="0" dirty="0" err="1" smtClean="0"/>
              <a:t>sehr</a:t>
            </a:r>
            <a:r>
              <a:rPr lang="en-US" baseline="0" dirty="0" smtClean="0"/>
              <a:t> </a:t>
            </a:r>
            <a:r>
              <a:rPr lang="en-US" baseline="0" dirty="0" err="1" smtClean="0"/>
              <a:t>kompliziert</a:t>
            </a:r>
            <a:r>
              <a:rPr lang="en-US" baseline="0" dirty="0" smtClean="0"/>
              <a:t> </a:t>
            </a:r>
            <a:r>
              <a:rPr lang="en-US" baseline="0" dirty="0" err="1" smtClean="0"/>
              <a:t>werden</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997877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7</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dirty="0" smtClean="0"/>
              <a:t>Was</a:t>
            </a:r>
            <a:r>
              <a:rPr lang="en-US" baseline="0" dirty="0" smtClean="0"/>
              <a:t> </a:t>
            </a:r>
            <a:r>
              <a:rPr lang="en-US" baseline="0" dirty="0" err="1" smtClean="0"/>
              <a:t>ist</a:t>
            </a:r>
            <a:r>
              <a:rPr lang="en-US" baseline="0" dirty="0" smtClean="0"/>
              <a:t> das Problem </a:t>
            </a:r>
            <a:r>
              <a:rPr lang="en-US" baseline="0" dirty="0" err="1" smtClean="0"/>
              <a:t>dabei</a:t>
            </a:r>
            <a:r>
              <a:rPr lang="en-US" baseline="0" dirty="0" smtClean="0"/>
              <a:t>? </a:t>
            </a:r>
            <a:br>
              <a:rPr lang="en-US" baseline="0" dirty="0" smtClean="0"/>
            </a:br>
            <a:r>
              <a:rPr lang="en-US" baseline="0" dirty="0" smtClean="0">
                <a:sym typeface="Wingdings" panose="05000000000000000000" pitchFamily="2" charset="2"/>
              </a:rPr>
              <a:t> </a:t>
            </a:r>
            <a:r>
              <a:rPr lang="en-US" baseline="0" dirty="0" err="1" smtClean="0">
                <a:sym typeface="Wingdings" panose="05000000000000000000" pitchFamily="2" charset="2"/>
              </a:rPr>
              <a:t>Endlosschleife</a:t>
            </a:r>
            <a:endParaRPr lang="en-US" baseline="0" dirty="0" smtClean="0">
              <a:sym typeface="Wingdings" panose="05000000000000000000" pitchFamily="2" charset="2"/>
            </a:endParaRPr>
          </a:p>
          <a:p>
            <a:pPr marL="0" marR="0" lvl="0" indent="0" algn="l" defTabSz="1088776"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0" indent="0" algn="l" defTabSz="1088776" rtl="0" eaLnBrk="1" fontAlgn="auto" latinLnBrk="0" hangingPunct="1">
              <a:lnSpc>
                <a:spcPct val="100000"/>
              </a:lnSpc>
              <a:spcBef>
                <a:spcPts val="0"/>
              </a:spcBef>
              <a:spcAft>
                <a:spcPts val="0"/>
              </a:spcAft>
              <a:buClrTx/>
              <a:buSzTx/>
              <a:buFontTx/>
              <a:buNone/>
              <a:tabLst/>
              <a:defRPr/>
            </a:pPr>
            <a:r>
              <a:rPr lang="en-US" baseline="0" dirty="0" err="1" smtClean="0">
                <a:sym typeface="Wingdings" panose="05000000000000000000" pitchFamily="2" charset="2"/>
              </a:rPr>
              <a:t>Deswegen</a:t>
            </a:r>
            <a:r>
              <a:rPr lang="en-US" baseline="0" dirty="0" smtClean="0">
                <a:sym typeface="Wingdings" panose="05000000000000000000" pitchFamily="2" charset="2"/>
              </a:rPr>
              <a:t> </a:t>
            </a:r>
            <a:r>
              <a:rPr lang="en-US" baseline="0" dirty="0" err="1" smtClean="0">
                <a:sym typeface="Wingdings" panose="05000000000000000000" pitchFamily="2" charset="2"/>
              </a:rPr>
              <a:t>niemals</a:t>
            </a:r>
            <a:r>
              <a:rPr lang="en-US" baseline="0" dirty="0" smtClean="0">
                <a:sym typeface="Wingdings" panose="05000000000000000000" pitchFamily="2" charset="2"/>
              </a:rPr>
              <a:t> </a:t>
            </a:r>
            <a:r>
              <a:rPr lang="en-US" baseline="0" dirty="0" err="1" smtClean="0">
                <a:sym typeface="Wingdings" panose="05000000000000000000" pitchFamily="2" charset="2"/>
              </a:rPr>
              <a:t>vergessen</a:t>
            </a:r>
            <a:r>
              <a:rPr lang="en-US" baseline="0" dirty="0" smtClean="0">
                <a:sym typeface="Wingdings" panose="05000000000000000000" pitchFamily="2" charset="2"/>
              </a:rPr>
              <a:t>: </a:t>
            </a:r>
            <a:r>
              <a:rPr lang="en-US" baseline="0" dirty="0" err="1" smtClean="0">
                <a:sym typeface="Wingdings" panose="05000000000000000000" pitchFamily="2" charset="2"/>
              </a:rPr>
              <a:t>Eine</a:t>
            </a:r>
            <a:r>
              <a:rPr lang="en-US" baseline="0" dirty="0" smtClean="0">
                <a:sym typeface="Wingdings" panose="05000000000000000000" pitchFamily="2" charset="2"/>
              </a:rPr>
              <a:t> </a:t>
            </a:r>
            <a:r>
              <a:rPr lang="en-US" baseline="0" dirty="0" err="1" smtClean="0">
                <a:sym typeface="Wingdings" panose="05000000000000000000" pitchFamily="2" charset="2"/>
              </a:rPr>
              <a:t>Abbruchbedingung</a:t>
            </a:r>
            <a:r>
              <a:rPr lang="en-US" baseline="0" dirty="0" smtClean="0">
                <a:sym typeface="Wingdings" panose="05000000000000000000" pitchFamily="2" charset="2"/>
              </a:rPr>
              <a:t>.</a:t>
            </a:r>
            <a:endParaRPr lang="en-US" dirty="0" smtClean="0"/>
          </a:p>
        </p:txBody>
      </p:sp>
    </p:spTree>
    <p:extLst>
      <p:ext uri="{BB962C8B-B14F-4D97-AF65-F5344CB8AC3E}">
        <p14:creationId xmlns:p14="http://schemas.microsoft.com/office/powerpoint/2010/main" val="23126153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8</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r>
              <a:rPr lang="en-US" b="0" dirty="0" smtClean="0"/>
              <a:t>1, 1, 2, 3, 5, 8, 13, 21, 34, …</a:t>
            </a:r>
          </a:p>
          <a:p>
            <a:endParaRPr lang="en-US" b="0" dirty="0" smtClean="0"/>
          </a:p>
          <a:p>
            <a:pPr marL="0" marR="0" lvl="0" indent="0" algn="l" defTabSz="1088776" rtl="0" eaLnBrk="1" fontAlgn="auto" latinLnBrk="0" hangingPunct="1">
              <a:lnSpc>
                <a:spcPct val="100000"/>
              </a:lnSpc>
              <a:spcBef>
                <a:spcPts val="0"/>
              </a:spcBef>
              <a:spcAft>
                <a:spcPts val="0"/>
              </a:spcAft>
              <a:buClrTx/>
              <a:buSzTx/>
              <a:buFontTx/>
              <a:buNone/>
              <a:tabLst/>
              <a:defRPr/>
            </a:pPr>
            <a:r>
              <a:rPr lang="en-US" dirty="0" smtClean="0"/>
              <a:t>HILFESTELLUNG:</a:t>
            </a:r>
            <a:br>
              <a:rPr lang="en-US" dirty="0" smtClean="0"/>
            </a:br>
            <a:r>
              <a:rPr lang="en-US" dirty="0" smtClean="0"/>
              <a:t>	IF high &lt; low</a:t>
            </a:r>
            <a:br>
              <a:rPr lang="en-US" dirty="0" smtClean="0"/>
            </a:br>
            <a:r>
              <a:rPr lang="en-US" dirty="0" smtClean="0"/>
              <a:t>		return </a:t>
            </a:r>
            <a:br>
              <a:rPr lang="en-US" dirty="0" smtClean="0"/>
            </a:br>
            <a:r>
              <a:rPr lang="en-US" dirty="0" smtClean="0"/>
              <a:t>	mid = FLOOR((</a:t>
            </a:r>
            <a:r>
              <a:rPr lang="en-US" dirty="0" err="1" smtClean="0"/>
              <a:t>low+high</a:t>
            </a:r>
            <a:r>
              <a:rPr lang="en-US" dirty="0" smtClean="0"/>
              <a:t>) / 2)</a:t>
            </a:r>
            <a:br>
              <a:rPr lang="en-US" dirty="0" smtClean="0"/>
            </a:br>
            <a:r>
              <a:rPr lang="en-US" dirty="0" smtClean="0"/>
              <a:t>	IF </a:t>
            </a:r>
            <a:r>
              <a:rPr lang="en-US" dirty="0" err="1" smtClean="0"/>
              <a:t>searchValue</a:t>
            </a:r>
            <a:r>
              <a:rPr lang="en-US" dirty="0" smtClean="0"/>
              <a:t> = </a:t>
            </a:r>
            <a:r>
              <a:rPr lang="en-US" dirty="0" err="1" smtClean="0"/>
              <a:t>arr</a:t>
            </a:r>
            <a:r>
              <a:rPr lang="en-US" dirty="0" smtClean="0"/>
              <a:t>[mid]</a:t>
            </a:r>
            <a:br>
              <a:rPr lang="en-US" dirty="0" smtClean="0"/>
            </a:br>
            <a:r>
              <a:rPr lang="en-US" dirty="0" smtClean="0"/>
              <a:t>		return mid</a:t>
            </a:r>
            <a:br>
              <a:rPr lang="en-US" dirty="0" smtClean="0"/>
            </a:br>
            <a:r>
              <a:rPr lang="en-US" dirty="0" smtClean="0"/>
              <a:t>	IF </a:t>
            </a:r>
            <a:r>
              <a:rPr lang="en-US" dirty="0" err="1" smtClean="0"/>
              <a:t>searchValue</a:t>
            </a:r>
            <a:r>
              <a:rPr lang="en-US" dirty="0" smtClean="0"/>
              <a:t> &lt; </a:t>
            </a:r>
            <a:r>
              <a:rPr lang="en-US" dirty="0" err="1" smtClean="0"/>
              <a:t>arr</a:t>
            </a:r>
            <a:r>
              <a:rPr lang="en-US" dirty="0" smtClean="0"/>
              <a:t>[mid]</a:t>
            </a:r>
            <a:br>
              <a:rPr lang="en-US" dirty="0" smtClean="0"/>
            </a:br>
            <a:r>
              <a:rPr lang="en-US" dirty="0" smtClean="0"/>
              <a:t>		return </a:t>
            </a:r>
            <a:r>
              <a:rPr lang="en-US" dirty="0" err="1" smtClean="0"/>
              <a:t>binarySearch</a:t>
            </a:r>
            <a:r>
              <a:rPr lang="en-US" dirty="0" smtClean="0"/>
              <a:t>(</a:t>
            </a:r>
            <a:r>
              <a:rPr lang="en-US" dirty="0" err="1" smtClean="0"/>
              <a:t>arr</a:t>
            </a:r>
            <a:r>
              <a:rPr lang="en-US" dirty="0" smtClean="0"/>
              <a:t>, </a:t>
            </a:r>
            <a:r>
              <a:rPr lang="en-US" dirty="0" err="1" smtClean="0"/>
              <a:t>searchValue</a:t>
            </a:r>
            <a:r>
              <a:rPr lang="en-US" dirty="0" smtClean="0"/>
              <a:t>, low, mid-1)</a:t>
            </a:r>
            <a:br>
              <a:rPr lang="en-US" dirty="0" smtClean="0"/>
            </a:br>
            <a:r>
              <a:rPr lang="en-US" dirty="0" smtClean="0"/>
              <a:t>	ELSE </a:t>
            </a:r>
            <a:br>
              <a:rPr lang="en-US" dirty="0" smtClean="0"/>
            </a:br>
            <a:r>
              <a:rPr lang="en-US" dirty="0" smtClean="0"/>
              <a:t>		return </a:t>
            </a:r>
            <a:r>
              <a:rPr lang="en-US" dirty="0" err="1" smtClean="0"/>
              <a:t>binarySearch</a:t>
            </a:r>
            <a:r>
              <a:rPr lang="en-US" dirty="0" smtClean="0"/>
              <a:t>(</a:t>
            </a:r>
            <a:r>
              <a:rPr lang="en-US" dirty="0" err="1" smtClean="0"/>
              <a:t>arr</a:t>
            </a:r>
            <a:r>
              <a:rPr lang="en-US" dirty="0" smtClean="0"/>
              <a:t>, </a:t>
            </a:r>
            <a:r>
              <a:rPr lang="en-US" dirty="0" err="1" smtClean="0"/>
              <a:t>searchValue</a:t>
            </a:r>
            <a:r>
              <a:rPr lang="en-US" dirty="0" smtClean="0"/>
              <a:t>, mid+1, high)</a:t>
            </a:r>
          </a:p>
          <a:p>
            <a:endParaRPr lang="en-US" dirty="0"/>
          </a:p>
        </p:txBody>
      </p:sp>
    </p:spTree>
    <p:extLst>
      <p:ext uri="{BB962C8B-B14F-4D97-AF65-F5344CB8AC3E}">
        <p14:creationId xmlns:p14="http://schemas.microsoft.com/office/powerpoint/2010/main" val="2312615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997877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75"/>
            <a:ext cx="11257200"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2015</a:t>
            </a:r>
          </a:p>
        </p:txBody>
      </p:sp>
      <p:sp>
        <p:nvSpPr>
          <p:cNvPr id="7" name="TextBox 6"/>
          <p:cNvSpPr txBox="1"/>
          <p:nvPr userDrawn="1"/>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smtClean="0">
                <a:solidFill>
                  <a:schemeClr val="tx1"/>
                </a:solidFill>
                <a:ea typeface="Arial Unicode MS" pitchFamily="34" charset="-128"/>
                <a:cs typeface="Arial Unicode MS" pitchFamily="34" charset="-128"/>
              </a:rPr>
              <a:t>Use this title slide only with an</a:t>
            </a:r>
            <a:r>
              <a:rPr lang="en-US" sz="1800" kern="0" baseline="0" dirty="0" smtClean="0">
                <a:solidFill>
                  <a:schemeClr val="tx1"/>
                </a:solidFill>
                <a:ea typeface="Arial Unicode MS" pitchFamily="34" charset="-128"/>
                <a:cs typeface="Arial Unicode MS" pitchFamily="34" charset="-128"/>
              </a:rPr>
              <a:t> image</a:t>
            </a:r>
            <a:endParaRPr lang="en-US" sz="1800" kern="0" dirty="0" smtClean="0">
              <a:solidFill>
                <a:schemeClr val="tx1"/>
              </a:solidFill>
              <a:ea typeface="Arial Unicode MS" pitchFamily="34" charset="-128"/>
              <a:cs typeface="Arial Unicode MS" pitchFamily="34" charset="-128"/>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78"/>
            <a:ext cx="11545200" cy="4392043"/>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208016"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75"/>
            <a:ext cx="11545200" cy="756175"/>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8133317"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4228658"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7639050" y="1691079"/>
            <a:ext cx="4232275" cy="4392042"/>
          </a:xfrm>
          <a:solidFill>
            <a:schemeClr val="bg1">
              <a:lumMod val="95000"/>
            </a:schemeClr>
          </a:solidFill>
        </p:spPr>
        <p:txBody>
          <a:bodyPr tIns="1543147" anchor="t" anchorCtr="0"/>
          <a:lstStyle>
            <a:lvl1pPr algn="ctr">
              <a:defRPr b="0"/>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1079"/>
            <a:ext cx="7149950" cy="4392042"/>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6208016" y="1692392"/>
            <a:ext cx="5662800"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2392"/>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4706938" y="1692392"/>
            <a:ext cx="7164387"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2392"/>
            <a:ext cx="4224188"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6208016"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4318"/>
            <a:ext cx="5662800" cy="250880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
        <p:nvSpPr>
          <p:cNvPr id="11" name="Picture Placeholder 4"/>
          <p:cNvSpPr>
            <a:spLocks noGrp="1"/>
          </p:cNvSpPr>
          <p:nvPr>
            <p:ph type="pic" sz="quarter" idx="16"/>
          </p:nvPr>
        </p:nvSpPr>
        <p:spPr bwMode="gray">
          <a:xfrm>
            <a:off x="6208016" y="3574318"/>
            <a:ext cx="5662800" cy="250880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7" name="Content Placeholder 2"/>
          <p:cNvSpPr>
            <a:spLocks noGrp="1"/>
          </p:cNvSpPr>
          <p:nvPr>
            <p:ph idx="1" hasCustomPrompt="1"/>
          </p:nvPr>
        </p:nvSpPr>
        <p:spPr>
          <a:xfrm>
            <a:off x="324000" y="1692390"/>
            <a:ext cx="11545200" cy="4393017"/>
          </a:xfrm>
        </p:spPr>
        <p:txBody>
          <a:bodyPr tIns="0"/>
          <a:lstStyle>
            <a:lvl1pPr algn="l">
              <a:defRPr b="0"/>
            </a:lvl1pPr>
          </a:lstStyle>
          <a:p>
            <a:pPr lvl="0"/>
            <a:r>
              <a:rPr lang="en-US" dirty="0" smtClean="0"/>
              <a:t>Click to add content</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392"/>
            <a:ext cx="11545200" cy="3385542"/>
          </a:xfrm>
        </p:spPr>
        <p:txBody>
          <a:bodyPr>
            <a:spAutoFit/>
          </a:bodyPr>
          <a:lstStyle>
            <a:lvl1pPr>
              <a:spcBef>
                <a:spcPts val="24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2015</a:t>
            </a:r>
          </a:p>
        </p:txBody>
      </p:sp>
      <p:sp>
        <p:nvSpPr>
          <p:cNvPr id="9" name="Title 1"/>
          <p:cNvSpPr>
            <a:spLocks noGrp="1"/>
          </p:cNvSpPr>
          <p:nvPr>
            <p:ph type="ctrTitle" hasCustomPrompt="1"/>
          </p:nvPr>
        </p:nvSpPr>
        <p:spPr bwMode="gray">
          <a:xfrm>
            <a:off x="467999" y="324075"/>
            <a:ext cx="11257200"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en-US" dirty="0"/>
          </a:p>
        </p:txBody>
      </p:sp>
      <p:pic>
        <p:nvPicPr>
          <p:cNvPr id="11" name="Picture 10"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12" name="TextBox 11"/>
          <p:cNvSpPr txBox="1"/>
          <p:nvPr userDrawn="1"/>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smtClean="0">
                <a:solidFill>
                  <a:schemeClr val="tx1"/>
                </a:solidFill>
                <a:ea typeface="Arial Unicode MS" pitchFamily="34" charset="-128"/>
                <a:cs typeface="Arial Unicode MS" pitchFamily="34" charset="-128"/>
              </a:rPr>
              <a:t>Use this title slide only with an</a:t>
            </a:r>
            <a:r>
              <a:rPr lang="en-US" sz="1800" kern="0" baseline="0" dirty="0" smtClean="0">
                <a:solidFill>
                  <a:schemeClr val="tx1"/>
                </a:solidFill>
                <a:ea typeface="Arial Unicode MS" pitchFamily="34" charset="-128"/>
                <a:cs typeface="Arial Unicode MS" pitchFamily="34" charset="-128"/>
              </a:rPr>
              <a:t> image</a:t>
            </a:r>
            <a:endParaRPr lang="en-US" sz="1800" kern="0" dirty="0" smtClean="0">
              <a:solidFill>
                <a:schemeClr val="tx1"/>
              </a:solidFill>
              <a:ea typeface="Arial Unicode MS" pitchFamily="34" charset="-128"/>
              <a:cs typeface="Arial Unicode MS" pitchFamily="34" charset="-128"/>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3" name="TextBox 2"/>
          <p:cNvSpPr txBox="1"/>
          <p:nvPr userDrawn="1"/>
        </p:nvSpPr>
        <p:spPr bwMode="black">
          <a:xfrm>
            <a:off x="11711056" y="6637720"/>
            <a:ext cx="157094" cy="153888"/>
          </a:xfrm>
          <a:prstGeom prst="rect">
            <a:avLst/>
          </a:prstGeom>
          <a:noFill/>
        </p:spPr>
        <p:txBody>
          <a:bodyPr wrap="none" lIns="0" tIns="0" rIns="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tx1"/>
                </a:solidFill>
              </a:rPr>
              <a:pPr marL="111525" indent="-111525" algn="r">
                <a:buClr>
                  <a:schemeClr val="accent2"/>
                </a:buClr>
                <a:buFont typeface="Arial" pitchFamily="34" charset="0"/>
                <a:buNone/>
              </a:pPr>
              <a:t>‹#›</a:t>
            </a:fld>
            <a:endParaRPr lang="en-US" sz="1000" noProof="0" dirty="0" smtClean="0">
              <a:solidFill>
                <a:schemeClr val="tx1"/>
              </a:solidFill>
            </a:endParaRPr>
          </a:p>
        </p:txBody>
      </p:sp>
      <p:sp>
        <p:nvSpPr>
          <p:cNvPr id="4" name="TextBox 3"/>
          <p:cNvSpPr txBox="1"/>
          <p:nvPr userDrawn="1"/>
        </p:nvSpPr>
        <p:spPr bwMode="black">
          <a:xfrm>
            <a:off x="324000" y="6622344"/>
            <a:ext cx="3648435" cy="153888"/>
          </a:xfrm>
          <a:prstGeom prst="rect">
            <a:avLst/>
          </a:prstGeom>
          <a:noFill/>
        </p:spPr>
        <p:txBody>
          <a:bodyPr wrap="none" lIns="0" tIns="0" rIns="0" bIns="0" rtlCol="0">
            <a:spAutoFit/>
          </a:bodyPr>
          <a:lstStyle/>
          <a:p>
            <a:pPr marL="133200" indent="-133200" algn="l">
              <a:buClr>
                <a:schemeClr val="tx1"/>
              </a:buClr>
              <a:buFont typeface="Arial" pitchFamily="34" charset="0"/>
              <a:buChar char="©"/>
              <a:tabLst/>
            </a:pPr>
            <a:r>
              <a:rPr lang="en-US" sz="1000" noProof="0" dirty="0" smtClean="0">
                <a:solidFill>
                  <a:schemeClr val="tx1"/>
                </a:solidFill>
              </a:rPr>
              <a:t>2015 SAP SE or an SAP affiliate company. All rights reserved.</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algn="l" defTabSz="1088776" rtl="0" eaLnBrk="1" latinLnBrk="0" hangingPunct="1">
              <a:spcBef>
                <a:spcPct val="0"/>
              </a:spcBef>
              <a:buNone/>
            </a:pPr>
            <a:r>
              <a:rPr lang="en-US" sz="2900" b="1" kern="1200" noProof="0" dirty="0" smtClean="0">
                <a:solidFill>
                  <a:schemeClr val="accent2"/>
                </a:solidFill>
                <a:latin typeface="+mj-lt"/>
                <a:ea typeface="+mj-ea"/>
                <a:cs typeface="+mj-cs"/>
              </a:rPr>
              <a:t>© 2015 SAP SE or an SAP affiliate company.</a:t>
            </a:r>
            <a:r>
              <a:rPr lang="en-US" sz="2900" b="1" kern="1200" baseline="0" noProof="0" dirty="0" smtClean="0">
                <a:solidFill>
                  <a:schemeClr val="accent2"/>
                </a:solidFill>
                <a:latin typeface="+mj-lt"/>
                <a:ea typeface="+mj-ea"/>
                <a:cs typeface="+mj-cs"/>
              </a:rPr>
              <a:t> </a:t>
            </a:r>
            <a:r>
              <a:rPr lang="en-US" sz="2900" b="1" kern="1200" noProof="0" dirty="0" smtClean="0">
                <a:solidFill>
                  <a:schemeClr val="accent2"/>
                </a:solidFill>
                <a:latin typeface="+mj-lt"/>
                <a:ea typeface="+mj-ea"/>
                <a:cs typeface="+mj-cs"/>
              </a:rPr>
              <a:t>All rights reserved.</a:t>
            </a:r>
          </a:p>
        </p:txBody>
      </p:sp>
      <p:sp>
        <p:nvSpPr>
          <p:cNvPr id="5" name="TextBox 4"/>
          <p:cNvSpPr txBox="1"/>
          <p:nvPr userDrawn="1"/>
        </p:nvSpPr>
        <p:spPr bwMode="gray">
          <a:xfrm>
            <a:off x="323999" y="1692000"/>
            <a:ext cx="11547325" cy="3539430"/>
          </a:xfrm>
          <a:prstGeom prst="rect">
            <a:avLst/>
          </a:prstGeom>
          <a:noFill/>
        </p:spPr>
        <p:txBody>
          <a:bodyPr wrap="square" lIns="0" tIns="0" rIns="0" bIns="0" rtlCol="0">
            <a:spAutoFit/>
          </a:bodyPr>
          <a:lstStyle/>
          <a:p>
            <a:r>
              <a:rPr lang="en-US" sz="1200" kern="1200" dirty="0" smtClean="0">
                <a:solidFill>
                  <a:schemeClr val="tx1"/>
                </a:solidFill>
                <a:latin typeface="Arial"/>
                <a:ea typeface="MS PGothic"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200" kern="1200" dirty="0" smtClean="0">
                <a:solidFill>
                  <a:schemeClr val="tx1"/>
                </a:solidFill>
                <a:latin typeface="Arial"/>
                <a:ea typeface="MS PGothic" pitchFamily="34" charset="-128"/>
                <a:cs typeface="+mn-cs"/>
              </a:rPr>
              <a:t>SAP and other SAP products and services mentioned herein as well as their respective logos are trademarks or registered trademarks of SAP SE (or an SAP affiliate company) in Germany and other countries. Please see </a:t>
            </a:r>
            <a:r>
              <a:rPr lang="en-US" sz="1200" kern="1200" dirty="0" smtClean="0">
                <a:solidFill>
                  <a:schemeClr val="tx1"/>
                </a:solidFill>
                <a:latin typeface="Arial"/>
                <a:ea typeface="MS PGothic" pitchFamily="34" charset="-128"/>
                <a:cs typeface="+mn-cs"/>
                <a:hlinkClick r:id="rId2"/>
              </a:rPr>
              <a:t>http://global12.sap.com/corporate-en/legal/copyright/index.epx</a:t>
            </a:r>
            <a:r>
              <a:rPr lang="en-US" sz="1200" kern="1200" dirty="0" smtClean="0">
                <a:solidFill>
                  <a:schemeClr val="tx1"/>
                </a:solidFill>
                <a:latin typeface="Arial"/>
                <a:ea typeface="MS PGothic" pitchFamily="34" charset="-128"/>
                <a:cs typeface="+mn-cs"/>
              </a:rPr>
              <a:t> for additional trademark information and notices.</a:t>
            </a:r>
          </a:p>
          <a:p>
            <a:pPr>
              <a:spcBef>
                <a:spcPts val="1200"/>
              </a:spcBef>
            </a:pPr>
            <a:r>
              <a:rPr lang="en-US" sz="1200" kern="1200" dirty="0" smtClean="0">
                <a:solidFill>
                  <a:schemeClr val="tx1"/>
                </a:solidFill>
                <a:latin typeface="Arial"/>
                <a:ea typeface="MS PGothic" pitchFamily="34" charset="-128"/>
                <a:cs typeface="+mn-cs"/>
              </a:rPr>
              <a:t>Some software products marketed by SAP SE and its distributors contain proprietary software components of other software vendors.</a:t>
            </a:r>
          </a:p>
          <a:p>
            <a:pPr>
              <a:spcBef>
                <a:spcPts val="1200"/>
              </a:spcBef>
            </a:pPr>
            <a:r>
              <a:rPr lang="en-US" sz="1200" kern="1200" dirty="0" smtClean="0">
                <a:solidFill>
                  <a:schemeClr val="tx1"/>
                </a:solidFill>
                <a:latin typeface="Arial"/>
                <a:ea typeface="MS PGothic" pitchFamily="34" charset="-128"/>
                <a:cs typeface="+mn-cs"/>
              </a:rPr>
              <a:t>National product specifications may vary.</a:t>
            </a:r>
          </a:p>
          <a:p>
            <a:pPr>
              <a:spcBef>
                <a:spcPts val="1200"/>
              </a:spcBef>
            </a:pPr>
            <a:r>
              <a:rPr lang="en-US" sz="1200" kern="1200" dirty="0" smtClean="0">
                <a:solidFill>
                  <a:schemeClr val="tx1"/>
                </a:solidFill>
                <a:latin typeface="Arial"/>
                <a:ea typeface="MS PGothic"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kern="1200" dirty="0" smtClean="0">
                <a:solidFill>
                  <a:schemeClr val="tx1"/>
                </a:solidFill>
                <a:latin typeface="Arial"/>
                <a:ea typeface="MS PGothic" pitchFamily="34" charset="-128"/>
                <a:cs typeface="+mn-cs"/>
              </a:rPr>
            </a:br>
            <a:r>
              <a:rPr lang="en-US" sz="1200" kern="1200" dirty="0" smtClean="0">
                <a:solidFill>
                  <a:schemeClr val="tx1"/>
                </a:solidFill>
                <a:latin typeface="Arial"/>
                <a:ea typeface="MS PGothic" pitchFamily="34" charset="-128"/>
                <a:cs typeface="+mn-cs"/>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smtClean="0">
                <a:solidFill>
                  <a:schemeClr val="tx1"/>
                </a:solidFill>
                <a:latin typeface="Arial"/>
                <a:ea typeface="MS PGothic" pitchFamily="34" charset="-128"/>
                <a:cs typeface="+mn-cs"/>
              </a:rPr>
              <a:t>In particular, SAP SE or its affiliated companies have no obligation to pursue any course of business outlined in this document or any related presentation, or to develop </a:t>
            </a:r>
            <a:br>
              <a:rPr lang="en-US" sz="1200" kern="1200" dirty="0" smtClean="0">
                <a:solidFill>
                  <a:schemeClr val="tx1"/>
                </a:solidFill>
                <a:latin typeface="Arial"/>
                <a:ea typeface="MS PGothic" pitchFamily="34" charset="-128"/>
                <a:cs typeface="+mn-cs"/>
              </a:rPr>
            </a:br>
            <a:r>
              <a:rPr lang="en-US" sz="1200" kern="1200" dirty="0" smtClean="0">
                <a:solidFill>
                  <a:schemeClr val="tx1"/>
                </a:solidFill>
                <a:latin typeface="Arial"/>
                <a:ea typeface="MS PGothic" pitchFamily="34" charset="-128"/>
                <a:cs typeface="+mn-cs"/>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kern="1200" dirty="0" smtClean="0">
                <a:solidFill>
                  <a:schemeClr val="tx1"/>
                </a:solidFill>
                <a:latin typeface="Arial"/>
                <a:ea typeface="MS PGothic" pitchFamily="34" charset="-128"/>
                <a:cs typeface="+mn-cs"/>
              </a:rPr>
            </a:br>
            <a:r>
              <a:rPr lang="en-US" sz="1200" kern="1200" dirty="0" smtClean="0">
                <a:solidFill>
                  <a:schemeClr val="tx1"/>
                </a:solidFill>
                <a:latin typeface="Arial"/>
                <a:ea typeface="MS PGothic" pitchFamily="34" charset="-128"/>
                <a:cs typeface="+mn-cs"/>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marL="0" marR="0" indent="0" algn="l" defTabSz="1088776" rtl="0" eaLnBrk="1" fontAlgn="auto" latinLnBrk="0" hangingPunct="1">
              <a:lnSpc>
                <a:spcPct val="100000"/>
              </a:lnSpc>
              <a:spcBef>
                <a:spcPct val="0"/>
              </a:spcBef>
              <a:spcAft>
                <a:spcPts val="0"/>
              </a:spcAft>
              <a:buClrTx/>
              <a:buSzTx/>
              <a:buFontTx/>
              <a:buNone/>
              <a:tabLst/>
              <a:defRPr/>
            </a:pPr>
            <a:r>
              <a:rPr lang="en-US" sz="2900" b="1" kern="1200" noProof="0" dirty="0" smtClean="0">
                <a:solidFill>
                  <a:schemeClr val="accent2"/>
                </a:solidFill>
                <a:latin typeface="+mj-lt"/>
                <a:ea typeface="+mj-ea"/>
                <a:cs typeface="+mj-cs"/>
              </a:rPr>
              <a:t>© 2015 SAP SE </a:t>
            </a:r>
            <a:r>
              <a:rPr lang="en-US" sz="2900" b="1" kern="1200" noProof="0" dirty="0" err="1" smtClean="0">
                <a:solidFill>
                  <a:schemeClr val="accent2"/>
                </a:solidFill>
                <a:latin typeface="+mj-lt"/>
                <a:ea typeface="+mj-ea"/>
                <a:cs typeface="+mj-cs"/>
              </a:rPr>
              <a:t>oder</a:t>
            </a:r>
            <a:r>
              <a:rPr lang="en-US" sz="2900" b="1" kern="1200" noProof="0" dirty="0" smtClean="0">
                <a:solidFill>
                  <a:schemeClr val="accent2"/>
                </a:solidFill>
                <a:latin typeface="+mj-lt"/>
                <a:ea typeface="+mj-ea"/>
                <a:cs typeface="+mj-cs"/>
              </a:rPr>
              <a:t> </a:t>
            </a:r>
            <a:r>
              <a:rPr lang="en-US" sz="2900" b="1" kern="1200" noProof="0" dirty="0" err="1" smtClean="0">
                <a:solidFill>
                  <a:schemeClr val="accent2"/>
                </a:solidFill>
                <a:latin typeface="+mj-lt"/>
                <a:ea typeface="+mj-ea"/>
                <a:cs typeface="+mj-cs"/>
              </a:rPr>
              <a:t>ein</a:t>
            </a:r>
            <a:r>
              <a:rPr lang="en-US" sz="2900" b="1" kern="1200" noProof="0" dirty="0" smtClean="0">
                <a:solidFill>
                  <a:schemeClr val="accent2"/>
                </a:solidFill>
                <a:latin typeface="+mj-lt"/>
                <a:ea typeface="+mj-ea"/>
                <a:cs typeface="+mj-cs"/>
              </a:rPr>
              <a:t> SAP-</a:t>
            </a:r>
            <a:r>
              <a:rPr lang="en-US" sz="2900" b="1" kern="1200" noProof="0" dirty="0" err="1" smtClean="0">
                <a:solidFill>
                  <a:schemeClr val="accent2"/>
                </a:solidFill>
                <a:latin typeface="+mj-lt"/>
                <a:ea typeface="+mj-ea"/>
                <a:cs typeface="+mj-cs"/>
              </a:rPr>
              <a:t>Konzernunternehmen</a:t>
            </a:r>
            <a:r>
              <a:rPr lang="en-US" sz="2900" b="1" kern="1200" noProof="0" dirty="0" smtClean="0">
                <a:solidFill>
                  <a:schemeClr val="accent2"/>
                </a:solidFill>
                <a:latin typeface="+mj-lt"/>
                <a:ea typeface="+mj-ea"/>
                <a:cs typeface="+mj-cs"/>
              </a:rPr>
              <a:t>. </a:t>
            </a:r>
            <a:br>
              <a:rPr lang="en-US" sz="2900" b="1" kern="1200" noProof="0" dirty="0" smtClean="0">
                <a:solidFill>
                  <a:schemeClr val="accent2"/>
                </a:solidFill>
                <a:latin typeface="+mj-lt"/>
                <a:ea typeface="+mj-ea"/>
                <a:cs typeface="+mj-cs"/>
              </a:rPr>
            </a:br>
            <a:r>
              <a:rPr lang="en-US" sz="2900" b="1" kern="1200" noProof="0" dirty="0" err="1" smtClean="0">
                <a:solidFill>
                  <a:schemeClr val="accent2"/>
                </a:solidFill>
                <a:latin typeface="+mj-lt"/>
                <a:ea typeface="+mj-ea"/>
                <a:cs typeface="+mj-cs"/>
              </a:rPr>
              <a:t>Alle</a:t>
            </a:r>
            <a:r>
              <a:rPr lang="en-US" sz="2900" b="1" kern="1200" noProof="0" dirty="0" smtClean="0">
                <a:solidFill>
                  <a:schemeClr val="accent2"/>
                </a:solidFill>
                <a:latin typeface="+mj-lt"/>
                <a:ea typeface="+mj-ea"/>
                <a:cs typeface="+mj-cs"/>
              </a:rPr>
              <a:t> </a:t>
            </a:r>
            <a:r>
              <a:rPr lang="en-US" sz="2900" b="1" kern="1200" noProof="0" dirty="0" err="1" smtClean="0">
                <a:solidFill>
                  <a:schemeClr val="accent2"/>
                </a:solidFill>
                <a:latin typeface="+mj-lt"/>
                <a:ea typeface="+mj-ea"/>
                <a:cs typeface="+mj-cs"/>
              </a:rPr>
              <a:t>Rechte</a:t>
            </a:r>
            <a:r>
              <a:rPr lang="en-US" sz="2900" b="1" kern="1200" noProof="0" dirty="0" smtClean="0">
                <a:solidFill>
                  <a:schemeClr val="accent2"/>
                </a:solidFill>
                <a:latin typeface="+mj-lt"/>
                <a:ea typeface="+mj-ea"/>
                <a:cs typeface="+mj-cs"/>
              </a:rPr>
              <a:t> </a:t>
            </a:r>
            <a:r>
              <a:rPr lang="en-US" sz="2900" b="1" kern="1200" noProof="0" dirty="0" err="1" smtClean="0">
                <a:solidFill>
                  <a:schemeClr val="accent2"/>
                </a:solidFill>
                <a:latin typeface="+mj-lt"/>
                <a:ea typeface="+mj-ea"/>
                <a:cs typeface="+mj-cs"/>
              </a:rPr>
              <a:t>vorbehalten</a:t>
            </a:r>
            <a:r>
              <a:rPr lang="en-US" sz="2900" b="1" kern="1200" noProof="0" dirty="0" smtClean="0">
                <a:solidFill>
                  <a:schemeClr val="accent2"/>
                </a:solidFill>
                <a:latin typeface="+mj-lt"/>
                <a:ea typeface="+mj-ea"/>
                <a:cs typeface="+mj-cs"/>
              </a:rPr>
              <a:t>.</a:t>
            </a:r>
          </a:p>
        </p:txBody>
      </p:sp>
      <p:sp>
        <p:nvSpPr>
          <p:cNvPr id="8" name="TextBox 7"/>
          <p:cNvSpPr txBox="1"/>
          <p:nvPr userDrawn="1"/>
        </p:nvSpPr>
        <p:spPr bwMode="gray">
          <a:xfrm>
            <a:off x="323999" y="1692000"/>
            <a:ext cx="11547325" cy="4278094"/>
          </a:xfrm>
          <a:prstGeom prst="rect">
            <a:avLst/>
          </a:prstGeom>
          <a:noFill/>
        </p:spPr>
        <p:txBody>
          <a:bodyPr wrap="square" lIns="0" tIns="0" rIns="0" bIns="0" rtlCol="0">
            <a:spAutoFit/>
          </a:bodyPr>
          <a:lstStyle/>
          <a:p>
            <a:r>
              <a:rPr lang="de-DE" sz="1200" kern="1200" noProof="0" dirty="0" smtClean="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ein SAP-Konzernunternehmen nicht gestattet.</a:t>
            </a:r>
          </a:p>
          <a:p>
            <a:pPr>
              <a:spcBef>
                <a:spcPts val="1200"/>
              </a:spcBef>
            </a:pPr>
            <a:r>
              <a:rPr lang="de-DE" sz="1200" kern="1200" noProof="0" dirty="0" smtClean="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smtClean="0">
                <a:solidFill>
                  <a:schemeClr val="tx1"/>
                </a:solidFill>
                <a:effectLst/>
                <a:latin typeface="Arial"/>
                <a:ea typeface="+mn-ea"/>
                <a:cs typeface="+mn-cs"/>
              </a:rPr>
            </a:b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von einem SAP-Konzernunternehmen) in Deutschland und verschiedenen anderen Ländern weltweit.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Weitere Hinweise und Informationen zum Markenrecht finden Sie unter </a:t>
            </a:r>
            <a:r>
              <a:rPr lang="de-DE" sz="1200" kern="1200" noProof="0" dirty="0" smtClean="0">
                <a:solidFill>
                  <a:schemeClr val="tx1"/>
                </a:solidFill>
                <a:effectLst/>
                <a:latin typeface="Arial"/>
                <a:ea typeface="+mn-ea"/>
                <a:cs typeface="+mn-cs"/>
                <a:hlinkClick r:id="rId2"/>
              </a:rPr>
              <a:t>http://global.sap.com/corporate-de/legal/copyright/index.epx</a:t>
            </a:r>
            <a:r>
              <a:rPr lang="de-DE" sz="1200" kern="1200" noProof="0" dirty="0" smtClean="0">
                <a:solidFill>
                  <a:schemeClr val="tx1"/>
                </a:solidFill>
                <a:effectLst/>
                <a:latin typeface="Arial"/>
                <a:ea typeface="+mn-ea"/>
                <a:cs typeface="+mn-cs"/>
              </a:rPr>
              <a:t>.</a:t>
            </a:r>
          </a:p>
          <a:p>
            <a:pPr>
              <a:spcBef>
                <a:spcPts val="1200"/>
              </a:spcBef>
            </a:pPr>
            <a:r>
              <a:rPr lang="de-DE" sz="1200" kern="1200" noProof="0" dirty="0" smtClean="0">
                <a:solidFill>
                  <a:schemeClr val="tx1"/>
                </a:solidFill>
                <a:effectLst/>
                <a:latin typeface="Arial"/>
                <a:ea typeface="+mn-ea"/>
                <a:cs typeface="+mn-cs"/>
              </a:rPr>
              <a:t>Die von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smtClean="0">
                <a:solidFill>
                  <a:schemeClr val="tx1"/>
                </a:solidFill>
                <a:effectLst/>
                <a:latin typeface="Arial"/>
                <a:ea typeface="+mn-ea"/>
                <a:cs typeface="+mn-cs"/>
              </a:rPr>
              <a:t>Produkte können länderspezifische Unterschiede aufweisen.</a:t>
            </a:r>
          </a:p>
          <a:p>
            <a:pPr>
              <a:spcBef>
                <a:spcPts val="1200"/>
              </a:spcBef>
            </a:pPr>
            <a:r>
              <a:rPr lang="de-DE" sz="1200" kern="1200" noProof="0" dirty="0" smtClean="0">
                <a:solidFill>
                  <a:schemeClr val="tx1"/>
                </a:solidFill>
                <a:effectLst/>
                <a:latin typeface="Arial"/>
                <a:ea typeface="+mn-ea"/>
                <a:cs typeface="+mn-cs"/>
              </a:rPr>
              <a:t>Die vorliegenden Unterlagen werden von der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einem SAP-Konzernunternehmen bereitgestellt und dienen ausschließlich zu Informationszwecken.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smtClean="0">
                <a:solidFill>
                  <a:schemeClr val="tx1"/>
                </a:solidFill>
                <a:effectLst/>
                <a:latin typeface="Arial"/>
                <a:ea typeface="+mn-ea"/>
                <a:cs typeface="+mn-cs"/>
              </a:rPr>
              <a:t> </a:t>
            </a:r>
            <a:r>
              <a:rPr lang="de-DE" sz="1200" kern="1200" noProof="0" dirty="0" smtClean="0">
                <a:solidFill>
                  <a:schemeClr val="tx1"/>
                </a:solidFill>
                <a:effectLst/>
                <a:latin typeface="Arial"/>
                <a:ea typeface="+mn-ea"/>
                <a:cs typeface="+mn-cs"/>
              </a:rPr>
              <a:t>dieser Publikation.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smtClean="0">
                <a:solidFill>
                  <a:schemeClr val="tx1"/>
                </a:solidFill>
                <a:effectLst/>
                <a:latin typeface="Arial"/>
                <a:ea typeface="+mn-ea"/>
                <a:cs typeface="+mn-cs"/>
              </a:rPr>
              <a:t>Insbesondere sind die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Strategie und etwaige künftige Entwicklungen, Produkte und/oder Plattformen der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ihrer Konzernunternehmen können von der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ihren Konzernunternehmen jederzeit und ohne Angabe von Gründen unangekündigt geändert werden.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999" y="324075"/>
            <a:ext cx="11547325"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sp>
        <p:nvSpPr>
          <p:cNvPr id="6" name="Subtitle 2"/>
          <p:cNvSpPr>
            <a:spLocks noGrp="1"/>
          </p:cNvSpPr>
          <p:nvPr>
            <p:ph type="subTitle" idx="1" hasCustomPrompt="1"/>
          </p:nvPr>
        </p:nvSpPr>
        <p:spPr bwMode="gray">
          <a:xfrm>
            <a:off x="324000"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2015</a:t>
            </a:r>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Ref idx="1001">
        <a:schemeClr val="bg1"/>
      </p:bgRef>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324000"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2015</a:t>
            </a:r>
          </a:p>
        </p:txBody>
      </p:sp>
      <p:sp>
        <p:nvSpPr>
          <p:cNvPr id="9" name="Title 1"/>
          <p:cNvSpPr>
            <a:spLocks noGrp="1"/>
          </p:cNvSpPr>
          <p:nvPr>
            <p:ph type="ctrTitle" hasCustomPrompt="1"/>
          </p:nvPr>
        </p:nvSpPr>
        <p:spPr bwMode="gray">
          <a:xfrm>
            <a:off x="323999" y="324075"/>
            <a:ext cx="11547325"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en-US" dirty="0"/>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0"/>
            <a:ext cx="11545200" cy="2296057"/>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en-US" dirty="0"/>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6" name="Picture 5"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Divider Page with Supergraphic">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0"/>
            <a:ext cx="11545200" cy="2296057"/>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de-DE" dirty="0"/>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6" name="Picture 5"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pic>
        <p:nvPicPr>
          <p:cNvPr id="8" name="Picture 7" descr="\\dwdf032\cmedia\Templates_Guidelines\eOn\_Presentations\_Templates\Cloud_from_BrandTool\SAP_Cloud_lg_rgb_65.png"/>
          <p:cNvPicPr>
            <a:picLocks noChangeAspect="1" noChangeArrowheads="1"/>
          </p:cNvPicPr>
          <p:nvPr userDrawn="1"/>
        </p:nvPicPr>
        <p:blipFill rotWithShape="1">
          <a:blip r:embed="rId3" cstate="screen">
            <a:extLst>
              <a:ext uri="{28A0092B-C50C-407E-A947-70E740481C1C}">
                <a14:useLocalDpi xmlns:a14="http://schemas.microsoft.com/office/drawing/2010/main"/>
              </a:ext>
            </a:extLst>
          </a:blip>
          <a:srcRect/>
          <a:stretch/>
        </p:blipFill>
        <p:spPr bwMode="auto">
          <a:xfrm>
            <a:off x="6224049" y="0"/>
            <a:ext cx="5645151" cy="2295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9604071"/>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38"/>
            <a:ext cx="11545200" cy="213529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en-US" dirty="0"/>
          </a:p>
        </p:txBody>
      </p:sp>
      <p:sp>
        <p:nvSpPr>
          <p:cNvPr id="12" name="Rectangle 11"/>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Thank you</a:t>
            </a:r>
            <a:endParaRPr lang="en-US" dirty="0"/>
          </a:p>
        </p:txBody>
      </p:sp>
      <p:sp>
        <p:nvSpPr>
          <p:cNvPr id="12" name="Rectangle 11"/>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236462"/>
            <a:ext cx="11545200" cy="1846659"/>
          </a:xfrm>
        </p:spPr>
        <p:txBody>
          <a:bodyPr anchor="b" anchorCtr="0">
            <a:noAutofit/>
          </a:bodyPr>
          <a:lstStyle>
            <a:lvl1pPr>
              <a:spcBef>
                <a:spcPts val="0"/>
              </a:spcBef>
              <a:defRPr sz="20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4000" y="478741"/>
            <a:ext cx="1826494" cy="907200"/>
          </a:xfrm>
          <a:prstGeom prst="rect">
            <a:avLst/>
          </a:prstGeom>
          <a:noFill/>
          <a:ln>
            <a:noFill/>
          </a:ln>
        </p:spPr>
      </p:pic>
      <p:sp>
        <p:nvSpPr>
          <p:cNvPr id="6" name="TextBox 5"/>
          <p:cNvSpPr txBox="1"/>
          <p:nvPr userDrawn="1"/>
        </p:nvSpPr>
        <p:spPr bwMode="black">
          <a:xfrm>
            <a:off x="324000" y="6622344"/>
            <a:ext cx="3648435" cy="153888"/>
          </a:xfrm>
          <a:prstGeom prst="rect">
            <a:avLst/>
          </a:prstGeom>
          <a:noFill/>
        </p:spPr>
        <p:txBody>
          <a:bodyPr wrap="none" lIns="0" tIns="0" rIns="0" bIns="0" rtlCol="0">
            <a:spAutoFit/>
          </a:bodyPr>
          <a:lstStyle/>
          <a:p>
            <a:pPr marL="133200" indent="-133200" algn="l">
              <a:buClr>
                <a:schemeClr val="tx1"/>
              </a:buClr>
              <a:buFont typeface="Arial" pitchFamily="34" charset="0"/>
              <a:buChar char="©"/>
              <a:tabLst/>
            </a:pPr>
            <a:r>
              <a:rPr lang="en-US" sz="1000" noProof="0" dirty="0" smtClean="0">
                <a:solidFill>
                  <a:schemeClr val="tx1"/>
                </a:solidFill>
              </a:rPr>
              <a:t>2015 SAP SE or an SAP affiliate company. All rights reserved.</a:t>
            </a: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392"/>
            <a:ext cx="11545200" cy="3832705"/>
          </a:xfrm>
        </p:spPr>
        <p:txBody>
          <a:bodyPr>
            <a:noAutofit/>
          </a:bodyPr>
          <a:lstStyle>
            <a:lvl1pPr marL="0" marR="0" indent="0" algn="l" defTabSz="1088776" rtl="0" eaLnBrk="1" fontAlgn="auto" latinLnBrk="0" hangingPunct="1">
              <a:lnSpc>
                <a:spcPct val="100000"/>
              </a:lnSpc>
              <a:spcBef>
                <a:spcPts val="1200"/>
              </a:spcBef>
              <a:spcAft>
                <a:spcPts val="0"/>
              </a:spcAft>
              <a:buClr>
                <a:schemeClr val="accent1"/>
              </a:buClr>
              <a:buSzPct val="80000"/>
              <a:buFontTx/>
              <a:buNone/>
              <a:tabLst/>
              <a:defRPr sz="2000" b="0"/>
            </a:lvl1pPr>
            <a:lvl2pPr marL="180000" marR="0" indent="-180000" algn="l" defTabSz="1088776"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60000" marR="0" indent="-179388" algn="l" defTabSz="1088776"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40000" marR="0" indent="-180000" algn="l" defTabSz="1088776"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smtClean="0"/>
              <a:t>Agenda Item/Divider Headline</a:t>
            </a:r>
          </a:p>
          <a:p>
            <a:pPr lvl="1"/>
            <a:r>
              <a:rPr lang="en-US" dirty="0" smtClean="0"/>
              <a:t>Details</a:t>
            </a:r>
          </a:p>
          <a:p>
            <a:pPr lvl="2"/>
            <a:r>
              <a:rPr lang="en-US" dirty="0" smtClean="0"/>
              <a:t>Third Level</a:t>
            </a:r>
          </a:p>
          <a:p>
            <a:pPr lvl="3"/>
            <a:r>
              <a:rPr lang="en-US" dirty="0" smtClean="0"/>
              <a:t>Fourth Level</a:t>
            </a:r>
          </a:p>
          <a:p>
            <a:endParaRPr lang="en-US" dirty="0" smtClean="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75"/>
            <a:ext cx="11545200" cy="756175"/>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1079"/>
            <a:ext cx="11545200" cy="4392042"/>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485"/>
            <a:ext cx="115452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7251"/>
            <a:ext cx="11545200" cy="324075"/>
          </a:xfrm>
          <a:prstGeom prst="rect">
            <a:avLst/>
          </a:prstGeom>
          <a:solidFill>
            <a:schemeClr val="tx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0" y="6622344"/>
            <a:ext cx="3760650" cy="153888"/>
          </a:xfrm>
          <a:prstGeom prst="rect">
            <a:avLst/>
          </a:prstGeom>
          <a:noFill/>
        </p:spPr>
        <p:txBody>
          <a:bodyPr wrap="none" lIns="85730" tIns="0" rIns="0" bIns="0" rtlCol="0">
            <a:spAutoFit/>
          </a:bodyPr>
          <a:lstStyle/>
          <a:p>
            <a:pPr marL="133200" indent="-133200" algn="l">
              <a:buClr>
                <a:schemeClr val="bg1"/>
              </a:buClr>
              <a:buFont typeface="Arial" pitchFamily="34" charset="0"/>
              <a:buChar char="©"/>
              <a:tabLst/>
            </a:pPr>
            <a:r>
              <a:rPr lang="en-US" sz="1000" noProof="0" dirty="0" smtClean="0">
                <a:solidFill>
                  <a:schemeClr val="bg1"/>
                </a:solidFill>
              </a:rPr>
              <a:t>2015 SAP SE or an SAP affiliate company. All rights reserved.</a:t>
            </a:r>
          </a:p>
        </p:txBody>
      </p:sp>
      <p:sp>
        <p:nvSpPr>
          <p:cNvPr id="34" name="TextBox 33"/>
          <p:cNvSpPr txBox="1"/>
          <p:nvPr/>
        </p:nvSpPr>
        <p:spPr bwMode="black">
          <a:xfrm>
            <a:off x="11624489" y="6622344"/>
            <a:ext cx="243661" cy="153888"/>
          </a:xfrm>
          <a:prstGeom prst="rect">
            <a:avLst/>
          </a:prstGeom>
          <a:noFill/>
        </p:spPr>
        <p:txBody>
          <a:bodyPr wrap="none" lIns="0" tIns="0" rIns="8573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bg1"/>
                </a:solidFill>
              </a:rPr>
              <a:pPr marL="111525" indent="-111525" algn="r">
                <a:buClr>
                  <a:schemeClr val="accent2"/>
                </a:buClr>
                <a:buFont typeface="Arial" pitchFamily="34" charset="0"/>
                <a:buNone/>
              </a:pPr>
              <a:t>‹#›</a:t>
            </a:fld>
            <a:endParaRPr lang="en-US" sz="1000" noProof="0" dirty="0" smtClean="0">
              <a:solidFill>
                <a:schemeClr val="bg1"/>
              </a:solidFill>
            </a:endParaRPr>
          </a:p>
        </p:txBody>
      </p:sp>
      <p:sp>
        <p:nvSpPr>
          <p:cNvPr id="5" name="Information_Classification"/>
          <p:cNvSpPr txBox="1"/>
          <p:nvPr userDrawn="1"/>
        </p:nvSpPr>
        <p:spPr>
          <a:xfrm>
            <a:off x="10718800" y="6623893"/>
            <a:ext cx="424796" cy="153888"/>
          </a:xfrm>
          <a:prstGeom prst="rect">
            <a:avLst/>
          </a:prstGeom>
          <a:noFill/>
        </p:spPr>
        <p:txBody>
          <a:bodyPr vert="horz" wrap="none" lIns="0" tIns="0" rIns="0" bIns="0" rtlCol="0">
            <a:spAutoFit/>
          </a:bodyPr>
          <a:lstStyle/>
          <a:p>
            <a:pPr algn="l" fontAlgn="base">
              <a:spcBef>
                <a:spcPts val="600"/>
              </a:spcBef>
              <a:spcAft>
                <a:spcPct val="0"/>
              </a:spcAft>
              <a:buClr>
                <a:srgbClr val="F0AB00"/>
              </a:buClr>
              <a:buSzPct val="80000"/>
            </a:pPr>
            <a:r>
              <a:rPr kumimoji="0" lang="de-DE" sz="1000" b="0" i="0" u="none" kern="0" baseline="0" dirty="0" smtClean="0">
                <a:solidFill>
                  <a:srgbClr val="FFFFFF"/>
                </a:solidFill>
                <a:latin typeface="Arial"/>
                <a:ea typeface="Arial Unicode MS"/>
                <a:cs typeface="Arial Unicode MS" pitchFamily="34" charset="-128"/>
                <a:sym typeface="Arial"/>
              </a:rPr>
              <a:t>Internal</a:t>
            </a:r>
            <a:endParaRPr kumimoji="0" lang="de-DE" sz="1000" b="0" i="0" u="none" kern="0" baseline="0" dirty="0" smtClean="0">
              <a:solidFill>
                <a:srgbClr val="FFFFFF"/>
              </a:solidFill>
              <a:latin typeface="Arial"/>
              <a:ea typeface="Arial Unicode MS"/>
              <a:cs typeface="Arial Unicode MS" pitchFamily="34" charset="-128"/>
              <a:sym typeface="Arial"/>
            </a:endParaRP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9" r:id="rId3"/>
    <p:sldLayoutId id="2147483708" r:id="rId4"/>
    <p:sldLayoutId id="2147483704" r:id="rId5"/>
    <p:sldLayoutId id="2147483711" r:id="rId6"/>
    <p:sldLayoutId id="2147483689" r:id="rId7"/>
    <p:sldLayoutId id="2147483702" r:id="rId8"/>
    <p:sldLayoutId id="2147483684" r:id="rId9"/>
    <p:sldLayoutId id="2147483665" r:id="rId10"/>
    <p:sldLayoutId id="2147483683" r:id="rId11"/>
    <p:sldLayoutId id="2147483687" r:id="rId12"/>
    <p:sldLayoutId id="2147483710" r:id="rId13"/>
    <p:sldLayoutId id="2147483686" r:id="rId14"/>
    <p:sldLayoutId id="2147483669" r:id="rId15"/>
    <p:sldLayoutId id="2147483691" r:id="rId16"/>
    <p:sldLayoutId id="2147483688" r:id="rId17"/>
    <p:sldLayoutId id="2147483703" r:id="rId18"/>
    <p:sldLayoutId id="2147483685" r:id="rId19"/>
    <p:sldLayoutId id="2147483692" r:id="rId20"/>
    <p:sldLayoutId id="2147483674" r:id="rId21"/>
    <p:sldLayoutId id="2147483705" r:id="rId22"/>
  </p:sldLayoutIdLst>
  <p:hf hdr="0" ftr="0" dt="0"/>
  <p:txStyles>
    <p:titleStyle>
      <a:lvl1pPr algn="l" defTabSz="1088776" rtl="0" eaLnBrk="1" latinLnBrk="0" hangingPunct="1">
        <a:spcBef>
          <a:spcPct val="0"/>
        </a:spcBef>
        <a:buNone/>
        <a:defRPr sz="2800" b="1" kern="1200">
          <a:solidFill>
            <a:schemeClr val="accent2"/>
          </a:solidFill>
          <a:latin typeface="+mj-lt"/>
          <a:ea typeface="+mj-ea"/>
          <a:cs typeface="+mj-cs"/>
        </a:defRPr>
      </a:lvl1pPr>
    </p:titleStyle>
    <p:body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776" rtl="0" eaLnBrk="1" latinLnBrk="0" hangingPunct="1">
        <a:defRPr sz="2100" kern="1200">
          <a:solidFill>
            <a:schemeClr val="tx1"/>
          </a:solidFill>
          <a:latin typeface="+mn-lt"/>
          <a:ea typeface="+mn-ea"/>
          <a:cs typeface="+mn-cs"/>
        </a:defRPr>
      </a:lvl1pPr>
      <a:lvl2pPr marL="544388" algn="l" defTabSz="1088776" rtl="0" eaLnBrk="1" latinLnBrk="0" hangingPunct="1">
        <a:defRPr sz="2100" kern="1200">
          <a:solidFill>
            <a:schemeClr val="tx1"/>
          </a:solidFill>
          <a:latin typeface="+mn-lt"/>
          <a:ea typeface="+mn-ea"/>
          <a:cs typeface="+mn-cs"/>
        </a:defRPr>
      </a:lvl2pPr>
      <a:lvl3pPr marL="1088776" algn="l" defTabSz="1088776" rtl="0" eaLnBrk="1" latinLnBrk="0" hangingPunct="1">
        <a:defRPr sz="2100" kern="1200">
          <a:solidFill>
            <a:schemeClr val="tx1"/>
          </a:solidFill>
          <a:latin typeface="+mn-lt"/>
          <a:ea typeface="+mn-ea"/>
          <a:cs typeface="+mn-cs"/>
        </a:defRPr>
      </a:lvl3pPr>
      <a:lvl4pPr marL="1633164" algn="l" defTabSz="1088776" rtl="0" eaLnBrk="1" latinLnBrk="0" hangingPunct="1">
        <a:defRPr sz="2100" kern="1200">
          <a:solidFill>
            <a:schemeClr val="tx1"/>
          </a:solidFill>
          <a:latin typeface="+mn-lt"/>
          <a:ea typeface="+mn-ea"/>
          <a:cs typeface="+mn-cs"/>
        </a:defRPr>
      </a:lvl4pPr>
      <a:lvl5pPr marL="2177552" algn="l" defTabSz="1088776" rtl="0" eaLnBrk="1" latinLnBrk="0" hangingPunct="1">
        <a:defRPr sz="2100" kern="1200">
          <a:solidFill>
            <a:schemeClr val="tx1"/>
          </a:solidFill>
          <a:latin typeface="+mn-lt"/>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xml"/><Relationship Id="rId1" Type="http://schemas.openxmlformats.org/officeDocument/2006/relationships/slideLayout" Target="../slideLayouts/slideLayout11.xml"/><Relationship Id="rId4" Type="http://schemas.openxmlformats.org/officeDocument/2006/relationships/hyperlink" Target="http://www.w3schools.com/js/js_htmldom.asp"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e-DE" dirty="0"/>
              <a:t>DOM Manipulation </a:t>
            </a:r>
            <a:endParaRPr lang="en-US"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6533694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Funktionales</a:t>
            </a:r>
            <a:r>
              <a:rPr lang="en-US" dirty="0" smtClean="0"/>
              <a:t> </a:t>
            </a:r>
            <a:r>
              <a:rPr lang="en-US" dirty="0" err="1" smtClean="0"/>
              <a:t>Programmieren</a:t>
            </a:r>
            <a:endParaRPr lang="en-US" dirty="0"/>
          </a:p>
        </p:txBody>
      </p:sp>
      <p:sp>
        <p:nvSpPr>
          <p:cNvPr id="3" name="Text Placeholder 2"/>
          <p:cNvSpPr>
            <a:spLocks noGrp="1"/>
          </p:cNvSpPr>
          <p:nvPr>
            <p:ph type="body" sz="quarter" idx="10"/>
          </p:nvPr>
        </p:nvSpPr>
        <p:spPr/>
        <p:txBody>
          <a:bodyPr/>
          <a:lstStyle/>
          <a:p>
            <a:pPr lvl="0"/>
            <a:r>
              <a:rPr lang="en-US" dirty="0" err="1" smtClean="0"/>
              <a:t>Prinzip</a:t>
            </a:r>
            <a:r>
              <a:rPr lang="en-US" dirty="0" smtClean="0"/>
              <a:t>: </a:t>
            </a:r>
            <a:r>
              <a:rPr lang="en-US" dirty="0" err="1" smtClean="0"/>
              <a:t>Funktionen</a:t>
            </a:r>
            <a:r>
              <a:rPr lang="en-US" dirty="0" smtClean="0"/>
              <a:t> </a:t>
            </a:r>
            <a:r>
              <a:rPr lang="en-US" dirty="0" err="1" smtClean="0"/>
              <a:t>sind</a:t>
            </a:r>
            <a:r>
              <a:rPr lang="en-US" dirty="0" smtClean="0"/>
              <a:t> </a:t>
            </a:r>
            <a:r>
              <a:rPr lang="en-US" dirty="0" err="1" smtClean="0"/>
              <a:t>Objekte</a:t>
            </a:r>
            <a:r>
              <a:rPr lang="en-US" dirty="0" smtClean="0"/>
              <a:t> </a:t>
            </a:r>
          </a:p>
          <a:p>
            <a:pPr lvl="0"/>
            <a:r>
              <a:rPr lang="en-US" dirty="0" smtClean="0"/>
              <a:t>  </a:t>
            </a:r>
            <a:endParaRPr lang="en-US" dirty="0"/>
          </a:p>
          <a:p>
            <a:pPr lvl="0"/>
            <a:endParaRPr lang="en-US" dirty="0" smtClean="0"/>
          </a:p>
          <a:p>
            <a:pPr lvl="0"/>
            <a:r>
              <a:rPr lang="en-US" dirty="0" smtClean="0"/>
              <a:t>Higher-Order Functions</a:t>
            </a:r>
          </a:p>
          <a:p>
            <a:pPr lvl="0"/>
            <a:endParaRPr lang="en-US" dirty="0"/>
          </a:p>
          <a:p>
            <a:pPr lvl="0"/>
            <a:endParaRPr lang="en-US" dirty="0" smtClean="0"/>
          </a:p>
          <a:p>
            <a:pPr lvl="0"/>
            <a:endParaRPr lang="en-US" dirty="0" smtClean="0"/>
          </a:p>
        </p:txBody>
      </p:sp>
      <p:sp>
        <p:nvSpPr>
          <p:cNvPr id="5" name="Rectangle 4"/>
          <p:cNvSpPr/>
          <p:nvPr/>
        </p:nvSpPr>
        <p:spPr>
          <a:xfrm>
            <a:off x="317146" y="2063309"/>
            <a:ext cx="6096000" cy="1200329"/>
          </a:xfrm>
          <a:prstGeom prst="rect">
            <a:avLst/>
          </a:prstGeom>
        </p:spPr>
        <p:txBody>
          <a:bodyPr>
            <a:spAutoFit/>
          </a:bodyPr>
          <a:lstStyle/>
          <a:p>
            <a:r>
              <a:rPr lang="de-DE" sz="1800" b="1" dirty="0" err="1">
                <a:solidFill>
                  <a:srgbClr val="7F0055"/>
                </a:solidFill>
                <a:latin typeface="Consolas"/>
              </a:rPr>
              <a:t>function</a:t>
            </a:r>
            <a:r>
              <a:rPr lang="de-DE" sz="1800" b="1" dirty="0">
                <a:solidFill>
                  <a:srgbClr val="000000"/>
                </a:solidFill>
                <a:latin typeface="Consolas"/>
              </a:rPr>
              <a:t> f() {</a:t>
            </a:r>
          </a:p>
          <a:p>
            <a:r>
              <a:rPr lang="de-DE" sz="1800" dirty="0" smtClean="0">
                <a:solidFill>
                  <a:srgbClr val="3F7F5F"/>
                </a:solidFill>
                <a:latin typeface="Consolas"/>
              </a:rPr>
              <a:t>    // </a:t>
            </a:r>
            <a:r>
              <a:rPr lang="de-DE" sz="1800" dirty="0">
                <a:solidFill>
                  <a:srgbClr val="3F7F5F"/>
                </a:solidFill>
                <a:latin typeface="Consolas"/>
              </a:rPr>
              <a:t>do </a:t>
            </a:r>
            <a:r>
              <a:rPr lang="de-DE" sz="1800" dirty="0" err="1">
                <a:solidFill>
                  <a:srgbClr val="3F7F5F"/>
                </a:solidFill>
                <a:latin typeface="Consolas"/>
              </a:rPr>
              <a:t>stuff</a:t>
            </a:r>
            <a:endParaRPr lang="de-DE" sz="1800" dirty="0">
              <a:solidFill>
                <a:srgbClr val="3F7F5F"/>
              </a:solidFill>
              <a:latin typeface="Consolas"/>
            </a:endParaRPr>
          </a:p>
          <a:p>
            <a:r>
              <a:rPr lang="de-DE" sz="1800" dirty="0">
                <a:solidFill>
                  <a:srgbClr val="000000"/>
                </a:solidFill>
                <a:latin typeface="Consolas"/>
              </a:rPr>
              <a:t>}</a:t>
            </a:r>
          </a:p>
          <a:p>
            <a:r>
              <a:rPr lang="de-DE" sz="1800" dirty="0" err="1">
                <a:solidFill>
                  <a:srgbClr val="000000"/>
                </a:solidFill>
                <a:latin typeface="Consolas"/>
              </a:rPr>
              <a:t>f.variable</a:t>
            </a:r>
            <a:r>
              <a:rPr lang="de-DE" sz="1800" dirty="0">
                <a:solidFill>
                  <a:srgbClr val="000000"/>
                </a:solidFill>
                <a:latin typeface="Consolas"/>
              </a:rPr>
              <a:t> = 123;</a:t>
            </a:r>
          </a:p>
        </p:txBody>
      </p:sp>
      <p:sp>
        <p:nvSpPr>
          <p:cNvPr id="8" name="Rectangle 7"/>
          <p:cNvSpPr/>
          <p:nvPr/>
        </p:nvSpPr>
        <p:spPr>
          <a:xfrm>
            <a:off x="317146" y="3854426"/>
            <a:ext cx="6096000" cy="2031325"/>
          </a:xfrm>
          <a:prstGeom prst="rect">
            <a:avLst/>
          </a:prstGeom>
        </p:spPr>
        <p:txBody>
          <a:bodyPr>
            <a:spAutoFit/>
          </a:bodyPr>
          <a:lstStyle/>
          <a:p>
            <a:r>
              <a:rPr lang="de-DE" sz="1800" b="1" dirty="0" err="1">
                <a:solidFill>
                  <a:srgbClr val="7F0055"/>
                </a:solidFill>
                <a:latin typeface="Consolas"/>
              </a:rPr>
              <a:t>function</a:t>
            </a:r>
            <a:r>
              <a:rPr lang="de-DE" sz="1800" b="1" dirty="0">
                <a:solidFill>
                  <a:srgbClr val="000000"/>
                </a:solidFill>
                <a:latin typeface="Consolas"/>
              </a:rPr>
              <a:t> </a:t>
            </a:r>
            <a:r>
              <a:rPr lang="de-DE" sz="1800" b="1" dirty="0" err="1">
                <a:solidFill>
                  <a:srgbClr val="000000"/>
                </a:solidFill>
                <a:latin typeface="Consolas"/>
              </a:rPr>
              <a:t>calc</a:t>
            </a:r>
            <a:r>
              <a:rPr lang="de-DE" sz="1800" b="1" dirty="0">
                <a:solidFill>
                  <a:srgbClr val="000000"/>
                </a:solidFill>
                <a:latin typeface="Consolas"/>
              </a:rPr>
              <a:t>(p1, p2, </a:t>
            </a:r>
            <a:r>
              <a:rPr lang="de-DE" sz="1800" b="1" dirty="0" err="1">
                <a:solidFill>
                  <a:srgbClr val="000000"/>
                </a:solidFill>
                <a:latin typeface="Consolas"/>
              </a:rPr>
              <a:t>operation</a:t>
            </a:r>
            <a:r>
              <a:rPr lang="de-DE" sz="1800" b="1" dirty="0">
                <a:solidFill>
                  <a:srgbClr val="000000"/>
                </a:solidFill>
                <a:latin typeface="Consolas"/>
              </a:rPr>
              <a:t>) {</a:t>
            </a:r>
          </a:p>
          <a:p>
            <a:r>
              <a:rPr lang="de-DE" sz="1800" b="1" dirty="0" smtClean="0">
                <a:solidFill>
                  <a:srgbClr val="7F0055"/>
                </a:solidFill>
                <a:latin typeface="Consolas"/>
              </a:rPr>
              <a:t>    </a:t>
            </a:r>
            <a:r>
              <a:rPr lang="de-DE" sz="1800" b="1" dirty="0" err="1" smtClean="0">
                <a:solidFill>
                  <a:srgbClr val="7F0055"/>
                </a:solidFill>
                <a:latin typeface="Consolas"/>
              </a:rPr>
              <a:t>return</a:t>
            </a:r>
            <a:r>
              <a:rPr lang="de-DE" sz="1800" b="1" dirty="0" smtClean="0">
                <a:solidFill>
                  <a:srgbClr val="000000"/>
                </a:solidFill>
                <a:latin typeface="Consolas"/>
              </a:rPr>
              <a:t> </a:t>
            </a:r>
            <a:r>
              <a:rPr lang="de-DE" sz="1800" b="1" dirty="0" err="1">
                <a:solidFill>
                  <a:srgbClr val="000000"/>
                </a:solidFill>
                <a:latin typeface="Consolas"/>
              </a:rPr>
              <a:t>operation</a:t>
            </a:r>
            <a:r>
              <a:rPr lang="de-DE" sz="1800" b="1" dirty="0">
                <a:solidFill>
                  <a:srgbClr val="000000"/>
                </a:solidFill>
                <a:latin typeface="Consolas"/>
              </a:rPr>
              <a:t>(p1, p2);</a:t>
            </a:r>
          </a:p>
          <a:p>
            <a:r>
              <a:rPr lang="de-DE" sz="1800" dirty="0">
                <a:solidFill>
                  <a:srgbClr val="000000"/>
                </a:solidFill>
                <a:latin typeface="Consolas"/>
              </a:rPr>
              <a:t>}</a:t>
            </a:r>
          </a:p>
          <a:p>
            <a:r>
              <a:rPr lang="de-DE" sz="1800" b="1" dirty="0" err="1">
                <a:solidFill>
                  <a:srgbClr val="7F0055"/>
                </a:solidFill>
                <a:latin typeface="Consolas"/>
              </a:rPr>
              <a:t>function</a:t>
            </a:r>
            <a:r>
              <a:rPr lang="de-DE" sz="1800" b="1" dirty="0">
                <a:solidFill>
                  <a:srgbClr val="000000"/>
                </a:solidFill>
                <a:latin typeface="Consolas"/>
              </a:rPr>
              <a:t> </a:t>
            </a:r>
            <a:r>
              <a:rPr lang="de-DE" sz="1800" b="1" dirty="0" err="1">
                <a:solidFill>
                  <a:srgbClr val="000000"/>
                </a:solidFill>
                <a:latin typeface="Consolas"/>
              </a:rPr>
              <a:t>add</a:t>
            </a:r>
            <a:r>
              <a:rPr lang="de-DE" sz="1800" b="1" dirty="0">
                <a:solidFill>
                  <a:srgbClr val="000000"/>
                </a:solidFill>
                <a:latin typeface="Consolas"/>
              </a:rPr>
              <a:t>(p1, p2) {</a:t>
            </a:r>
          </a:p>
          <a:p>
            <a:r>
              <a:rPr lang="de-DE" sz="1800" b="1" dirty="0" smtClean="0">
                <a:solidFill>
                  <a:srgbClr val="7F0055"/>
                </a:solidFill>
                <a:latin typeface="Consolas"/>
              </a:rPr>
              <a:t>    </a:t>
            </a:r>
            <a:r>
              <a:rPr lang="de-DE" sz="1800" b="1" dirty="0" err="1" smtClean="0">
                <a:solidFill>
                  <a:srgbClr val="7F0055"/>
                </a:solidFill>
                <a:latin typeface="Consolas"/>
              </a:rPr>
              <a:t>return</a:t>
            </a:r>
            <a:r>
              <a:rPr lang="de-DE" sz="1800" b="1" dirty="0" smtClean="0">
                <a:solidFill>
                  <a:srgbClr val="000000"/>
                </a:solidFill>
                <a:latin typeface="Consolas"/>
              </a:rPr>
              <a:t> </a:t>
            </a:r>
            <a:r>
              <a:rPr lang="de-DE" sz="1800" b="1" dirty="0">
                <a:solidFill>
                  <a:srgbClr val="000000"/>
                </a:solidFill>
                <a:latin typeface="Consolas"/>
              </a:rPr>
              <a:t>p1+p2;</a:t>
            </a:r>
          </a:p>
          <a:p>
            <a:r>
              <a:rPr lang="de-DE" sz="1800" dirty="0">
                <a:solidFill>
                  <a:srgbClr val="000000"/>
                </a:solidFill>
                <a:latin typeface="Consolas"/>
              </a:rPr>
              <a:t>}</a:t>
            </a:r>
          </a:p>
          <a:p>
            <a:r>
              <a:rPr lang="de-DE" sz="1800" dirty="0" err="1">
                <a:solidFill>
                  <a:srgbClr val="000000"/>
                </a:solidFill>
                <a:latin typeface="Consolas"/>
              </a:rPr>
              <a:t>calc</a:t>
            </a:r>
            <a:r>
              <a:rPr lang="de-DE" sz="1800" dirty="0">
                <a:solidFill>
                  <a:srgbClr val="000000"/>
                </a:solidFill>
                <a:latin typeface="Consolas"/>
              </a:rPr>
              <a:t>(3, 5, </a:t>
            </a:r>
            <a:r>
              <a:rPr lang="de-DE" sz="1800" dirty="0" err="1">
                <a:solidFill>
                  <a:srgbClr val="000000"/>
                </a:solidFill>
                <a:latin typeface="Consolas"/>
              </a:rPr>
              <a:t>add</a:t>
            </a:r>
            <a:r>
              <a:rPr lang="de-DE" sz="1800" dirty="0">
                <a:solidFill>
                  <a:srgbClr val="000000"/>
                </a:solidFill>
                <a:latin typeface="Consolas"/>
              </a:rPr>
              <a:t>); </a:t>
            </a:r>
            <a:r>
              <a:rPr lang="de-DE" sz="1800" dirty="0">
                <a:solidFill>
                  <a:srgbClr val="3F7F5F"/>
                </a:solidFill>
                <a:latin typeface="Consolas"/>
              </a:rPr>
              <a:t>// 8</a:t>
            </a:r>
          </a:p>
        </p:txBody>
      </p:sp>
    </p:spTree>
    <p:extLst>
      <p:ext uri="{BB962C8B-B14F-4D97-AF65-F5344CB8AC3E}">
        <p14:creationId xmlns:p14="http://schemas.microsoft.com/office/powerpoint/2010/main" val="4039666655"/>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Funktionales</a:t>
            </a:r>
            <a:r>
              <a:rPr lang="en-US" dirty="0" smtClean="0"/>
              <a:t> </a:t>
            </a:r>
            <a:r>
              <a:rPr lang="en-US" dirty="0" err="1" smtClean="0"/>
              <a:t>Programmieren</a:t>
            </a:r>
            <a:r>
              <a:rPr lang="en-US" dirty="0" smtClean="0"/>
              <a:t>: </a:t>
            </a:r>
            <a:r>
              <a:rPr lang="en-US" dirty="0" err="1" smtClean="0"/>
              <a:t>Funktionen</a:t>
            </a:r>
            <a:r>
              <a:rPr lang="en-US" dirty="0" smtClean="0"/>
              <a:t> </a:t>
            </a:r>
            <a:r>
              <a:rPr lang="en-US" dirty="0" err="1" smtClean="0"/>
              <a:t>definieren</a:t>
            </a:r>
            <a:endParaRPr lang="en-US" dirty="0"/>
          </a:p>
        </p:txBody>
      </p:sp>
      <p:sp>
        <p:nvSpPr>
          <p:cNvPr id="3" name="Text Placeholder 2"/>
          <p:cNvSpPr>
            <a:spLocks noGrp="1"/>
          </p:cNvSpPr>
          <p:nvPr>
            <p:ph type="body" sz="quarter" idx="10"/>
          </p:nvPr>
        </p:nvSpPr>
        <p:spPr/>
        <p:txBody>
          <a:bodyPr/>
          <a:lstStyle/>
          <a:p>
            <a:r>
              <a:rPr lang="en-US" dirty="0" smtClean="0"/>
              <a:t>Function declaration</a:t>
            </a:r>
          </a:p>
          <a:p>
            <a:endParaRPr lang="en-US" dirty="0"/>
          </a:p>
          <a:p>
            <a:r>
              <a:rPr lang="en-US" dirty="0"/>
              <a:t/>
            </a:r>
            <a:br>
              <a:rPr lang="en-US" dirty="0"/>
            </a:br>
            <a:r>
              <a:rPr lang="en-US" dirty="0"/>
              <a:t/>
            </a:r>
            <a:br>
              <a:rPr lang="en-US" dirty="0"/>
            </a:br>
            <a:r>
              <a:rPr lang="en-US" dirty="0" smtClean="0"/>
              <a:t>Function expression</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smtClean="0"/>
          </a:p>
        </p:txBody>
      </p:sp>
      <p:sp>
        <p:nvSpPr>
          <p:cNvPr id="4" name="Text Placeholder 8"/>
          <p:cNvSpPr txBox="1">
            <a:spLocks/>
          </p:cNvSpPr>
          <p:nvPr/>
        </p:nvSpPr>
        <p:spPr>
          <a:xfrm>
            <a:off x="6208016" y="1692391"/>
            <a:ext cx="5662800" cy="4393017"/>
          </a:xfrm>
          <a:prstGeom prst="rect">
            <a:avLst/>
          </a:prstGeom>
        </p:spPr>
        <p:txBody>
          <a:bodyPr/>
          <a:lst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dirty="0" err="1" smtClean="0"/>
              <a:t>Anonyme</a:t>
            </a:r>
            <a:r>
              <a:rPr lang="en-US" dirty="0" smtClean="0"/>
              <a:t> </a:t>
            </a:r>
            <a:r>
              <a:rPr lang="en-US" dirty="0" err="1" smtClean="0"/>
              <a:t>Funktionen</a:t>
            </a:r>
            <a:endParaRPr lang="en-US" dirty="0" smtClean="0"/>
          </a:p>
          <a:p>
            <a:endParaRPr lang="de-DE" dirty="0"/>
          </a:p>
        </p:txBody>
      </p:sp>
      <p:sp>
        <p:nvSpPr>
          <p:cNvPr id="5" name="Rectangle 4"/>
          <p:cNvSpPr/>
          <p:nvPr/>
        </p:nvSpPr>
        <p:spPr>
          <a:xfrm>
            <a:off x="6190819" y="2128283"/>
            <a:ext cx="6096000" cy="3970318"/>
          </a:xfrm>
          <a:prstGeom prst="rect">
            <a:avLst/>
          </a:prstGeom>
        </p:spPr>
        <p:txBody>
          <a:bodyPr>
            <a:spAutoFit/>
          </a:bodyPr>
          <a:lstStyle/>
          <a:p>
            <a:r>
              <a:rPr lang="de-DE" sz="1800" dirty="0" err="1" smtClean="0">
                <a:solidFill>
                  <a:srgbClr val="000000"/>
                </a:solidFill>
                <a:latin typeface="Consolas"/>
              </a:rPr>
              <a:t>element.addEventListener</a:t>
            </a:r>
            <a:r>
              <a:rPr lang="de-DE" sz="1800" dirty="0">
                <a:solidFill>
                  <a:srgbClr val="000000"/>
                </a:solidFill>
                <a:latin typeface="Consolas"/>
              </a:rPr>
              <a:t>(</a:t>
            </a:r>
            <a:r>
              <a:rPr lang="de-DE" sz="1800" dirty="0">
                <a:solidFill>
                  <a:srgbClr val="2A00FF"/>
                </a:solidFill>
                <a:latin typeface="Consolas"/>
              </a:rPr>
              <a:t>"</a:t>
            </a:r>
            <a:r>
              <a:rPr lang="de-DE" sz="1800" dirty="0" err="1">
                <a:solidFill>
                  <a:srgbClr val="2A00FF"/>
                </a:solidFill>
                <a:latin typeface="Consolas"/>
              </a:rPr>
              <a:t>click</a:t>
            </a:r>
            <a:r>
              <a:rPr lang="de-DE" sz="1800" dirty="0">
                <a:solidFill>
                  <a:srgbClr val="2A00FF"/>
                </a:solidFill>
                <a:latin typeface="Consolas"/>
              </a:rPr>
              <a:t>"</a:t>
            </a:r>
            <a:r>
              <a:rPr lang="de-DE" sz="1800" dirty="0">
                <a:solidFill>
                  <a:srgbClr val="000000"/>
                </a:solidFill>
                <a:latin typeface="Consolas"/>
              </a:rPr>
              <a:t>, </a:t>
            </a:r>
            <a:r>
              <a:rPr lang="de-DE" sz="1800" b="1" dirty="0" err="1">
                <a:solidFill>
                  <a:srgbClr val="7F0055"/>
                </a:solidFill>
                <a:latin typeface="Consolas"/>
              </a:rPr>
              <a:t>function</a:t>
            </a:r>
            <a:r>
              <a:rPr lang="de-DE" sz="1800" b="1" dirty="0">
                <a:solidFill>
                  <a:srgbClr val="000000"/>
                </a:solidFill>
                <a:latin typeface="Consolas"/>
              </a:rPr>
              <a:t>(e) {</a:t>
            </a:r>
          </a:p>
          <a:p>
            <a:r>
              <a:rPr lang="de-DE" sz="1800" dirty="0" smtClean="0">
                <a:solidFill>
                  <a:srgbClr val="3F7F5F"/>
                </a:solidFill>
                <a:latin typeface="Consolas"/>
              </a:rPr>
              <a:t>     //</a:t>
            </a:r>
            <a:r>
              <a:rPr lang="de-DE" sz="1800" dirty="0">
                <a:solidFill>
                  <a:srgbClr val="3F7F5F"/>
                </a:solidFill>
                <a:latin typeface="Consolas"/>
              </a:rPr>
              <a:t>do </a:t>
            </a:r>
            <a:r>
              <a:rPr lang="de-DE" sz="1800" dirty="0" err="1">
                <a:solidFill>
                  <a:srgbClr val="3F7F5F"/>
                </a:solidFill>
                <a:latin typeface="Consolas"/>
              </a:rPr>
              <a:t>stuff</a:t>
            </a:r>
            <a:endParaRPr lang="de-DE" sz="1800" dirty="0">
              <a:solidFill>
                <a:srgbClr val="3F7F5F"/>
              </a:solidFill>
              <a:latin typeface="Consolas"/>
            </a:endParaRPr>
          </a:p>
          <a:p>
            <a:r>
              <a:rPr lang="de-DE" sz="1800" dirty="0">
                <a:solidFill>
                  <a:srgbClr val="000000"/>
                </a:solidFill>
                <a:latin typeface="Consolas"/>
              </a:rPr>
              <a:t>});</a:t>
            </a:r>
          </a:p>
          <a:p>
            <a:endParaRPr lang="de-DE" sz="1800" dirty="0" smtClean="0">
              <a:solidFill>
                <a:srgbClr val="3F7F5F"/>
              </a:solidFill>
              <a:latin typeface="Consolas"/>
            </a:endParaRPr>
          </a:p>
          <a:p>
            <a:endParaRPr lang="de-DE" sz="1800" dirty="0">
              <a:solidFill>
                <a:srgbClr val="3F7F5F"/>
              </a:solidFill>
              <a:latin typeface="Consolas"/>
            </a:endParaRPr>
          </a:p>
          <a:p>
            <a:endParaRPr lang="de-DE" sz="1800" dirty="0" smtClean="0">
              <a:solidFill>
                <a:srgbClr val="3F7F5F"/>
              </a:solidFill>
              <a:latin typeface="Consolas"/>
            </a:endParaRPr>
          </a:p>
          <a:p>
            <a:r>
              <a:rPr lang="de-DE" sz="1800" b="1" dirty="0" err="1">
                <a:solidFill>
                  <a:srgbClr val="7F0055"/>
                </a:solidFill>
                <a:latin typeface="Consolas"/>
              </a:rPr>
              <a:t>function</a:t>
            </a:r>
            <a:r>
              <a:rPr lang="de-DE" sz="1800" b="1" dirty="0">
                <a:solidFill>
                  <a:srgbClr val="000000"/>
                </a:solidFill>
                <a:latin typeface="Consolas"/>
              </a:rPr>
              <a:t> </a:t>
            </a:r>
            <a:r>
              <a:rPr lang="de-DE" sz="1800" b="1" dirty="0" err="1">
                <a:solidFill>
                  <a:srgbClr val="000000"/>
                </a:solidFill>
                <a:latin typeface="Consolas"/>
              </a:rPr>
              <a:t>calc</a:t>
            </a:r>
            <a:r>
              <a:rPr lang="de-DE" sz="1800" b="1" dirty="0">
                <a:solidFill>
                  <a:srgbClr val="000000"/>
                </a:solidFill>
                <a:latin typeface="Consolas"/>
              </a:rPr>
              <a:t>(p1, p2, </a:t>
            </a:r>
            <a:r>
              <a:rPr lang="de-DE" sz="1800" b="1" dirty="0" err="1">
                <a:solidFill>
                  <a:srgbClr val="000000"/>
                </a:solidFill>
                <a:latin typeface="Consolas"/>
              </a:rPr>
              <a:t>operation</a:t>
            </a:r>
            <a:r>
              <a:rPr lang="de-DE" sz="1800" b="1" dirty="0">
                <a:solidFill>
                  <a:srgbClr val="000000"/>
                </a:solidFill>
                <a:latin typeface="Consolas"/>
              </a:rPr>
              <a:t>) {</a:t>
            </a:r>
          </a:p>
          <a:p>
            <a:r>
              <a:rPr lang="de-DE" sz="1800" b="1" dirty="0">
                <a:solidFill>
                  <a:srgbClr val="7F0055"/>
                </a:solidFill>
                <a:latin typeface="Consolas"/>
              </a:rPr>
              <a:t>     </a:t>
            </a:r>
            <a:r>
              <a:rPr lang="de-DE" sz="1800" b="1" dirty="0" err="1">
                <a:solidFill>
                  <a:srgbClr val="7F0055"/>
                </a:solidFill>
                <a:latin typeface="Consolas"/>
              </a:rPr>
              <a:t>return</a:t>
            </a:r>
            <a:r>
              <a:rPr lang="de-DE" sz="1800" b="1" dirty="0">
                <a:solidFill>
                  <a:srgbClr val="000000"/>
                </a:solidFill>
                <a:latin typeface="Consolas"/>
              </a:rPr>
              <a:t> </a:t>
            </a:r>
            <a:r>
              <a:rPr lang="de-DE" sz="1800" b="1" dirty="0" err="1">
                <a:solidFill>
                  <a:srgbClr val="000000"/>
                </a:solidFill>
                <a:latin typeface="Consolas"/>
              </a:rPr>
              <a:t>operation</a:t>
            </a:r>
            <a:r>
              <a:rPr lang="de-DE" sz="1800" b="1" dirty="0">
                <a:solidFill>
                  <a:srgbClr val="000000"/>
                </a:solidFill>
                <a:latin typeface="Consolas"/>
              </a:rPr>
              <a:t>(p1, p2);</a:t>
            </a:r>
          </a:p>
          <a:p>
            <a:r>
              <a:rPr lang="de-DE" sz="1800" dirty="0">
                <a:solidFill>
                  <a:srgbClr val="000000"/>
                </a:solidFill>
                <a:latin typeface="Consolas"/>
              </a:rPr>
              <a:t>}</a:t>
            </a:r>
          </a:p>
          <a:p>
            <a:r>
              <a:rPr lang="de-DE" sz="1800" dirty="0" err="1">
                <a:solidFill>
                  <a:srgbClr val="000000"/>
                </a:solidFill>
                <a:latin typeface="Consolas"/>
              </a:rPr>
              <a:t>calc</a:t>
            </a:r>
            <a:r>
              <a:rPr lang="de-DE" sz="1800" dirty="0">
                <a:solidFill>
                  <a:srgbClr val="000000"/>
                </a:solidFill>
                <a:latin typeface="Consolas"/>
              </a:rPr>
              <a:t>(3, 5, </a:t>
            </a:r>
            <a:r>
              <a:rPr lang="de-DE" sz="1800" b="1" dirty="0" err="1">
                <a:solidFill>
                  <a:srgbClr val="7F0055"/>
                </a:solidFill>
                <a:latin typeface="Consolas"/>
              </a:rPr>
              <a:t>function</a:t>
            </a:r>
            <a:r>
              <a:rPr lang="de-DE" sz="1800" b="1" dirty="0">
                <a:solidFill>
                  <a:srgbClr val="000000"/>
                </a:solidFill>
                <a:latin typeface="Consolas"/>
              </a:rPr>
              <a:t>(p1, p2) {</a:t>
            </a:r>
          </a:p>
          <a:p>
            <a:r>
              <a:rPr lang="de-DE" sz="1800" b="1" dirty="0">
                <a:solidFill>
                  <a:srgbClr val="7F0055"/>
                </a:solidFill>
                <a:latin typeface="Consolas"/>
              </a:rPr>
              <a:t>     </a:t>
            </a:r>
            <a:r>
              <a:rPr lang="de-DE" sz="1800" b="1" dirty="0" err="1">
                <a:solidFill>
                  <a:srgbClr val="7F0055"/>
                </a:solidFill>
                <a:latin typeface="Consolas"/>
              </a:rPr>
              <a:t>return</a:t>
            </a:r>
            <a:r>
              <a:rPr lang="de-DE" sz="1800" b="1" dirty="0">
                <a:solidFill>
                  <a:srgbClr val="000000"/>
                </a:solidFill>
                <a:latin typeface="Consolas"/>
              </a:rPr>
              <a:t> p1+p2;</a:t>
            </a:r>
          </a:p>
          <a:p>
            <a:r>
              <a:rPr lang="de-DE" sz="1800" dirty="0">
                <a:solidFill>
                  <a:srgbClr val="000000"/>
                </a:solidFill>
                <a:latin typeface="Consolas"/>
              </a:rPr>
              <a:t>});  </a:t>
            </a:r>
            <a:r>
              <a:rPr lang="de-DE" sz="1800" dirty="0">
                <a:solidFill>
                  <a:srgbClr val="3F7F5F"/>
                </a:solidFill>
                <a:latin typeface="Consolas"/>
              </a:rPr>
              <a:t>// 8</a:t>
            </a:r>
            <a:br>
              <a:rPr lang="de-DE" sz="1800" dirty="0">
                <a:solidFill>
                  <a:srgbClr val="3F7F5F"/>
                </a:solidFill>
                <a:latin typeface="Consolas"/>
              </a:rPr>
            </a:br>
            <a:endParaRPr lang="de-DE" sz="1800" dirty="0">
              <a:solidFill>
                <a:srgbClr val="3F7F5F"/>
              </a:solidFill>
              <a:latin typeface="Consolas"/>
            </a:endParaRPr>
          </a:p>
          <a:p>
            <a:endParaRPr lang="de-DE" sz="1800" dirty="0">
              <a:solidFill>
                <a:srgbClr val="3F7F5F"/>
              </a:solidFill>
              <a:latin typeface="Consolas"/>
            </a:endParaRPr>
          </a:p>
        </p:txBody>
      </p:sp>
      <p:sp>
        <p:nvSpPr>
          <p:cNvPr id="7" name="Rectangle 6"/>
          <p:cNvSpPr/>
          <p:nvPr/>
        </p:nvSpPr>
        <p:spPr>
          <a:xfrm>
            <a:off x="317145" y="2063309"/>
            <a:ext cx="6096000" cy="1200329"/>
          </a:xfrm>
          <a:prstGeom prst="rect">
            <a:avLst/>
          </a:prstGeom>
        </p:spPr>
        <p:txBody>
          <a:bodyPr>
            <a:spAutoFit/>
          </a:bodyPr>
          <a:lstStyle/>
          <a:p>
            <a:r>
              <a:rPr lang="de-DE" sz="1800" dirty="0" err="1">
                <a:solidFill>
                  <a:srgbClr val="000000"/>
                </a:solidFill>
                <a:latin typeface="Consolas"/>
              </a:rPr>
              <a:t>element.addEventListener</a:t>
            </a:r>
            <a:r>
              <a:rPr lang="de-DE" sz="1800" dirty="0">
                <a:solidFill>
                  <a:srgbClr val="000000"/>
                </a:solidFill>
                <a:latin typeface="Consolas"/>
              </a:rPr>
              <a:t>(</a:t>
            </a:r>
            <a:r>
              <a:rPr lang="de-DE" sz="1800" dirty="0">
                <a:solidFill>
                  <a:srgbClr val="2A00FF"/>
                </a:solidFill>
                <a:latin typeface="Consolas"/>
              </a:rPr>
              <a:t>"</a:t>
            </a:r>
            <a:r>
              <a:rPr lang="de-DE" sz="1800" dirty="0" err="1">
                <a:solidFill>
                  <a:srgbClr val="2A00FF"/>
                </a:solidFill>
                <a:latin typeface="Consolas"/>
              </a:rPr>
              <a:t>click</a:t>
            </a:r>
            <a:r>
              <a:rPr lang="de-DE" sz="1800" dirty="0">
                <a:solidFill>
                  <a:srgbClr val="2A00FF"/>
                </a:solidFill>
                <a:latin typeface="Consolas"/>
              </a:rPr>
              <a:t>"</a:t>
            </a:r>
            <a:r>
              <a:rPr lang="de-DE" sz="1800" dirty="0">
                <a:solidFill>
                  <a:srgbClr val="000000"/>
                </a:solidFill>
                <a:latin typeface="Consolas"/>
              </a:rPr>
              <a:t>, onClick1);</a:t>
            </a:r>
          </a:p>
          <a:p>
            <a:r>
              <a:rPr lang="de-DE" sz="1800" b="1" dirty="0" err="1">
                <a:solidFill>
                  <a:srgbClr val="7F0055"/>
                </a:solidFill>
                <a:latin typeface="Consolas"/>
              </a:rPr>
              <a:t>function</a:t>
            </a:r>
            <a:r>
              <a:rPr lang="de-DE" sz="1800" b="1" dirty="0">
                <a:solidFill>
                  <a:srgbClr val="000000"/>
                </a:solidFill>
                <a:latin typeface="Consolas"/>
              </a:rPr>
              <a:t> onClick1(e) {</a:t>
            </a:r>
          </a:p>
          <a:p>
            <a:r>
              <a:rPr lang="de-DE" sz="1800" dirty="0" smtClean="0">
                <a:solidFill>
                  <a:srgbClr val="3F7F5F"/>
                </a:solidFill>
                <a:latin typeface="Consolas"/>
              </a:rPr>
              <a:t>    // </a:t>
            </a:r>
            <a:r>
              <a:rPr lang="de-DE" sz="1800" dirty="0">
                <a:solidFill>
                  <a:srgbClr val="3F7F5F"/>
                </a:solidFill>
                <a:latin typeface="Consolas"/>
              </a:rPr>
              <a:t>do </a:t>
            </a:r>
            <a:r>
              <a:rPr lang="de-DE" sz="1800" dirty="0" err="1">
                <a:solidFill>
                  <a:srgbClr val="3F7F5F"/>
                </a:solidFill>
                <a:latin typeface="Consolas"/>
              </a:rPr>
              <a:t>stuff</a:t>
            </a:r>
            <a:endParaRPr lang="de-DE" sz="1800" dirty="0">
              <a:solidFill>
                <a:srgbClr val="3F7F5F"/>
              </a:solidFill>
              <a:latin typeface="Consolas"/>
            </a:endParaRPr>
          </a:p>
          <a:p>
            <a:r>
              <a:rPr lang="de-DE" sz="1800" dirty="0">
                <a:solidFill>
                  <a:srgbClr val="000000"/>
                </a:solidFill>
                <a:latin typeface="Consolas"/>
              </a:rPr>
              <a:t>}</a:t>
            </a:r>
          </a:p>
        </p:txBody>
      </p:sp>
      <p:sp>
        <p:nvSpPr>
          <p:cNvPr id="9" name="Rectangle 8"/>
          <p:cNvSpPr/>
          <p:nvPr/>
        </p:nvSpPr>
        <p:spPr>
          <a:xfrm>
            <a:off x="370935" y="3901032"/>
            <a:ext cx="6096000" cy="1200329"/>
          </a:xfrm>
          <a:prstGeom prst="rect">
            <a:avLst/>
          </a:prstGeom>
        </p:spPr>
        <p:txBody>
          <a:bodyPr>
            <a:spAutoFit/>
          </a:bodyPr>
          <a:lstStyle/>
          <a:p>
            <a:r>
              <a:rPr lang="de-DE" sz="1800" b="1" dirty="0" err="1">
                <a:solidFill>
                  <a:srgbClr val="7F0055"/>
                </a:solidFill>
                <a:latin typeface="Consolas"/>
              </a:rPr>
              <a:t>var</a:t>
            </a:r>
            <a:r>
              <a:rPr lang="de-DE" sz="1800" b="1" dirty="0">
                <a:solidFill>
                  <a:srgbClr val="000000"/>
                </a:solidFill>
                <a:latin typeface="Consolas"/>
              </a:rPr>
              <a:t> onClick2 = </a:t>
            </a:r>
            <a:r>
              <a:rPr lang="de-DE" sz="1800" b="1" dirty="0" err="1">
                <a:solidFill>
                  <a:srgbClr val="7F0055"/>
                </a:solidFill>
                <a:latin typeface="Consolas"/>
              </a:rPr>
              <a:t>function</a:t>
            </a:r>
            <a:r>
              <a:rPr lang="de-DE" sz="1800" b="1" dirty="0">
                <a:solidFill>
                  <a:srgbClr val="000000"/>
                </a:solidFill>
                <a:latin typeface="Consolas"/>
              </a:rPr>
              <a:t>(e) {</a:t>
            </a:r>
          </a:p>
          <a:p>
            <a:r>
              <a:rPr lang="de-DE" sz="1800" dirty="0" smtClean="0">
                <a:solidFill>
                  <a:srgbClr val="3F7F5F"/>
                </a:solidFill>
                <a:latin typeface="Consolas"/>
              </a:rPr>
              <a:t>     //</a:t>
            </a:r>
            <a:r>
              <a:rPr lang="de-DE" sz="1800" dirty="0">
                <a:solidFill>
                  <a:srgbClr val="3F7F5F"/>
                </a:solidFill>
                <a:latin typeface="Consolas"/>
              </a:rPr>
              <a:t>do </a:t>
            </a:r>
            <a:r>
              <a:rPr lang="de-DE" sz="1800" dirty="0" err="1">
                <a:solidFill>
                  <a:srgbClr val="3F7F5F"/>
                </a:solidFill>
                <a:latin typeface="Consolas"/>
              </a:rPr>
              <a:t>stuff</a:t>
            </a:r>
            <a:endParaRPr lang="de-DE" sz="1800" dirty="0">
              <a:solidFill>
                <a:srgbClr val="3F7F5F"/>
              </a:solidFill>
              <a:latin typeface="Consolas"/>
            </a:endParaRPr>
          </a:p>
          <a:p>
            <a:r>
              <a:rPr lang="de-DE" sz="1800" dirty="0">
                <a:solidFill>
                  <a:srgbClr val="000000"/>
                </a:solidFill>
                <a:latin typeface="Consolas"/>
              </a:rPr>
              <a:t>}</a:t>
            </a:r>
          </a:p>
          <a:p>
            <a:r>
              <a:rPr lang="de-DE" sz="1800" dirty="0" err="1">
                <a:solidFill>
                  <a:srgbClr val="000000"/>
                </a:solidFill>
                <a:latin typeface="Consolas"/>
              </a:rPr>
              <a:t>element.addEventListener</a:t>
            </a:r>
            <a:r>
              <a:rPr lang="de-DE" sz="1800" dirty="0">
                <a:solidFill>
                  <a:srgbClr val="000000"/>
                </a:solidFill>
                <a:latin typeface="Consolas"/>
              </a:rPr>
              <a:t>(</a:t>
            </a:r>
            <a:r>
              <a:rPr lang="de-DE" sz="1800" dirty="0">
                <a:solidFill>
                  <a:srgbClr val="2A00FF"/>
                </a:solidFill>
                <a:latin typeface="Consolas"/>
              </a:rPr>
              <a:t>"</a:t>
            </a:r>
            <a:r>
              <a:rPr lang="de-DE" sz="1800" dirty="0" err="1">
                <a:solidFill>
                  <a:srgbClr val="2A00FF"/>
                </a:solidFill>
                <a:latin typeface="Consolas"/>
              </a:rPr>
              <a:t>click</a:t>
            </a:r>
            <a:r>
              <a:rPr lang="de-DE" sz="1800" dirty="0">
                <a:solidFill>
                  <a:srgbClr val="2A00FF"/>
                </a:solidFill>
                <a:latin typeface="Consolas"/>
              </a:rPr>
              <a:t>"</a:t>
            </a:r>
            <a:r>
              <a:rPr lang="de-DE" sz="1800" dirty="0">
                <a:solidFill>
                  <a:srgbClr val="000000"/>
                </a:solidFill>
                <a:latin typeface="Consolas"/>
              </a:rPr>
              <a:t>, onClick2);</a:t>
            </a:r>
          </a:p>
        </p:txBody>
      </p:sp>
    </p:spTree>
    <p:extLst>
      <p:ext uri="{BB962C8B-B14F-4D97-AF65-F5344CB8AC3E}">
        <p14:creationId xmlns:p14="http://schemas.microsoft.com/office/powerpoint/2010/main" val="3611993888"/>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Funktionales</a:t>
            </a:r>
            <a:r>
              <a:rPr lang="en-US" dirty="0" smtClean="0"/>
              <a:t> </a:t>
            </a:r>
            <a:r>
              <a:rPr lang="en-US" dirty="0" err="1" smtClean="0"/>
              <a:t>Programmieren</a:t>
            </a:r>
            <a:r>
              <a:rPr lang="en-US" dirty="0" smtClean="0"/>
              <a:t>: Immediate functions</a:t>
            </a:r>
            <a:endParaRPr lang="en-US" dirty="0"/>
          </a:p>
        </p:txBody>
      </p:sp>
      <p:sp>
        <p:nvSpPr>
          <p:cNvPr id="3" name="Text Placeholder 2"/>
          <p:cNvSpPr>
            <a:spLocks noGrp="1"/>
          </p:cNvSpPr>
          <p:nvPr>
            <p:ph type="body" sz="quarter" idx="10"/>
          </p:nvPr>
        </p:nvSpPr>
        <p:spPr/>
        <p:txBody>
          <a:bodyPr/>
          <a:lstStyle/>
          <a:p>
            <a:pPr lvl="0"/>
            <a:r>
              <a:rPr lang="en-US" dirty="0" smtClean="0"/>
              <a:t>Immediate function</a:t>
            </a:r>
            <a:r>
              <a:rPr lang="en-US" dirty="0"/>
              <a:t/>
            </a:r>
            <a:br>
              <a:rPr lang="en-US" dirty="0"/>
            </a:br>
            <a:endParaRPr lang="en-US" dirty="0" smtClean="0"/>
          </a:p>
          <a:p>
            <a:pPr lvl="0"/>
            <a:r>
              <a:rPr lang="en-US" dirty="0" smtClean="0"/>
              <a:t/>
            </a:r>
            <a:br>
              <a:rPr lang="en-US" dirty="0" smtClean="0"/>
            </a:br>
            <a:endParaRPr lang="en-US" dirty="0" smtClean="0"/>
          </a:p>
          <a:p>
            <a:pPr lvl="0"/>
            <a:r>
              <a:rPr lang="en-US" dirty="0" smtClean="0"/>
              <a:t>Immediate function </a:t>
            </a:r>
            <a:r>
              <a:rPr lang="en-US" dirty="0" err="1" smtClean="0"/>
              <a:t>mit</a:t>
            </a:r>
            <a:r>
              <a:rPr lang="en-US" dirty="0" smtClean="0"/>
              <a:t> jQuery</a:t>
            </a:r>
            <a:br>
              <a:rPr lang="en-US" dirty="0" smtClean="0"/>
            </a:br>
            <a:r>
              <a:rPr lang="en-US" dirty="0" smtClean="0"/>
              <a:t/>
            </a:r>
            <a:br>
              <a:rPr lang="en-US" dirty="0" smtClean="0"/>
            </a:br>
            <a:r>
              <a:rPr lang="en-US" dirty="0" smtClean="0"/>
              <a:t/>
            </a:r>
            <a:br>
              <a:rPr lang="en-US" dirty="0" smtClean="0"/>
            </a:br>
            <a:endParaRPr lang="en-US" dirty="0"/>
          </a:p>
        </p:txBody>
      </p:sp>
      <p:sp>
        <p:nvSpPr>
          <p:cNvPr id="5" name="Rectangle 4"/>
          <p:cNvSpPr/>
          <p:nvPr/>
        </p:nvSpPr>
        <p:spPr>
          <a:xfrm>
            <a:off x="317146" y="2054285"/>
            <a:ext cx="6096000" cy="923330"/>
          </a:xfrm>
          <a:prstGeom prst="rect">
            <a:avLst/>
          </a:prstGeom>
        </p:spPr>
        <p:txBody>
          <a:bodyPr>
            <a:spAutoFit/>
          </a:bodyPr>
          <a:lstStyle/>
          <a:p>
            <a:r>
              <a:rPr lang="de-DE" sz="1800" dirty="0">
                <a:solidFill>
                  <a:srgbClr val="000000"/>
                </a:solidFill>
                <a:latin typeface="Consolas"/>
              </a:rPr>
              <a:t>(</a:t>
            </a:r>
            <a:r>
              <a:rPr lang="de-DE" sz="1800" b="1" dirty="0" err="1">
                <a:solidFill>
                  <a:srgbClr val="7F0055"/>
                </a:solidFill>
                <a:latin typeface="Consolas"/>
              </a:rPr>
              <a:t>function</a:t>
            </a:r>
            <a:r>
              <a:rPr lang="de-DE" sz="1800" b="1" dirty="0">
                <a:solidFill>
                  <a:srgbClr val="000000"/>
                </a:solidFill>
                <a:latin typeface="Consolas"/>
              </a:rPr>
              <a:t>() {</a:t>
            </a:r>
          </a:p>
          <a:p>
            <a:r>
              <a:rPr lang="de-DE" sz="1800" dirty="0" smtClean="0">
                <a:solidFill>
                  <a:srgbClr val="3F7F5F"/>
                </a:solidFill>
                <a:latin typeface="Consolas"/>
              </a:rPr>
              <a:t>    // </a:t>
            </a:r>
            <a:r>
              <a:rPr lang="de-DE" sz="1800" dirty="0">
                <a:solidFill>
                  <a:srgbClr val="3F7F5F"/>
                </a:solidFill>
                <a:latin typeface="Consolas"/>
              </a:rPr>
              <a:t>do </a:t>
            </a:r>
            <a:r>
              <a:rPr lang="de-DE" sz="1800" dirty="0" err="1">
                <a:solidFill>
                  <a:srgbClr val="3F7F5F"/>
                </a:solidFill>
                <a:latin typeface="Consolas"/>
              </a:rPr>
              <a:t>stuff</a:t>
            </a:r>
            <a:endParaRPr lang="de-DE" sz="1800" dirty="0">
              <a:solidFill>
                <a:srgbClr val="3F7F5F"/>
              </a:solidFill>
              <a:latin typeface="Consolas"/>
            </a:endParaRPr>
          </a:p>
          <a:p>
            <a:r>
              <a:rPr lang="de-DE" sz="1800" dirty="0">
                <a:solidFill>
                  <a:srgbClr val="000000"/>
                </a:solidFill>
                <a:latin typeface="Consolas"/>
              </a:rPr>
              <a:t>})();</a:t>
            </a:r>
          </a:p>
        </p:txBody>
      </p:sp>
      <p:sp>
        <p:nvSpPr>
          <p:cNvPr id="7" name="Rectangle 6"/>
          <p:cNvSpPr/>
          <p:nvPr/>
        </p:nvSpPr>
        <p:spPr>
          <a:xfrm>
            <a:off x="317146" y="3904600"/>
            <a:ext cx="6096000" cy="923330"/>
          </a:xfrm>
          <a:prstGeom prst="rect">
            <a:avLst/>
          </a:prstGeom>
        </p:spPr>
        <p:txBody>
          <a:bodyPr>
            <a:spAutoFit/>
          </a:bodyPr>
          <a:lstStyle/>
          <a:p>
            <a:r>
              <a:rPr lang="de-DE" sz="1800" dirty="0">
                <a:solidFill>
                  <a:srgbClr val="000000"/>
                </a:solidFill>
                <a:latin typeface="Consolas"/>
              </a:rPr>
              <a:t>(</a:t>
            </a:r>
            <a:r>
              <a:rPr lang="de-DE" sz="1800" b="1" dirty="0" err="1">
                <a:solidFill>
                  <a:srgbClr val="7F0055"/>
                </a:solidFill>
                <a:latin typeface="Consolas"/>
              </a:rPr>
              <a:t>function</a:t>
            </a:r>
            <a:r>
              <a:rPr lang="de-DE" sz="1800" b="1" dirty="0">
                <a:solidFill>
                  <a:srgbClr val="000000"/>
                </a:solidFill>
                <a:latin typeface="Consolas"/>
              </a:rPr>
              <a:t>($) {</a:t>
            </a:r>
          </a:p>
          <a:p>
            <a:r>
              <a:rPr lang="en-GB" sz="1800" dirty="0" smtClean="0">
                <a:solidFill>
                  <a:srgbClr val="3F7F5F"/>
                </a:solidFill>
                <a:latin typeface="Consolas"/>
              </a:rPr>
              <a:t>     // </a:t>
            </a:r>
            <a:r>
              <a:rPr lang="en-GB" sz="1800" dirty="0">
                <a:solidFill>
                  <a:srgbClr val="3F7F5F"/>
                </a:solidFill>
                <a:latin typeface="Consolas"/>
              </a:rPr>
              <a:t>do stuff with $ as jQuery</a:t>
            </a:r>
          </a:p>
          <a:p>
            <a:r>
              <a:rPr lang="de-DE" sz="1800" dirty="0">
                <a:solidFill>
                  <a:srgbClr val="000000"/>
                </a:solidFill>
                <a:latin typeface="Consolas"/>
              </a:rPr>
              <a:t>})(</a:t>
            </a:r>
            <a:r>
              <a:rPr lang="de-DE" sz="1800" dirty="0" err="1">
                <a:solidFill>
                  <a:srgbClr val="000000"/>
                </a:solidFill>
                <a:latin typeface="Consolas"/>
              </a:rPr>
              <a:t>jQuery</a:t>
            </a:r>
            <a:r>
              <a:rPr lang="de-DE" sz="1800" dirty="0">
                <a:solidFill>
                  <a:srgbClr val="000000"/>
                </a:solidFill>
                <a:latin typeface="Consolas"/>
              </a:rPr>
              <a:t>);</a:t>
            </a:r>
          </a:p>
        </p:txBody>
      </p:sp>
    </p:spTree>
    <p:extLst>
      <p:ext uri="{BB962C8B-B14F-4D97-AF65-F5344CB8AC3E}">
        <p14:creationId xmlns:p14="http://schemas.microsoft.com/office/powerpoint/2010/main" val="1876160023"/>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Funktionales</a:t>
            </a:r>
            <a:r>
              <a:rPr lang="en-US" dirty="0" smtClean="0"/>
              <a:t> </a:t>
            </a:r>
            <a:r>
              <a:rPr lang="en-US" dirty="0" err="1" smtClean="0"/>
              <a:t>Programmieren</a:t>
            </a:r>
            <a:r>
              <a:rPr lang="en-US" dirty="0" smtClean="0"/>
              <a:t>: Module design pattern</a:t>
            </a:r>
            <a:endParaRPr lang="en-US" dirty="0"/>
          </a:p>
        </p:txBody>
      </p:sp>
      <p:sp>
        <p:nvSpPr>
          <p:cNvPr id="3" name="Text Placeholder 2"/>
          <p:cNvSpPr>
            <a:spLocks noGrp="1"/>
          </p:cNvSpPr>
          <p:nvPr>
            <p:ph type="body" sz="quarter" idx="10"/>
          </p:nvPr>
        </p:nvSpPr>
        <p:spPr/>
        <p:txBody>
          <a:bodyPr/>
          <a:lstStyle/>
          <a:p>
            <a:pPr lvl="0"/>
            <a:r>
              <a:rPr lang="en-US" dirty="0" smtClean="0"/>
              <a:t>Module design pattern</a:t>
            </a:r>
            <a:br>
              <a:rPr lang="en-US" dirty="0" smtClean="0"/>
            </a:br>
            <a:r>
              <a:rPr lang="en-US" dirty="0" smtClean="0"/>
              <a:t/>
            </a:r>
            <a:br>
              <a:rPr lang="en-US" dirty="0" smtClean="0"/>
            </a:br>
            <a:r>
              <a:rPr lang="en-US" dirty="0" smtClean="0"/>
              <a:t/>
            </a:r>
            <a:br>
              <a:rPr lang="en-US" dirty="0" smtClean="0"/>
            </a:br>
            <a:r>
              <a:rPr lang="en-US" dirty="0" smtClean="0"/>
              <a:t>  </a:t>
            </a:r>
            <a:endParaRPr lang="en-US" dirty="0"/>
          </a:p>
        </p:txBody>
      </p:sp>
      <p:sp>
        <p:nvSpPr>
          <p:cNvPr id="5" name="Rectangle 4"/>
          <p:cNvSpPr/>
          <p:nvPr/>
        </p:nvSpPr>
        <p:spPr>
          <a:xfrm>
            <a:off x="317146" y="2070485"/>
            <a:ext cx="6096000" cy="3139321"/>
          </a:xfrm>
          <a:prstGeom prst="rect">
            <a:avLst/>
          </a:prstGeom>
        </p:spPr>
        <p:txBody>
          <a:bodyPr>
            <a:spAutoFit/>
          </a:bodyPr>
          <a:lstStyle/>
          <a:p>
            <a:r>
              <a:rPr lang="de-DE" sz="1800" b="1" dirty="0" err="1">
                <a:solidFill>
                  <a:srgbClr val="7F0055"/>
                </a:solidFill>
                <a:latin typeface="Consolas"/>
              </a:rPr>
              <a:t>var</a:t>
            </a:r>
            <a:r>
              <a:rPr lang="de-DE" sz="1800" b="1" dirty="0">
                <a:solidFill>
                  <a:srgbClr val="000000"/>
                </a:solidFill>
                <a:latin typeface="Consolas"/>
              </a:rPr>
              <a:t> Module = (</a:t>
            </a:r>
            <a:r>
              <a:rPr lang="de-DE" sz="1800" b="1" dirty="0" err="1">
                <a:solidFill>
                  <a:srgbClr val="7F0055"/>
                </a:solidFill>
                <a:latin typeface="Consolas"/>
              </a:rPr>
              <a:t>function</a:t>
            </a:r>
            <a:r>
              <a:rPr lang="de-DE" sz="1800" b="1" dirty="0">
                <a:solidFill>
                  <a:srgbClr val="000000"/>
                </a:solidFill>
                <a:latin typeface="Consolas"/>
              </a:rPr>
              <a:t>() {</a:t>
            </a:r>
          </a:p>
          <a:p>
            <a:r>
              <a:rPr lang="de-DE" sz="1800" b="1" dirty="0" smtClean="0">
                <a:solidFill>
                  <a:srgbClr val="7F0055"/>
                </a:solidFill>
                <a:latin typeface="Consolas"/>
              </a:rPr>
              <a:t>    </a:t>
            </a:r>
            <a:r>
              <a:rPr lang="de-DE" sz="1800" b="1" dirty="0" err="1" smtClean="0">
                <a:solidFill>
                  <a:srgbClr val="7F0055"/>
                </a:solidFill>
                <a:latin typeface="Consolas"/>
              </a:rPr>
              <a:t>var</a:t>
            </a:r>
            <a:r>
              <a:rPr lang="de-DE" sz="1800" b="1" dirty="0" smtClean="0">
                <a:solidFill>
                  <a:srgbClr val="000000"/>
                </a:solidFill>
                <a:latin typeface="Consolas"/>
              </a:rPr>
              <a:t> </a:t>
            </a:r>
            <a:r>
              <a:rPr lang="de-DE" sz="1800" b="1" dirty="0" err="1">
                <a:solidFill>
                  <a:srgbClr val="000000"/>
                </a:solidFill>
                <a:latin typeface="Consolas"/>
              </a:rPr>
              <a:t>privateVariable</a:t>
            </a:r>
            <a:r>
              <a:rPr lang="de-DE" sz="1800" b="1" dirty="0">
                <a:solidFill>
                  <a:srgbClr val="000000"/>
                </a:solidFill>
                <a:latin typeface="Consolas"/>
              </a:rPr>
              <a:t> = 123;</a:t>
            </a:r>
          </a:p>
          <a:p>
            <a:endParaRPr lang="de-DE" sz="1800" dirty="0">
              <a:latin typeface="Consolas"/>
            </a:endParaRPr>
          </a:p>
          <a:p>
            <a:r>
              <a:rPr lang="de-DE" sz="1800" dirty="0" smtClean="0">
                <a:solidFill>
                  <a:srgbClr val="000000"/>
                </a:solidFill>
                <a:latin typeface="Consolas"/>
              </a:rPr>
              <a:t>    </a:t>
            </a:r>
            <a:r>
              <a:rPr lang="de-DE" sz="1800" dirty="0" err="1" smtClean="0">
                <a:solidFill>
                  <a:srgbClr val="000000"/>
                </a:solidFill>
                <a:latin typeface="Consolas"/>
              </a:rPr>
              <a:t>module</a:t>
            </a:r>
            <a:r>
              <a:rPr lang="de-DE" sz="1800" dirty="0" smtClean="0">
                <a:solidFill>
                  <a:srgbClr val="000000"/>
                </a:solidFill>
                <a:latin typeface="Consolas"/>
              </a:rPr>
              <a:t> </a:t>
            </a:r>
            <a:r>
              <a:rPr lang="de-DE" sz="1800" dirty="0">
                <a:solidFill>
                  <a:srgbClr val="000000"/>
                </a:solidFill>
                <a:latin typeface="Consolas"/>
              </a:rPr>
              <a:t>= {};</a:t>
            </a:r>
          </a:p>
          <a:p>
            <a:r>
              <a:rPr lang="de-DE" sz="1800" dirty="0" smtClean="0">
                <a:solidFill>
                  <a:srgbClr val="000000"/>
                </a:solidFill>
                <a:latin typeface="Consolas"/>
              </a:rPr>
              <a:t>    </a:t>
            </a:r>
            <a:r>
              <a:rPr lang="de-DE" sz="1800" dirty="0" err="1" smtClean="0">
                <a:solidFill>
                  <a:srgbClr val="000000"/>
                </a:solidFill>
                <a:latin typeface="Consolas"/>
              </a:rPr>
              <a:t>module.publicVariable</a:t>
            </a:r>
            <a:r>
              <a:rPr lang="de-DE" sz="1800" dirty="0" smtClean="0">
                <a:solidFill>
                  <a:srgbClr val="000000"/>
                </a:solidFill>
                <a:latin typeface="Consolas"/>
              </a:rPr>
              <a:t> </a:t>
            </a:r>
            <a:r>
              <a:rPr lang="de-DE" sz="1800" dirty="0">
                <a:solidFill>
                  <a:srgbClr val="000000"/>
                </a:solidFill>
                <a:latin typeface="Consolas"/>
              </a:rPr>
              <a:t>= 456;</a:t>
            </a:r>
          </a:p>
          <a:p>
            <a:r>
              <a:rPr lang="de-DE" sz="1800" dirty="0" smtClean="0">
                <a:solidFill>
                  <a:srgbClr val="000000"/>
                </a:solidFill>
                <a:latin typeface="Consolas"/>
              </a:rPr>
              <a:t>    </a:t>
            </a:r>
            <a:r>
              <a:rPr lang="de-DE" sz="1800" dirty="0" err="1" smtClean="0">
                <a:solidFill>
                  <a:srgbClr val="000000"/>
                </a:solidFill>
                <a:latin typeface="Consolas"/>
              </a:rPr>
              <a:t>module.publicFunction</a:t>
            </a:r>
            <a:r>
              <a:rPr lang="de-DE" sz="1800" dirty="0" smtClean="0">
                <a:solidFill>
                  <a:srgbClr val="000000"/>
                </a:solidFill>
                <a:latin typeface="Consolas"/>
              </a:rPr>
              <a:t> </a:t>
            </a:r>
            <a:r>
              <a:rPr lang="de-DE" sz="1800" dirty="0">
                <a:solidFill>
                  <a:srgbClr val="000000"/>
                </a:solidFill>
                <a:latin typeface="Consolas"/>
              </a:rPr>
              <a:t>= </a:t>
            </a:r>
            <a:r>
              <a:rPr lang="de-DE" sz="1800" b="1" dirty="0" err="1">
                <a:solidFill>
                  <a:srgbClr val="7F0055"/>
                </a:solidFill>
                <a:latin typeface="Consolas"/>
              </a:rPr>
              <a:t>function</a:t>
            </a:r>
            <a:r>
              <a:rPr lang="de-DE" sz="1800" b="1" dirty="0">
                <a:solidFill>
                  <a:srgbClr val="000000"/>
                </a:solidFill>
                <a:latin typeface="Consolas"/>
              </a:rPr>
              <a:t>() {</a:t>
            </a:r>
          </a:p>
          <a:p>
            <a:r>
              <a:rPr lang="de-DE" sz="1800" dirty="0" smtClean="0">
                <a:solidFill>
                  <a:srgbClr val="3F7F5F"/>
                </a:solidFill>
                <a:latin typeface="Consolas"/>
              </a:rPr>
              <a:t>        //</a:t>
            </a:r>
            <a:r>
              <a:rPr lang="de-DE" sz="1800" dirty="0">
                <a:solidFill>
                  <a:srgbClr val="3F7F5F"/>
                </a:solidFill>
                <a:latin typeface="Consolas"/>
              </a:rPr>
              <a:t>do </a:t>
            </a:r>
            <a:r>
              <a:rPr lang="de-DE" sz="1800" dirty="0" err="1">
                <a:solidFill>
                  <a:srgbClr val="3F7F5F"/>
                </a:solidFill>
                <a:latin typeface="Consolas"/>
              </a:rPr>
              <a:t>stuff</a:t>
            </a:r>
            <a:endParaRPr lang="de-DE" sz="1800" dirty="0">
              <a:solidFill>
                <a:srgbClr val="3F7F5F"/>
              </a:solidFill>
              <a:latin typeface="Consolas"/>
            </a:endParaRPr>
          </a:p>
          <a:p>
            <a:r>
              <a:rPr lang="de-DE" sz="1800" dirty="0" smtClean="0">
                <a:solidFill>
                  <a:srgbClr val="000000"/>
                </a:solidFill>
                <a:latin typeface="Consolas"/>
              </a:rPr>
              <a:t>    };</a:t>
            </a:r>
            <a:endParaRPr lang="de-DE" sz="1800" dirty="0">
              <a:solidFill>
                <a:srgbClr val="000000"/>
              </a:solidFill>
              <a:latin typeface="Consolas"/>
            </a:endParaRPr>
          </a:p>
          <a:p>
            <a:endParaRPr lang="de-DE" sz="1800" dirty="0">
              <a:latin typeface="Consolas"/>
            </a:endParaRPr>
          </a:p>
          <a:p>
            <a:r>
              <a:rPr lang="de-DE" sz="1800" b="1" dirty="0" smtClean="0">
                <a:solidFill>
                  <a:srgbClr val="7F0055"/>
                </a:solidFill>
                <a:latin typeface="Consolas"/>
              </a:rPr>
              <a:t>    </a:t>
            </a:r>
            <a:r>
              <a:rPr lang="de-DE" sz="1800" b="1" dirty="0" err="1" smtClean="0">
                <a:solidFill>
                  <a:srgbClr val="7F0055"/>
                </a:solidFill>
                <a:latin typeface="Consolas"/>
              </a:rPr>
              <a:t>return</a:t>
            </a:r>
            <a:r>
              <a:rPr lang="de-DE" sz="1800" b="1" dirty="0" smtClean="0">
                <a:solidFill>
                  <a:srgbClr val="000000"/>
                </a:solidFill>
                <a:latin typeface="Consolas"/>
              </a:rPr>
              <a:t> </a:t>
            </a:r>
            <a:r>
              <a:rPr lang="de-DE" sz="1800" b="1" dirty="0" err="1">
                <a:solidFill>
                  <a:srgbClr val="000000"/>
                </a:solidFill>
                <a:latin typeface="Consolas"/>
              </a:rPr>
              <a:t>module</a:t>
            </a:r>
            <a:r>
              <a:rPr lang="de-DE" sz="1800" b="1" dirty="0">
                <a:solidFill>
                  <a:srgbClr val="000000"/>
                </a:solidFill>
                <a:latin typeface="Consolas"/>
              </a:rPr>
              <a:t>;</a:t>
            </a:r>
          </a:p>
          <a:p>
            <a:r>
              <a:rPr lang="de-DE" sz="1800" dirty="0">
                <a:solidFill>
                  <a:srgbClr val="000000"/>
                </a:solidFill>
                <a:latin typeface="Consolas"/>
              </a:rPr>
              <a:t>})();</a:t>
            </a:r>
          </a:p>
        </p:txBody>
      </p:sp>
    </p:spTree>
    <p:extLst>
      <p:ext uri="{BB962C8B-B14F-4D97-AF65-F5344CB8AC3E}">
        <p14:creationId xmlns:p14="http://schemas.microsoft.com/office/powerpoint/2010/main" val="2701357692"/>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Aufgaben</a:t>
            </a:r>
            <a:endParaRPr lang="en-US" dirty="0"/>
          </a:p>
        </p:txBody>
      </p:sp>
      <p:sp>
        <p:nvSpPr>
          <p:cNvPr id="3" name="Text Placeholder 2"/>
          <p:cNvSpPr>
            <a:spLocks noGrp="1"/>
          </p:cNvSpPr>
          <p:nvPr>
            <p:ph type="body" sz="quarter" idx="10"/>
          </p:nvPr>
        </p:nvSpPr>
        <p:spPr>
          <a:xfrm>
            <a:off x="324000" y="1497434"/>
            <a:ext cx="11545200" cy="4392043"/>
          </a:xfrm>
        </p:spPr>
        <p:txBody>
          <a:bodyPr/>
          <a:lstStyle/>
          <a:p>
            <a:pPr lvl="0"/>
            <a:r>
              <a:rPr lang="en-US" dirty="0" err="1" smtClean="0"/>
              <a:t>Übung</a:t>
            </a:r>
            <a:r>
              <a:rPr lang="en-US" dirty="0" smtClean="0"/>
              <a:t> 1: </a:t>
            </a:r>
            <a:r>
              <a:rPr lang="en-US" b="0" dirty="0" err="1" smtClean="0"/>
              <a:t>Implementiere</a:t>
            </a:r>
            <a:r>
              <a:rPr lang="en-US" b="0" dirty="0" smtClean="0"/>
              <a:t> </a:t>
            </a:r>
            <a:r>
              <a:rPr lang="en-US" b="0" dirty="0" err="1" smtClean="0"/>
              <a:t>eine</a:t>
            </a:r>
            <a:r>
              <a:rPr lang="en-US" b="0" dirty="0" smtClean="0"/>
              <a:t> </a:t>
            </a:r>
            <a:r>
              <a:rPr lang="en-US" b="0" dirty="0" err="1" smtClean="0"/>
              <a:t>Funktion</a:t>
            </a:r>
            <a:r>
              <a:rPr lang="en-US" b="0" dirty="0" smtClean="0"/>
              <a:t> </a:t>
            </a:r>
            <a:r>
              <a:rPr lang="en-US" sz="1800" b="0" dirty="0">
                <a:solidFill>
                  <a:srgbClr val="000000"/>
                </a:solidFill>
                <a:latin typeface="Consolas"/>
              </a:rPr>
              <a:t>loop(array</a:t>
            </a:r>
            <a:r>
              <a:rPr lang="en-US" dirty="0" smtClean="0"/>
              <a:t>, </a:t>
            </a:r>
            <a:r>
              <a:rPr lang="en-US" sz="1800" b="0" dirty="0" err="1">
                <a:solidFill>
                  <a:srgbClr val="000000"/>
                </a:solidFill>
                <a:latin typeface="Consolas"/>
              </a:rPr>
              <a:t>fn</a:t>
            </a:r>
            <a:r>
              <a:rPr lang="en-US" sz="1800" b="0" dirty="0">
                <a:solidFill>
                  <a:srgbClr val="000000"/>
                </a:solidFill>
                <a:latin typeface="Consolas"/>
              </a:rPr>
              <a:t>)</a:t>
            </a:r>
            <a:r>
              <a:rPr lang="en-US" dirty="0" smtClean="0"/>
              <a:t>, </a:t>
            </a:r>
            <a:r>
              <a:rPr lang="en-US" b="0" dirty="0" smtClean="0"/>
              <a:t>die </a:t>
            </a:r>
            <a:r>
              <a:rPr lang="en-US" b="0" dirty="0" err="1" smtClean="0"/>
              <a:t>über</a:t>
            </a:r>
            <a:r>
              <a:rPr lang="en-US" b="0" dirty="0" smtClean="0"/>
              <a:t> die </a:t>
            </a:r>
            <a:r>
              <a:rPr lang="en-US" b="0" dirty="0" err="1" smtClean="0"/>
              <a:t>Elemente</a:t>
            </a:r>
            <a:r>
              <a:rPr lang="en-US" b="0" dirty="0" smtClean="0"/>
              <a:t> </a:t>
            </a:r>
            <a:r>
              <a:rPr lang="en-US" b="0" dirty="0" err="1" smtClean="0"/>
              <a:t>eines</a:t>
            </a:r>
            <a:r>
              <a:rPr lang="en-US" b="0" dirty="0" smtClean="0"/>
              <a:t> Arrays </a:t>
            </a:r>
            <a:r>
              <a:rPr lang="en-US" b="0" dirty="0" err="1" smtClean="0"/>
              <a:t>iteriert</a:t>
            </a:r>
            <a:r>
              <a:rPr lang="en-US" dirty="0"/>
              <a:t/>
            </a:r>
            <a:br>
              <a:rPr lang="en-US" dirty="0"/>
            </a:br>
            <a:r>
              <a:rPr lang="en-US" dirty="0" err="1"/>
              <a:t>Funktionsaufruf</a:t>
            </a:r>
            <a:r>
              <a:rPr lang="en-US" dirty="0"/>
              <a:t>:</a:t>
            </a:r>
            <a:r>
              <a:rPr lang="en-US" dirty="0"/>
              <a:t/>
            </a:r>
            <a:br>
              <a:rPr lang="en-US" dirty="0"/>
            </a:br>
            <a:endParaRPr lang="en-US" dirty="0" smtClean="0"/>
          </a:p>
          <a:p>
            <a:pPr lvl="0"/>
            <a:endParaRPr lang="en-US" dirty="0"/>
          </a:p>
          <a:p>
            <a:r>
              <a:rPr lang="en-US" dirty="0" err="1" smtClean="0"/>
              <a:t>Übung</a:t>
            </a:r>
            <a:r>
              <a:rPr lang="en-US" dirty="0" smtClean="0"/>
              <a:t> 2:</a:t>
            </a:r>
            <a:r>
              <a:rPr lang="en-US" b="0" dirty="0" smtClean="0"/>
              <a:t> </a:t>
            </a:r>
            <a:r>
              <a:rPr lang="en-US" b="0" dirty="0" err="1"/>
              <a:t>Implementiere</a:t>
            </a:r>
            <a:r>
              <a:rPr lang="en-US" b="0" dirty="0"/>
              <a:t> </a:t>
            </a:r>
            <a:r>
              <a:rPr lang="en-US" b="0" dirty="0" err="1"/>
              <a:t>eine</a:t>
            </a:r>
            <a:r>
              <a:rPr lang="en-US" b="0" dirty="0"/>
              <a:t> </a:t>
            </a:r>
            <a:r>
              <a:rPr lang="en-US" b="0" dirty="0" err="1"/>
              <a:t>Funktion</a:t>
            </a:r>
            <a:r>
              <a:rPr lang="en-US" b="0" dirty="0"/>
              <a:t> </a:t>
            </a:r>
            <a:r>
              <a:rPr lang="en-US" sz="1800" b="0" dirty="0">
                <a:solidFill>
                  <a:srgbClr val="000000"/>
                </a:solidFill>
                <a:latin typeface="Consolas"/>
              </a:rPr>
              <a:t>select(query, </a:t>
            </a:r>
            <a:r>
              <a:rPr lang="en-US" sz="1800" b="0" dirty="0" err="1">
                <a:solidFill>
                  <a:srgbClr val="000000"/>
                </a:solidFill>
                <a:latin typeface="Consolas"/>
              </a:rPr>
              <a:t>fn</a:t>
            </a:r>
            <a:r>
              <a:rPr lang="en-US" sz="1800" b="0" dirty="0" smtClean="0">
                <a:solidFill>
                  <a:srgbClr val="000000"/>
                </a:solidFill>
                <a:latin typeface="Consolas"/>
              </a:rPr>
              <a:t>),</a:t>
            </a:r>
            <a:r>
              <a:rPr lang="en-US" b="0" dirty="0"/>
              <a:t> </a:t>
            </a:r>
            <a:r>
              <a:rPr lang="en-US" b="0" dirty="0" err="1" smtClean="0"/>
              <a:t>bei</a:t>
            </a:r>
            <a:r>
              <a:rPr lang="en-US" b="0" dirty="0" smtClean="0"/>
              <a:t> der </a:t>
            </a:r>
            <a:r>
              <a:rPr lang="en-US" b="0" dirty="0" err="1" smtClean="0"/>
              <a:t>alle</a:t>
            </a:r>
            <a:r>
              <a:rPr lang="en-US" b="0" dirty="0" smtClean="0"/>
              <a:t> </a:t>
            </a:r>
            <a:r>
              <a:rPr lang="en-US" b="0" dirty="0" err="1" smtClean="0"/>
              <a:t>Elemente</a:t>
            </a:r>
            <a:r>
              <a:rPr lang="en-US" b="0" dirty="0" smtClean="0"/>
              <a:t> </a:t>
            </a:r>
            <a:r>
              <a:rPr lang="en-US" b="0" dirty="0" err="1" smtClean="0"/>
              <a:t>mit</a:t>
            </a:r>
            <a:r>
              <a:rPr lang="en-US" b="0" dirty="0" smtClean="0"/>
              <a:t> </a:t>
            </a:r>
            <a:r>
              <a:rPr lang="en-US" sz="1800" b="0" dirty="0">
                <a:solidFill>
                  <a:srgbClr val="000000"/>
                </a:solidFill>
                <a:latin typeface="Consolas"/>
              </a:rPr>
              <a:t>query</a:t>
            </a:r>
            <a:r>
              <a:rPr lang="en-US" b="0" dirty="0" smtClean="0"/>
              <a:t> </a:t>
            </a:r>
            <a:r>
              <a:rPr lang="en-US" b="0" dirty="0" err="1" smtClean="0"/>
              <a:t>selektiert</a:t>
            </a:r>
            <a:r>
              <a:rPr lang="en-US" b="0" dirty="0" smtClean="0"/>
              <a:t> </a:t>
            </a:r>
            <a:r>
              <a:rPr lang="en-US" b="0" dirty="0" err="1" smtClean="0"/>
              <a:t>werden</a:t>
            </a:r>
            <a:r>
              <a:rPr lang="en-US" b="0" dirty="0"/>
              <a:t> </a:t>
            </a:r>
            <a:r>
              <a:rPr lang="en-US" b="0" dirty="0" smtClean="0"/>
              <a:t>und in </a:t>
            </a:r>
            <a:r>
              <a:rPr lang="en-US" b="0" dirty="0" err="1" smtClean="0"/>
              <a:t>einem</a:t>
            </a:r>
            <a:r>
              <a:rPr lang="en-US" b="0" dirty="0" smtClean="0"/>
              <a:t> Callback </a:t>
            </a:r>
            <a:r>
              <a:rPr lang="en-US" dirty="0" err="1" smtClean="0"/>
              <a:t>einzeln</a:t>
            </a:r>
            <a:r>
              <a:rPr lang="en-US" dirty="0" smtClean="0"/>
              <a:t> </a:t>
            </a:r>
            <a:r>
              <a:rPr lang="en-US" b="0" dirty="0" err="1" smtClean="0"/>
              <a:t>modifiziert</a:t>
            </a:r>
            <a:r>
              <a:rPr lang="en-US" b="0" dirty="0" smtClean="0"/>
              <a:t> </a:t>
            </a:r>
            <a:r>
              <a:rPr lang="en-US" b="0" dirty="0" err="1" smtClean="0"/>
              <a:t>werden</a:t>
            </a:r>
            <a:r>
              <a:rPr lang="en-US" b="0" dirty="0" smtClean="0"/>
              <a:t> </a:t>
            </a:r>
            <a:r>
              <a:rPr lang="en-US" b="0" dirty="0" err="1" smtClean="0"/>
              <a:t>können</a:t>
            </a:r>
            <a:r>
              <a:rPr lang="en-US" b="0" dirty="0" smtClean="0"/>
              <a:t>. </a:t>
            </a:r>
            <a:endParaRPr lang="en-US" b="0" dirty="0"/>
          </a:p>
          <a:p>
            <a:r>
              <a:rPr lang="en-US" dirty="0" err="1" smtClean="0"/>
              <a:t>Übung</a:t>
            </a:r>
            <a:r>
              <a:rPr lang="en-US" dirty="0" smtClean="0"/>
              <a:t> 3: </a:t>
            </a:r>
            <a:r>
              <a:rPr lang="en-US" b="0" dirty="0" err="1" smtClean="0"/>
              <a:t>Implementiere</a:t>
            </a:r>
            <a:r>
              <a:rPr lang="en-US" b="0" dirty="0" smtClean="0"/>
              <a:t> in </a:t>
            </a:r>
            <a:r>
              <a:rPr lang="en-US" b="0" dirty="0" err="1" smtClean="0"/>
              <a:t>einem</a:t>
            </a:r>
            <a:r>
              <a:rPr lang="en-US" b="0" dirty="0" smtClean="0"/>
              <a:t> </a:t>
            </a:r>
            <a:r>
              <a:rPr lang="en-US" b="0" dirty="0" err="1" smtClean="0"/>
              <a:t>Objekt</a:t>
            </a:r>
            <a:r>
              <a:rPr lang="en-US" b="0" dirty="0" smtClean="0"/>
              <a:t> </a:t>
            </a:r>
            <a:r>
              <a:rPr lang="en-US" sz="1800" b="0" dirty="0" smtClean="0">
                <a:solidFill>
                  <a:srgbClr val="000000"/>
                </a:solidFill>
                <a:latin typeface="Consolas"/>
              </a:rPr>
              <a:t>Sort</a:t>
            </a:r>
            <a:r>
              <a:rPr lang="en-US" b="0" dirty="0" smtClean="0"/>
              <a:t> das Module Design Pattern in der </a:t>
            </a:r>
            <a:r>
              <a:rPr lang="en-US" b="0" dirty="0" err="1" smtClean="0"/>
              <a:t>Datei</a:t>
            </a:r>
            <a:r>
              <a:rPr lang="en-US" b="0" dirty="0" smtClean="0"/>
              <a:t> </a:t>
            </a:r>
            <a:r>
              <a:rPr lang="en-US" sz="1800" b="0" dirty="0">
                <a:solidFill>
                  <a:srgbClr val="000000"/>
                </a:solidFill>
                <a:latin typeface="Consolas"/>
              </a:rPr>
              <a:t>sort.js</a:t>
            </a:r>
            <a:r>
              <a:rPr lang="en-US" b="0" dirty="0" smtClean="0"/>
              <a:t>. Der Output </a:t>
            </a:r>
            <a:r>
              <a:rPr lang="en-US" b="0" dirty="0" err="1" smtClean="0"/>
              <a:t>soll</a:t>
            </a:r>
            <a:r>
              <a:rPr lang="en-US" b="0" dirty="0" smtClean="0"/>
              <a:t> </a:t>
            </a:r>
            <a:r>
              <a:rPr lang="en-US" b="0" dirty="0" err="1" smtClean="0"/>
              <a:t>im</a:t>
            </a:r>
            <a:r>
              <a:rPr lang="en-US" b="0" dirty="0" smtClean="0"/>
              <a:t> Element </a:t>
            </a:r>
            <a:r>
              <a:rPr lang="en-US" sz="1800" b="0" dirty="0" err="1" smtClean="0">
                <a:solidFill>
                  <a:srgbClr val="000000"/>
                </a:solidFill>
                <a:latin typeface="Consolas"/>
              </a:rPr>
              <a:t>labelSortedListFunctional</a:t>
            </a:r>
            <a:r>
              <a:rPr lang="en-US" b="0" dirty="0" smtClean="0"/>
              <a:t> </a:t>
            </a:r>
            <a:r>
              <a:rPr lang="en-US" b="0" dirty="0" err="1" smtClean="0"/>
              <a:t>ausgegeben</a:t>
            </a:r>
            <a:r>
              <a:rPr lang="en-US" b="0" dirty="0" smtClean="0"/>
              <a:t> </a:t>
            </a:r>
            <a:r>
              <a:rPr lang="en-US" b="0" dirty="0" err="1" smtClean="0"/>
              <a:t>werden</a:t>
            </a:r>
            <a:r>
              <a:rPr lang="en-US" b="0" dirty="0" smtClean="0"/>
              <a:t>. </a:t>
            </a:r>
            <a:br>
              <a:rPr lang="en-US" b="0" dirty="0" smtClean="0"/>
            </a:br>
            <a:r>
              <a:rPr lang="en-US" dirty="0" err="1" smtClean="0"/>
              <a:t>Funktionsaufruf</a:t>
            </a:r>
            <a:r>
              <a:rPr lang="en-US" dirty="0" smtClean="0"/>
              <a:t>: </a:t>
            </a:r>
            <a:r>
              <a:rPr lang="de-DE" b="0" dirty="0" err="1">
                <a:solidFill>
                  <a:srgbClr val="000000"/>
                </a:solidFill>
                <a:latin typeface="Consolas"/>
              </a:rPr>
              <a:t>Sort.doSort</a:t>
            </a:r>
            <a:r>
              <a:rPr lang="de-DE" b="0" dirty="0">
                <a:solidFill>
                  <a:srgbClr val="000000"/>
                </a:solidFill>
                <a:latin typeface="Consolas"/>
              </a:rPr>
              <a:t>(</a:t>
            </a:r>
            <a:r>
              <a:rPr lang="de-DE" b="0" dirty="0">
                <a:solidFill>
                  <a:srgbClr val="2A00FF"/>
                </a:solidFill>
                <a:latin typeface="Consolas"/>
              </a:rPr>
              <a:t>"</a:t>
            </a:r>
            <a:r>
              <a:rPr lang="de-DE" b="0" dirty="0" err="1">
                <a:solidFill>
                  <a:srgbClr val="2A00FF"/>
                </a:solidFill>
                <a:latin typeface="Consolas"/>
              </a:rPr>
              <a:t>Bubblesort</a:t>
            </a:r>
            <a:r>
              <a:rPr lang="de-DE" b="0" dirty="0">
                <a:solidFill>
                  <a:srgbClr val="2A00FF"/>
                </a:solidFill>
                <a:latin typeface="Consolas"/>
              </a:rPr>
              <a:t>"</a:t>
            </a:r>
            <a:r>
              <a:rPr lang="de-DE" b="0" dirty="0">
                <a:solidFill>
                  <a:srgbClr val="000000"/>
                </a:solidFill>
                <a:latin typeface="Consolas"/>
              </a:rPr>
              <a:t>, [9, 13, 4</a:t>
            </a:r>
            <a:r>
              <a:rPr lang="de-DE" b="0" dirty="0" smtClean="0">
                <a:solidFill>
                  <a:srgbClr val="000000"/>
                </a:solidFill>
                <a:latin typeface="Consolas"/>
              </a:rPr>
              <a:t>]);</a:t>
            </a:r>
            <a:r>
              <a:rPr lang="en-US" b="0" dirty="0" smtClean="0"/>
              <a:t/>
            </a:r>
            <a:br>
              <a:rPr lang="en-US" b="0" dirty="0" smtClean="0"/>
            </a:br>
            <a:r>
              <a:rPr lang="en-US" dirty="0" err="1" smtClean="0"/>
              <a:t>Hinweis</a:t>
            </a:r>
            <a:r>
              <a:rPr lang="en-US" dirty="0" smtClean="0"/>
              <a:t> 1: </a:t>
            </a:r>
            <a:r>
              <a:rPr lang="en-US" b="0" dirty="0" smtClean="0"/>
              <a:t>Die </a:t>
            </a:r>
            <a:r>
              <a:rPr lang="en-US" b="0" dirty="0" err="1" smtClean="0"/>
              <a:t>Sortieralgorithmen</a:t>
            </a:r>
            <a:r>
              <a:rPr lang="en-US" b="0" dirty="0" smtClean="0"/>
              <a:t> </a:t>
            </a:r>
            <a:r>
              <a:rPr lang="en-US" b="0" dirty="0" err="1" smtClean="0"/>
              <a:t>befinden</a:t>
            </a:r>
            <a:r>
              <a:rPr lang="en-US" b="0" dirty="0" smtClean="0"/>
              <a:t> </a:t>
            </a:r>
            <a:r>
              <a:rPr lang="en-US" b="0" dirty="0" err="1" smtClean="0"/>
              <a:t>sich</a:t>
            </a:r>
            <a:r>
              <a:rPr lang="en-US" b="0" dirty="0" smtClean="0"/>
              <a:t> in </a:t>
            </a:r>
            <a:r>
              <a:rPr lang="en-US" b="0" dirty="0" smtClean="0">
                <a:solidFill>
                  <a:srgbClr val="000000"/>
                </a:solidFill>
                <a:latin typeface="Consolas"/>
              </a:rPr>
              <a:t>sort.js. </a:t>
            </a:r>
            <a:r>
              <a:rPr lang="en-US" b="0" dirty="0" err="1" smtClean="0"/>
              <a:t>Danach</a:t>
            </a:r>
            <a:r>
              <a:rPr lang="en-US" b="0" dirty="0" smtClean="0"/>
              <a:t> </a:t>
            </a:r>
            <a:r>
              <a:rPr lang="en-US" b="0" dirty="0" err="1" smtClean="0"/>
              <a:t>sollten</a:t>
            </a:r>
            <a:r>
              <a:rPr lang="en-US" b="0" dirty="0" smtClean="0"/>
              <a:t> </a:t>
            </a:r>
            <a:r>
              <a:rPr lang="en-US" b="0" dirty="0" err="1" smtClean="0"/>
              <a:t>keine</a:t>
            </a:r>
            <a:r>
              <a:rPr lang="en-US" b="0" dirty="0" smtClean="0"/>
              <a:t> </a:t>
            </a:r>
            <a:r>
              <a:rPr lang="en-US" b="0" dirty="0" err="1" smtClean="0"/>
              <a:t>Sortieralgorithmen</a:t>
            </a:r>
            <a:r>
              <a:rPr lang="en-US" b="0" dirty="0" smtClean="0"/>
              <a:t> </a:t>
            </a:r>
            <a:r>
              <a:rPr lang="en-US" b="0" dirty="0" err="1" smtClean="0"/>
              <a:t>mehr</a:t>
            </a:r>
            <a:r>
              <a:rPr lang="en-US" b="0" dirty="0" smtClean="0"/>
              <a:t> </a:t>
            </a:r>
            <a:r>
              <a:rPr lang="en-US" b="0" dirty="0" err="1" smtClean="0"/>
              <a:t>im</a:t>
            </a:r>
            <a:r>
              <a:rPr lang="en-US" b="0" dirty="0" smtClean="0"/>
              <a:t> </a:t>
            </a:r>
            <a:r>
              <a:rPr lang="en-US" b="0" dirty="0" err="1" smtClean="0"/>
              <a:t>globalen</a:t>
            </a:r>
            <a:r>
              <a:rPr lang="en-US" b="0" dirty="0" smtClean="0"/>
              <a:t> Scope </a:t>
            </a:r>
            <a:r>
              <a:rPr lang="en-US" b="0" dirty="0" err="1" smtClean="0"/>
              <a:t>liegen</a:t>
            </a:r>
            <a:r>
              <a:rPr lang="en-US" b="0" dirty="0" smtClean="0"/>
              <a:t>. </a:t>
            </a:r>
            <a:br>
              <a:rPr lang="en-US" b="0" dirty="0" smtClean="0"/>
            </a:br>
            <a:r>
              <a:rPr lang="en-US" dirty="0" err="1" smtClean="0"/>
              <a:t>Hinweis</a:t>
            </a:r>
            <a:r>
              <a:rPr lang="en-US" dirty="0" smtClean="0"/>
              <a:t> 2: </a:t>
            </a:r>
            <a:r>
              <a:rPr lang="en-US" b="0" dirty="0" err="1" smtClean="0"/>
              <a:t>Nutze</a:t>
            </a:r>
            <a:r>
              <a:rPr lang="en-US" b="0" dirty="0" smtClean="0"/>
              <a:t> </a:t>
            </a:r>
            <a:r>
              <a:rPr lang="en-US" b="0" dirty="0" err="1" smtClean="0"/>
              <a:t>folgende</a:t>
            </a:r>
            <a:r>
              <a:rPr lang="en-US" b="0" dirty="0" smtClean="0"/>
              <a:t> Strings </a:t>
            </a:r>
            <a:r>
              <a:rPr lang="en-US" b="0" dirty="0" err="1" smtClean="0"/>
              <a:t>als</a:t>
            </a:r>
            <a:r>
              <a:rPr lang="en-US" b="0" dirty="0" smtClean="0"/>
              <a:t> </a:t>
            </a:r>
            <a:r>
              <a:rPr lang="en-US" b="0" dirty="0" err="1" smtClean="0"/>
              <a:t>Algorithmennamen</a:t>
            </a:r>
            <a:r>
              <a:rPr lang="en-US" b="0" dirty="0" smtClean="0"/>
              <a:t>:</a:t>
            </a:r>
            <a:br>
              <a:rPr lang="en-US" b="0" dirty="0" smtClean="0"/>
            </a:br>
            <a:r>
              <a:rPr lang="en-US" b="0" dirty="0" smtClean="0"/>
              <a:t>“</a:t>
            </a:r>
            <a:r>
              <a:rPr lang="en-US" b="0" dirty="0" err="1" smtClean="0"/>
              <a:t>Bubblesort</a:t>
            </a:r>
            <a:r>
              <a:rPr lang="en-US" b="0" dirty="0" smtClean="0"/>
              <a:t>”, “</a:t>
            </a:r>
            <a:r>
              <a:rPr lang="en-US" b="0" dirty="0" err="1" smtClean="0"/>
              <a:t>Selectionsort</a:t>
            </a:r>
            <a:r>
              <a:rPr lang="en-US" b="0" dirty="0" smtClean="0"/>
              <a:t>”, “</a:t>
            </a:r>
            <a:r>
              <a:rPr lang="en-US" b="0" dirty="0" err="1" smtClean="0"/>
              <a:t>Mergesort</a:t>
            </a:r>
            <a:r>
              <a:rPr lang="en-US" b="0" dirty="0" smtClean="0"/>
              <a:t>”, “Quicksort”, “</a:t>
            </a:r>
            <a:r>
              <a:rPr lang="en-US" b="0" dirty="0" err="1" smtClean="0"/>
              <a:t>Insertionsort</a:t>
            </a:r>
            <a:r>
              <a:rPr lang="en-US" b="0" dirty="0" smtClean="0"/>
              <a:t>”</a:t>
            </a:r>
          </a:p>
        </p:txBody>
      </p:sp>
      <p:sp>
        <p:nvSpPr>
          <p:cNvPr id="5" name="Rectangle 4"/>
          <p:cNvSpPr/>
          <p:nvPr/>
        </p:nvSpPr>
        <p:spPr>
          <a:xfrm>
            <a:off x="424722" y="2351928"/>
            <a:ext cx="6944266" cy="923330"/>
          </a:xfrm>
          <a:prstGeom prst="rect">
            <a:avLst/>
          </a:prstGeom>
        </p:spPr>
        <p:txBody>
          <a:bodyPr wrap="square">
            <a:spAutoFit/>
          </a:bodyPr>
          <a:lstStyle/>
          <a:p>
            <a:r>
              <a:rPr lang="de-DE" sz="1800" dirty="0" err="1">
                <a:solidFill>
                  <a:srgbClr val="000000"/>
                </a:solidFill>
                <a:latin typeface="Consolas"/>
              </a:rPr>
              <a:t>loop</a:t>
            </a:r>
            <a:r>
              <a:rPr lang="de-DE" sz="1800" dirty="0">
                <a:solidFill>
                  <a:srgbClr val="000000"/>
                </a:solidFill>
                <a:latin typeface="Consolas"/>
              </a:rPr>
              <a:t>([4, 9, 13], </a:t>
            </a:r>
            <a:r>
              <a:rPr lang="de-DE" sz="1800" b="1" dirty="0" err="1">
                <a:solidFill>
                  <a:srgbClr val="7F0055"/>
                </a:solidFill>
                <a:latin typeface="Consolas"/>
              </a:rPr>
              <a:t>function</a:t>
            </a:r>
            <a:r>
              <a:rPr lang="de-DE" sz="1800" b="1" dirty="0">
                <a:solidFill>
                  <a:srgbClr val="000000"/>
                </a:solidFill>
                <a:latin typeface="Consolas"/>
              </a:rPr>
              <a:t>(</a:t>
            </a:r>
            <a:r>
              <a:rPr lang="de-DE" sz="1800" b="1" dirty="0" err="1">
                <a:solidFill>
                  <a:srgbClr val="000000"/>
                </a:solidFill>
                <a:latin typeface="Consolas"/>
              </a:rPr>
              <a:t>element</a:t>
            </a:r>
            <a:r>
              <a:rPr lang="de-DE" sz="1800" b="1" dirty="0">
                <a:solidFill>
                  <a:srgbClr val="000000"/>
                </a:solidFill>
                <a:latin typeface="Consolas"/>
              </a:rPr>
              <a:t>, </a:t>
            </a:r>
            <a:r>
              <a:rPr lang="de-DE" sz="1800" b="1" dirty="0" err="1">
                <a:solidFill>
                  <a:srgbClr val="000000"/>
                </a:solidFill>
                <a:latin typeface="Consolas"/>
              </a:rPr>
              <a:t>index</a:t>
            </a:r>
            <a:r>
              <a:rPr lang="de-DE" sz="1800" b="1" dirty="0">
                <a:solidFill>
                  <a:srgbClr val="000000"/>
                </a:solidFill>
                <a:latin typeface="Consolas"/>
              </a:rPr>
              <a:t>) {</a:t>
            </a:r>
          </a:p>
          <a:p>
            <a:r>
              <a:rPr lang="de-DE" sz="1800" dirty="0" smtClean="0">
                <a:solidFill>
                  <a:srgbClr val="000000"/>
                </a:solidFill>
                <a:latin typeface="Consolas"/>
              </a:rPr>
              <a:t>    console.log(</a:t>
            </a:r>
            <a:r>
              <a:rPr lang="de-DE" sz="1800" dirty="0" err="1" smtClean="0">
                <a:solidFill>
                  <a:srgbClr val="000000"/>
                </a:solidFill>
                <a:latin typeface="Consolas"/>
              </a:rPr>
              <a:t>element</a:t>
            </a:r>
            <a:r>
              <a:rPr lang="de-DE" sz="1800" dirty="0">
                <a:solidFill>
                  <a:srgbClr val="000000"/>
                </a:solidFill>
                <a:latin typeface="Consolas"/>
              </a:rPr>
              <a:t>); </a:t>
            </a:r>
            <a:r>
              <a:rPr lang="de-DE" sz="1800" dirty="0">
                <a:solidFill>
                  <a:srgbClr val="3F7F5F"/>
                </a:solidFill>
                <a:latin typeface="Consolas"/>
              </a:rPr>
              <a:t>//4, 9, 13 in drei Zeilen</a:t>
            </a:r>
          </a:p>
          <a:p>
            <a:r>
              <a:rPr lang="de-DE" sz="1800" dirty="0">
                <a:solidFill>
                  <a:srgbClr val="000000"/>
                </a:solidFill>
                <a:latin typeface="Consolas"/>
              </a:rPr>
              <a:t>});</a:t>
            </a:r>
          </a:p>
        </p:txBody>
      </p:sp>
    </p:spTree>
    <p:extLst>
      <p:ext uri="{BB962C8B-B14F-4D97-AF65-F5344CB8AC3E}">
        <p14:creationId xmlns:p14="http://schemas.microsoft.com/office/powerpoint/2010/main" val="3947028287"/>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e-DE" dirty="0" err="1" smtClean="0"/>
              <a:t>Scope</a:t>
            </a:r>
            <a:r>
              <a:rPr lang="de-DE" dirty="0" smtClean="0"/>
              <a:t> und </a:t>
            </a:r>
            <a:r>
              <a:rPr lang="de-DE" dirty="0" err="1" smtClean="0"/>
              <a:t>Context</a:t>
            </a:r>
            <a:endParaRPr lang="en-US"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5657158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
        <p:nvSpPr>
          <p:cNvPr id="3" name="Text Placeholder 2"/>
          <p:cNvSpPr>
            <a:spLocks noGrp="1"/>
          </p:cNvSpPr>
          <p:nvPr>
            <p:ph type="body" sz="quarter" idx="10"/>
          </p:nvPr>
        </p:nvSpPr>
        <p:spPr/>
        <p:txBody>
          <a:bodyPr/>
          <a:lstStyle/>
          <a:p>
            <a:pPr lvl="0"/>
            <a:r>
              <a:rPr lang="en-GB" dirty="0" err="1" smtClean="0"/>
              <a:t>Variablenzugriff</a:t>
            </a:r>
            <a:r>
              <a:rPr lang="en-GB" dirty="0" smtClean="0"/>
              <a:t> </a:t>
            </a:r>
            <a:r>
              <a:rPr lang="en-GB" dirty="0" err="1" smtClean="0"/>
              <a:t>bei</a:t>
            </a:r>
            <a:r>
              <a:rPr lang="en-GB" dirty="0" smtClean="0"/>
              <a:t> </a:t>
            </a:r>
            <a:r>
              <a:rPr lang="en-GB" dirty="0" err="1" smtClean="0"/>
              <a:t>einem</a:t>
            </a:r>
            <a:r>
              <a:rPr lang="en-GB" dirty="0" smtClean="0"/>
              <a:t> </a:t>
            </a:r>
            <a:r>
              <a:rPr lang="en-GB" dirty="0" err="1" smtClean="0"/>
              <a:t>Funktionsaufruf</a:t>
            </a:r>
            <a:endParaRPr lang="en-GB" dirty="0" smtClean="0"/>
          </a:p>
        </p:txBody>
      </p:sp>
      <p:sp>
        <p:nvSpPr>
          <p:cNvPr id="5" name="Rectangle 4"/>
          <p:cNvSpPr/>
          <p:nvPr/>
        </p:nvSpPr>
        <p:spPr>
          <a:xfrm>
            <a:off x="317146" y="2086642"/>
            <a:ext cx="6096000" cy="4247317"/>
          </a:xfrm>
          <a:prstGeom prst="rect">
            <a:avLst/>
          </a:prstGeom>
        </p:spPr>
        <p:txBody>
          <a:bodyPr>
            <a:spAutoFit/>
          </a:bodyPr>
          <a:lstStyle/>
          <a:p>
            <a:r>
              <a:rPr lang="de-DE" sz="1800" b="1" dirty="0" err="1">
                <a:solidFill>
                  <a:srgbClr val="7F0055"/>
                </a:solidFill>
                <a:latin typeface="Consolas"/>
              </a:rPr>
              <a:t>function</a:t>
            </a:r>
            <a:r>
              <a:rPr lang="de-DE" sz="1800" b="1" dirty="0">
                <a:solidFill>
                  <a:srgbClr val="000000"/>
                </a:solidFill>
                <a:latin typeface="Consolas"/>
              </a:rPr>
              <a:t> </a:t>
            </a:r>
            <a:r>
              <a:rPr lang="de-DE" sz="1800" b="1" dirty="0" err="1">
                <a:solidFill>
                  <a:srgbClr val="000000"/>
                </a:solidFill>
                <a:latin typeface="Consolas"/>
              </a:rPr>
              <a:t>first</a:t>
            </a:r>
            <a:r>
              <a:rPr lang="de-DE" sz="1800" b="1" dirty="0">
                <a:solidFill>
                  <a:srgbClr val="000000"/>
                </a:solidFill>
                <a:latin typeface="Consolas"/>
              </a:rPr>
              <a:t>() {</a:t>
            </a:r>
          </a:p>
          <a:p>
            <a:r>
              <a:rPr lang="de-DE" sz="1800" b="1" dirty="0" smtClean="0">
                <a:solidFill>
                  <a:srgbClr val="7F0055"/>
                </a:solidFill>
                <a:latin typeface="Consolas"/>
              </a:rPr>
              <a:t>    </a:t>
            </a:r>
            <a:r>
              <a:rPr lang="de-DE" sz="1800" b="1" dirty="0" err="1" smtClean="0">
                <a:solidFill>
                  <a:srgbClr val="7F0055"/>
                </a:solidFill>
                <a:latin typeface="Consolas"/>
              </a:rPr>
              <a:t>var</a:t>
            </a:r>
            <a:r>
              <a:rPr lang="de-DE" sz="1800" b="1" dirty="0" smtClean="0">
                <a:solidFill>
                  <a:srgbClr val="000000"/>
                </a:solidFill>
                <a:latin typeface="Consolas"/>
              </a:rPr>
              <a:t> </a:t>
            </a:r>
            <a:r>
              <a:rPr lang="de-DE" sz="1800" b="1" dirty="0">
                <a:solidFill>
                  <a:srgbClr val="000000"/>
                </a:solidFill>
                <a:latin typeface="Consolas"/>
              </a:rPr>
              <a:t>a = 1;</a:t>
            </a:r>
          </a:p>
          <a:p>
            <a:r>
              <a:rPr lang="de-DE" sz="1800" dirty="0" smtClean="0">
                <a:solidFill>
                  <a:srgbClr val="000000"/>
                </a:solidFill>
                <a:latin typeface="Consolas"/>
              </a:rPr>
              <a:t>    </a:t>
            </a:r>
            <a:r>
              <a:rPr lang="de-DE" sz="1800" dirty="0" err="1" smtClean="0">
                <a:solidFill>
                  <a:srgbClr val="000000"/>
                </a:solidFill>
                <a:latin typeface="Consolas"/>
              </a:rPr>
              <a:t>second</a:t>
            </a:r>
            <a:r>
              <a:rPr lang="de-DE" sz="1800" dirty="0">
                <a:solidFill>
                  <a:srgbClr val="000000"/>
                </a:solidFill>
                <a:latin typeface="Consolas"/>
              </a:rPr>
              <a:t>(); </a:t>
            </a:r>
          </a:p>
          <a:p>
            <a:r>
              <a:rPr lang="de-DE" sz="1800" b="1" dirty="0" smtClean="0">
                <a:solidFill>
                  <a:srgbClr val="7F0055"/>
                </a:solidFill>
                <a:latin typeface="Consolas"/>
              </a:rPr>
              <a:t>    </a:t>
            </a:r>
            <a:r>
              <a:rPr lang="de-DE" sz="1800" b="1" dirty="0" err="1" smtClean="0">
                <a:solidFill>
                  <a:srgbClr val="7F0055"/>
                </a:solidFill>
                <a:latin typeface="Consolas"/>
              </a:rPr>
              <a:t>function</a:t>
            </a:r>
            <a:r>
              <a:rPr lang="de-DE" sz="1800" b="1" dirty="0" smtClean="0">
                <a:solidFill>
                  <a:srgbClr val="000000"/>
                </a:solidFill>
                <a:latin typeface="Consolas"/>
              </a:rPr>
              <a:t> </a:t>
            </a:r>
            <a:r>
              <a:rPr lang="de-DE" sz="1800" b="1" dirty="0" err="1">
                <a:solidFill>
                  <a:srgbClr val="000000"/>
                </a:solidFill>
                <a:latin typeface="Consolas"/>
              </a:rPr>
              <a:t>second</a:t>
            </a:r>
            <a:r>
              <a:rPr lang="de-DE" sz="1800" b="1" dirty="0">
                <a:solidFill>
                  <a:srgbClr val="000000"/>
                </a:solidFill>
                <a:latin typeface="Consolas"/>
              </a:rPr>
              <a:t>() { </a:t>
            </a:r>
          </a:p>
          <a:p>
            <a:r>
              <a:rPr lang="de-DE" sz="1800" dirty="0" smtClean="0">
                <a:solidFill>
                  <a:srgbClr val="000000"/>
                </a:solidFill>
                <a:latin typeface="Consolas"/>
              </a:rPr>
              <a:t>         </a:t>
            </a:r>
            <a:r>
              <a:rPr lang="de-DE" sz="1800" dirty="0" err="1" smtClean="0">
                <a:solidFill>
                  <a:srgbClr val="000000"/>
                </a:solidFill>
                <a:latin typeface="Consolas"/>
              </a:rPr>
              <a:t>third</a:t>
            </a:r>
            <a:r>
              <a:rPr lang="de-DE" sz="1800" dirty="0">
                <a:solidFill>
                  <a:srgbClr val="000000"/>
                </a:solidFill>
                <a:latin typeface="Consolas"/>
              </a:rPr>
              <a:t>(); </a:t>
            </a:r>
          </a:p>
          <a:p>
            <a:r>
              <a:rPr lang="de-DE" sz="1800" b="1" dirty="0" smtClean="0">
                <a:solidFill>
                  <a:srgbClr val="7F0055"/>
                </a:solidFill>
                <a:latin typeface="Consolas"/>
              </a:rPr>
              <a:t>         </a:t>
            </a:r>
            <a:r>
              <a:rPr lang="de-DE" sz="1800" b="1" dirty="0" err="1" smtClean="0">
                <a:solidFill>
                  <a:srgbClr val="7F0055"/>
                </a:solidFill>
                <a:latin typeface="Consolas"/>
              </a:rPr>
              <a:t>function</a:t>
            </a:r>
            <a:r>
              <a:rPr lang="de-DE" sz="1800" b="1" dirty="0" smtClean="0">
                <a:solidFill>
                  <a:srgbClr val="000000"/>
                </a:solidFill>
                <a:latin typeface="Consolas"/>
              </a:rPr>
              <a:t> </a:t>
            </a:r>
            <a:r>
              <a:rPr lang="de-DE" sz="1800" b="1" dirty="0" err="1">
                <a:solidFill>
                  <a:srgbClr val="000000"/>
                </a:solidFill>
                <a:latin typeface="Consolas"/>
              </a:rPr>
              <a:t>third</a:t>
            </a:r>
            <a:r>
              <a:rPr lang="de-DE" sz="1800" b="1" dirty="0">
                <a:solidFill>
                  <a:srgbClr val="000000"/>
                </a:solidFill>
                <a:latin typeface="Consolas"/>
              </a:rPr>
              <a:t>() { </a:t>
            </a:r>
          </a:p>
          <a:p>
            <a:r>
              <a:rPr lang="de-DE" sz="1800" b="1" dirty="0" smtClean="0">
                <a:solidFill>
                  <a:srgbClr val="7F0055"/>
                </a:solidFill>
                <a:latin typeface="Consolas"/>
              </a:rPr>
              <a:t>             </a:t>
            </a:r>
            <a:r>
              <a:rPr lang="de-DE" sz="1800" b="1" dirty="0" err="1" smtClean="0">
                <a:solidFill>
                  <a:srgbClr val="7F0055"/>
                </a:solidFill>
                <a:latin typeface="Consolas"/>
              </a:rPr>
              <a:t>var</a:t>
            </a:r>
            <a:r>
              <a:rPr lang="de-DE" sz="1800" b="1" dirty="0" smtClean="0">
                <a:solidFill>
                  <a:srgbClr val="000000"/>
                </a:solidFill>
                <a:latin typeface="Consolas"/>
              </a:rPr>
              <a:t> </a:t>
            </a:r>
            <a:r>
              <a:rPr lang="de-DE" sz="1800" b="1" dirty="0">
                <a:solidFill>
                  <a:srgbClr val="000000"/>
                </a:solidFill>
                <a:latin typeface="Consolas"/>
              </a:rPr>
              <a:t>a = 3;</a:t>
            </a:r>
          </a:p>
          <a:p>
            <a:r>
              <a:rPr lang="de-DE" sz="1800" dirty="0" smtClean="0">
                <a:solidFill>
                  <a:srgbClr val="000000"/>
                </a:solidFill>
                <a:latin typeface="Consolas"/>
              </a:rPr>
              <a:t>             </a:t>
            </a:r>
            <a:r>
              <a:rPr lang="de-DE" sz="1800" dirty="0" err="1" smtClean="0">
                <a:solidFill>
                  <a:srgbClr val="000000"/>
                </a:solidFill>
                <a:latin typeface="Consolas"/>
              </a:rPr>
              <a:t>fourth</a:t>
            </a:r>
            <a:r>
              <a:rPr lang="de-DE" sz="1800" dirty="0">
                <a:solidFill>
                  <a:srgbClr val="000000"/>
                </a:solidFill>
                <a:latin typeface="Consolas"/>
              </a:rPr>
              <a:t>(); </a:t>
            </a:r>
          </a:p>
          <a:p>
            <a:r>
              <a:rPr lang="de-DE" sz="1800" dirty="0" smtClean="0">
                <a:solidFill>
                  <a:srgbClr val="000000"/>
                </a:solidFill>
                <a:latin typeface="Consolas"/>
              </a:rPr>
              <a:t>             </a:t>
            </a:r>
            <a:r>
              <a:rPr lang="de-DE" sz="1800" b="1" dirty="0" err="1" smtClean="0">
                <a:solidFill>
                  <a:srgbClr val="7F0055"/>
                </a:solidFill>
                <a:latin typeface="Consolas"/>
              </a:rPr>
              <a:t>function</a:t>
            </a:r>
            <a:r>
              <a:rPr lang="de-DE" sz="1800" b="1" dirty="0" smtClean="0">
                <a:solidFill>
                  <a:srgbClr val="000000"/>
                </a:solidFill>
                <a:latin typeface="Consolas"/>
              </a:rPr>
              <a:t> </a:t>
            </a:r>
            <a:r>
              <a:rPr lang="de-DE" sz="1800" b="1" dirty="0" err="1">
                <a:solidFill>
                  <a:srgbClr val="000000"/>
                </a:solidFill>
                <a:latin typeface="Consolas"/>
              </a:rPr>
              <a:t>fourth</a:t>
            </a:r>
            <a:r>
              <a:rPr lang="de-DE" sz="1800" b="1" dirty="0">
                <a:solidFill>
                  <a:srgbClr val="000000"/>
                </a:solidFill>
                <a:latin typeface="Consolas"/>
              </a:rPr>
              <a:t>() { </a:t>
            </a:r>
          </a:p>
          <a:p>
            <a:r>
              <a:rPr lang="de-DE" sz="1800" dirty="0" smtClean="0">
                <a:solidFill>
                  <a:srgbClr val="000000"/>
                </a:solidFill>
                <a:latin typeface="Consolas"/>
              </a:rPr>
              <a:t>                console.log(a</a:t>
            </a:r>
            <a:r>
              <a:rPr lang="de-DE" sz="1800" dirty="0">
                <a:solidFill>
                  <a:srgbClr val="000000"/>
                </a:solidFill>
                <a:latin typeface="Consolas"/>
              </a:rPr>
              <a:t>); </a:t>
            </a:r>
            <a:r>
              <a:rPr lang="de-DE" sz="1800" dirty="0">
                <a:solidFill>
                  <a:srgbClr val="3F7F5F"/>
                </a:solidFill>
                <a:latin typeface="Consolas"/>
              </a:rPr>
              <a:t>// 3</a:t>
            </a:r>
          </a:p>
          <a:p>
            <a:r>
              <a:rPr lang="de-DE" sz="1800" dirty="0" smtClean="0">
                <a:solidFill>
                  <a:srgbClr val="000000"/>
                </a:solidFill>
                <a:latin typeface="Consolas"/>
              </a:rPr>
              <a:t>             }</a:t>
            </a:r>
            <a:endParaRPr lang="de-DE" sz="1800" dirty="0">
              <a:solidFill>
                <a:srgbClr val="000000"/>
              </a:solidFill>
              <a:latin typeface="Consolas"/>
            </a:endParaRPr>
          </a:p>
          <a:p>
            <a:r>
              <a:rPr lang="de-DE" sz="1800" dirty="0" smtClean="0">
                <a:solidFill>
                  <a:srgbClr val="000000"/>
                </a:solidFill>
                <a:latin typeface="Consolas"/>
              </a:rPr>
              <a:t>         } </a:t>
            </a:r>
            <a:endParaRPr lang="de-DE" sz="1800" dirty="0">
              <a:solidFill>
                <a:srgbClr val="000000"/>
              </a:solidFill>
              <a:latin typeface="Consolas"/>
            </a:endParaRPr>
          </a:p>
          <a:p>
            <a:r>
              <a:rPr lang="de-DE" sz="1800" dirty="0" smtClean="0">
                <a:solidFill>
                  <a:srgbClr val="000000"/>
                </a:solidFill>
                <a:latin typeface="Consolas"/>
              </a:rPr>
              <a:t>     }</a:t>
            </a:r>
            <a:endParaRPr lang="de-DE" sz="1800" dirty="0">
              <a:solidFill>
                <a:srgbClr val="000000"/>
              </a:solidFill>
              <a:latin typeface="Consolas"/>
            </a:endParaRPr>
          </a:p>
          <a:p>
            <a:r>
              <a:rPr lang="de-DE" sz="1800" dirty="0">
                <a:solidFill>
                  <a:srgbClr val="000000"/>
                </a:solidFill>
                <a:latin typeface="Consolas"/>
              </a:rPr>
              <a:t>}</a:t>
            </a:r>
          </a:p>
          <a:p>
            <a:r>
              <a:rPr lang="de-DE" sz="1800" dirty="0" err="1">
                <a:solidFill>
                  <a:srgbClr val="000000"/>
                </a:solidFill>
                <a:latin typeface="Consolas"/>
              </a:rPr>
              <a:t>first</a:t>
            </a:r>
            <a:r>
              <a:rPr lang="de-DE" sz="1800" dirty="0">
                <a:solidFill>
                  <a:srgbClr val="000000"/>
                </a:solidFill>
                <a:latin typeface="Consolas"/>
              </a:rPr>
              <a:t>();</a:t>
            </a:r>
          </a:p>
        </p:txBody>
      </p:sp>
    </p:spTree>
    <p:extLst>
      <p:ext uri="{BB962C8B-B14F-4D97-AF65-F5344CB8AC3E}">
        <p14:creationId xmlns:p14="http://schemas.microsoft.com/office/powerpoint/2010/main" val="3943073579"/>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Closures</a:t>
            </a:r>
            <a:endParaRPr lang="en-US" dirty="0"/>
          </a:p>
        </p:txBody>
      </p:sp>
      <p:sp>
        <p:nvSpPr>
          <p:cNvPr id="3" name="Text Placeholder 2"/>
          <p:cNvSpPr>
            <a:spLocks noGrp="1"/>
          </p:cNvSpPr>
          <p:nvPr>
            <p:ph type="body" sz="quarter" idx="10"/>
          </p:nvPr>
        </p:nvSpPr>
        <p:spPr/>
        <p:txBody>
          <a:bodyPr/>
          <a:lstStyle/>
          <a:p>
            <a:pPr lvl="0"/>
            <a:r>
              <a:rPr lang="en-US" dirty="0" err="1" smtClean="0"/>
              <a:t>Enkapsulierung</a:t>
            </a:r>
            <a:r>
              <a:rPr lang="en-US" dirty="0" smtClean="0"/>
              <a:t> </a:t>
            </a:r>
            <a:r>
              <a:rPr lang="en-US" dirty="0" err="1" smtClean="0"/>
              <a:t>eines</a:t>
            </a:r>
            <a:r>
              <a:rPr lang="en-US" dirty="0" smtClean="0"/>
              <a:t> </a:t>
            </a:r>
            <a:r>
              <a:rPr lang="en-US" dirty="0" err="1" smtClean="0"/>
              <a:t>Variablenzugriffes</a:t>
            </a:r>
            <a:endParaRPr lang="en-US" dirty="0" smtClean="0"/>
          </a:p>
        </p:txBody>
      </p:sp>
      <p:sp>
        <p:nvSpPr>
          <p:cNvPr id="5" name="Rectangle 4"/>
          <p:cNvSpPr/>
          <p:nvPr/>
        </p:nvSpPr>
        <p:spPr>
          <a:xfrm>
            <a:off x="338661" y="2039998"/>
            <a:ext cx="7933970" cy="2585323"/>
          </a:xfrm>
          <a:prstGeom prst="rect">
            <a:avLst/>
          </a:prstGeom>
        </p:spPr>
        <p:txBody>
          <a:bodyPr wrap="square">
            <a:spAutoFit/>
          </a:bodyPr>
          <a:lstStyle/>
          <a:p>
            <a:r>
              <a:rPr lang="de-DE" sz="1800" b="1" dirty="0" err="1">
                <a:solidFill>
                  <a:srgbClr val="7F0055"/>
                </a:solidFill>
                <a:latin typeface="Consolas"/>
              </a:rPr>
              <a:t>function</a:t>
            </a:r>
            <a:r>
              <a:rPr lang="de-DE" sz="1800" b="1" dirty="0">
                <a:solidFill>
                  <a:srgbClr val="000000"/>
                </a:solidFill>
                <a:latin typeface="Consolas"/>
              </a:rPr>
              <a:t> </a:t>
            </a:r>
            <a:r>
              <a:rPr lang="de-DE" sz="1800" b="1" dirty="0" err="1">
                <a:solidFill>
                  <a:srgbClr val="000000"/>
                </a:solidFill>
                <a:latin typeface="Consolas"/>
              </a:rPr>
              <a:t>object</a:t>
            </a:r>
            <a:r>
              <a:rPr lang="de-DE" sz="1800" b="1" dirty="0">
                <a:solidFill>
                  <a:srgbClr val="000000"/>
                </a:solidFill>
                <a:latin typeface="Consolas"/>
              </a:rPr>
              <a:t>() { </a:t>
            </a:r>
          </a:p>
          <a:p>
            <a:r>
              <a:rPr lang="de-DE" sz="1800" b="1" dirty="0" smtClean="0">
                <a:solidFill>
                  <a:srgbClr val="7F0055"/>
                </a:solidFill>
                <a:latin typeface="Consolas"/>
              </a:rPr>
              <a:t>    </a:t>
            </a:r>
            <a:r>
              <a:rPr lang="de-DE" sz="1800" b="1" dirty="0" err="1" smtClean="0">
                <a:solidFill>
                  <a:srgbClr val="7F0055"/>
                </a:solidFill>
                <a:latin typeface="Consolas"/>
              </a:rPr>
              <a:t>var</a:t>
            </a:r>
            <a:r>
              <a:rPr lang="de-DE" sz="1800" b="1" dirty="0" smtClean="0">
                <a:solidFill>
                  <a:srgbClr val="000000"/>
                </a:solidFill>
                <a:latin typeface="Consolas"/>
              </a:rPr>
              <a:t> </a:t>
            </a:r>
            <a:r>
              <a:rPr lang="de-DE" sz="1800" b="1" dirty="0" err="1">
                <a:solidFill>
                  <a:srgbClr val="000000"/>
                </a:solidFill>
                <a:latin typeface="Consolas"/>
              </a:rPr>
              <a:t>privateVariable</a:t>
            </a:r>
            <a:r>
              <a:rPr lang="de-DE" sz="1800" b="1" dirty="0">
                <a:solidFill>
                  <a:srgbClr val="000000"/>
                </a:solidFill>
                <a:latin typeface="Consolas"/>
              </a:rPr>
              <a:t> = </a:t>
            </a:r>
            <a:r>
              <a:rPr lang="de-DE" sz="1800" b="1" dirty="0">
                <a:solidFill>
                  <a:srgbClr val="7F0055"/>
                </a:solidFill>
                <a:latin typeface="Consolas"/>
              </a:rPr>
              <a:t>null</a:t>
            </a:r>
            <a:r>
              <a:rPr lang="de-DE" sz="1800" b="1" dirty="0">
                <a:solidFill>
                  <a:srgbClr val="000000"/>
                </a:solidFill>
                <a:latin typeface="Consolas"/>
              </a:rPr>
              <a:t>; </a:t>
            </a:r>
          </a:p>
          <a:p>
            <a:r>
              <a:rPr lang="de-DE" sz="1800" b="1" dirty="0" smtClean="0">
                <a:solidFill>
                  <a:srgbClr val="7F0055"/>
                </a:solidFill>
                <a:latin typeface="Consolas"/>
              </a:rPr>
              <a:t>    </a:t>
            </a:r>
            <a:r>
              <a:rPr lang="de-DE" sz="1800" b="1" dirty="0" err="1" smtClean="0">
                <a:solidFill>
                  <a:srgbClr val="7F0055"/>
                </a:solidFill>
                <a:latin typeface="Consolas"/>
              </a:rPr>
              <a:t>return</a:t>
            </a:r>
            <a:r>
              <a:rPr lang="de-DE" sz="1800" b="1" dirty="0" smtClean="0">
                <a:solidFill>
                  <a:srgbClr val="000000"/>
                </a:solidFill>
                <a:latin typeface="Consolas"/>
              </a:rPr>
              <a:t> </a:t>
            </a:r>
            <a:r>
              <a:rPr lang="de-DE" sz="1800" b="1" dirty="0">
                <a:solidFill>
                  <a:srgbClr val="000000"/>
                </a:solidFill>
                <a:latin typeface="Consolas"/>
              </a:rPr>
              <a:t>{</a:t>
            </a:r>
          </a:p>
          <a:p>
            <a:r>
              <a:rPr lang="de-DE" sz="1800" dirty="0" smtClean="0">
                <a:solidFill>
                  <a:srgbClr val="000000"/>
                </a:solidFill>
                <a:latin typeface="Consolas"/>
              </a:rPr>
              <a:t>        </a:t>
            </a:r>
            <a:r>
              <a:rPr lang="de-DE" sz="1800" dirty="0" err="1" smtClean="0">
                <a:solidFill>
                  <a:srgbClr val="000000"/>
                </a:solidFill>
                <a:latin typeface="Consolas"/>
              </a:rPr>
              <a:t>getV</a:t>
            </a:r>
            <a:r>
              <a:rPr lang="de-DE" sz="1800" dirty="0">
                <a:solidFill>
                  <a:srgbClr val="000000"/>
                </a:solidFill>
                <a:latin typeface="Consolas"/>
              </a:rPr>
              <a:t>: </a:t>
            </a:r>
            <a:r>
              <a:rPr lang="de-DE" sz="1800" b="1" dirty="0" err="1">
                <a:solidFill>
                  <a:srgbClr val="7F0055"/>
                </a:solidFill>
                <a:latin typeface="Consolas"/>
              </a:rPr>
              <a:t>function</a:t>
            </a:r>
            <a:r>
              <a:rPr lang="de-DE" sz="1800" b="1" dirty="0">
                <a:solidFill>
                  <a:srgbClr val="000000"/>
                </a:solidFill>
                <a:latin typeface="Consolas"/>
              </a:rPr>
              <a:t>() { </a:t>
            </a:r>
            <a:r>
              <a:rPr lang="de-DE" sz="1800" b="1" dirty="0" err="1">
                <a:solidFill>
                  <a:srgbClr val="7F0055"/>
                </a:solidFill>
                <a:latin typeface="Consolas"/>
              </a:rPr>
              <a:t>return</a:t>
            </a:r>
            <a:r>
              <a:rPr lang="de-DE" sz="1800" b="1" dirty="0">
                <a:solidFill>
                  <a:srgbClr val="000000"/>
                </a:solidFill>
                <a:latin typeface="Consolas"/>
              </a:rPr>
              <a:t> </a:t>
            </a:r>
            <a:r>
              <a:rPr lang="de-DE" sz="1800" b="1" dirty="0" err="1">
                <a:solidFill>
                  <a:srgbClr val="000000"/>
                </a:solidFill>
                <a:latin typeface="Consolas"/>
              </a:rPr>
              <a:t>privateVariable</a:t>
            </a:r>
            <a:r>
              <a:rPr lang="de-DE" sz="1800" b="1" dirty="0">
                <a:solidFill>
                  <a:srgbClr val="000000"/>
                </a:solidFill>
                <a:latin typeface="Consolas"/>
              </a:rPr>
              <a:t>; },</a:t>
            </a:r>
          </a:p>
          <a:p>
            <a:r>
              <a:rPr lang="de-DE" sz="1800" dirty="0" smtClean="0">
                <a:solidFill>
                  <a:srgbClr val="000000"/>
                </a:solidFill>
                <a:latin typeface="Consolas"/>
              </a:rPr>
              <a:t>        </a:t>
            </a:r>
            <a:r>
              <a:rPr lang="de-DE" sz="1800" dirty="0" err="1" smtClean="0">
                <a:solidFill>
                  <a:srgbClr val="000000"/>
                </a:solidFill>
                <a:latin typeface="Consolas"/>
              </a:rPr>
              <a:t>setV</a:t>
            </a:r>
            <a:r>
              <a:rPr lang="de-DE" sz="1800" dirty="0">
                <a:solidFill>
                  <a:srgbClr val="000000"/>
                </a:solidFill>
                <a:latin typeface="Consolas"/>
              </a:rPr>
              <a:t>: </a:t>
            </a:r>
            <a:r>
              <a:rPr lang="de-DE" sz="1800" b="1" dirty="0" err="1">
                <a:solidFill>
                  <a:srgbClr val="7F0055"/>
                </a:solidFill>
                <a:latin typeface="Consolas"/>
              </a:rPr>
              <a:t>function</a:t>
            </a:r>
            <a:r>
              <a:rPr lang="de-DE" sz="1800" b="1" dirty="0">
                <a:solidFill>
                  <a:srgbClr val="000000"/>
                </a:solidFill>
                <a:latin typeface="Consolas"/>
              </a:rPr>
              <a:t>(</a:t>
            </a:r>
            <a:r>
              <a:rPr lang="de-DE" sz="1800" b="1" dirty="0" err="1">
                <a:solidFill>
                  <a:srgbClr val="000000"/>
                </a:solidFill>
                <a:latin typeface="Consolas"/>
              </a:rPr>
              <a:t>value</a:t>
            </a:r>
            <a:r>
              <a:rPr lang="de-DE" sz="1800" b="1" dirty="0">
                <a:solidFill>
                  <a:srgbClr val="000000"/>
                </a:solidFill>
                <a:latin typeface="Consolas"/>
              </a:rPr>
              <a:t>) { </a:t>
            </a:r>
            <a:r>
              <a:rPr lang="de-DE" sz="1800" b="1" dirty="0" err="1">
                <a:solidFill>
                  <a:srgbClr val="000000"/>
                </a:solidFill>
                <a:latin typeface="Consolas"/>
              </a:rPr>
              <a:t>privateVariable</a:t>
            </a:r>
            <a:r>
              <a:rPr lang="de-DE" sz="1800" b="1" dirty="0">
                <a:solidFill>
                  <a:srgbClr val="000000"/>
                </a:solidFill>
                <a:latin typeface="Consolas"/>
              </a:rPr>
              <a:t> = </a:t>
            </a:r>
            <a:r>
              <a:rPr lang="de-DE" sz="1800" b="1" dirty="0" err="1">
                <a:solidFill>
                  <a:srgbClr val="000000"/>
                </a:solidFill>
                <a:latin typeface="Consolas"/>
              </a:rPr>
              <a:t>value</a:t>
            </a:r>
            <a:r>
              <a:rPr lang="de-DE" sz="1800" b="1" dirty="0">
                <a:solidFill>
                  <a:srgbClr val="000000"/>
                </a:solidFill>
                <a:latin typeface="Consolas"/>
              </a:rPr>
              <a:t>; </a:t>
            </a:r>
            <a:r>
              <a:rPr lang="de-DE" sz="1800" b="1" dirty="0" smtClean="0">
                <a:solidFill>
                  <a:srgbClr val="000000"/>
                </a:solidFill>
                <a:latin typeface="Consolas"/>
              </a:rPr>
              <a:t>}</a:t>
            </a:r>
            <a:endParaRPr lang="de-DE" sz="1800" b="1" dirty="0">
              <a:solidFill>
                <a:srgbClr val="000000"/>
              </a:solidFill>
              <a:latin typeface="Consolas"/>
            </a:endParaRPr>
          </a:p>
          <a:p>
            <a:r>
              <a:rPr lang="de-DE" sz="1800" dirty="0" smtClean="0">
                <a:solidFill>
                  <a:srgbClr val="000000"/>
                </a:solidFill>
                <a:latin typeface="Consolas"/>
              </a:rPr>
              <a:t>    }</a:t>
            </a:r>
            <a:endParaRPr lang="de-DE" sz="1800" dirty="0">
              <a:solidFill>
                <a:srgbClr val="000000"/>
              </a:solidFill>
              <a:latin typeface="Consolas"/>
            </a:endParaRPr>
          </a:p>
          <a:p>
            <a:r>
              <a:rPr lang="de-DE" sz="1800" dirty="0">
                <a:solidFill>
                  <a:srgbClr val="000000"/>
                </a:solidFill>
                <a:latin typeface="Consolas"/>
              </a:rPr>
              <a:t>}</a:t>
            </a:r>
          </a:p>
          <a:p>
            <a:r>
              <a:rPr lang="de-DE" sz="1800" dirty="0" err="1">
                <a:solidFill>
                  <a:srgbClr val="000000"/>
                </a:solidFill>
                <a:latin typeface="Consolas"/>
              </a:rPr>
              <a:t>object.setV</a:t>
            </a:r>
            <a:r>
              <a:rPr lang="de-DE" sz="1800" dirty="0">
                <a:solidFill>
                  <a:srgbClr val="000000"/>
                </a:solidFill>
                <a:latin typeface="Consolas"/>
              </a:rPr>
              <a:t>(123);</a:t>
            </a:r>
          </a:p>
          <a:p>
            <a:r>
              <a:rPr lang="de-DE" sz="1800" dirty="0" err="1">
                <a:solidFill>
                  <a:srgbClr val="000000"/>
                </a:solidFill>
                <a:latin typeface="Consolas"/>
              </a:rPr>
              <a:t>object.getV</a:t>
            </a:r>
            <a:r>
              <a:rPr lang="de-DE" sz="1800" dirty="0">
                <a:solidFill>
                  <a:srgbClr val="000000"/>
                </a:solidFill>
                <a:latin typeface="Consolas"/>
              </a:rPr>
              <a:t>(); </a:t>
            </a:r>
            <a:r>
              <a:rPr lang="de-DE" sz="1800" dirty="0">
                <a:solidFill>
                  <a:srgbClr val="3F7F5F"/>
                </a:solidFill>
                <a:latin typeface="Consolas"/>
              </a:rPr>
              <a:t>// 123</a:t>
            </a:r>
          </a:p>
        </p:txBody>
      </p:sp>
    </p:spTree>
    <p:extLst>
      <p:ext uri="{BB962C8B-B14F-4D97-AF65-F5344CB8AC3E}">
        <p14:creationId xmlns:p14="http://schemas.microsoft.com/office/powerpoint/2010/main" val="1855019679"/>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a:t>
            </a:r>
            <a:endParaRPr lang="en-US" dirty="0"/>
          </a:p>
        </p:txBody>
      </p:sp>
      <p:sp>
        <p:nvSpPr>
          <p:cNvPr id="3" name="Text Placeholder 2"/>
          <p:cNvSpPr>
            <a:spLocks noGrp="1"/>
          </p:cNvSpPr>
          <p:nvPr>
            <p:ph type="body" sz="quarter" idx="10"/>
          </p:nvPr>
        </p:nvSpPr>
        <p:spPr/>
        <p:txBody>
          <a:bodyPr/>
          <a:lstStyle/>
          <a:p>
            <a:r>
              <a:rPr lang="en-US" dirty="0" err="1" smtClean="0"/>
              <a:t>Beschreibt</a:t>
            </a:r>
            <a:r>
              <a:rPr lang="en-US" dirty="0" smtClean="0"/>
              <a:t> den Wert von </a:t>
            </a:r>
            <a:r>
              <a:rPr lang="de-DE" dirty="0" err="1" smtClean="0">
                <a:solidFill>
                  <a:srgbClr val="7F0055"/>
                </a:solidFill>
                <a:latin typeface="Consolas"/>
              </a:rPr>
              <a:t>this</a:t>
            </a:r>
            <a:r>
              <a:rPr lang="en-US" dirty="0" smtClean="0"/>
              <a:t>: Das </a:t>
            </a:r>
            <a:r>
              <a:rPr lang="en-US" dirty="0" err="1" smtClean="0"/>
              <a:t>Objekt</a:t>
            </a:r>
            <a:r>
              <a:rPr lang="en-US" dirty="0" smtClean="0"/>
              <a:t>, </a:t>
            </a:r>
            <a:r>
              <a:rPr lang="en-US" dirty="0" err="1" smtClean="0"/>
              <a:t>dass</a:t>
            </a:r>
            <a:r>
              <a:rPr lang="en-US" dirty="0" smtClean="0"/>
              <a:t> den Code “</a:t>
            </a:r>
            <a:r>
              <a:rPr lang="en-US" dirty="0" err="1" smtClean="0"/>
              <a:t>besitzt</a:t>
            </a:r>
            <a:r>
              <a:rPr lang="en-US" dirty="0" smtClean="0"/>
              <a:t>”</a:t>
            </a:r>
          </a:p>
          <a:p>
            <a:pPr lvl="0"/>
            <a:r>
              <a:rPr lang="de-DE" dirty="0" err="1">
                <a:solidFill>
                  <a:srgbClr val="7F0055"/>
                </a:solidFill>
                <a:latin typeface="Consolas"/>
              </a:rPr>
              <a:t>this</a:t>
            </a:r>
            <a:r>
              <a:rPr lang="de-DE" dirty="0">
                <a:solidFill>
                  <a:srgbClr val="7F0055"/>
                </a:solidFill>
                <a:latin typeface="Consolas"/>
              </a:rPr>
              <a:t> </a:t>
            </a:r>
            <a:r>
              <a:rPr lang="en-US" dirty="0" smtClean="0"/>
              <a:t>hat </a:t>
            </a:r>
            <a:r>
              <a:rPr lang="en-US" dirty="0" err="1" smtClean="0"/>
              <a:t>andere</a:t>
            </a:r>
            <a:r>
              <a:rPr lang="en-US" dirty="0" smtClean="0"/>
              <a:t> </a:t>
            </a:r>
            <a:r>
              <a:rPr lang="en-US" dirty="0" err="1" smtClean="0"/>
              <a:t>Bedeutung</a:t>
            </a:r>
            <a:r>
              <a:rPr lang="en-US" dirty="0" smtClean="0"/>
              <a:t> </a:t>
            </a:r>
            <a:r>
              <a:rPr lang="en-US" dirty="0" err="1" smtClean="0"/>
              <a:t>zu</a:t>
            </a:r>
            <a:r>
              <a:rPr lang="en-US" dirty="0" smtClean="0"/>
              <a:t> </a:t>
            </a:r>
            <a:r>
              <a:rPr lang="en-US" dirty="0" err="1" smtClean="0"/>
              <a:t>anderen</a:t>
            </a:r>
            <a:r>
              <a:rPr lang="en-US" dirty="0" smtClean="0"/>
              <a:t> </a:t>
            </a:r>
            <a:r>
              <a:rPr lang="en-US" dirty="0" err="1" smtClean="0"/>
              <a:t>Variablen</a:t>
            </a:r>
            <a:r>
              <a:rPr lang="en-US" dirty="0" smtClean="0"/>
              <a:t>, </a:t>
            </a:r>
            <a:r>
              <a:rPr lang="en-US" dirty="0" err="1" smtClean="0"/>
              <a:t>es</a:t>
            </a:r>
            <a:r>
              <a:rPr lang="en-US" dirty="0" smtClean="0"/>
              <a:t> </a:t>
            </a:r>
            <a:r>
              <a:rPr lang="en-US" dirty="0" err="1" smtClean="0"/>
              <a:t>ist</a:t>
            </a:r>
            <a:r>
              <a:rPr lang="en-US" dirty="0" smtClean="0"/>
              <a:t> </a:t>
            </a:r>
            <a:r>
              <a:rPr lang="en-US" dirty="0" err="1" smtClean="0"/>
              <a:t>ein</a:t>
            </a:r>
            <a:r>
              <a:rPr lang="en-US" dirty="0" smtClean="0"/>
              <a:t> </a:t>
            </a:r>
            <a:r>
              <a:rPr lang="en-US" dirty="0" err="1" smtClean="0"/>
              <a:t>Schlüsselwert</a:t>
            </a:r>
            <a:endParaRPr lang="en-US" dirty="0" smtClean="0"/>
          </a:p>
          <a:p>
            <a:pPr lvl="0"/>
            <a:r>
              <a:rPr lang="de-DE" dirty="0" err="1">
                <a:solidFill>
                  <a:srgbClr val="7F0055"/>
                </a:solidFill>
                <a:latin typeface="Consolas"/>
              </a:rPr>
              <a:t>this</a:t>
            </a:r>
            <a:r>
              <a:rPr lang="de-DE" dirty="0">
                <a:solidFill>
                  <a:srgbClr val="7F0055"/>
                </a:solidFill>
                <a:latin typeface="Consolas"/>
              </a:rPr>
              <a:t> </a:t>
            </a:r>
            <a:r>
              <a:rPr lang="en-US" dirty="0" err="1" smtClean="0"/>
              <a:t>kann</a:t>
            </a:r>
            <a:r>
              <a:rPr lang="en-US" dirty="0" smtClean="0"/>
              <a:t> </a:t>
            </a:r>
            <a:r>
              <a:rPr lang="en-US" dirty="0" err="1" smtClean="0"/>
              <a:t>nicht</a:t>
            </a:r>
            <a:r>
              <a:rPr lang="en-US" dirty="0" smtClean="0"/>
              <a:t> </a:t>
            </a:r>
            <a:r>
              <a:rPr lang="en-US" dirty="0" err="1" smtClean="0"/>
              <a:t>verändert</a:t>
            </a:r>
            <a:r>
              <a:rPr lang="en-US" dirty="0" smtClean="0"/>
              <a:t> </a:t>
            </a:r>
            <a:r>
              <a:rPr lang="en-US" dirty="0" err="1" smtClean="0"/>
              <a:t>werden</a:t>
            </a:r>
            <a:endParaRPr lang="en-US" dirty="0" smtClean="0"/>
          </a:p>
          <a:p>
            <a:pPr lvl="0"/>
            <a:r>
              <a:rPr lang="de-DE" dirty="0" err="1">
                <a:solidFill>
                  <a:srgbClr val="7F0055"/>
                </a:solidFill>
                <a:latin typeface="Consolas"/>
              </a:rPr>
              <a:t>this</a:t>
            </a:r>
            <a:r>
              <a:rPr lang="de-DE" dirty="0">
                <a:solidFill>
                  <a:srgbClr val="7F0055"/>
                </a:solidFill>
                <a:latin typeface="Consolas"/>
              </a:rPr>
              <a:t> </a:t>
            </a:r>
            <a:r>
              <a:rPr lang="en-US" dirty="0" err="1" smtClean="0"/>
              <a:t>kann</a:t>
            </a:r>
            <a:r>
              <a:rPr lang="en-US" dirty="0" smtClean="0"/>
              <a:t> </a:t>
            </a:r>
            <a:r>
              <a:rPr lang="en-US" dirty="0" err="1" smtClean="0"/>
              <a:t>referenziert</a:t>
            </a:r>
            <a:r>
              <a:rPr lang="en-US" dirty="0" smtClean="0"/>
              <a:t> </a:t>
            </a:r>
            <a:r>
              <a:rPr lang="en-US" dirty="0" err="1" smtClean="0"/>
              <a:t>werden</a:t>
            </a:r>
            <a:endParaRPr lang="en-US" dirty="0" smtClean="0"/>
          </a:p>
        </p:txBody>
      </p:sp>
    </p:spTree>
    <p:extLst>
      <p:ext uri="{BB962C8B-B14F-4D97-AF65-F5344CB8AC3E}">
        <p14:creationId xmlns:p14="http://schemas.microsoft.com/office/powerpoint/2010/main" val="1525695638"/>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 </a:t>
            </a:r>
            <a:r>
              <a:rPr lang="en-US" dirty="0" err="1" smtClean="0"/>
              <a:t>Beispiel</a:t>
            </a:r>
            <a:r>
              <a:rPr lang="en-US" dirty="0" smtClean="0"/>
              <a:t> (Problem)</a:t>
            </a:r>
            <a:endParaRPr lang="en-US" dirty="0"/>
          </a:p>
        </p:txBody>
      </p:sp>
      <p:sp>
        <p:nvSpPr>
          <p:cNvPr id="5" name="Rectangle 4"/>
          <p:cNvSpPr/>
          <p:nvPr/>
        </p:nvSpPr>
        <p:spPr>
          <a:xfrm>
            <a:off x="317145" y="1688610"/>
            <a:ext cx="9095796" cy="3693319"/>
          </a:xfrm>
          <a:prstGeom prst="rect">
            <a:avLst/>
          </a:prstGeom>
        </p:spPr>
        <p:txBody>
          <a:bodyPr wrap="square">
            <a:spAutoFit/>
          </a:bodyPr>
          <a:lstStyle/>
          <a:p>
            <a:r>
              <a:rPr lang="de-DE" sz="1800" b="1" dirty="0" err="1">
                <a:solidFill>
                  <a:srgbClr val="7F0055"/>
                </a:solidFill>
                <a:latin typeface="Consolas"/>
              </a:rPr>
              <a:t>function</a:t>
            </a:r>
            <a:r>
              <a:rPr lang="de-DE" sz="1800" b="1" dirty="0">
                <a:solidFill>
                  <a:srgbClr val="000000"/>
                </a:solidFill>
                <a:latin typeface="Consolas"/>
              </a:rPr>
              <a:t> </a:t>
            </a:r>
            <a:r>
              <a:rPr lang="de-DE" sz="1800" b="1" dirty="0" err="1">
                <a:solidFill>
                  <a:srgbClr val="000000"/>
                </a:solidFill>
                <a:latin typeface="Consolas"/>
              </a:rPr>
              <a:t>MyObject</a:t>
            </a:r>
            <a:r>
              <a:rPr lang="de-DE" sz="1800" b="1" dirty="0">
                <a:solidFill>
                  <a:srgbClr val="000000"/>
                </a:solidFill>
                <a:latin typeface="Consolas"/>
              </a:rPr>
              <a:t> () { </a:t>
            </a:r>
          </a:p>
          <a:p>
            <a:r>
              <a:rPr lang="de-DE" sz="1800" b="1" dirty="0" smtClean="0">
                <a:solidFill>
                  <a:srgbClr val="7F0055"/>
                </a:solidFill>
                <a:latin typeface="Consolas"/>
              </a:rPr>
              <a:t>    </a:t>
            </a:r>
            <a:r>
              <a:rPr lang="de-DE" sz="1800" b="1" dirty="0" err="1" smtClean="0">
                <a:solidFill>
                  <a:srgbClr val="7F0055"/>
                </a:solidFill>
                <a:latin typeface="Consolas"/>
              </a:rPr>
              <a:t>this</a:t>
            </a:r>
            <a:r>
              <a:rPr lang="de-DE" sz="1800" b="1" dirty="0" err="1" smtClean="0">
                <a:solidFill>
                  <a:srgbClr val="000000"/>
                </a:solidFill>
                <a:latin typeface="Consolas"/>
              </a:rPr>
              <a:t>.variable</a:t>
            </a:r>
            <a:r>
              <a:rPr lang="de-DE" sz="1800" b="1" dirty="0" smtClean="0">
                <a:solidFill>
                  <a:srgbClr val="000000"/>
                </a:solidFill>
                <a:latin typeface="Consolas"/>
              </a:rPr>
              <a:t> </a:t>
            </a:r>
            <a:r>
              <a:rPr lang="de-DE" sz="1800" b="1" dirty="0">
                <a:solidFill>
                  <a:srgbClr val="000000"/>
                </a:solidFill>
                <a:latin typeface="Consolas"/>
              </a:rPr>
              <a:t>= 123; </a:t>
            </a:r>
          </a:p>
          <a:p>
            <a:r>
              <a:rPr lang="de-DE" sz="1800" b="1" dirty="0" smtClean="0">
                <a:solidFill>
                  <a:srgbClr val="7F0055"/>
                </a:solidFill>
                <a:latin typeface="Consolas"/>
              </a:rPr>
              <a:t>    </a:t>
            </a:r>
            <a:r>
              <a:rPr lang="de-DE" sz="1800" b="1" dirty="0" err="1" smtClean="0">
                <a:solidFill>
                  <a:srgbClr val="7F0055"/>
                </a:solidFill>
                <a:latin typeface="Consolas"/>
              </a:rPr>
              <a:t>this</a:t>
            </a:r>
            <a:r>
              <a:rPr lang="de-DE" sz="1800" b="1" dirty="0" err="1" smtClean="0">
                <a:solidFill>
                  <a:srgbClr val="000000"/>
                </a:solidFill>
                <a:latin typeface="Consolas"/>
              </a:rPr>
              <a:t>.onClickHandler</a:t>
            </a:r>
            <a:r>
              <a:rPr lang="de-DE" sz="1800" b="1" dirty="0" smtClean="0">
                <a:solidFill>
                  <a:srgbClr val="000000"/>
                </a:solidFill>
                <a:latin typeface="Consolas"/>
              </a:rPr>
              <a:t> </a:t>
            </a:r>
            <a:r>
              <a:rPr lang="de-DE" sz="1800" b="1" dirty="0">
                <a:solidFill>
                  <a:srgbClr val="000000"/>
                </a:solidFill>
                <a:latin typeface="Consolas"/>
              </a:rPr>
              <a:t>= </a:t>
            </a:r>
            <a:r>
              <a:rPr lang="de-DE" sz="1800" b="1" dirty="0" err="1">
                <a:solidFill>
                  <a:srgbClr val="7F0055"/>
                </a:solidFill>
                <a:latin typeface="Consolas"/>
              </a:rPr>
              <a:t>function</a:t>
            </a:r>
            <a:r>
              <a:rPr lang="de-DE" sz="1800" b="1" dirty="0">
                <a:solidFill>
                  <a:srgbClr val="000000"/>
                </a:solidFill>
                <a:latin typeface="Consolas"/>
              </a:rPr>
              <a:t>(e) {</a:t>
            </a:r>
          </a:p>
          <a:p>
            <a:r>
              <a:rPr lang="de-DE" sz="1800" dirty="0" smtClean="0">
                <a:solidFill>
                  <a:srgbClr val="000000"/>
                </a:solidFill>
                <a:latin typeface="Consolas"/>
              </a:rPr>
              <a:t>         console.log(e</a:t>
            </a:r>
            <a:r>
              <a:rPr lang="de-DE" sz="1800" dirty="0">
                <a:solidFill>
                  <a:srgbClr val="000000"/>
                </a:solidFill>
                <a:latin typeface="Consolas"/>
              </a:rPr>
              <a:t>);</a:t>
            </a:r>
          </a:p>
          <a:p>
            <a:r>
              <a:rPr lang="de-DE" sz="1800" dirty="0" smtClean="0">
                <a:solidFill>
                  <a:srgbClr val="000000"/>
                </a:solidFill>
                <a:latin typeface="Consolas"/>
              </a:rPr>
              <a:t>         console.log(</a:t>
            </a:r>
            <a:r>
              <a:rPr lang="de-DE" sz="1800" b="1" dirty="0" err="1" smtClean="0">
                <a:solidFill>
                  <a:srgbClr val="7F0055"/>
                </a:solidFill>
                <a:latin typeface="Consolas"/>
              </a:rPr>
              <a:t>this</a:t>
            </a:r>
            <a:r>
              <a:rPr lang="de-DE" sz="1800" b="1" dirty="0" err="1" smtClean="0">
                <a:solidFill>
                  <a:srgbClr val="000000"/>
                </a:solidFill>
                <a:latin typeface="Consolas"/>
              </a:rPr>
              <a:t>.variable</a:t>
            </a:r>
            <a:r>
              <a:rPr lang="de-DE" sz="1800" b="1" dirty="0">
                <a:solidFill>
                  <a:srgbClr val="000000"/>
                </a:solidFill>
                <a:latin typeface="Consolas"/>
              </a:rPr>
              <a:t>);</a:t>
            </a:r>
          </a:p>
          <a:p>
            <a:r>
              <a:rPr lang="de-DE" sz="1800" dirty="0" smtClean="0">
                <a:solidFill>
                  <a:srgbClr val="000000"/>
                </a:solidFill>
                <a:latin typeface="Consolas"/>
              </a:rPr>
              <a:t>    };</a:t>
            </a:r>
            <a:endParaRPr lang="de-DE" sz="1800" dirty="0">
              <a:solidFill>
                <a:srgbClr val="000000"/>
              </a:solidFill>
              <a:latin typeface="Consolas"/>
            </a:endParaRPr>
          </a:p>
          <a:p>
            <a:r>
              <a:rPr lang="de-DE" sz="1800" dirty="0">
                <a:solidFill>
                  <a:srgbClr val="000000"/>
                </a:solidFill>
                <a:latin typeface="Consolas"/>
              </a:rPr>
              <a:t>}</a:t>
            </a:r>
          </a:p>
          <a:p>
            <a:endParaRPr lang="de-DE" sz="1800" dirty="0">
              <a:latin typeface="Consolas"/>
            </a:endParaRPr>
          </a:p>
          <a:p>
            <a:r>
              <a:rPr lang="de-DE" sz="1800" b="1" dirty="0" err="1">
                <a:solidFill>
                  <a:srgbClr val="7F0055"/>
                </a:solidFill>
                <a:latin typeface="Consolas"/>
              </a:rPr>
              <a:t>var</a:t>
            </a:r>
            <a:r>
              <a:rPr lang="de-DE" sz="1800" b="1" dirty="0">
                <a:solidFill>
                  <a:srgbClr val="000000"/>
                </a:solidFill>
                <a:latin typeface="Consolas"/>
              </a:rPr>
              <a:t> o = </a:t>
            </a:r>
            <a:r>
              <a:rPr lang="de-DE" sz="1800" b="1" dirty="0" err="1">
                <a:solidFill>
                  <a:srgbClr val="7F0055"/>
                </a:solidFill>
                <a:latin typeface="Consolas"/>
              </a:rPr>
              <a:t>new</a:t>
            </a:r>
            <a:r>
              <a:rPr lang="de-DE" sz="1800" b="1" dirty="0">
                <a:solidFill>
                  <a:srgbClr val="000000"/>
                </a:solidFill>
                <a:latin typeface="Consolas"/>
              </a:rPr>
              <a:t> </a:t>
            </a:r>
            <a:r>
              <a:rPr lang="de-DE" sz="1800" b="1" dirty="0" err="1">
                <a:solidFill>
                  <a:srgbClr val="000000"/>
                </a:solidFill>
                <a:latin typeface="Consolas"/>
              </a:rPr>
              <a:t>MyObject</a:t>
            </a:r>
            <a:r>
              <a:rPr lang="de-DE" sz="1800" b="1" dirty="0">
                <a:solidFill>
                  <a:srgbClr val="000000"/>
                </a:solidFill>
                <a:latin typeface="Consolas"/>
              </a:rPr>
              <a:t>();</a:t>
            </a:r>
          </a:p>
          <a:p>
            <a:r>
              <a:rPr lang="de-DE" sz="1800" dirty="0" err="1">
                <a:solidFill>
                  <a:srgbClr val="000000"/>
                </a:solidFill>
                <a:latin typeface="Consolas"/>
              </a:rPr>
              <a:t>o.onClickHandler</a:t>
            </a:r>
            <a:r>
              <a:rPr lang="de-DE" sz="1800" dirty="0">
                <a:solidFill>
                  <a:srgbClr val="000000"/>
                </a:solidFill>
                <a:latin typeface="Consolas"/>
              </a:rPr>
              <a:t>(1); </a:t>
            </a:r>
            <a:r>
              <a:rPr lang="de-DE" sz="1800" dirty="0">
                <a:solidFill>
                  <a:srgbClr val="3F7F5F"/>
                </a:solidFill>
                <a:latin typeface="Consolas"/>
              </a:rPr>
              <a:t>//1 und 123</a:t>
            </a:r>
          </a:p>
          <a:p>
            <a:endParaRPr lang="de-DE" sz="1800" dirty="0">
              <a:latin typeface="Consolas"/>
            </a:endParaRPr>
          </a:p>
          <a:p>
            <a:r>
              <a:rPr lang="de-DE" sz="1800" dirty="0" err="1">
                <a:solidFill>
                  <a:srgbClr val="000000"/>
                </a:solidFill>
                <a:latin typeface="Consolas"/>
              </a:rPr>
              <a:t>document.body.addEventListener</a:t>
            </a:r>
            <a:r>
              <a:rPr lang="de-DE" sz="1800" dirty="0">
                <a:solidFill>
                  <a:srgbClr val="000000"/>
                </a:solidFill>
                <a:latin typeface="Consolas"/>
              </a:rPr>
              <a:t>(</a:t>
            </a:r>
            <a:r>
              <a:rPr lang="de-DE" sz="1800" dirty="0">
                <a:solidFill>
                  <a:srgbClr val="2A00FF"/>
                </a:solidFill>
                <a:latin typeface="Consolas"/>
              </a:rPr>
              <a:t>"</a:t>
            </a:r>
            <a:r>
              <a:rPr lang="de-DE" sz="1800" dirty="0" err="1">
                <a:solidFill>
                  <a:srgbClr val="2A00FF"/>
                </a:solidFill>
                <a:latin typeface="Consolas"/>
              </a:rPr>
              <a:t>click</a:t>
            </a:r>
            <a:r>
              <a:rPr lang="de-DE" sz="1800" dirty="0">
                <a:solidFill>
                  <a:srgbClr val="2A00FF"/>
                </a:solidFill>
                <a:latin typeface="Consolas"/>
              </a:rPr>
              <a:t>"</a:t>
            </a:r>
            <a:r>
              <a:rPr lang="de-DE" sz="1800" dirty="0">
                <a:solidFill>
                  <a:srgbClr val="000000"/>
                </a:solidFill>
                <a:latin typeface="Consolas"/>
              </a:rPr>
              <a:t>, </a:t>
            </a:r>
            <a:r>
              <a:rPr lang="de-DE" sz="1800" dirty="0" err="1">
                <a:solidFill>
                  <a:srgbClr val="000000"/>
                </a:solidFill>
                <a:latin typeface="Consolas"/>
              </a:rPr>
              <a:t>o.onClickHandler</a:t>
            </a:r>
            <a:r>
              <a:rPr lang="de-DE" sz="1800" dirty="0">
                <a:solidFill>
                  <a:srgbClr val="000000"/>
                </a:solidFill>
                <a:latin typeface="Consolas"/>
              </a:rPr>
              <a:t>); </a:t>
            </a:r>
          </a:p>
          <a:p>
            <a:r>
              <a:rPr lang="de-DE" sz="1800" dirty="0">
                <a:solidFill>
                  <a:srgbClr val="3F7F5F"/>
                </a:solidFill>
                <a:latin typeface="Consolas"/>
              </a:rPr>
              <a:t>//Bei Click wird </a:t>
            </a:r>
            <a:r>
              <a:rPr lang="de-DE" sz="1800" dirty="0" err="1">
                <a:solidFill>
                  <a:srgbClr val="3F7F5F"/>
                </a:solidFill>
                <a:latin typeface="Consolas"/>
              </a:rPr>
              <a:t>MouseEvent</a:t>
            </a:r>
            <a:r>
              <a:rPr lang="de-DE" sz="1800" dirty="0">
                <a:solidFill>
                  <a:srgbClr val="3F7F5F"/>
                </a:solidFill>
                <a:latin typeface="Consolas"/>
              </a:rPr>
              <a:t> und </a:t>
            </a:r>
            <a:r>
              <a:rPr lang="de-DE" sz="1800" dirty="0" err="1">
                <a:solidFill>
                  <a:srgbClr val="3F7F5F"/>
                </a:solidFill>
                <a:latin typeface="Consolas"/>
              </a:rPr>
              <a:t>undefined</a:t>
            </a:r>
            <a:r>
              <a:rPr lang="de-DE" sz="1800" dirty="0">
                <a:solidFill>
                  <a:srgbClr val="3F7F5F"/>
                </a:solidFill>
                <a:latin typeface="Consolas"/>
              </a:rPr>
              <a:t> ausgegeben</a:t>
            </a:r>
          </a:p>
        </p:txBody>
      </p:sp>
    </p:spTree>
    <p:extLst>
      <p:ext uri="{BB962C8B-B14F-4D97-AF65-F5344CB8AC3E}">
        <p14:creationId xmlns:p14="http://schemas.microsoft.com/office/powerpoint/2010/main" val="1193472323"/>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Object Model</a:t>
            </a:r>
            <a:endParaRPr lang="en-US" dirty="0"/>
          </a:p>
        </p:txBody>
      </p:sp>
      <p:pic>
        <p:nvPicPr>
          <p:cNvPr id="1026" name="Picture 2" descr="DOM HTML tre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7478" y="1456436"/>
            <a:ext cx="6719269" cy="36776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603407" y="5298879"/>
            <a:ext cx="5647411" cy="276999"/>
          </a:xfrm>
          <a:prstGeom prst="rect">
            <a:avLst/>
          </a:prstGeom>
          <a:noFill/>
        </p:spPr>
        <p:txBody>
          <a:bodyPr wrap="square" lIns="0" tIns="0" rIns="0" bIns="0" rtlCol="0">
            <a:spAutoFit/>
          </a:bodyPr>
          <a:lstStyle/>
          <a:p>
            <a:pPr algn="ctr" fontAlgn="base">
              <a:spcBef>
                <a:spcPts val="600"/>
              </a:spcBef>
              <a:spcAft>
                <a:spcPct val="0"/>
              </a:spcAft>
              <a:buClr>
                <a:srgbClr val="F0AB00"/>
              </a:buClr>
              <a:buSzPct val="80000"/>
            </a:pPr>
            <a:r>
              <a:rPr lang="de-DE" sz="1800" kern="0" dirty="0" smtClean="0">
                <a:ea typeface="Arial Unicode MS" pitchFamily="34" charset="-128"/>
                <a:cs typeface="Arial Unicode MS" pitchFamily="34" charset="-128"/>
                <a:hlinkClick r:id="rId4"/>
              </a:rPr>
              <a:t>http</a:t>
            </a:r>
            <a:r>
              <a:rPr lang="de-DE" sz="1800" kern="0" dirty="0">
                <a:ea typeface="Arial Unicode MS" pitchFamily="34" charset="-128"/>
                <a:cs typeface="Arial Unicode MS" pitchFamily="34" charset="-128"/>
                <a:hlinkClick r:id="rId4"/>
              </a:rPr>
              <a:t>://</a:t>
            </a:r>
            <a:r>
              <a:rPr lang="de-DE" sz="1800" kern="0" dirty="0" smtClean="0">
                <a:ea typeface="Arial Unicode MS" pitchFamily="34" charset="-128"/>
                <a:cs typeface="Arial Unicode MS" pitchFamily="34" charset="-128"/>
                <a:hlinkClick r:id="rId4"/>
              </a:rPr>
              <a:t>www.w3schools.com/js/js_htmldom.asp</a:t>
            </a:r>
            <a:r>
              <a:rPr lang="de-DE" sz="1800" kern="0" dirty="0" smtClean="0">
                <a:ea typeface="Arial Unicode MS" pitchFamily="34" charset="-128"/>
                <a:cs typeface="Arial Unicode MS" pitchFamily="34" charset="-128"/>
              </a:rPr>
              <a:t> </a:t>
            </a:r>
            <a:endParaRPr lang="de-DE" sz="1800" kern="0" dirty="0" smtClean="0">
              <a:ea typeface="Arial Unicode MS" pitchFamily="34" charset="-128"/>
              <a:cs typeface="Arial Unicode MS" pitchFamily="34" charset="-128"/>
            </a:endParaRPr>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 </a:t>
            </a:r>
            <a:r>
              <a:rPr lang="en-US" dirty="0" err="1" smtClean="0"/>
              <a:t>Beispiel</a:t>
            </a:r>
            <a:r>
              <a:rPr lang="en-US" dirty="0" smtClean="0"/>
              <a:t> (</a:t>
            </a:r>
            <a:r>
              <a:rPr lang="en-US" dirty="0" err="1" smtClean="0"/>
              <a:t>Lösung</a:t>
            </a:r>
            <a:r>
              <a:rPr lang="en-US" dirty="0" smtClean="0"/>
              <a:t> 1)</a:t>
            </a:r>
            <a:endParaRPr lang="en-US" dirty="0"/>
          </a:p>
        </p:txBody>
      </p:sp>
      <p:sp>
        <p:nvSpPr>
          <p:cNvPr id="5" name="Rectangle 4"/>
          <p:cNvSpPr/>
          <p:nvPr/>
        </p:nvSpPr>
        <p:spPr>
          <a:xfrm>
            <a:off x="316800" y="1688400"/>
            <a:ext cx="9606990" cy="3970318"/>
          </a:xfrm>
          <a:prstGeom prst="rect">
            <a:avLst/>
          </a:prstGeom>
        </p:spPr>
        <p:txBody>
          <a:bodyPr wrap="square">
            <a:spAutoFit/>
          </a:bodyPr>
          <a:lstStyle/>
          <a:p>
            <a:r>
              <a:rPr lang="de-DE" sz="1800" b="1" dirty="0" err="1">
                <a:solidFill>
                  <a:srgbClr val="7F0055"/>
                </a:solidFill>
                <a:latin typeface="Consolas"/>
              </a:rPr>
              <a:t>function</a:t>
            </a:r>
            <a:r>
              <a:rPr lang="de-DE" sz="1800" b="1" dirty="0">
                <a:solidFill>
                  <a:srgbClr val="000000"/>
                </a:solidFill>
                <a:latin typeface="Consolas"/>
              </a:rPr>
              <a:t> </a:t>
            </a:r>
            <a:r>
              <a:rPr lang="de-DE" sz="1800" b="1" dirty="0" err="1">
                <a:solidFill>
                  <a:srgbClr val="000000"/>
                </a:solidFill>
                <a:latin typeface="Consolas"/>
              </a:rPr>
              <a:t>MyObject</a:t>
            </a:r>
            <a:r>
              <a:rPr lang="de-DE" sz="1800" b="1" dirty="0">
                <a:solidFill>
                  <a:srgbClr val="000000"/>
                </a:solidFill>
                <a:latin typeface="Consolas"/>
              </a:rPr>
              <a:t> () { </a:t>
            </a:r>
          </a:p>
          <a:p>
            <a:r>
              <a:rPr lang="de-DE" sz="1800" b="1" dirty="0" smtClean="0">
                <a:solidFill>
                  <a:srgbClr val="7F0055"/>
                </a:solidFill>
                <a:latin typeface="Consolas"/>
              </a:rPr>
              <a:t>    </a:t>
            </a:r>
            <a:r>
              <a:rPr lang="de-DE" sz="1800" b="1" dirty="0" err="1" smtClean="0">
                <a:solidFill>
                  <a:srgbClr val="7F0055"/>
                </a:solidFill>
                <a:latin typeface="Consolas"/>
              </a:rPr>
              <a:t>var</a:t>
            </a:r>
            <a:r>
              <a:rPr lang="de-DE" sz="1800" b="1" dirty="0" smtClean="0">
                <a:solidFill>
                  <a:srgbClr val="000000"/>
                </a:solidFill>
                <a:latin typeface="Consolas"/>
              </a:rPr>
              <a:t> </a:t>
            </a:r>
            <a:r>
              <a:rPr lang="de-DE" sz="1800" b="1" dirty="0" err="1">
                <a:solidFill>
                  <a:srgbClr val="000000"/>
                </a:solidFill>
                <a:latin typeface="Consolas"/>
              </a:rPr>
              <a:t>self</a:t>
            </a:r>
            <a:r>
              <a:rPr lang="de-DE" sz="1800" b="1" dirty="0">
                <a:solidFill>
                  <a:srgbClr val="000000"/>
                </a:solidFill>
                <a:latin typeface="Consolas"/>
              </a:rPr>
              <a:t> = </a:t>
            </a:r>
            <a:r>
              <a:rPr lang="de-DE" sz="1800" b="1" dirty="0" err="1">
                <a:solidFill>
                  <a:srgbClr val="7F0055"/>
                </a:solidFill>
                <a:latin typeface="Consolas"/>
              </a:rPr>
              <a:t>this</a:t>
            </a:r>
            <a:r>
              <a:rPr lang="de-DE" sz="1800" b="1" dirty="0">
                <a:solidFill>
                  <a:srgbClr val="000000"/>
                </a:solidFill>
                <a:latin typeface="Consolas"/>
              </a:rPr>
              <a:t>;</a:t>
            </a:r>
          </a:p>
          <a:p>
            <a:r>
              <a:rPr lang="de-DE" sz="1800" b="1" dirty="0" smtClean="0">
                <a:solidFill>
                  <a:srgbClr val="7F0055"/>
                </a:solidFill>
                <a:latin typeface="Consolas"/>
              </a:rPr>
              <a:t>    </a:t>
            </a:r>
            <a:r>
              <a:rPr lang="de-DE" sz="1800" b="1" dirty="0" err="1" smtClean="0">
                <a:solidFill>
                  <a:srgbClr val="7F0055"/>
                </a:solidFill>
                <a:latin typeface="Consolas"/>
              </a:rPr>
              <a:t>this</a:t>
            </a:r>
            <a:r>
              <a:rPr lang="de-DE" sz="1800" b="1" dirty="0" err="1" smtClean="0">
                <a:solidFill>
                  <a:srgbClr val="000000"/>
                </a:solidFill>
                <a:latin typeface="Consolas"/>
              </a:rPr>
              <a:t>.variable</a:t>
            </a:r>
            <a:r>
              <a:rPr lang="de-DE" sz="1800" b="1" dirty="0" smtClean="0">
                <a:solidFill>
                  <a:srgbClr val="000000"/>
                </a:solidFill>
                <a:latin typeface="Consolas"/>
              </a:rPr>
              <a:t> </a:t>
            </a:r>
            <a:r>
              <a:rPr lang="de-DE" sz="1800" b="1" dirty="0">
                <a:solidFill>
                  <a:srgbClr val="000000"/>
                </a:solidFill>
                <a:latin typeface="Consolas"/>
              </a:rPr>
              <a:t>= 123; </a:t>
            </a:r>
          </a:p>
          <a:p>
            <a:r>
              <a:rPr lang="de-DE" sz="1800" b="1" dirty="0" smtClean="0">
                <a:solidFill>
                  <a:srgbClr val="7F0055"/>
                </a:solidFill>
                <a:latin typeface="Consolas"/>
              </a:rPr>
              <a:t>    </a:t>
            </a:r>
            <a:r>
              <a:rPr lang="de-DE" sz="1800" b="1" dirty="0" err="1" smtClean="0">
                <a:solidFill>
                  <a:srgbClr val="7F0055"/>
                </a:solidFill>
                <a:latin typeface="Consolas"/>
              </a:rPr>
              <a:t>this</a:t>
            </a:r>
            <a:r>
              <a:rPr lang="de-DE" sz="1800" b="1" dirty="0" err="1" smtClean="0">
                <a:solidFill>
                  <a:srgbClr val="000000"/>
                </a:solidFill>
                <a:latin typeface="Consolas"/>
              </a:rPr>
              <a:t>.onClickHandler</a:t>
            </a:r>
            <a:r>
              <a:rPr lang="de-DE" sz="1800" b="1" dirty="0" smtClean="0">
                <a:solidFill>
                  <a:srgbClr val="000000"/>
                </a:solidFill>
                <a:latin typeface="Consolas"/>
              </a:rPr>
              <a:t> </a:t>
            </a:r>
            <a:r>
              <a:rPr lang="de-DE" sz="1800" b="1" dirty="0">
                <a:solidFill>
                  <a:srgbClr val="000000"/>
                </a:solidFill>
                <a:latin typeface="Consolas"/>
              </a:rPr>
              <a:t>= </a:t>
            </a:r>
            <a:r>
              <a:rPr lang="de-DE" sz="1800" b="1" dirty="0" err="1">
                <a:solidFill>
                  <a:srgbClr val="7F0055"/>
                </a:solidFill>
                <a:latin typeface="Consolas"/>
              </a:rPr>
              <a:t>function</a:t>
            </a:r>
            <a:r>
              <a:rPr lang="de-DE" sz="1800" b="1" dirty="0">
                <a:solidFill>
                  <a:srgbClr val="000000"/>
                </a:solidFill>
                <a:latin typeface="Consolas"/>
              </a:rPr>
              <a:t>(e) {</a:t>
            </a:r>
          </a:p>
          <a:p>
            <a:r>
              <a:rPr lang="de-DE" sz="1800" dirty="0" smtClean="0">
                <a:solidFill>
                  <a:srgbClr val="000000"/>
                </a:solidFill>
                <a:latin typeface="Consolas"/>
              </a:rPr>
              <a:t>        console.log(e</a:t>
            </a:r>
            <a:r>
              <a:rPr lang="de-DE" sz="1800" dirty="0">
                <a:solidFill>
                  <a:srgbClr val="000000"/>
                </a:solidFill>
                <a:latin typeface="Consolas"/>
              </a:rPr>
              <a:t>);</a:t>
            </a:r>
          </a:p>
          <a:p>
            <a:r>
              <a:rPr lang="de-DE" sz="1800" dirty="0" smtClean="0">
                <a:solidFill>
                  <a:srgbClr val="000000"/>
                </a:solidFill>
                <a:latin typeface="Consolas"/>
              </a:rPr>
              <a:t>        console.log(</a:t>
            </a:r>
            <a:r>
              <a:rPr lang="de-DE" sz="1800" dirty="0" err="1" smtClean="0">
                <a:solidFill>
                  <a:srgbClr val="000000"/>
                </a:solidFill>
                <a:latin typeface="Consolas"/>
              </a:rPr>
              <a:t>self.variable</a:t>
            </a:r>
            <a:r>
              <a:rPr lang="de-DE" sz="1800" dirty="0">
                <a:solidFill>
                  <a:srgbClr val="000000"/>
                </a:solidFill>
                <a:latin typeface="Consolas"/>
              </a:rPr>
              <a:t>);</a:t>
            </a:r>
          </a:p>
          <a:p>
            <a:r>
              <a:rPr lang="de-DE" sz="1800" dirty="0" smtClean="0">
                <a:solidFill>
                  <a:srgbClr val="000000"/>
                </a:solidFill>
                <a:latin typeface="Consolas"/>
              </a:rPr>
              <a:t>    };</a:t>
            </a:r>
            <a:endParaRPr lang="de-DE" sz="1800" dirty="0">
              <a:solidFill>
                <a:srgbClr val="000000"/>
              </a:solidFill>
              <a:latin typeface="Consolas"/>
            </a:endParaRPr>
          </a:p>
          <a:p>
            <a:r>
              <a:rPr lang="de-DE" sz="1800" dirty="0" smtClean="0">
                <a:solidFill>
                  <a:srgbClr val="000000"/>
                </a:solidFill>
                <a:latin typeface="Consolas"/>
              </a:rPr>
              <a:t>}</a:t>
            </a:r>
          </a:p>
          <a:p>
            <a:endParaRPr lang="de-DE" sz="1800" dirty="0">
              <a:solidFill>
                <a:srgbClr val="000000"/>
              </a:solidFill>
              <a:latin typeface="Consolas"/>
            </a:endParaRPr>
          </a:p>
          <a:p>
            <a:r>
              <a:rPr lang="de-DE" sz="1800" b="1" dirty="0" err="1">
                <a:solidFill>
                  <a:srgbClr val="7F0055"/>
                </a:solidFill>
                <a:latin typeface="Consolas"/>
              </a:rPr>
              <a:t>var</a:t>
            </a:r>
            <a:r>
              <a:rPr lang="de-DE" sz="1800" b="1" dirty="0">
                <a:solidFill>
                  <a:srgbClr val="000000"/>
                </a:solidFill>
                <a:latin typeface="Consolas"/>
              </a:rPr>
              <a:t> o = </a:t>
            </a:r>
            <a:r>
              <a:rPr lang="de-DE" sz="1800" b="1" dirty="0" err="1">
                <a:solidFill>
                  <a:srgbClr val="7F0055"/>
                </a:solidFill>
                <a:latin typeface="Consolas"/>
              </a:rPr>
              <a:t>new</a:t>
            </a:r>
            <a:r>
              <a:rPr lang="de-DE" sz="1800" b="1" dirty="0">
                <a:solidFill>
                  <a:srgbClr val="000000"/>
                </a:solidFill>
                <a:latin typeface="Consolas"/>
              </a:rPr>
              <a:t> </a:t>
            </a:r>
            <a:r>
              <a:rPr lang="de-DE" sz="1800" b="1" dirty="0" err="1">
                <a:solidFill>
                  <a:srgbClr val="000000"/>
                </a:solidFill>
                <a:latin typeface="Consolas"/>
              </a:rPr>
              <a:t>MyObject</a:t>
            </a:r>
            <a:r>
              <a:rPr lang="de-DE" sz="1800" b="1" dirty="0">
                <a:solidFill>
                  <a:srgbClr val="000000"/>
                </a:solidFill>
                <a:latin typeface="Consolas"/>
              </a:rPr>
              <a:t>();</a:t>
            </a:r>
          </a:p>
          <a:p>
            <a:r>
              <a:rPr lang="de-DE" sz="1800" dirty="0" err="1">
                <a:solidFill>
                  <a:srgbClr val="000000"/>
                </a:solidFill>
                <a:latin typeface="Consolas"/>
              </a:rPr>
              <a:t>o.onClickHandler</a:t>
            </a:r>
            <a:r>
              <a:rPr lang="de-DE" sz="1800" dirty="0">
                <a:solidFill>
                  <a:srgbClr val="000000"/>
                </a:solidFill>
                <a:latin typeface="Consolas"/>
              </a:rPr>
              <a:t>(1); </a:t>
            </a:r>
            <a:r>
              <a:rPr lang="de-DE" sz="1800" dirty="0">
                <a:solidFill>
                  <a:srgbClr val="3F7F5F"/>
                </a:solidFill>
                <a:latin typeface="Consolas"/>
              </a:rPr>
              <a:t>//1 und 123</a:t>
            </a:r>
          </a:p>
          <a:p>
            <a:endParaRPr lang="de-DE" sz="1800" dirty="0">
              <a:latin typeface="Consolas"/>
            </a:endParaRPr>
          </a:p>
          <a:p>
            <a:r>
              <a:rPr lang="de-DE" sz="1800" dirty="0" err="1">
                <a:solidFill>
                  <a:srgbClr val="000000"/>
                </a:solidFill>
                <a:latin typeface="Consolas"/>
              </a:rPr>
              <a:t>document.body.addEventListener</a:t>
            </a:r>
            <a:r>
              <a:rPr lang="de-DE" sz="1800" dirty="0">
                <a:solidFill>
                  <a:srgbClr val="000000"/>
                </a:solidFill>
                <a:latin typeface="Consolas"/>
              </a:rPr>
              <a:t>(</a:t>
            </a:r>
            <a:r>
              <a:rPr lang="de-DE" sz="1800" dirty="0">
                <a:solidFill>
                  <a:srgbClr val="2A00FF"/>
                </a:solidFill>
                <a:latin typeface="Consolas"/>
              </a:rPr>
              <a:t>"</a:t>
            </a:r>
            <a:r>
              <a:rPr lang="de-DE" sz="1800" dirty="0" err="1">
                <a:solidFill>
                  <a:srgbClr val="2A00FF"/>
                </a:solidFill>
                <a:latin typeface="Consolas"/>
              </a:rPr>
              <a:t>click</a:t>
            </a:r>
            <a:r>
              <a:rPr lang="de-DE" sz="1800" dirty="0">
                <a:solidFill>
                  <a:srgbClr val="2A00FF"/>
                </a:solidFill>
                <a:latin typeface="Consolas"/>
              </a:rPr>
              <a:t>"</a:t>
            </a:r>
            <a:r>
              <a:rPr lang="de-DE" sz="1800" dirty="0">
                <a:solidFill>
                  <a:srgbClr val="000000"/>
                </a:solidFill>
                <a:latin typeface="Consolas"/>
              </a:rPr>
              <a:t>, </a:t>
            </a:r>
            <a:r>
              <a:rPr lang="de-DE" sz="1800" dirty="0" err="1">
                <a:solidFill>
                  <a:srgbClr val="000000"/>
                </a:solidFill>
                <a:latin typeface="Consolas"/>
              </a:rPr>
              <a:t>o.onClickHandler</a:t>
            </a:r>
            <a:r>
              <a:rPr lang="de-DE" sz="1800" dirty="0">
                <a:solidFill>
                  <a:srgbClr val="000000"/>
                </a:solidFill>
                <a:latin typeface="Consolas"/>
              </a:rPr>
              <a:t>); </a:t>
            </a:r>
          </a:p>
          <a:p>
            <a:r>
              <a:rPr lang="de-DE" sz="1800" dirty="0">
                <a:solidFill>
                  <a:srgbClr val="3F7F5F"/>
                </a:solidFill>
                <a:latin typeface="Consolas"/>
              </a:rPr>
              <a:t>//Bei Click wird </a:t>
            </a:r>
            <a:r>
              <a:rPr lang="de-DE" sz="1800" dirty="0" err="1">
                <a:solidFill>
                  <a:srgbClr val="3F7F5F"/>
                </a:solidFill>
                <a:latin typeface="Consolas"/>
              </a:rPr>
              <a:t>MouseEvent</a:t>
            </a:r>
            <a:r>
              <a:rPr lang="de-DE" sz="1800" dirty="0">
                <a:solidFill>
                  <a:srgbClr val="3F7F5F"/>
                </a:solidFill>
                <a:latin typeface="Consolas"/>
              </a:rPr>
              <a:t> und 123 ausgegeben</a:t>
            </a:r>
          </a:p>
        </p:txBody>
      </p:sp>
    </p:spTree>
    <p:extLst>
      <p:ext uri="{BB962C8B-B14F-4D97-AF65-F5344CB8AC3E}">
        <p14:creationId xmlns:p14="http://schemas.microsoft.com/office/powerpoint/2010/main" val="3472368654"/>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 </a:t>
            </a:r>
            <a:r>
              <a:rPr lang="en-US" dirty="0" err="1" smtClean="0"/>
              <a:t>Beispiel</a:t>
            </a:r>
            <a:r>
              <a:rPr lang="en-US" dirty="0" smtClean="0"/>
              <a:t> (</a:t>
            </a:r>
            <a:r>
              <a:rPr lang="en-US" dirty="0" err="1" smtClean="0"/>
              <a:t>Lösung</a:t>
            </a:r>
            <a:r>
              <a:rPr lang="en-US" dirty="0" smtClean="0"/>
              <a:t> 1)</a:t>
            </a:r>
            <a:endParaRPr lang="en-US" dirty="0"/>
          </a:p>
        </p:txBody>
      </p:sp>
      <p:sp>
        <p:nvSpPr>
          <p:cNvPr id="5" name="Rectangle 4"/>
          <p:cNvSpPr/>
          <p:nvPr/>
        </p:nvSpPr>
        <p:spPr>
          <a:xfrm>
            <a:off x="316800" y="1688400"/>
            <a:ext cx="11548539" cy="4801314"/>
          </a:xfrm>
          <a:prstGeom prst="rect">
            <a:avLst/>
          </a:prstGeom>
        </p:spPr>
        <p:txBody>
          <a:bodyPr wrap="square">
            <a:spAutoFit/>
          </a:bodyPr>
          <a:lstStyle/>
          <a:p>
            <a:r>
              <a:rPr lang="de-DE" sz="1800" b="1" dirty="0" err="1">
                <a:solidFill>
                  <a:srgbClr val="7F0055"/>
                </a:solidFill>
                <a:latin typeface="Consolas"/>
              </a:rPr>
              <a:t>function</a:t>
            </a:r>
            <a:r>
              <a:rPr lang="de-DE" sz="1800" b="1" dirty="0">
                <a:solidFill>
                  <a:srgbClr val="000000"/>
                </a:solidFill>
                <a:latin typeface="Consolas"/>
              </a:rPr>
              <a:t> </a:t>
            </a:r>
            <a:r>
              <a:rPr lang="de-DE" sz="1800" b="1" dirty="0" err="1">
                <a:solidFill>
                  <a:srgbClr val="000000"/>
                </a:solidFill>
                <a:latin typeface="Consolas"/>
              </a:rPr>
              <a:t>MyObject</a:t>
            </a:r>
            <a:r>
              <a:rPr lang="de-DE" sz="1800" b="1" dirty="0">
                <a:solidFill>
                  <a:srgbClr val="000000"/>
                </a:solidFill>
                <a:latin typeface="Consolas"/>
              </a:rPr>
              <a:t> () { </a:t>
            </a:r>
          </a:p>
          <a:p>
            <a:r>
              <a:rPr lang="de-DE" sz="1800" b="1" dirty="0" smtClean="0">
                <a:solidFill>
                  <a:srgbClr val="7F0055"/>
                </a:solidFill>
                <a:latin typeface="Consolas"/>
              </a:rPr>
              <a:t>    </a:t>
            </a:r>
            <a:r>
              <a:rPr lang="de-DE" sz="1800" b="1" dirty="0" err="1" smtClean="0">
                <a:solidFill>
                  <a:srgbClr val="7F0055"/>
                </a:solidFill>
                <a:latin typeface="Consolas"/>
              </a:rPr>
              <a:t>this</a:t>
            </a:r>
            <a:r>
              <a:rPr lang="de-DE" sz="1800" b="1" dirty="0" err="1" smtClean="0">
                <a:solidFill>
                  <a:srgbClr val="000000"/>
                </a:solidFill>
                <a:latin typeface="Consolas"/>
              </a:rPr>
              <a:t>.variable</a:t>
            </a:r>
            <a:r>
              <a:rPr lang="de-DE" sz="1800" b="1" dirty="0" smtClean="0">
                <a:solidFill>
                  <a:srgbClr val="000000"/>
                </a:solidFill>
                <a:latin typeface="Consolas"/>
              </a:rPr>
              <a:t> </a:t>
            </a:r>
            <a:r>
              <a:rPr lang="de-DE" sz="1800" b="1" dirty="0">
                <a:solidFill>
                  <a:srgbClr val="000000"/>
                </a:solidFill>
                <a:latin typeface="Consolas"/>
              </a:rPr>
              <a:t>= 123; </a:t>
            </a:r>
          </a:p>
          <a:p>
            <a:r>
              <a:rPr lang="de-DE" sz="1800" b="1" dirty="0" smtClean="0">
                <a:solidFill>
                  <a:srgbClr val="7F0055"/>
                </a:solidFill>
                <a:latin typeface="Consolas"/>
              </a:rPr>
              <a:t>    </a:t>
            </a:r>
            <a:r>
              <a:rPr lang="de-DE" sz="1800" b="1" dirty="0" err="1" smtClean="0">
                <a:solidFill>
                  <a:srgbClr val="7F0055"/>
                </a:solidFill>
                <a:latin typeface="Consolas"/>
              </a:rPr>
              <a:t>this</a:t>
            </a:r>
            <a:r>
              <a:rPr lang="de-DE" sz="1800" b="1" dirty="0" err="1" smtClean="0">
                <a:solidFill>
                  <a:srgbClr val="000000"/>
                </a:solidFill>
                <a:latin typeface="Consolas"/>
              </a:rPr>
              <a:t>.onClickHandler</a:t>
            </a:r>
            <a:r>
              <a:rPr lang="de-DE" sz="1800" b="1" dirty="0" smtClean="0">
                <a:solidFill>
                  <a:srgbClr val="000000"/>
                </a:solidFill>
                <a:latin typeface="Consolas"/>
              </a:rPr>
              <a:t> </a:t>
            </a:r>
            <a:r>
              <a:rPr lang="de-DE" sz="1800" b="1" dirty="0">
                <a:solidFill>
                  <a:srgbClr val="000000"/>
                </a:solidFill>
                <a:latin typeface="Consolas"/>
              </a:rPr>
              <a:t>= </a:t>
            </a:r>
            <a:r>
              <a:rPr lang="de-DE" sz="1800" b="1" dirty="0" err="1">
                <a:solidFill>
                  <a:srgbClr val="7F0055"/>
                </a:solidFill>
                <a:latin typeface="Consolas"/>
              </a:rPr>
              <a:t>function</a:t>
            </a:r>
            <a:r>
              <a:rPr lang="de-DE" sz="1800" b="1" dirty="0">
                <a:solidFill>
                  <a:srgbClr val="000000"/>
                </a:solidFill>
                <a:latin typeface="Consolas"/>
              </a:rPr>
              <a:t>(e) {</a:t>
            </a:r>
          </a:p>
          <a:p>
            <a:r>
              <a:rPr lang="de-DE" sz="1800" dirty="0" smtClean="0">
                <a:solidFill>
                  <a:srgbClr val="000000"/>
                </a:solidFill>
                <a:latin typeface="Consolas"/>
              </a:rPr>
              <a:t>        console.log(e</a:t>
            </a:r>
            <a:r>
              <a:rPr lang="de-DE" sz="1800" dirty="0">
                <a:solidFill>
                  <a:srgbClr val="000000"/>
                </a:solidFill>
                <a:latin typeface="Consolas"/>
              </a:rPr>
              <a:t>);</a:t>
            </a:r>
          </a:p>
          <a:p>
            <a:r>
              <a:rPr lang="de-DE" sz="1800" dirty="0" smtClean="0">
                <a:solidFill>
                  <a:srgbClr val="000000"/>
                </a:solidFill>
                <a:latin typeface="Consolas"/>
              </a:rPr>
              <a:t>        console.log(</a:t>
            </a:r>
            <a:r>
              <a:rPr lang="de-DE" sz="1800" b="1" dirty="0" err="1" smtClean="0">
                <a:solidFill>
                  <a:srgbClr val="7F0055"/>
                </a:solidFill>
                <a:latin typeface="Consolas"/>
              </a:rPr>
              <a:t>this</a:t>
            </a:r>
            <a:r>
              <a:rPr lang="de-DE" sz="1800" b="1" dirty="0" err="1" smtClean="0">
                <a:solidFill>
                  <a:srgbClr val="000000"/>
                </a:solidFill>
                <a:latin typeface="Consolas"/>
              </a:rPr>
              <a:t>.variable</a:t>
            </a:r>
            <a:r>
              <a:rPr lang="de-DE" sz="1800" b="1" dirty="0">
                <a:solidFill>
                  <a:srgbClr val="000000"/>
                </a:solidFill>
                <a:latin typeface="Consolas"/>
              </a:rPr>
              <a:t>);</a:t>
            </a:r>
          </a:p>
          <a:p>
            <a:r>
              <a:rPr lang="de-DE" sz="1800" dirty="0" smtClean="0">
                <a:solidFill>
                  <a:srgbClr val="000000"/>
                </a:solidFill>
                <a:latin typeface="Consolas"/>
              </a:rPr>
              <a:t>    };</a:t>
            </a:r>
            <a:endParaRPr lang="de-DE" sz="1800" dirty="0">
              <a:solidFill>
                <a:srgbClr val="000000"/>
              </a:solidFill>
              <a:latin typeface="Consolas"/>
            </a:endParaRPr>
          </a:p>
          <a:p>
            <a:r>
              <a:rPr lang="de-DE" sz="1800" dirty="0">
                <a:solidFill>
                  <a:srgbClr val="000000"/>
                </a:solidFill>
                <a:latin typeface="Consolas"/>
              </a:rPr>
              <a:t>}</a:t>
            </a:r>
          </a:p>
          <a:p>
            <a:endParaRPr lang="de-DE" sz="1800" dirty="0">
              <a:latin typeface="Consolas"/>
            </a:endParaRPr>
          </a:p>
          <a:p>
            <a:r>
              <a:rPr lang="de-DE" sz="1800" b="1" dirty="0" err="1">
                <a:solidFill>
                  <a:srgbClr val="7F0055"/>
                </a:solidFill>
                <a:latin typeface="Consolas"/>
              </a:rPr>
              <a:t>var</a:t>
            </a:r>
            <a:r>
              <a:rPr lang="de-DE" sz="1800" b="1" dirty="0">
                <a:solidFill>
                  <a:srgbClr val="000000"/>
                </a:solidFill>
                <a:latin typeface="Consolas"/>
              </a:rPr>
              <a:t> o = </a:t>
            </a:r>
            <a:r>
              <a:rPr lang="de-DE" sz="1800" b="1" dirty="0" err="1">
                <a:solidFill>
                  <a:srgbClr val="7F0055"/>
                </a:solidFill>
                <a:latin typeface="Consolas"/>
              </a:rPr>
              <a:t>new</a:t>
            </a:r>
            <a:r>
              <a:rPr lang="de-DE" sz="1800" b="1" dirty="0">
                <a:solidFill>
                  <a:srgbClr val="000000"/>
                </a:solidFill>
                <a:latin typeface="Consolas"/>
              </a:rPr>
              <a:t> </a:t>
            </a:r>
            <a:r>
              <a:rPr lang="de-DE" sz="1800" b="1" dirty="0" err="1">
                <a:solidFill>
                  <a:srgbClr val="000000"/>
                </a:solidFill>
                <a:latin typeface="Consolas"/>
              </a:rPr>
              <a:t>MyObject</a:t>
            </a:r>
            <a:r>
              <a:rPr lang="de-DE" sz="1800" b="1" dirty="0">
                <a:solidFill>
                  <a:srgbClr val="000000"/>
                </a:solidFill>
                <a:latin typeface="Consolas"/>
              </a:rPr>
              <a:t>();</a:t>
            </a:r>
          </a:p>
          <a:p>
            <a:r>
              <a:rPr lang="de-DE" sz="1800" dirty="0" err="1">
                <a:solidFill>
                  <a:srgbClr val="000000"/>
                </a:solidFill>
                <a:latin typeface="Consolas"/>
              </a:rPr>
              <a:t>o.onClickHandler</a:t>
            </a:r>
            <a:r>
              <a:rPr lang="de-DE" sz="1800" dirty="0">
                <a:solidFill>
                  <a:srgbClr val="000000"/>
                </a:solidFill>
                <a:latin typeface="Consolas"/>
              </a:rPr>
              <a:t>(1); </a:t>
            </a:r>
            <a:r>
              <a:rPr lang="de-DE" sz="1800" dirty="0">
                <a:solidFill>
                  <a:srgbClr val="3F7F5F"/>
                </a:solidFill>
                <a:latin typeface="Consolas"/>
              </a:rPr>
              <a:t>//1 und 123</a:t>
            </a:r>
          </a:p>
          <a:p>
            <a:endParaRPr lang="de-DE" sz="1800" dirty="0">
              <a:latin typeface="Consolas"/>
            </a:endParaRPr>
          </a:p>
          <a:p>
            <a:r>
              <a:rPr lang="de-DE" sz="1800" dirty="0" err="1">
                <a:solidFill>
                  <a:srgbClr val="000000"/>
                </a:solidFill>
                <a:latin typeface="Consolas"/>
              </a:rPr>
              <a:t>document.body.addEventListener</a:t>
            </a:r>
            <a:r>
              <a:rPr lang="de-DE" sz="1800" dirty="0">
                <a:solidFill>
                  <a:srgbClr val="000000"/>
                </a:solidFill>
                <a:latin typeface="Consolas"/>
              </a:rPr>
              <a:t>(</a:t>
            </a:r>
            <a:r>
              <a:rPr lang="de-DE" sz="1800" dirty="0">
                <a:solidFill>
                  <a:srgbClr val="2A00FF"/>
                </a:solidFill>
                <a:latin typeface="Consolas"/>
              </a:rPr>
              <a:t>"</a:t>
            </a:r>
            <a:r>
              <a:rPr lang="de-DE" sz="1800" dirty="0" err="1">
                <a:solidFill>
                  <a:srgbClr val="2A00FF"/>
                </a:solidFill>
                <a:latin typeface="Consolas"/>
              </a:rPr>
              <a:t>click</a:t>
            </a:r>
            <a:r>
              <a:rPr lang="de-DE" sz="1800" dirty="0">
                <a:solidFill>
                  <a:srgbClr val="2A00FF"/>
                </a:solidFill>
                <a:latin typeface="Consolas"/>
              </a:rPr>
              <a:t>"</a:t>
            </a:r>
            <a:r>
              <a:rPr lang="de-DE" sz="1800" dirty="0">
                <a:solidFill>
                  <a:srgbClr val="000000"/>
                </a:solidFill>
                <a:latin typeface="Consolas"/>
              </a:rPr>
              <a:t>, </a:t>
            </a:r>
            <a:r>
              <a:rPr lang="de-DE" sz="1800" b="1" dirty="0" err="1">
                <a:solidFill>
                  <a:srgbClr val="7F0055"/>
                </a:solidFill>
                <a:latin typeface="Consolas"/>
              </a:rPr>
              <a:t>function</a:t>
            </a:r>
            <a:r>
              <a:rPr lang="de-DE" sz="1800" b="1" dirty="0">
                <a:solidFill>
                  <a:srgbClr val="000000"/>
                </a:solidFill>
                <a:latin typeface="Consolas"/>
              </a:rPr>
              <a:t>(e) {</a:t>
            </a:r>
          </a:p>
          <a:p>
            <a:r>
              <a:rPr lang="de-DE" sz="1800" dirty="0" smtClean="0">
                <a:solidFill>
                  <a:srgbClr val="000000"/>
                </a:solidFill>
                <a:latin typeface="Consolas"/>
              </a:rPr>
              <a:t>    </a:t>
            </a:r>
            <a:r>
              <a:rPr lang="de-DE" sz="1800" dirty="0" err="1" smtClean="0">
                <a:solidFill>
                  <a:srgbClr val="000000"/>
                </a:solidFill>
                <a:latin typeface="Consolas"/>
              </a:rPr>
              <a:t>o.onClickHandler.call</a:t>
            </a:r>
            <a:r>
              <a:rPr lang="de-DE" sz="1800" dirty="0" smtClean="0">
                <a:solidFill>
                  <a:srgbClr val="000000"/>
                </a:solidFill>
                <a:latin typeface="Consolas"/>
              </a:rPr>
              <a:t>(o, </a:t>
            </a:r>
            <a:r>
              <a:rPr lang="de-DE" sz="1800" dirty="0">
                <a:solidFill>
                  <a:srgbClr val="000000"/>
                </a:solidFill>
                <a:latin typeface="Consolas"/>
              </a:rPr>
              <a:t>e); </a:t>
            </a:r>
            <a:r>
              <a:rPr lang="de-DE" sz="1800" dirty="0">
                <a:solidFill>
                  <a:srgbClr val="3F7F5F"/>
                </a:solidFill>
                <a:latin typeface="Consolas"/>
              </a:rPr>
              <a:t>//Erstes Argument ist </a:t>
            </a:r>
            <a:r>
              <a:rPr lang="de-DE" sz="1800" dirty="0" smtClean="0">
                <a:solidFill>
                  <a:srgbClr val="3F7F5F"/>
                </a:solidFill>
                <a:latin typeface="Consolas"/>
              </a:rPr>
              <a:t>der Kontext</a:t>
            </a:r>
            <a:r>
              <a:rPr lang="de-DE" sz="1800" dirty="0">
                <a:solidFill>
                  <a:srgbClr val="3F7F5F"/>
                </a:solidFill>
                <a:latin typeface="Consolas"/>
              </a:rPr>
              <a:t>, danach die Parameter</a:t>
            </a:r>
          </a:p>
          <a:p>
            <a:r>
              <a:rPr lang="de-DE" sz="1800" dirty="0" smtClean="0">
                <a:solidFill>
                  <a:srgbClr val="3F7F5F"/>
                </a:solidFill>
                <a:latin typeface="Consolas"/>
              </a:rPr>
              <a:t>    //</a:t>
            </a:r>
            <a:r>
              <a:rPr lang="de-DE" sz="1800" dirty="0" err="1">
                <a:solidFill>
                  <a:srgbClr val="3F7F5F"/>
                </a:solidFill>
                <a:latin typeface="Consolas"/>
              </a:rPr>
              <a:t>o.onClickHandler.apply</a:t>
            </a:r>
            <a:r>
              <a:rPr lang="de-DE" sz="1800" dirty="0">
                <a:solidFill>
                  <a:srgbClr val="3F7F5F"/>
                </a:solidFill>
                <a:latin typeface="Consolas"/>
              </a:rPr>
              <a:t>(o, [e]); //</a:t>
            </a:r>
            <a:r>
              <a:rPr lang="de-DE" sz="1800" dirty="0" err="1">
                <a:solidFill>
                  <a:srgbClr val="3F7F5F"/>
                </a:solidFill>
                <a:latin typeface="Consolas"/>
              </a:rPr>
              <a:t>apply</a:t>
            </a:r>
            <a:r>
              <a:rPr lang="de-DE" sz="1800" dirty="0">
                <a:solidFill>
                  <a:srgbClr val="3F7F5F"/>
                </a:solidFill>
                <a:latin typeface="Consolas"/>
              </a:rPr>
              <a:t> hat den gleichen Effekt, </a:t>
            </a:r>
            <a:r>
              <a:rPr lang="de-DE" sz="1800" dirty="0" smtClean="0">
                <a:solidFill>
                  <a:srgbClr val="3F7F5F"/>
                </a:solidFill>
                <a:latin typeface="Consolas"/>
              </a:rPr>
              <a:t>benutzt Array</a:t>
            </a:r>
            <a:br>
              <a:rPr lang="de-DE" sz="1800" dirty="0" smtClean="0">
                <a:solidFill>
                  <a:srgbClr val="3F7F5F"/>
                </a:solidFill>
                <a:latin typeface="Consolas"/>
              </a:rPr>
            </a:br>
            <a:r>
              <a:rPr lang="de-DE" sz="1800" dirty="0" smtClean="0">
                <a:solidFill>
                  <a:srgbClr val="000000"/>
                </a:solidFill>
                <a:latin typeface="Consolas"/>
              </a:rPr>
              <a:t>}</a:t>
            </a:r>
          </a:p>
          <a:p>
            <a:r>
              <a:rPr lang="de-DE" sz="1800" dirty="0">
                <a:solidFill>
                  <a:srgbClr val="3F7F5F"/>
                </a:solidFill>
                <a:latin typeface="Consolas"/>
              </a:rPr>
              <a:t>//Bei Click wird </a:t>
            </a:r>
            <a:r>
              <a:rPr lang="de-DE" sz="1800" dirty="0" err="1">
                <a:solidFill>
                  <a:srgbClr val="3F7F5F"/>
                </a:solidFill>
                <a:latin typeface="Consolas"/>
              </a:rPr>
              <a:t>MouseEvent</a:t>
            </a:r>
            <a:r>
              <a:rPr lang="de-DE" sz="1800" dirty="0">
                <a:solidFill>
                  <a:srgbClr val="3F7F5F"/>
                </a:solidFill>
                <a:latin typeface="Consolas"/>
              </a:rPr>
              <a:t> und 123 ausgegeben</a:t>
            </a:r>
          </a:p>
          <a:p>
            <a:endParaRPr lang="de-DE" sz="1800" dirty="0">
              <a:solidFill>
                <a:srgbClr val="000000"/>
              </a:solidFill>
              <a:latin typeface="Consolas"/>
            </a:endParaRPr>
          </a:p>
        </p:txBody>
      </p:sp>
    </p:spTree>
    <p:extLst>
      <p:ext uri="{BB962C8B-B14F-4D97-AF65-F5344CB8AC3E}">
        <p14:creationId xmlns:p14="http://schemas.microsoft.com/office/powerpoint/2010/main" val="274989576"/>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Aufgaben</a:t>
            </a:r>
            <a:endParaRPr lang="en-US" dirty="0"/>
          </a:p>
        </p:txBody>
      </p:sp>
      <p:sp>
        <p:nvSpPr>
          <p:cNvPr id="3" name="Text Placeholder 2"/>
          <p:cNvSpPr>
            <a:spLocks noGrp="1"/>
          </p:cNvSpPr>
          <p:nvPr>
            <p:ph type="body" sz="quarter" idx="10"/>
          </p:nvPr>
        </p:nvSpPr>
        <p:spPr/>
        <p:txBody>
          <a:bodyPr/>
          <a:lstStyle/>
          <a:p>
            <a:pPr lvl="0"/>
            <a:r>
              <a:rPr lang="en-US" dirty="0" smtClean="0"/>
              <a:t>????</a:t>
            </a:r>
            <a:endParaRPr lang="en-US" dirty="0" smtClean="0"/>
          </a:p>
        </p:txBody>
      </p:sp>
    </p:spTree>
    <p:extLst>
      <p:ext uri="{BB962C8B-B14F-4D97-AF65-F5344CB8AC3E}">
        <p14:creationId xmlns:p14="http://schemas.microsoft.com/office/powerpoint/2010/main" val="584915027"/>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Thank you</a:t>
            </a:r>
            <a:endParaRPr lang="en-US" dirty="0"/>
          </a:p>
        </p:txBody>
      </p:sp>
      <p:sp>
        <p:nvSpPr>
          <p:cNvPr id="3" name="Text Placeholder 2"/>
          <p:cNvSpPr>
            <a:spLocks noGrp="1"/>
          </p:cNvSpPr>
          <p:nvPr>
            <p:ph type="body" sz="quarter" idx="10"/>
          </p:nvPr>
        </p:nvSpPr>
        <p:spPr/>
        <p:txBody>
          <a:body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1" name="Group 20"/>
          <p:cNvGrpSpPr/>
          <p:nvPr/>
        </p:nvGrpSpPr>
        <p:grpSpPr>
          <a:xfrm>
            <a:off x="324000" y="324000"/>
            <a:ext cx="11545200" cy="5761409"/>
            <a:chOff x="324000" y="324000"/>
            <a:chExt cx="11545200" cy="5761409"/>
          </a:xfrm>
        </p:grpSpPr>
        <p:grpSp>
          <p:nvGrpSpPr>
            <p:cNvPr id="5" name="Group 37"/>
            <p:cNvGrpSpPr/>
            <p:nvPr/>
          </p:nvGrpSpPr>
          <p:grpSpPr>
            <a:xfrm>
              <a:off x="1619377" y="324000"/>
              <a:ext cx="8940534" cy="5760000"/>
              <a:chOff x="1619377" y="324000"/>
              <a:chExt cx="8940534" cy="5760000"/>
            </a:xfrm>
          </p:grpSpPr>
          <p:sp>
            <p:nvSpPr>
              <p:cNvPr id="40" name="Rectangle 39"/>
              <p:cNvSpPr/>
              <p:nvPr/>
            </p:nvSpPr>
            <p:spPr bwMode="gray">
              <a:xfrm>
                <a:off x="3082466"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1" name="Rectangle 40"/>
              <p:cNvSpPr/>
              <p:nvPr/>
            </p:nvSpPr>
            <p:spPr bwMode="gray">
              <a:xfrm>
                <a:off x="1619377"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2" name="Rectangle 41"/>
              <p:cNvSpPr/>
              <p:nvPr/>
            </p:nvSpPr>
            <p:spPr bwMode="gray">
              <a:xfrm>
                <a:off x="4545555"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3" name="Rectangle 42"/>
              <p:cNvSpPr/>
              <p:nvPr/>
            </p:nvSpPr>
            <p:spPr bwMode="gray">
              <a:xfrm>
                <a:off x="6008644"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4" name="Rectangle 33"/>
              <p:cNvSpPr/>
              <p:nvPr/>
            </p:nvSpPr>
            <p:spPr bwMode="gray">
              <a:xfrm>
                <a:off x="7471733"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5" name="Rectangle 34"/>
              <p:cNvSpPr/>
              <p:nvPr/>
            </p:nvSpPr>
            <p:spPr bwMode="gray">
              <a:xfrm>
                <a:off x="8934822"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6" name="Rectangle 35"/>
              <p:cNvSpPr/>
              <p:nvPr/>
            </p:nvSpPr>
            <p:spPr bwMode="gray">
              <a:xfrm>
                <a:off x="10397911"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sp>
          <p:nvSpPr>
            <p:cNvPr id="164" name="Rectangle 163"/>
            <p:cNvSpPr/>
            <p:nvPr/>
          </p:nvSpPr>
          <p:spPr bwMode="gray">
            <a:xfrm>
              <a:off x="324000" y="324075"/>
              <a:ext cx="11545200" cy="5761334"/>
            </a:xfrm>
            <a:prstGeom prst="rect">
              <a:avLst/>
            </a:prstGeom>
            <a:noFill/>
            <a:ln w="3175" algn="ctr">
              <a:solidFill>
                <a:schemeClr val="accent2"/>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smtClean="0">
                <a:ea typeface="Arial Unicode MS" pitchFamily="34" charset="-128"/>
                <a:cs typeface="Arial Unicode MS" pitchFamily="34" charset="-128"/>
              </a:endParaRPr>
            </a:p>
          </p:txBody>
        </p:sp>
        <p:sp>
          <p:nvSpPr>
            <p:cNvPr id="3" name="Rectangle 2"/>
            <p:cNvSpPr/>
            <p:nvPr/>
          </p:nvSpPr>
          <p:spPr bwMode="gray">
            <a:xfrm>
              <a:off x="324000" y="1691080"/>
              <a:ext cx="11545200" cy="4392042"/>
            </a:xfrm>
            <a:prstGeom prst="rect">
              <a:avLst/>
            </a:prstGeom>
            <a:solidFill>
              <a:schemeClr val="tx2">
                <a:lumMod val="20000"/>
                <a:lumOff val="80000"/>
                <a:alpha val="40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kern="0" dirty="0" smtClean="0">
                  <a:solidFill>
                    <a:schemeClr val="tx2"/>
                  </a:solidFill>
                  <a:ea typeface="Arial Unicode MS" pitchFamily="34" charset="-128"/>
                  <a:cs typeface="Arial Unicode MS" pitchFamily="34" charset="-128"/>
                </a:rPr>
                <a:t>Drawing area</a:t>
              </a:r>
            </a:p>
          </p:txBody>
        </p:sp>
        <p:sp>
          <p:nvSpPr>
            <p:cNvPr id="60" name="Rectangle 59"/>
            <p:cNvSpPr/>
            <p:nvPr/>
          </p:nvSpPr>
          <p:spPr bwMode="gray">
            <a:xfrm>
              <a:off x="324000" y="324075"/>
              <a:ext cx="11545200" cy="912874"/>
            </a:xfrm>
            <a:prstGeom prst="rect">
              <a:avLst/>
            </a:prstGeom>
            <a:solidFill>
              <a:schemeClr val="tx2">
                <a:lumMod val="20000"/>
                <a:lumOff val="80000"/>
                <a:alpha val="40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kern="0" dirty="0" smtClean="0">
                  <a:solidFill>
                    <a:schemeClr val="tx2"/>
                  </a:solidFill>
                  <a:ea typeface="Arial Unicode MS" pitchFamily="34" charset="-128"/>
                  <a:cs typeface="Arial Unicode MS" pitchFamily="34" charset="-128"/>
                </a:rPr>
                <a:t>Headline area</a:t>
              </a:r>
            </a:p>
          </p:txBody>
        </p:sp>
        <p:sp>
          <p:nvSpPr>
            <p:cNvPr id="83" name="Rectangle 82"/>
            <p:cNvSpPr/>
            <p:nvPr/>
          </p:nvSpPr>
          <p:spPr bwMode="gray">
            <a:xfrm>
              <a:off x="324000" y="1236949"/>
              <a:ext cx="11545200" cy="453705"/>
            </a:xfrm>
            <a:prstGeom prst="rect">
              <a:avLst/>
            </a:prstGeom>
            <a:solidFill>
              <a:schemeClr val="tx2">
                <a:alpha val="53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kern="0" dirty="0" smtClean="0">
                  <a:solidFill>
                    <a:schemeClr val="bg1"/>
                  </a:solidFill>
                  <a:ea typeface="Arial Unicode MS" pitchFamily="34" charset="-128"/>
                  <a:cs typeface="Arial Unicode MS" pitchFamily="34" charset="-128"/>
                </a:rPr>
                <a:t>White space</a:t>
              </a:r>
            </a:p>
          </p:txBody>
        </p:sp>
      </p:grpSp>
      <p:sp>
        <p:nvSpPr>
          <p:cNvPr id="22" name="Title 21"/>
          <p:cNvSpPr>
            <a:spLocks noGrp="1"/>
          </p:cNvSpPr>
          <p:nvPr>
            <p:ph type="title"/>
          </p:nvPr>
        </p:nvSpPr>
        <p:spPr/>
        <p:txBody>
          <a:bodyPr/>
          <a:lstStyle/>
          <a:p>
            <a:r>
              <a:rPr lang="en-US" dirty="0" smtClean="0"/>
              <a:t>The Grid</a:t>
            </a:r>
            <a:endParaRPr lang="en-US"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Object Model </a:t>
            </a:r>
            <a:endParaRPr lang="en-US" dirty="0"/>
          </a:p>
        </p:txBody>
      </p:sp>
      <p:sp>
        <p:nvSpPr>
          <p:cNvPr id="3" name="Text Placeholder 2"/>
          <p:cNvSpPr>
            <a:spLocks noGrp="1"/>
          </p:cNvSpPr>
          <p:nvPr>
            <p:ph type="body" sz="quarter" idx="10"/>
          </p:nvPr>
        </p:nvSpPr>
        <p:spPr/>
        <p:txBody>
          <a:bodyPr/>
          <a:lstStyle/>
          <a:p>
            <a:pPr lvl="0"/>
            <a:r>
              <a:rPr lang="en-US" dirty="0" smtClean="0"/>
              <a:t>Element </a:t>
            </a:r>
            <a:r>
              <a:rPr lang="en-US" dirty="0" err="1" smtClean="0"/>
              <a:t>selektieren</a:t>
            </a:r>
            <a:r>
              <a:rPr lang="en-US" dirty="0" smtClean="0"/>
              <a:t>:</a:t>
            </a:r>
          </a:p>
          <a:p>
            <a:pPr marL="342900" lvl="0" indent="-342900">
              <a:buFontTx/>
              <a:buChar char="-"/>
            </a:pPr>
            <a:endParaRPr lang="en-US" dirty="0" smtClean="0"/>
          </a:p>
          <a:p>
            <a:pPr lvl="0"/>
            <a:r>
              <a:rPr lang="en-US" dirty="0" smtClean="0"/>
              <a:t/>
            </a:r>
            <a:br>
              <a:rPr lang="en-US" dirty="0" smtClean="0"/>
            </a:br>
            <a:r>
              <a:rPr lang="en-US" dirty="0" err="1" smtClean="0"/>
              <a:t>Mehrere</a:t>
            </a:r>
            <a:r>
              <a:rPr lang="en-US" dirty="0" smtClean="0"/>
              <a:t> </a:t>
            </a:r>
            <a:r>
              <a:rPr lang="en-US" dirty="0" err="1" smtClean="0"/>
              <a:t>Elemente</a:t>
            </a:r>
            <a:r>
              <a:rPr lang="en-US" dirty="0" smtClean="0"/>
              <a:t> </a:t>
            </a:r>
            <a:r>
              <a:rPr lang="en-US" dirty="0" err="1" smtClean="0"/>
              <a:t>selektieren</a:t>
            </a:r>
            <a:r>
              <a:rPr lang="en-US" dirty="0" smtClean="0"/>
              <a:t>:</a:t>
            </a:r>
            <a:endParaRPr lang="en-US" dirty="0"/>
          </a:p>
          <a:p>
            <a:pPr marL="342900" lvl="0" indent="-342900">
              <a:buFontTx/>
              <a:buChar char="-"/>
            </a:pPr>
            <a:endParaRPr lang="en-US" dirty="0" smtClean="0"/>
          </a:p>
        </p:txBody>
      </p:sp>
      <p:sp>
        <p:nvSpPr>
          <p:cNvPr id="7" name="Rectangle 6"/>
          <p:cNvSpPr/>
          <p:nvPr/>
        </p:nvSpPr>
        <p:spPr>
          <a:xfrm>
            <a:off x="295630" y="2045313"/>
            <a:ext cx="7697301" cy="923330"/>
          </a:xfrm>
          <a:prstGeom prst="rect">
            <a:avLst/>
          </a:prstGeom>
        </p:spPr>
        <p:txBody>
          <a:bodyPr wrap="square">
            <a:spAutoFit/>
          </a:bodyPr>
          <a:lstStyle/>
          <a:p>
            <a:r>
              <a:rPr lang="de-DE" sz="1800" dirty="0" err="1">
                <a:solidFill>
                  <a:srgbClr val="7F0055"/>
                </a:solidFill>
                <a:latin typeface="Consolas"/>
              </a:rPr>
              <a:t>var</a:t>
            </a:r>
            <a:r>
              <a:rPr lang="de-DE" sz="1800" dirty="0">
                <a:solidFill>
                  <a:srgbClr val="000000"/>
                </a:solidFill>
                <a:latin typeface="Consolas"/>
              </a:rPr>
              <a:t> </a:t>
            </a:r>
            <a:r>
              <a:rPr lang="de-DE" sz="1800" dirty="0" err="1">
                <a:solidFill>
                  <a:srgbClr val="000000"/>
                </a:solidFill>
                <a:latin typeface="Consolas"/>
              </a:rPr>
              <a:t>element</a:t>
            </a:r>
            <a:r>
              <a:rPr lang="de-DE" sz="1800" dirty="0">
                <a:solidFill>
                  <a:srgbClr val="000000"/>
                </a:solidFill>
                <a:latin typeface="Consolas"/>
              </a:rPr>
              <a:t> = </a:t>
            </a:r>
            <a:r>
              <a:rPr lang="de-DE" sz="1800" dirty="0" err="1">
                <a:solidFill>
                  <a:srgbClr val="000000"/>
                </a:solidFill>
                <a:latin typeface="Consolas"/>
              </a:rPr>
              <a:t>document.getElementById</a:t>
            </a:r>
            <a:r>
              <a:rPr lang="de-DE" sz="1800" dirty="0">
                <a:solidFill>
                  <a:srgbClr val="000000"/>
                </a:solidFill>
                <a:latin typeface="Consolas"/>
              </a:rPr>
              <a:t>(</a:t>
            </a:r>
            <a:r>
              <a:rPr lang="de-DE" sz="1800" dirty="0">
                <a:solidFill>
                  <a:srgbClr val="2A00FF"/>
                </a:solidFill>
                <a:latin typeface="Consolas"/>
              </a:rPr>
              <a:t>"</a:t>
            </a:r>
            <a:r>
              <a:rPr lang="de-DE" sz="1800" dirty="0" err="1">
                <a:solidFill>
                  <a:srgbClr val="2A00FF"/>
                </a:solidFill>
                <a:latin typeface="Consolas"/>
              </a:rPr>
              <a:t>myElement</a:t>
            </a:r>
            <a:r>
              <a:rPr lang="de-DE" sz="1800" dirty="0">
                <a:solidFill>
                  <a:srgbClr val="2A00FF"/>
                </a:solidFill>
                <a:latin typeface="Consolas"/>
              </a:rPr>
              <a:t>"</a:t>
            </a:r>
            <a:r>
              <a:rPr lang="de-DE" sz="1800" dirty="0">
                <a:solidFill>
                  <a:srgbClr val="000000"/>
                </a:solidFill>
                <a:latin typeface="Consolas"/>
              </a:rPr>
              <a:t>); </a:t>
            </a:r>
          </a:p>
          <a:p>
            <a:r>
              <a:rPr lang="de-DE" sz="1800" dirty="0" err="1">
                <a:solidFill>
                  <a:srgbClr val="7F0055"/>
                </a:solidFill>
                <a:latin typeface="Consolas"/>
              </a:rPr>
              <a:t>var</a:t>
            </a:r>
            <a:r>
              <a:rPr lang="de-DE" sz="1800" dirty="0">
                <a:solidFill>
                  <a:srgbClr val="000000"/>
                </a:solidFill>
                <a:latin typeface="Consolas"/>
              </a:rPr>
              <a:t> </a:t>
            </a:r>
            <a:r>
              <a:rPr lang="de-DE" sz="1800" dirty="0" err="1">
                <a:solidFill>
                  <a:srgbClr val="000000"/>
                </a:solidFill>
                <a:latin typeface="Consolas"/>
              </a:rPr>
              <a:t>parentElement</a:t>
            </a:r>
            <a:r>
              <a:rPr lang="de-DE" sz="1800" dirty="0">
                <a:solidFill>
                  <a:srgbClr val="000000"/>
                </a:solidFill>
                <a:latin typeface="Consolas"/>
              </a:rPr>
              <a:t> = </a:t>
            </a:r>
            <a:r>
              <a:rPr lang="de-DE" sz="1800" dirty="0" err="1">
                <a:solidFill>
                  <a:srgbClr val="000000"/>
                </a:solidFill>
                <a:latin typeface="Consolas"/>
              </a:rPr>
              <a:t>element.parentElement</a:t>
            </a:r>
            <a:r>
              <a:rPr lang="de-DE" sz="1800" dirty="0">
                <a:solidFill>
                  <a:srgbClr val="000000"/>
                </a:solidFill>
                <a:latin typeface="Consolas"/>
              </a:rPr>
              <a:t>; </a:t>
            </a:r>
          </a:p>
          <a:p>
            <a:r>
              <a:rPr lang="de-DE" sz="1800" dirty="0" err="1">
                <a:solidFill>
                  <a:srgbClr val="000000"/>
                </a:solidFill>
                <a:latin typeface="Consolas"/>
              </a:rPr>
              <a:t>element.classList.add</a:t>
            </a:r>
            <a:r>
              <a:rPr lang="de-DE" sz="1800" dirty="0">
                <a:solidFill>
                  <a:srgbClr val="000000"/>
                </a:solidFill>
                <a:latin typeface="Consolas"/>
              </a:rPr>
              <a:t>(</a:t>
            </a:r>
            <a:r>
              <a:rPr lang="de-DE" sz="1800" dirty="0">
                <a:solidFill>
                  <a:srgbClr val="2A00FF"/>
                </a:solidFill>
                <a:latin typeface="Consolas"/>
              </a:rPr>
              <a:t>"</a:t>
            </a:r>
            <a:r>
              <a:rPr lang="de-DE" sz="1800" dirty="0" err="1">
                <a:solidFill>
                  <a:srgbClr val="2A00FF"/>
                </a:solidFill>
                <a:latin typeface="Consolas"/>
              </a:rPr>
              <a:t>myClass</a:t>
            </a:r>
            <a:r>
              <a:rPr lang="de-DE" sz="1800" dirty="0">
                <a:solidFill>
                  <a:srgbClr val="2A00FF"/>
                </a:solidFill>
                <a:latin typeface="Consolas"/>
              </a:rPr>
              <a:t>"</a:t>
            </a:r>
            <a:r>
              <a:rPr lang="de-DE" sz="1800" dirty="0">
                <a:solidFill>
                  <a:srgbClr val="000000"/>
                </a:solidFill>
                <a:latin typeface="Consolas"/>
              </a:rPr>
              <a:t>);</a:t>
            </a:r>
          </a:p>
        </p:txBody>
      </p:sp>
      <p:sp>
        <p:nvSpPr>
          <p:cNvPr id="9" name="Rectangle 8"/>
          <p:cNvSpPr/>
          <p:nvPr/>
        </p:nvSpPr>
        <p:spPr>
          <a:xfrm>
            <a:off x="295630" y="3644590"/>
            <a:ext cx="8256699" cy="369332"/>
          </a:xfrm>
          <a:prstGeom prst="rect">
            <a:avLst/>
          </a:prstGeom>
        </p:spPr>
        <p:txBody>
          <a:bodyPr wrap="square">
            <a:spAutoFit/>
          </a:bodyPr>
          <a:lstStyle/>
          <a:p>
            <a:r>
              <a:rPr lang="de-DE" sz="1800" dirty="0" err="1">
                <a:solidFill>
                  <a:srgbClr val="7F0055"/>
                </a:solidFill>
                <a:latin typeface="Consolas"/>
              </a:rPr>
              <a:t>var</a:t>
            </a:r>
            <a:r>
              <a:rPr lang="de-DE" sz="1800" dirty="0">
                <a:solidFill>
                  <a:srgbClr val="000000"/>
                </a:solidFill>
                <a:latin typeface="Consolas"/>
              </a:rPr>
              <a:t> </a:t>
            </a:r>
            <a:r>
              <a:rPr lang="de-DE" sz="1800" dirty="0" err="1">
                <a:solidFill>
                  <a:srgbClr val="000000"/>
                </a:solidFill>
                <a:latin typeface="Consolas"/>
              </a:rPr>
              <a:t>elements</a:t>
            </a:r>
            <a:r>
              <a:rPr lang="de-DE" sz="1800" dirty="0">
                <a:solidFill>
                  <a:srgbClr val="000000"/>
                </a:solidFill>
                <a:latin typeface="Consolas"/>
              </a:rPr>
              <a:t> = </a:t>
            </a:r>
            <a:r>
              <a:rPr lang="de-DE" sz="1800" dirty="0" err="1" smtClean="0">
                <a:solidFill>
                  <a:srgbClr val="000000"/>
                </a:solidFill>
                <a:latin typeface="Consolas"/>
              </a:rPr>
              <a:t>document.querySelectorAll</a:t>
            </a:r>
            <a:r>
              <a:rPr lang="de-DE" sz="1800" dirty="0" smtClean="0">
                <a:solidFill>
                  <a:srgbClr val="000000"/>
                </a:solidFill>
                <a:latin typeface="Consolas"/>
              </a:rPr>
              <a:t>(</a:t>
            </a:r>
            <a:r>
              <a:rPr lang="de-DE" sz="1800" dirty="0" smtClean="0">
                <a:solidFill>
                  <a:srgbClr val="2A00FF"/>
                </a:solidFill>
                <a:latin typeface="Consolas"/>
              </a:rPr>
              <a:t>".</a:t>
            </a:r>
            <a:r>
              <a:rPr lang="de-DE" sz="1800" dirty="0" err="1" smtClean="0">
                <a:solidFill>
                  <a:srgbClr val="2A00FF"/>
                </a:solidFill>
                <a:latin typeface="Consolas"/>
              </a:rPr>
              <a:t>myClass</a:t>
            </a:r>
            <a:r>
              <a:rPr lang="de-DE" sz="1800" dirty="0" smtClean="0">
                <a:solidFill>
                  <a:srgbClr val="2A00FF"/>
                </a:solidFill>
                <a:latin typeface="Consolas"/>
              </a:rPr>
              <a:t>"</a:t>
            </a:r>
            <a:r>
              <a:rPr lang="de-DE" sz="1800" dirty="0" smtClean="0">
                <a:solidFill>
                  <a:srgbClr val="000000"/>
                </a:solidFill>
                <a:latin typeface="Consolas"/>
              </a:rPr>
              <a:t>);</a:t>
            </a:r>
            <a:endParaRPr lang="de-DE" sz="1800" dirty="0">
              <a:solidFill>
                <a:srgbClr val="000000"/>
              </a:solidFill>
              <a:latin typeface="Consolas"/>
            </a:endParaRPr>
          </a:p>
        </p:txBody>
      </p:sp>
    </p:spTree>
    <p:extLst>
      <p:ext uri="{BB962C8B-B14F-4D97-AF65-F5344CB8AC3E}">
        <p14:creationId xmlns:p14="http://schemas.microsoft.com/office/powerpoint/2010/main" val="65971653"/>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Object Model: Event Listener</a:t>
            </a:r>
            <a:endParaRPr lang="en-US" dirty="0"/>
          </a:p>
        </p:txBody>
      </p:sp>
      <p:sp>
        <p:nvSpPr>
          <p:cNvPr id="3" name="Text Placeholder 2"/>
          <p:cNvSpPr>
            <a:spLocks noGrp="1"/>
          </p:cNvSpPr>
          <p:nvPr>
            <p:ph type="body" sz="quarter" idx="10"/>
          </p:nvPr>
        </p:nvSpPr>
        <p:spPr/>
        <p:txBody>
          <a:bodyPr/>
          <a:lstStyle/>
          <a:p>
            <a:pPr lvl="0"/>
            <a:r>
              <a:rPr lang="en-US" dirty="0" smtClean="0"/>
              <a:t>Event Listener </a:t>
            </a:r>
            <a:r>
              <a:rPr lang="en-US" dirty="0" err="1" smtClean="0"/>
              <a:t>hinzufügen</a:t>
            </a:r>
            <a:r>
              <a:rPr lang="en-US" dirty="0" smtClean="0"/>
              <a:t>:</a:t>
            </a:r>
          </a:p>
          <a:p>
            <a:pPr lvl="0"/>
            <a:endParaRPr lang="en-US" dirty="0"/>
          </a:p>
          <a:p>
            <a:pPr lvl="0"/>
            <a:r>
              <a:rPr lang="en-US" dirty="0" smtClean="0"/>
              <a:t/>
            </a:r>
            <a:br>
              <a:rPr lang="en-US" dirty="0" smtClean="0"/>
            </a:br>
            <a:r>
              <a:rPr lang="en-US" dirty="0" smtClean="0"/>
              <a:t/>
            </a:r>
            <a:br>
              <a:rPr lang="en-US" dirty="0" smtClean="0"/>
            </a:br>
            <a:r>
              <a:rPr lang="en-US" dirty="0" smtClean="0"/>
              <a:t>Event Listener </a:t>
            </a:r>
            <a:r>
              <a:rPr lang="en-US" dirty="0" err="1" smtClean="0"/>
              <a:t>entfernen</a:t>
            </a:r>
            <a:r>
              <a:rPr lang="en-US" dirty="0" smtClean="0"/>
              <a:t>:</a:t>
            </a:r>
          </a:p>
          <a:p>
            <a:pPr lvl="0"/>
            <a:r>
              <a:rPr lang="en-US" dirty="0" smtClean="0"/>
              <a:t/>
            </a:r>
            <a:br>
              <a:rPr lang="en-US" dirty="0" smtClean="0"/>
            </a:br>
            <a:endParaRPr lang="en-US" dirty="0" smtClean="0"/>
          </a:p>
        </p:txBody>
      </p:sp>
      <p:sp>
        <p:nvSpPr>
          <p:cNvPr id="5" name="Rectangle 4"/>
          <p:cNvSpPr/>
          <p:nvPr/>
        </p:nvSpPr>
        <p:spPr>
          <a:xfrm>
            <a:off x="338661" y="2072229"/>
            <a:ext cx="6096000" cy="1200329"/>
          </a:xfrm>
          <a:prstGeom prst="rect">
            <a:avLst/>
          </a:prstGeom>
        </p:spPr>
        <p:txBody>
          <a:bodyPr>
            <a:spAutoFit/>
          </a:bodyPr>
          <a:lstStyle/>
          <a:p>
            <a:r>
              <a:rPr lang="de-DE" sz="1800" dirty="0" err="1">
                <a:solidFill>
                  <a:srgbClr val="7F0055"/>
                </a:solidFill>
                <a:latin typeface="Consolas"/>
              </a:rPr>
              <a:t>function</a:t>
            </a:r>
            <a:r>
              <a:rPr lang="de-DE" sz="1800" dirty="0">
                <a:solidFill>
                  <a:srgbClr val="000000"/>
                </a:solidFill>
                <a:latin typeface="Consolas"/>
              </a:rPr>
              <a:t> </a:t>
            </a:r>
            <a:r>
              <a:rPr lang="de-DE" sz="1800" dirty="0" err="1">
                <a:solidFill>
                  <a:srgbClr val="000000"/>
                </a:solidFill>
                <a:latin typeface="Consolas"/>
              </a:rPr>
              <a:t>onClick</a:t>
            </a:r>
            <a:r>
              <a:rPr lang="de-DE" sz="1800" dirty="0">
                <a:solidFill>
                  <a:srgbClr val="000000"/>
                </a:solidFill>
                <a:latin typeface="Consolas"/>
              </a:rPr>
              <a:t>(e) {</a:t>
            </a:r>
          </a:p>
          <a:p>
            <a:r>
              <a:rPr lang="de-DE" sz="1800" dirty="0">
                <a:solidFill>
                  <a:srgbClr val="3F7F5F"/>
                </a:solidFill>
                <a:latin typeface="Consolas"/>
              </a:rPr>
              <a:t>// do </a:t>
            </a:r>
            <a:r>
              <a:rPr lang="de-DE" sz="1800" dirty="0" err="1">
                <a:solidFill>
                  <a:srgbClr val="3F7F5F"/>
                </a:solidFill>
                <a:latin typeface="Consolas"/>
              </a:rPr>
              <a:t>stuff</a:t>
            </a:r>
            <a:endParaRPr lang="de-DE" sz="1800" dirty="0">
              <a:solidFill>
                <a:srgbClr val="3F7F5F"/>
              </a:solidFill>
              <a:latin typeface="Consolas"/>
            </a:endParaRPr>
          </a:p>
          <a:p>
            <a:r>
              <a:rPr lang="de-DE" sz="1800" dirty="0">
                <a:solidFill>
                  <a:srgbClr val="000000"/>
                </a:solidFill>
                <a:latin typeface="Consolas"/>
              </a:rPr>
              <a:t>}</a:t>
            </a:r>
          </a:p>
          <a:p>
            <a:r>
              <a:rPr lang="de-DE" sz="1800" dirty="0" err="1">
                <a:solidFill>
                  <a:srgbClr val="000000"/>
                </a:solidFill>
                <a:latin typeface="Consolas"/>
              </a:rPr>
              <a:t>element.addEventListener</a:t>
            </a:r>
            <a:r>
              <a:rPr lang="de-DE" sz="1800" dirty="0">
                <a:solidFill>
                  <a:srgbClr val="000000"/>
                </a:solidFill>
                <a:latin typeface="Consolas"/>
              </a:rPr>
              <a:t>(</a:t>
            </a:r>
            <a:r>
              <a:rPr lang="de-DE" sz="1800" dirty="0">
                <a:solidFill>
                  <a:srgbClr val="2A00FF"/>
                </a:solidFill>
                <a:latin typeface="Consolas"/>
              </a:rPr>
              <a:t>"</a:t>
            </a:r>
            <a:r>
              <a:rPr lang="de-DE" sz="1800" dirty="0" err="1">
                <a:solidFill>
                  <a:srgbClr val="2A00FF"/>
                </a:solidFill>
                <a:latin typeface="Consolas"/>
              </a:rPr>
              <a:t>click</a:t>
            </a:r>
            <a:r>
              <a:rPr lang="de-DE" sz="1800" dirty="0">
                <a:solidFill>
                  <a:srgbClr val="2A00FF"/>
                </a:solidFill>
                <a:latin typeface="Consolas"/>
              </a:rPr>
              <a:t>"</a:t>
            </a:r>
            <a:r>
              <a:rPr lang="de-DE" sz="1800" dirty="0">
                <a:solidFill>
                  <a:srgbClr val="000000"/>
                </a:solidFill>
                <a:latin typeface="Consolas"/>
              </a:rPr>
              <a:t>, </a:t>
            </a:r>
            <a:r>
              <a:rPr lang="de-DE" sz="1800" dirty="0" err="1">
                <a:solidFill>
                  <a:srgbClr val="000000"/>
                </a:solidFill>
                <a:latin typeface="Consolas"/>
              </a:rPr>
              <a:t>onClick</a:t>
            </a:r>
            <a:r>
              <a:rPr lang="de-DE" sz="1800" dirty="0">
                <a:solidFill>
                  <a:srgbClr val="000000"/>
                </a:solidFill>
                <a:latin typeface="Consolas"/>
              </a:rPr>
              <a:t>);</a:t>
            </a:r>
          </a:p>
        </p:txBody>
      </p:sp>
      <p:sp>
        <p:nvSpPr>
          <p:cNvPr id="7" name="Rectangle 6"/>
          <p:cNvSpPr/>
          <p:nvPr/>
        </p:nvSpPr>
        <p:spPr>
          <a:xfrm>
            <a:off x="338661" y="3981690"/>
            <a:ext cx="6096000" cy="369332"/>
          </a:xfrm>
          <a:prstGeom prst="rect">
            <a:avLst/>
          </a:prstGeom>
        </p:spPr>
        <p:txBody>
          <a:bodyPr>
            <a:spAutoFit/>
          </a:bodyPr>
          <a:lstStyle/>
          <a:p>
            <a:r>
              <a:rPr lang="de-DE" sz="1800" dirty="0" err="1">
                <a:solidFill>
                  <a:srgbClr val="000000"/>
                </a:solidFill>
                <a:latin typeface="Consolas"/>
              </a:rPr>
              <a:t>element.removeEventListener</a:t>
            </a:r>
            <a:r>
              <a:rPr lang="de-DE" sz="1800" dirty="0">
                <a:solidFill>
                  <a:srgbClr val="000000"/>
                </a:solidFill>
                <a:latin typeface="Consolas"/>
              </a:rPr>
              <a:t>(</a:t>
            </a:r>
            <a:r>
              <a:rPr lang="de-DE" sz="1800" dirty="0">
                <a:solidFill>
                  <a:srgbClr val="2A00FF"/>
                </a:solidFill>
                <a:latin typeface="Consolas"/>
              </a:rPr>
              <a:t>"</a:t>
            </a:r>
            <a:r>
              <a:rPr lang="de-DE" sz="1800" dirty="0" err="1">
                <a:solidFill>
                  <a:srgbClr val="2A00FF"/>
                </a:solidFill>
                <a:latin typeface="Consolas"/>
              </a:rPr>
              <a:t>click</a:t>
            </a:r>
            <a:r>
              <a:rPr lang="de-DE" sz="1800" dirty="0">
                <a:solidFill>
                  <a:srgbClr val="2A00FF"/>
                </a:solidFill>
                <a:latin typeface="Consolas"/>
              </a:rPr>
              <a:t>"</a:t>
            </a:r>
            <a:r>
              <a:rPr lang="de-DE" sz="1800" dirty="0">
                <a:solidFill>
                  <a:srgbClr val="000000"/>
                </a:solidFill>
                <a:latin typeface="Consolas"/>
              </a:rPr>
              <a:t>, </a:t>
            </a:r>
            <a:r>
              <a:rPr lang="de-DE" sz="1800" dirty="0" err="1">
                <a:solidFill>
                  <a:srgbClr val="000000"/>
                </a:solidFill>
                <a:latin typeface="Consolas"/>
              </a:rPr>
              <a:t>onClick</a:t>
            </a:r>
            <a:r>
              <a:rPr lang="de-DE" sz="1800" dirty="0">
                <a:solidFill>
                  <a:srgbClr val="000000"/>
                </a:solidFill>
                <a:latin typeface="Consolas"/>
              </a:rPr>
              <a:t>);</a:t>
            </a:r>
          </a:p>
        </p:txBody>
      </p:sp>
    </p:spTree>
    <p:extLst>
      <p:ext uri="{BB962C8B-B14F-4D97-AF65-F5344CB8AC3E}">
        <p14:creationId xmlns:p14="http://schemas.microsoft.com/office/powerpoint/2010/main" val="2024592154"/>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Object Model: </a:t>
            </a:r>
            <a:r>
              <a:rPr lang="en-US" dirty="0" err="1" smtClean="0"/>
              <a:t>Übungen</a:t>
            </a:r>
            <a:endParaRPr lang="en-US" dirty="0"/>
          </a:p>
        </p:txBody>
      </p:sp>
      <p:sp>
        <p:nvSpPr>
          <p:cNvPr id="3" name="Text Placeholder 2"/>
          <p:cNvSpPr>
            <a:spLocks noGrp="1"/>
          </p:cNvSpPr>
          <p:nvPr>
            <p:ph type="body" sz="quarter" idx="10"/>
          </p:nvPr>
        </p:nvSpPr>
        <p:spPr/>
        <p:txBody>
          <a:bodyPr/>
          <a:lstStyle/>
          <a:p>
            <a:r>
              <a:rPr lang="en-US" dirty="0" err="1" smtClean="0"/>
              <a:t>Übung</a:t>
            </a:r>
            <a:r>
              <a:rPr lang="en-US" dirty="0" smtClean="0"/>
              <a:t> 1: </a:t>
            </a:r>
            <a:r>
              <a:rPr lang="en-US" b="0" dirty="0" err="1" smtClean="0"/>
              <a:t>Füge</a:t>
            </a:r>
            <a:r>
              <a:rPr lang="en-US" b="0" dirty="0" smtClean="0"/>
              <a:t> </a:t>
            </a:r>
            <a:r>
              <a:rPr lang="en-US" b="0" dirty="0" err="1" smtClean="0"/>
              <a:t>dem</a:t>
            </a:r>
            <a:r>
              <a:rPr lang="en-US" b="0" dirty="0" smtClean="0"/>
              <a:t> Button </a:t>
            </a:r>
            <a:r>
              <a:rPr lang="en-US" b="0" dirty="0" err="1" smtClean="0"/>
              <a:t>mit</a:t>
            </a:r>
            <a:r>
              <a:rPr lang="en-US" b="0" dirty="0" smtClean="0"/>
              <a:t> der ID </a:t>
            </a:r>
            <a:r>
              <a:rPr lang="de-DE" b="0" dirty="0" smtClean="0">
                <a:solidFill>
                  <a:srgbClr val="2A00FF"/>
                </a:solidFill>
                <a:latin typeface="Consolas"/>
              </a:rPr>
              <a:t>"</a:t>
            </a:r>
            <a:r>
              <a:rPr lang="de-DE" b="0" dirty="0" err="1" smtClean="0">
                <a:solidFill>
                  <a:srgbClr val="2A00FF"/>
                </a:solidFill>
                <a:latin typeface="Consolas"/>
              </a:rPr>
              <a:t>buttonDate</a:t>
            </a:r>
            <a:r>
              <a:rPr lang="de-DE" b="0" dirty="0" smtClean="0">
                <a:solidFill>
                  <a:srgbClr val="2A00FF"/>
                </a:solidFill>
                <a:latin typeface="Consolas"/>
              </a:rPr>
              <a:t>" </a:t>
            </a:r>
            <a:r>
              <a:rPr lang="en-US" b="0" dirty="0" err="1" smtClean="0"/>
              <a:t>einen</a:t>
            </a:r>
            <a:r>
              <a:rPr lang="en-US" b="0" dirty="0" smtClean="0"/>
              <a:t> Event Listener </a:t>
            </a:r>
            <a:r>
              <a:rPr lang="en-US" b="0" dirty="0" err="1" smtClean="0"/>
              <a:t>zu</a:t>
            </a:r>
            <a:r>
              <a:rPr lang="en-US" b="0" dirty="0" smtClean="0"/>
              <a:t>, der das </a:t>
            </a:r>
            <a:r>
              <a:rPr lang="en-US" b="0" dirty="0" err="1" smtClean="0"/>
              <a:t>aktuelle</a:t>
            </a:r>
            <a:r>
              <a:rPr lang="en-US" b="0" dirty="0" smtClean="0"/>
              <a:t> Datum in </a:t>
            </a:r>
            <a:r>
              <a:rPr lang="en-US" b="0" dirty="0" err="1" smtClean="0"/>
              <a:t>einem</a:t>
            </a:r>
            <a:r>
              <a:rPr lang="en-US" b="0" dirty="0" smtClean="0"/>
              <a:t> Popup </a:t>
            </a:r>
            <a:r>
              <a:rPr lang="en-US" b="0" dirty="0" err="1" smtClean="0"/>
              <a:t>anzeigt</a:t>
            </a:r>
            <a:r>
              <a:rPr lang="en-US" b="0" dirty="0" smtClean="0"/>
              <a:t>. </a:t>
            </a:r>
            <a:br>
              <a:rPr lang="en-US" b="0" dirty="0" smtClean="0"/>
            </a:br>
            <a:r>
              <a:rPr lang="en-US" dirty="0" err="1" smtClean="0"/>
              <a:t>Hinweis</a:t>
            </a:r>
            <a:r>
              <a:rPr lang="en-US" dirty="0" smtClean="0"/>
              <a:t>: </a:t>
            </a:r>
            <a:r>
              <a:rPr lang="en-US" b="0" dirty="0" err="1" smtClean="0"/>
              <a:t>Nutze</a:t>
            </a:r>
            <a:r>
              <a:rPr lang="en-US" b="0" dirty="0" smtClean="0"/>
              <a:t> </a:t>
            </a:r>
            <a:r>
              <a:rPr lang="en-US" b="0" dirty="0" err="1" smtClean="0"/>
              <a:t>ein</a:t>
            </a:r>
            <a:r>
              <a:rPr lang="en-US" b="0" dirty="0" smtClean="0"/>
              <a:t> JavaScript </a:t>
            </a:r>
            <a:r>
              <a:rPr lang="de-DE" b="0" dirty="0" smtClean="0">
                <a:solidFill>
                  <a:srgbClr val="000000"/>
                </a:solidFill>
                <a:latin typeface="Consolas"/>
              </a:rPr>
              <a:t>Date </a:t>
            </a:r>
            <a:r>
              <a:rPr lang="de-DE" b="0" dirty="0" smtClean="0"/>
              <a:t>Objekt</a:t>
            </a:r>
            <a:r>
              <a:rPr lang="de-DE" b="0" dirty="0"/>
              <a:t>. </a:t>
            </a:r>
            <a:endParaRPr lang="en-US" b="0" dirty="0"/>
          </a:p>
          <a:p>
            <a:r>
              <a:rPr lang="en-US" dirty="0" err="1" smtClean="0"/>
              <a:t>Übung</a:t>
            </a:r>
            <a:r>
              <a:rPr lang="en-US" dirty="0" smtClean="0"/>
              <a:t> 2: </a:t>
            </a:r>
            <a:r>
              <a:rPr lang="en-US" b="0" dirty="0" err="1" smtClean="0"/>
              <a:t>Füge</a:t>
            </a:r>
            <a:r>
              <a:rPr lang="en-US" b="0" dirty="0" smtClean="0"/>
              <a:t> </a:t>
            </a:r>
            <a:r>
              <a:rPr lang="en-US" b="0" dirty="0" err="1" smtClean="0"/>
              <a:t>allen</a:t>
            </a:r>
            <a:r>
              <a:rPr lang="en-US" b="0" dirty="0" smtClean="0"/>
              <a:t> </a:t>
            </a:r>
            <a:r>
              <a:rPr lang="en-US" b="0" dirty="0" err="1" smtClean="0"/>
              <a:t>Elementen</a:t>
            </a:r>
            <a:r>
              <a:rPr lang="en-US" b="0" dirty="0" smtClean="0"/>
              <a:t> </a:t>
            </a:r>
            <a:r>
              <a:rPr lang="en-US" b="0" dirty="0" err="1" smtClean="0"/>
              <a:t>mit</a:t>
            </a:r>
            <a:r>
              <a:rPr lang="en-US" b="0" dirty="0" smtClean="0"/>
              <a:t> der </a:t>
            </a:r>
            <a:r>
              <a:rPr lang="en-US" b="0" dirty="0" err="1" smtClean="0"/>
              <a:t>Klasse</a:t>
            </a:r>
            <a:r>
              <a:rPr lang="en-US" b="0" dirty="0" smtClean="0"/>
              <a:t> </a:t>
            </a:r>
            <a:r>
              <a:rPr lang="de-DE" b="0" dirty="0" smtClean="0">
                <a:solidFill>
                  <a:srgbClr val="2A00FF"/>
                </a:solidFill>
                <a:latin typeface="Consolas"/>
              </a:rPr>
              <a:t>"</a:t>
            </a:r>
            <a:r>
              <a:rPr lang="de-DE" b="0" dirty="0" err="1" smtClean="0">
                <a:solidFill>
                  <a:srgbClr val="2A00FF"/>
                </a:solidFill>
                <a:latin typeface="Consolas"/>
              </a:rPr>
              <a:t>menuItem</a:t>
            </a:r>
            <a:r>
              <a:rPr lang="de-DE" b="0" dirty="0" smtClean="0">
                <a:solidFill>
                  <a:srgbClr val="2A00FF"/>
                </a:solidFill>
                <a:latin typeface="Consolas"/>
              </a:rPr>
              <a:t>" </a:t>
            </a:r>
            <a:r>
              <a:rPr lang="de-DE" b="0" dirty="0" smtClean="0"/>
              <a:t>die </a:t>
            </a:r>
            <a:r>
              <a:rPr lang="de-DE" b="0" dirty="0"/>
              <a:t>Funktion </a:t>
            </a:r>
            <a:r>
              <a:rPr lang="de-DE" sz="1800" b="0" dirty="0" err="1" smtClean="0">
                <a:solidFill>
                  <a:srgbClr val="000000"/>
                </a:solidFill>
                <a:latin typeface="Consolas"/>
              </a:rPr>
              <a:t>onMenuItemClick</a:t>
            </a:r>
            <a:r>
              <a:rPr lang="de-DE" sz="1800" b="0" dirty="0" smtClean="0">
                <a:solidFill>
                  <a:srgbClr val="000000"/>
                </a:solidFill>
                <a:latin typeface="Consolas"/>
              </a:rPr>
              <a:t> </a:t>
            </a:r>
            <a:r>
              <a:rPr lang="de-DE" b="0" dirty="0"/>
              <a:t>als Event </a:t>
            </a:r>
            <a:r>
              <a:rPr lang="de-DE" b="0" dirty="0" err="1"/>
              <a:t>Listener</a:t>
            </a:r>
            <a:r>
              <a:rPr lang="de-DE" b="0" dirty="0"/>
              <a:t> zu.</a:t>
            </a:r>
            <a:endParaRPr lang="en-US" b="0" dirty="0"/>
          </a:p>
          <a:p>
            <a:r>
              <a:rPr lang="en-US" dirty="0" err="1" smtClean="0"/>
              <a:t>Übung</a:t>
            </a:r>
            <a:r>
              <a:rPr lang="en-US" dirty="0" smtClean="0"/>
              <a:t> 3: </a:t>
            </a:r>
            <a:r>
              <a:rPr lang="en-US" b="0" dirty="0" err="1" smtClean="0"/>
              <a:t>Füge</a:t>
            </a:r>
            <a:r>
              <a:rPr lang="en-US" b="0" dirty="0" smtClean="0"/>
              <a:t> den </a:t>
            </a:r>
            <a:r>
              <a:rPr lang="en-US" b="0" dirty="0" err="1" smtClean="0"/>
              <a:t>unteren</a:t>
            </a:r>
            <a:r>
              <a:rPr lang="en-US" b="0" dirty="0" smtClean="0"/>
              <a:t> </a:t>
            </a:r>
            <a:r>
              <a:rPr lang="en-US" b="0" dirty="0" err="1" smtClean="0"/>
              <a:t>Elementen</a:t>
            </a:r>
            <a:r>
              <a:rPr lang="en-US" b="0" dirty="0" smtClean="0"/>
              <a:t> </a:t>
            </a:r>
            <a:r>
              <a:rPr lang="en-US" b="0" dirty="0" err="1" smtClean="0"/>
              <a:t>nach</a:t>
            </a:r>
            <a:r>
              <a:rPr lang="en-US" b="0" dirty="0" smtClean="0"/>
              <a:t> </a:t>
            </a:r>
            <a:r>
              <a:rPr lang="de-DE" b="0" dirty="0" smtClean="0">
                <a:solidFill>
                  <a:srgbClr val="3F7F5F"/>
                </a:solidFill>
                <a:latin typeface="Consolas"/>
              </a:rPr>
              <a:t>/* </a:t>
            </a:r>
            <a:r>
              <a:rPr lang="de-DE" b="0" dirty="0">
                <a:solidFill>
                  <a:srgbClr val="3F7F5F"/>
                </a:solidFill>
                <a:latin typeface="Consolas"/>
              </a:rPr>
              <a:t>ON DOCUMENT LOAD </a:t>
            </a:r>
            <a:r>
              <a:rPr lang="de-DE" b="0" dirty="0" smtClean="0">
                <a:solidFill>
                  <a:srgbClr val="3F7F5F"/>
                </a:solidFill>
                <a:latin typeface="Consolas"/>
              </a:rPr>
              <a:t>*/ </a:t>
            </a:r>
            <a:r>
              <a:rPr lang="de-DE" b="0" dirty="0" smtClean="0"/>
              <a:t>in script.js einen Event </a:t>
            </a:r>
            <a:r>
              <a:rPr lang="de-DE" b="0" dirty="0" err="1" smtClean="0"/>
              <a:t>Listener</a:t>
            </a:r>
            <a:r>
              <a:rPr lang="de-DE" b="0" dirty="0" smtClean="0"/>
              <a:t> </a:t>
            </a:r>
            <a:r>
              <a:rPr lang="de-DE" sz="1800" b="0" dirty="0" err="1">
                <a:solidFill>
                  <a:srgbClr val="000000"/>
                </a:solidFill>
                <a:latin typeface="Consolas"/>
              </a:rPr>
              <a:t>onPasswordChange</a:t>
            </a:r>
            <a:r>
              <a:rPr lang="de-DE" b="0" dirty="0" smtClean="0"/>
              <a:t> zu, um die Entropie und Zeit des Knackens für ein Passwort zu berechnen.</a:t>
            </a:r>
            <a:br>
              <a:rPr lang="de-DE" b="0" dirty="0" smtClean="0"/>
            </a:br>
            <a:r>
              <a:rPr lang="de-DE" dirty="0" smtClean="0"/>
              <a:t>Hinweis 1: </a:t>
            </a:r>
            <a:r>
              <a:rPr lang="de-DE" b="0" dirty="0" smtClean="0"/>
              <a:t>Nutze die Elemente </a:t>
            </a:r>
            <a:r>
              <a:rPr lang="de-DE" sz="1800" b="0" dirty="0" err="1">
                <a:solidFill>
                  <a:srgbClr val="000000"/>
                </a:solidFill>
                <a:latin typeface="Consolas"/>
              </a:rPr>
              <a:t>inputPassword</a:t>
            </a:r>
            <a:r>
              <a:rPr lang="de-DE" b="0" dirty="0" smtClean="0"/>
              <a:t>, </a:t>
            </a:r>
            <a:r>
              <a:rPr lang="de-DE" sz="1800" b="0" dirty="0" err="1">
                <a:solidFill>
                  <a:srgbClr val="000000"/>
                </a:solidFill>
                <a:latin typeface="Consolas"/>
              </a:rPr>
              <a:t>inputKPS</a:t>
            </a:r>
            <a:r>
              <a:rPr lang="de-DE" b="0" dirty="0"/>
              <a:t> </a:t>
            </a:r>
            <a:r>
              <a:rPr lang="de-DE" b="0" dirty="0" smtClean="0"/>
              <a:t>und </a:t>
            </a:r>
            <a:r>
              <a:rPr lang="de-DE" sz="1800" b="0" dirty="0" err="1">
                <a:solidFill>
                  <a:srgbClr val="000000"/>
                </a:solidFill>
                <a:latin typeface="Consolas"/>
              </a:rPr>
              <a:t>selectAmountSymbols</a:t>
            </a:r>
            <a:r>
              <a:rPr lang="de-DE" b="0" dirty="0" smtClean="0"/>
              <a:t>. Die Ergebnisse sollen anschließend in </a:t>
            </a:r>
            <a:r>
              <a:rPr lang="de-DE" b="0" dirty="0"/>
              <a:t>den Elementen </a:t>
            </a:r>
            <a:r>
              <a:rPr lang="de-DE" sz="1800" b="0" dirty="0" err="1">
                <a:solidFill>
                  <a:srgbClr val="000000"/>
                </a:solidFill>
                <a:latin typeface="Consolas"/>
              </a:rPr>
              <a:t>spanEntropy</a:t>
            </a:r>
            <a:r>
              <a:rPr lang="de-DE" b="0" dirty="0"/>
              <a:t> und </a:t>
            </a:r>
            <a:r>
              <a:rPr lang="de-DE" sz="1800" b="0" dirty="0" err="1">
                <a:solidFill>
                  <a:srgbClr val="000000"/>
                </a:solidFill>
                <a:latin typeface="Consolas"/>
              </a:rPr>
              <a:t>spanTimeToCrack</a:t>
            </a:r>
            <a:r>
              <a:rPr lang="de-DE" b="0" dirty="0" smtClean="0"/>
              <a:t> dargestellt werden.</a:t>
            </a:r>
            <a:br>
              <a:rPr lang="de-DE" b="0" dirty="0" smtClean="0"/>
            </a:br>
            <a:r>
              <a:rPr lang="en-US" dirty="0" err="1" smtClean="0"/>
              <a:t>Hinweis</a:t>
            </a:r>
            <a:r>
              <a:rPr lang="en-US" dirty="0" smtClean="0"/>
              <a:t> 2: </a:t>
            </a:r>
            <a:r>
              <a:rPr lang="en-US" b="0" dirty="0" err="1" smtClean="0"/>
              <a:t>Nutze</a:t>
            </a:r>
            <a:r>
              <a:rPr lang="en-US" b="0" dirty="0" smtClean="0"/>
              <a:t> die </a:t>
            </a:r>
            <a:r>
              <a:rPr lang="en-US" b="0" dirty="0" err="1" smtClean="0"/>
              <a:t>vorgegebenen</a:t>
            </a:r>
            <a:r>
              <a:rPr lang="en-US" b="0" dirty="0" smtClean="0"/>
              <a:t> </a:t>
            </a:r>
            <a:r>
              <a:rPr lang="en-US" b="0" dirty="0" err="1" smtClean="0"/>
              <a:t>Funktionen</a:t>
            </a:r>
            <a:r>
              <a:rPr lang="en-US" b="0" dirty="0" smtClean="0"/>
              <a:t> </a:t>
            </a:r>
            <a:r>
              <a:rPr lang="en-US" sz="1800" b="0" dirty="0" err="1">
                <a:solidFill>
                  <a:srgbClr val="000000"/>
                </a:solidFill>
                <a:latin typeface="Consolas"/>
              </a:rPr>
              <a:t>getEntropy</a:t>
            </a:r>
            <a:r>
              <a:rPr lang="en-US" b="0" dirty="0" smtClean="0"/>
              <a:t> und </a:t>
            </a:r>
            <a:r>
              <a:rPr lang="en-US" sz="1800" b="0" dirty="0" err="1">
                <a:solidFill>
                  <a:srgbClr val="000000"/>
                </a:solidFill>
                <a:latin typeface="Consolas"/>
              </a:rPr>
              <a:t>getTimeToCrack</a:t>
            </a:r>
            <a:r>
              <a:rPr lang="en-US" b="0" dirty="0" smtClean="0"/>
              <a:t> </a:t>
            </a:r>
            <a:r>
              <a:rPr lang="en-US" b="0" dirty="0" err="1" smtClean="0"/>
              <a:t>für</a:t>
            </a:r>
            <a:r>
              <a:rPr lang="en-US" b="0" dirty="0" smtClean="0"/>
              <a:t> die </a:t>
            </a:r>
            <a:r>
              <a:rPr lang="en-US" b="0" dirty="0" err="1" smtClean="0"/>
              <a:t>Berechnung</a:t>
            </a:r>
            <a:r>
              <a:rPr lang="en-US" b="0" dirty="0" smtClean="0"/>
              <a:t>.</a:t>
            </a:r>
          </a:p>
        </p:txBody>
      </p:sp>
    </p:spTree>
    <p:extLst>
      <p:ext uri="{BB962C8B-B14F-4D97-AF65-F5344CB8AC3E}">
        <p14:creationId xmlns:p14="http://schemas.microsoft.com/office/powerpoint/2010/main" val="3004080715"/>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Rekursion</a:t>
            </a:r>
            <a:endParaRPr lang="en-US"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262078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Rekursion</a:t>
            </a:r>
            <a:endParaRPr lang="en-US" dirty="0"/>
          </a:p>
        </p:txBody>
      </p:sp>
      <p:sp>
        <p:nvSpPr>
          <p:cNvPr id="3" name="Text Placeholder 2"/>
          <p:cNvSpPr>
            <a:spLocks noGrp="1"/>
          </p:cNvSpPr>
          <p:nvPr>
            <p:ph type="body" sz="quarter" idx="10"/>
          </p:nvPr>
        </p:nvSpPr>
        <p:spPr/>
        <p:txBody>
          <a:bodyPr/>
          <a:lstStyle/>
          <a:p>
            <a:pPr lvl="0"/>
            <a:r>
              <a:rPr lang="en-US" dirty="0" err="1" smtClean="0"/>
              <a:t>Eine</a:t>
            </a:r>
            <a:r>
              <a:rPr lang="en-US" dirty="0" smtClean="0"/>
              <a:t> </a:t>
            </a:r>
            <a:r>
              <a:rPr lang="en-US" dirty="0" err="1" smtClean="0"/>
              <a:t>Funktion</a:t>
            </a:r>
            <a:r>
              <a:rPr lang="en-US" dirty="0" smtClean="0"/>
              <a:t>, die </a:t>
            </a:r>
            <a:r>
              <a:rPr lang="en-US" dirty="0" err="1" smtClean="0"/>
              <a:t>sich</a:t>
            </a:r>
            <a:r>
              <a:rPr lang="en-US" dirty="0" smtClean="0"/>
              <a:t> </a:t>
            </a:r>
            <a:r>
              <a:rPr lang="en-US" dirty="0" err="1" smtClean="0"/>
              <a:t>selbst</a:t>
            </a:r>
            <a:r>
              <a:rPr lang="en-US" dirty="0" smtClean="0"/>
              <a:t> </a:t>
            </a:r>
            <a:r>
              <a:rPr lang="en-US" dirty="0" err="1" smtClean="0"/>
              <a:t>aufruft</a:t>
            </a:r>
            <a:r>
              <a:rPr lang="en-US" dirty="0" smtClean="0"/>
              <a:t>:</a:t>
            </a:r>
          </a:p>
          <a:p>
            <a:pPr lvl="0"/>
            <a:endParaRPr lang="en-US" dirty="0"/>
          </a:p>
          <a:p>
            <a:pPr lvl="0"/>
            <a:endParaRPr lang="en-US" dirty="0" smtClean="0"/>
          </a:p>
          <a:p>
            <a:pPr lvl="0"/>
            <a:r>
              <a:rPr lang="en-US" dirty="0" err="1" smtClean="0"/>
              <a:t>Abbruchbedingung</a:t>
            </a:r>
            <a:r>
              <a:rPr lang="en-US" dirty="0" smtClean="0"/>
              <a:t>!</a:t>
            </a:r>
            <a:endParaRPr lang="en-US" dirty="0"/>
          </a:p>
        </p:txBody>
      </p:sp>
      <p:sp>
        <p:nvSpPr>
          <p:cNvPr id="7" name="Rectangle 6"/>
          <p:cNvSpPr/>
          <p:nvPr/>
        </p:nvSpPr>
        <p:spPr>
          <a:xfrm>
            <a:off x="360176" y="2039530"/>
            <a:ext cx="6096000" cy="1200329"/>
          </a:xfrm>
          <a:prstGeom prst="rect">
            <a:avLst/>
          </a:prstGeom>
        </p:spPr>
        <p:txBody>
          <a:bodyPr>
            <a:spAutoFit/>
          </a:bodyPr>
          <a:lstStyle/>
          <a:p>
            <a:r>
              <a:rPr lang="de-DE" sz="1800" dirty="0" err="1">
                <a:solidFill>
                  <a:srgbClr val="7F0055"/>
                </a:solidFill>
                <a:latin typeface="Consolas"/>
              </a:rPr>
              <a:t>function</a:t>
            </a:r>
            <a:r>
              <a:rPr lang="de-DE" sz="1800" dirty="0">
                <a:solidFill>
                  <a:srgbClr val="000000"/>
                </a:solidFill>
                <a:latin typeface="Consolas"/>
              </a:rPr>
              <a:t> </a:t>
            </a:r>
            <a:r>
              <a:rPr lang="de-DE" sz="1800" dirty="0" err="1" smtClean="0">
                <a:solidFill>
                  <a:srgbClr val="000000"/>
                </a:solidFill>
                <a:latin typeface="Consolas"/>
              </a:rPr>
              <a:t>recursion</a:t>
            </a:r>
            <a:r>
              <a:rPr lang="de-DE" sz="1800" dirty="0" smtClean="0">
                <a:solidFill>
                  <a:srgbClr val="000000"/>
                </a:solidFill>
                <a:latin typeface="Consolas"/>
              </a:rPr>
              <a:t>(</a:t>
            </a:r>
            <a:r>
              <a:rPr lang="de-DE" sz="1800" dirty="0" err="1" smtClean="0">
                <a:solidFill>
                  <a:srgbClr val="000000"/>
                </a:solidFill>
                <a:latin typeface="Consolas"/>
              </a:rPr>
              <a:t>value</a:t>
            </a:r>
            <a:r>
              <a:rPr lang="de-DE" sz="1800" dirty="0" smtClean="0">
                <a:solidFill>
                  <a:srgbClr val="000000"/>
                </a:solidFill>
                <a:latin typeface="Consolas"/>
              </a:rPr>
              <a:t>) </a:t>
            </a:r>
            <a:r>
              <a:rPr lang="de-DE" sz="1800" dirty="0">
                <a:solidFill>
                  <a:srgbClr val="000000"/>
                </a:solidFill>
                <a:latin typeface="Consolas"/>
              </a:rPr>
              <a:t>{</a:t>
            </a:r>
          </a:p>
          <a:p>
            <a:r>
              <a:rPr lang="de-DE" sz="1800" dirty="0" smtClean="0">
                <a:solidFill>
                  <a:srgbClr val="000000"/>
                </a:solidFill>
                <a:latin typeface="Consolas"/>
              </a:rPr>
              <a:t>    </a:t>
            </a:r>
            <a:r>
              <a:rPr lang="de-DE" sz="1800" dirty="0" err="1" smtClean="0">
                <a:solidFill>
                  <a:srgbClr val="000000"/>
                </a:solidFill>
                <a:latin typeface="Consolas"/>
              </a:rPr>
              <a:t>recursion</a:t>
            </a:r>
            <a:r>
              <a:rPr lang="de-DE" sz="1800" dirty="0" smtClean="0">
                <a:solidFill>
                  <a:srgbClr val="000000"/>
                </a:solidFill>
                <a:latin typeface="Consolas"/>
              </a:rPr>
              <a:t>(</a:t>
            </a:r>
            <a:r>
              <a:rPr lang="de-DE" sz="1800" dirty="0" err="1" smtClean="0">
                <a:solidFill>
                  <a:srgbClr val="000000"/>
                </a:solidFill>
                <a:latin typeface="Consolas"/>
              </a:rPr>
              <a:t>value</a:t>
            </a:r>
            <a:r>
              <a:rPr lang="de-DE" sz="1800" dirty="0" smtClean="0">
                <a:solidFill>
                  <a:srgbClr val="000000"/>
                </a:solidFill>
                <a:latin typeface="Consolas"/>
              </a:rPr>
              <a:t>++); </a:t>
            </a:r>
            <a:endParaRPr lang="de-DE" sz="1800" dirty="0">
              <a:solidFill>
                <a:srgbClr val="000000"/>
              </a:solidFill>
              <a:latin typeface="Consolas"/>
            </a:endParaRPr>
          </a:p>
          <a:p>
            <a:r>
              <a:rPr lang="de-DE" sz="1800" dirty="0">
                <a:solidFill>
                  <a:srgbClr val="000000"/>
                </a:solidFill>
                <a:latin typeface="Consolas"/>
              </a:rPr>
              <a:t>}</a:t>
            </a:r>
          </a:p>
          <a:p>
            <a:r>
              <a:rPr lang="de-DE" sz="1800" dirty="0" err="1" smtClean="0">
                <a:solidFill>
                  <a:srgbClr val="000000"/>
                </a:solidFill>
                <a:latin typeface="Consolas"/>
              </a:rPr>
              <a:t>recursion</a:t>
            </a:r>
            <a:r>
              <a:rPr lang="de-DE" sz="1800" dirty="0" smtClean="0">
                <a:solidFill>
                  <a:srgbClr val="000000"/>
                </a:solidFill>
                <a:latin typeface="Consolas"/>
              </a:rPr>
              <a:t>(1); </a:t>
            </a:r>
            <a:endParaRPr lang="de-DE" sz="1800" dirty="0">
              <a:solidFill>
                <a:srgbClr val="000000"/>
              </a:solidFill>
              <a:latin typeface="Consolas"/>
            </a:endParaRPr>
          </a:p>
        </p:txBody>
      </p:sp>
      <p:sp>
        <p:nvSpPr>
          <p:cNvPr id="9" name="Rectangle 8"/>
          <p:cNvSpPr/>
          <p:nvPr/>
        </p:nvSpPr>
        <p:spPr>
          <a:xfrm>
            <a:off x="360176" y="3893885"/>
            <a:ext cx="6096000" cy="2585323"/>
          </a:xfrm>
          <a:prstGeom prst="rect">
            <a:avLst/>
          </a:prstGeom>
        </p:spPr>
        <p:txBody>
          <a:bodyPr>
            <a:spAutoFit/>
          </a:bodyPr>
          <a:lstStyle/>
          <a:p>
            <a:r>
              <a:rPr lang="de-DE" sz="1800" dirty="0" err="1">
                <a:solidFill>
                  <a:srgbClr val="7F0055"/>
                </a:solidFill>
                <a:latin typeface="Consolas"/>
              </a:rPr>
              <a:t>function</a:t>
            </a:r>
            <a:r>
              <a:rPr lang="de-DE" sz="1800" dirty="0">
                <a:solidFill>
                  <a:srgbClr val="000000"/>
                </a:solidFill>
                <a:latin typeface="Consolas"/>
              </a:rPr>
              <a:t> recursion2(</a:t>
            </a:r>
            <a:r>
              <a:rPr lang="de-DE" sz="1800" dirty="0" err="1">
                <a:solidFill>
                  <a:srgbClr val="000000"/>
                </a:solidFill>
                <a:latin typeface="Consolas"/>
              </a:rPr>
              <a:t>value</a:t>
            </a:r>
            <a:r>
              <a:rPr lang="de-DE" sz="1800" dirty="0">
                <a:solidFill>
                  <a:srgbClr val="000000"/>
                </a:solidFill>
                <a:latin typeface="Consolas"/>
              </a:rPr>
              <a:t>) {</a:t>
            </a:r>
          </a:p>
          <a:p>
            <a:r>
              <a:rPr lang="de-DE" sz="1800" dirty="0" smtClean="0">
                <a:solidFill>
                  <a:srgbClr val="7F0055"/>
                </a:solidFill>
                <a:latin typeface="Consolas"/>
              </a:rPr>
              <a:t>    </a:t>
            </a:r>
            <a:r>
              <a:rPr lang="de-DE" sz="1800" dirty="0" err="1" smtClean="0">
                <a:solidFill>
                  <a:srgbClr val="7F0055"/>
                </a:solidFill>
                <a:latin typeface="Consolas"/>
              </a:rPr>
              <a:t>if</a:t>
            </a:r>
            <a:r>
              <a:rPr lang="de-DE" sz="1800" dirty="0" smtClean="0">
                <a:solidFill>
                  <a:srgbClr val="000000"/>
                </a:solidFill>
                <a:latin typeface="Consolas"/>
              </a:rPr>
              <a:t> </a:t>
            </a:r>
            <a:r>
              <a:rPr lang="de-DE" sz="1800" dirty="0">
                <a:solidFill>
                  <a:srgbClr val="000000"/>
                </a:solidFill>
                <a:latin typeface="Consolas"/>
              </a:rPr>
              <a:t>(</a:t>
            </a:r>
            <a:r>
              <a:rPr lang="de-DE" sz="1800" dirty="0" err="1">
                <a:solidFill>
                  <a:srgbClr val="000000"/>
                </a:solidFill>
                <a:latin typeface="Consolas"/>
              </a:rPr>
              <a:t>value</a:t>
            </a:r>
            <a:r>
              <a:rPr lang="de-DE" sz="1800" dirty="0">
                <a:solidFill>
                  <a:srgbClr val="000000"/>
                </a:solidFill>
                <a:latin typeface="Consolas"/>
              </a:rPr>
              <a:t> &gt;= 5) {</a:t>
            </a:r>
          </a:p>
          <a:p>
            <a:r>
              <a:rPr lang="de-DE" sz="1800" dirty="0" smtClean="0">
                <a:solidFill>
                  <a:srgbClr val="000000"/>
                </a:solidFill>
                <a:latin typeface="Consolas"/>
              </a:rPr>
              <a:t>         console.log</a:t>
            </a:r>
            <a:r>
              <a:rPr lang="de-DE" sz="1800" dirty="0">
                <a:solidFill>
                  <a:srgbClr val="000000"/>
                </a:solidFill>
                <a:latin typeface="Consolas"/>
              </a:rPr>
              <a:t>(</a:t>
            </a:r>
            <a:r>
              <a:rPr lang="de-DE" sz="1800" dirty="0">
                <a:solidFill>
                  <a:srgbClr val="2A00FF"/>
                </a:solidFill>
                <a:latin typeface="Consolas"/>
              </a:rPr>
              <a:t>"Value: "</a:t>
            </a:r>
            <a:r>
              <a:rPr lang="de-DE" sz="1800" dirty="0">
                <a:solidFill>
                  <a:srgbClr val="000000"/>
                </a:solidFill>
                <a:latin typeface="Consolas"/>
              </a:rPr>
              <a:t> + </a:t>
            </a:r>
            <a:r>
              <a:rPr lang="de-DE" sz="1800" dirty="0" err="1">
                <a:solidFill>
                  <a:srgbClr val="000000"/>
                </a:solidFill>
                <a:latin typeface="Consolas"/>
              </a:rPr>
              <a:t>value</a:t>
            </a:r>
            <a:r>
              <a:rPr lang="de-DE" sz="1800" dirty="0">
                <a:solidFill>
                  <a:srgbClr val="000000"/>
                </a:solidFill>
                <a:latin typeface="Consolas"/>
              </a:rPr>
              <a:t>);</a:t>
            </a:r>
          </a:p>
          <a:p>
            <a:r>
              <a:rPr lang="de-DE" sz="1800" dirty="0">
                <a:solidFill>
                  <a:srgbClr val="000000"/>
                </a:solidFill>
                <a:latin typeface="Consolas"/>
              </a:rPr>
              <a:t>     </a:t>
            </a:r>
            <a:r>
              <a:rPr lang="de-DE" sz="1800" dirty="0" smtClean="0">
                <a:solidFill>
                  <a:srgbClr val="000000"/>
                </a:solidFill>
                <a:latin typeface="Consolas"/>
              </a:rPr>
              <a:t>    </a:t>
            </a:r>
            <a:r>
              <a:rPr lang="de-DE" sz="1800" dirty="0" err="1" smtClean="0">
                <a:solidFill>
                  <a:srgbClr val="7F0055"/>
                </a:solidFill>
                <a:latin typeface="Consolas"/>
              </a:rPr>
              <a:t>return</a:t>
            </a:r>
            <a:r>
              <a:rPr lang="de-DE" sz="1800" dirty="0">
                <a:solidFill>
                  <a:srgbClr val="000000"/>
                </a:solidFill>
                <a:latin typeface="Consolas"/>
              </a:rPr>
              <a:t>;</a:t>
            </a:r>
          </a:p>
          <a:p>
            <a:r>
              <a:rPr lang="de-DE" sz="1800" dirty="0" smtClean="0">
                <a:solidFill>
                  <a:srgbClr val="000000"/>
                </a:solidFill>
                <a:latin typeface="Consolas"/>
              </a:rPr>
              <a:t>    }</a:t>
            </a:r>
            <a:endParaRPr lang="de-DE" sz="1800" dirty="0">
              <a:solidFill>
                <a:srgbClr val="000000"/>
              </a:solidFill>
              <a:latin typeface="Consolas"/>
            </a:endParaRPr>
          </a:p>
          <a:p>
            <a:r>
              <a:rPr lang="de-DE" sz="1800" dirty="0" smtClean="0">
                <a:solidFill>
                  <a:srgbClr val="000000"/>
                </a:solidFill>
                <a:latin typeface="Consolas"/>
              </a:rPr>
              <a:t>    </a:t>
            </a:r>
            <a:r>
              <a:rPr lang="de-DE" sz="1800" dirty="0" err="1" smtClean="0">
                <a:solidFill>
                  <a:srgbClr val="000000"/>
                </a:solidFill>
                <a:latin typeface="Consolas"/>
              </a:rPr>
              <a:t>value</a:t>
            </a:r>
            <a:r>
              <a:rPr lang="de-DE" sz="1800" dirty="0">
                <a:solidFill>
                  <a:srgbClr val="000000"/>
                </a:solidFill>
                <a:latin typeface="Consolas"/>
              </a:rPr>
              <a:t>++;</a:t>
            </a:r>
          </a:p>
          <a:p>
            <a:r>
              <a:rPr lang="de-DE" sz="1800" dirty="0" smtClean="0">
                <a:solidFill>
                  <a:srgbClr val="000000"/>
                </a:solidFill>
                <a:latin typeface="Consolas"/>
              </a:rPr>
              <a:t>    recursion2(</a:t>
            </a:r>
            <a:r>
              <a:rPr lang="de-DE" sz="1800" dirty="0" err="1" smtClean="0">
                <a:solidFill>
                  <a:srgbClr val="000000"/>
                </a:solidFill>
                <a:latin typeface="Consolas"/>
              </a:rPr>
              <a:t>value</a:t>
            </a:r>
            <a:r>
              <a:rPr lang="de-DE" sz="1800" dirty="0">
                <a:solidFill>
                  <a:srgbClr val="000000"/>
                </a:solidFill>
                <a:latin typeface="Consolas"/>
              </a:rPr>
              <a:t>);</a:t>
            </a:r>
          </a:p>
          <a:p>
            <a:r>
              <a:rPr lang="de-DE" sz="1800" dirty="0">
                <a:solidFill>
                  <a:srgbClr val="000000"/>
                </a:solidFill>
                <a:latin typeface="Consolas"/>
              </a:rPr>
              <a:t>}</a:t>
            </a:r>
          </a:p>
          <a:p>
            <a:r>
              <a:rPr lang="de-DE" sz="1800" dirty="0">
                <a:solidFill>
                  <a:srgbClr val="000000"/>
                </a:solidFill>
                <a:latin typeface="Consolas"/>
              </a:rPr>
              <a:t>recursion2(1);</a:t>
            </a:r>
          </a:p>
        </p:txBody>
      </p:sp>
    </p:spTree>
    <p:extLst>
      <p:ext uri="{BB962C8B-B14F-4D97-AF65-F5344CB8AC3E}">
        <p14:creationId xmlns:p14="http://schemas.microsoft.com/office/powerpoint/2010/main" val="3215085496"/>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Aufgaben</a:t>
            </a:r>
            <a:endParaRPr lang="en-US" dirty="0"/>
          </a:p>
        </p:txBody>
      </p:sp>
      <p:sp>
        <p:nvSpPr>
          <p:cNvPr id="3" name="Text Placeholder 2"/>
          <p:cNvSpPr>
            <a:spLocks noGrp="1"/>
          </p:cNvSpPr>
          <p:nvPr>
            <p:ph type="body" sz="quarter" idx="10"/>
          </p:nvPr>
        </p:nvSpPr>
        <p:spPr/>
        <p:txBody>
          <a:bodyPr/>
          <a:lstStyle/>
          <a:p>
            <a:pPr lvl="0"/>
            <a:r>
              <a:rPr lang="en-US" dirty="0" err="1" smtClean="0"/>
              <a:t>Übung</a:t>
            </a:r>
            <a:r>
              <a:rPr lang="en-US" dirty="0" smtClean="0"/>
              <a:t> 1: </a:t>
            </a:r>
            <a:r>
              <a:rPr lang="en-US" b="0" dirty="0" err="1" smtClean="0"/>
              <a:t>Implementiere</a:t>
            </a:r>
            <a:r>
              <a:rPr lang="en-US" b="0" dirty="0" smtClean="0"/>
              <a:t> die Fibonacci </a:t>
            </a:r>
            <a:r>
              <a:rPr lang="en-US" b="0" dirty="0" err="1" smtClean="0"/>
              <a:t>Reihe</a:t>
            </a:r>
            <a:r>
              <a:rPr lang="en-US" b="0" dirty="0" smtClean="0"/>
              <a:t> </a:t>
            </a:r>
            <a:r>
              <a:rPr lang="en-US" b="0" dirty="0" err="1" smtClean="0"/>
              <a:t>rekursiv</a:t>
            </a:r>
            <a:r>
              <a:rPr lang="en-US" b="0" dirty="0" smtClean="0"/>
              <a:t> in </a:t>
            </a:r>
            <a:r>
              <a:rPr lang="en-US" b="0" dirty="0" err="1" smtClean="0"/>
              <a:t>einer</a:t>
            </a:r>
            <a:r>
              <a:rPr lang="en-US" b="0" dirty="0" smtClean="0"/>
              <a:t> </a:t>
            </a:r>
            <a:r>
              <a:rPr lang="en-US" b="0" dirty="0" err="1" smtClean="0"/>
              <a:t>Funktion</a:t>
            </a:r>
            <a:r>
              <a:rPr lang="en-US" b="0" dirty="0" smtClean="0"/>
              <a:t> </a:t>
            </a:r>
            <a:r>
              <a:rPr lang="en-US" sz="1800" b="0" dirty="0" err="1">
                <a:solidFill>
                  <a:srgbClr val="000000"/>
                </a:solidFill>
                <a:latin typeface="Consolas"/>
              </a:rPr>
              <a:t>fibonacci</a:t>
            </a:r>
            <a:r>
              <a:rPr lang="en-US" sz="1800" b="0" dirty="0">
                <a:solidFill>
                  <a:srgbClr val="000000"/>
                </a:solidFill>
                <a:latin typeface="Consolas"/>
              </a:rPr>
              <a:t>(n</a:t>
            </a:r>
            <a:r>
              <a:rPr lang="en-US" b="0" dirty="0" smtClean="0"/>
              <a:t>)</a:t>
            </a:r>
            <a:r>
              <a:rPr lang="en-US" dirty="0" smtClean="0"/>
              <a:t/>
            </a:r>
            <a:br>
              <a:rPr lang="en-US" dirty="0" smtClean="0"/>
            </a:br>
            <a:r>
              <a:rPr lang="en-US" dirty="0" err="1" smtClean="0"/>
              <a:t>Hinweis</a:t>
            </a:r>
            <a:r>
              <a:rPr lang="en-US" dirty="0" smtClean="0"/>
              <a:t>: </a:t>
            </a:r>
            <a:r>
              <a:rPr lang="en-US" b="0" dirty="0" smtClean="0"/>
              <a:t>f(n) = f(n-1) + f(n-2)</a:t>
            </a:r>
          </a:p>
          <a:p>
            <a:pPr lvl="0"/>
            <a:r>
              <a:rPr lang="en-US" dirty="0" err="1" smtClean="0"/>
              <a:t>Übung</a:t>
            </a:r>
            <a:r>
              <a:rPr lang="en-US" dirty="0" smtClean="0"/>
              <a:t> 2: </a:t>
            </a:r>
            <a:r>
              <a:rPr lang="en-US" b="0" dirty="0" err="1" smtClean="0"/>
              <a:t>Implementiere</a:t>
            </a:r>
            <a:r>
              <a:rPr lang="en-US" b="0" dirty="0" smtClean="0"/>
              <a:t> den </a:t>
            </a:r>
            <a:r>
              <a:rPr lang="en-US" b="0" dirty="0" err="1" smtClean="0"/>
              <a:t>binären</a:t>
            </a:r>
            <a:r>
              <a:rPr lang="en-US" b="0" dirty="0" smtClean="0"/>
              <a:t> </a:t>
            </a:r>
            <a:r>
              <a:rPr lang="en-US" b="0" dirty="0" err="1" smtClean="0"/>
              <a:t>Suchalgorithmus</a:t>
            </a:r>
            <a:r>
              <a:rPr lang="en-US" b="0" dirty="0" smtClean="0"/>
              <a:t> in </a:t>
            </a:r>
            <a:r>
              <a:rPr lang="en-US" b="0" dirty="0" err="1" smtClean="0"/>
              <a:t>einer</a:t>
            </a:r>
            <a:r>
              <a:rPr lang="en-US" b="0" dirty="0" smtClean="0"/>
              <a:t> </a:t>
            </a:r>
            <a:r>
              <a:rPr lang="en-US" b="0" dirty="0" err="1" smtClean="0"/>
              <a:t>Funktion</a:t>
            </a:r>
            <a:r>
              <a:rPr lang="en-US" b="0" dirty="0" smtClean="0"/>
              <a:t> </a:t>
            </a:r>
            <a:r>
              <a:rPr lang="en-US" dirty="0" smtClean="0"/>
              <a:t/>
            </a:r>
            <a:br>
              <a:rPr lang="en-US" dirty="0" smtClean="0"/>
            </a:br>
            <a:r>
              <a:rPr lang="en-US" sz="1800" b="0" dirty="0" err="1">
                <a:solidFill>
                  <a:srgbClr val="000000"/>
                </a:solidFill>
                <a:latin typeface="Consolas"/>
              </a:rPr>
              <a:t>binarySearch</a:t>
            </a:r>
            <a:r>
              <a:rPr lang="en-US" sz="1800" b="0" dirty="0">
                <a:solidFill>
                  <a:srgbClr val="000000"/>
                </a:solidFill>
                <a:latin typeface="Consolas"/>
              </a:rPr>
              <a:t>(</a:t>
            </a:r>
            <a:r>
              <a:rPr lang="en-US" sz="1800" b="0" dirty="0" err="1">
                <a:solidFill>
                  <a:srgbClr val="000000"/>
                </a:solidFill>
                <a:latin typeface="Consolas"/>
              </a:rPr>
              <a:t>arr</a:t>
            </a:r>
            <a:r>
              <a:rPr lang="en-US" sz="1800" b="0" dirty="0">
                <a:solidFill>
                  <a:srgbClr val="000000"/>
                </a:solidFill>
                <a:latin typeface="Consolas"/>
              </a:rPr>
              <a:t>, </a:t>
            </a:r>
            <a:r>
              <a:rPr lang="en-US" sz="1800" b="0" dirty="0" err="1">
                <a:solidFill>
                  <a:srgbClr val="000000"/>
                </a:solidFill>
                <a:latin typeface="Consolas"/>
              </a:rPr>
              <a:t>searchValue</a:t>
            </a:r>
            <a:r>
              <a:rPr lang="en-US" sz="1800" b="0" dirty="0">
                <a:solidFill>
                  <a:srgbClr val="000000"/>
                </a:solidFill>
                <a:latin typeface="Consolas"/>
              </a:rPr>
              <a:t>, low, high)</a:t>
            </a:r>
            <a:r>
              <a:rPr lang="en-US" dirty="0" smtClean="0"/>
              <a:t/>
            </a:r>
            <a:br>
              <a:rPr lang="en-US" dirty="0" smtClean="0"/>
            </a:br>
            <a:r>
              <a:rPr lang="en-US" dirty="0" err="1" smtClean="0"/>
              <a:t>Hinweis</a:t>
            </a:r>
            <a:r>
              <a:rPr lang="en-US" dirty="0" smtClean="0"/>
              <a:t>: </a:t>
            </a:r>
            <a:r>
              <a:rPr lang="en-US" b="0" dirty="0" err="1" smtClean="0"/>
              <a:t>Nehme</a:t>
            </a:r>
            <a:r>
              <a:rPr lang="en-US" b="0" dirty="0" smtClean="0"/>
              <a:t> an, </a:t>
            </a:r>
            <a:r>
              <a:rPr lang="en-US" b="0" dirty="0" err="1" smtClean="0"/>
              <a:t>dass</a:t>
            </a:r>
            <a:r>
              <a:rPr lang="en-US" b="0" dirty="0" smtClean="0"/>
              <a:t> </a:t>
            </a:r>
            <a:r>
              <a:rPr lang="en-US" b="0" dirty="0" err="1" smtClean="0"/>
              <a:t>arr</a:t>
            </a:r>
            <a:r>
              <a:rPr lang="en-US" b="0" dirty="0" smtClean="0"/>
              <a:t> </a:t>
            </a:r>
            <a:r>
              <a:rPr lang="en-US" b="0" dirty="0" err="1" smtClean="0"/>
              <a:t>sortiert</a:t>
            </a:r>
            <a:r>
              <a:rPr lang="en-US" b="0" dirty="0" smtClean="0"/>
              <a:t> </a:t>
            </a:r>
            <a:r>
              <a:rPr lang="en-US" b="0" dirty="0" err="1" smtClean="0"/>
              <a:t>ist</a:t>
            </a:r>
            <a:r>
              <a:rPr lang="en-US" b="0" dirty="0" smtClean="0"/>
              <a:t>.</a:t>
            </a:r>
            <a:br>
              <a:rPr lang="en-US" b="0" dirty="0" smtClean="0"/>
            </a:br>
            <a:r>
              <a:rPr lang="en-US" dirty="0" smtClean="0"/>
              <a:t>	</a:t>
            </a:r>
          </a:p>
        </p:txBody>
      </p:sp>
    </p:spTree>
    <p:extLst>
      <p:ext uri="{BB962C8B-B14F-4D97-AF65-F5344CB8AC3E}">
        <p14:creationId xmlns:p14="http://schemas.microsoft.com/office/powerpoint/2010/main" val="598526204"/>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Funktionales</a:t>
            </a:r>
            <a:r>
              <a:rPr lang="en-US" dirty="0" smtClean="0"/>
              <a:t> </a:t>
            </a:r>
            <a:r>
              <a:rPr lang="en-US" dirty="0" err="1" smtClean="0"/>
              <a:t>Programmieren</a:t>
            </a:r>
            <a:endParaRPr lang="en-US" dirty="0"/>
          </a:p>
        </p:txBody>
      </p:sp>
      <p:sp>
        <p:nvSpPr>
          <p:cNvPr id="3" name="Text Placeholder 2"/>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671322336"/>
      </p:ext>
    </p:extLst>
  </p:cSld>
  <p:clrMapOvr>
    <a:masterClrMapping/>
  </p:clrMapOvr>
</p:sld>
</file>

<file path=ppt/theme/theme1.xml><?xml version="1.0" encoding="utf-8"?>
<a:theme xmlns:a="http://schemas.openxmlformats.org/drawingml/2006/main" name="SAP_2015_16x9">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xmlns="" name="SAP_2015_16x9.pptx" id="{5F0E35BB-9363-4F64-BEA2-B70C65D49640}" vid="{DF215BA7-692B-4843-BF39-AC44F52AD0E9}"/>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1388</Words>
  <Application>Microsoft Office PowerPoint</Application>
  <PresentationFormat>Custom</PresentationFormat>
  <Paragraphs>309</Paragraphs>
  <Slides>26</Slides>
  <Notes>26</Notes>
  <HiddenSlides>3</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SAP_2015_16x9</vt:lpstr>
      <vt:lpstr>DOM Manipulation </vt:lpstr>
      <vt:lpstr>Document Object Model</vt:lpstr>
      <vt:lpstr>Document Object Model </vt:lpstr>
      <vt:lpstr>Document Object Model: Event Listener</vt:lpstr>
      <vt:lpstr>Document Object Model: Übungen</vt:lpstr>
      <vt:lpstr>Rekursion</vt:lpstr>
      <vt:lpstr>Rekursion</vt:lpstr>
      <vt:lpstr>Aufgaben</vt:lpstr>
      <vt:lpstr>Funktionales Programmieren</vt:lpstr>
      <vt:lpstr>Funktionales Programmieren</vt:lpstr>
      <vt:lpstr>Funktionales Programmieren: Funktionen definieren</vt:lpstr>
      <vt:lpstr>Funktionales Programmieren: Immediate functions</vt:lpstr>
      <vt:lpstr>Funktionales Programmieren: Module design pattern</vt:lpstr>
      <vt:lpstr>Aufgaben</vt:lpstr>
      <vt:lpstr>Scope und Context</vt:lpstr>
      <vt:lpstr>Scope</vt:lpstr>
      <vt:lpstr>Scope: Closures</vt:lpstr>
      <vt:lpstr>Context</vt:lpstr>
      <vt:lpstr>Context: Beispiel (Problem)</vt:lpstr>
      <vt:lpstr>Context: Beispiel (Lösung 1)</vt:lpstr>
      <vt:lpstr>Context: Beispiel (Lösung 1)</vt:lpstr>
      <vt:lpstr>Aufgaben</vt:lpstr>
      <vt:lpstr>Thank you</vt:lpstr>
      <vt:lpstr>PowerPoint Presentation</vt:lpstr>
      <vt:lpstr>PowerPoint Presentation</vt:lpstr>
      <vt:lpstr>The Grid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 Manipulation </dc:title>
  <dc:creator>SAP SE</dc:creator>
  <cp:lastModifiedBy>Frendo, Oliver</cp:lastModifiedBy>
  <cp:revision>134</cp:revision>
  <dcterms:created xsi:type="dcterms:W3CDTF">2014-11-26T15:18:25Z</dcterms:created>
  <dcterms:modified xsi:type="dcterms:W3CDTF">2015-04-22T11:44:00Z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-1271419778</vt:i4>
  </property>
  <property fmtid="{D5CDD505-2E9C-101B-9397-08002B2CF9AE}" pid="3" name="_NewReviewCycle">
    <vt:lpwstr/>
  </property>
  <property fmtid="{D5CDD505-2E9C-101B-9397-08002B2CF9AE}" pid="4" name="_EmailSubject">
    <vt:lpwstr>Pres Wiz</vt:lpwstr>
  </property>
  <property fmtid="{D5CDD505-2E9C-101B-9397-08002B2CF9AE}" pid="5" name="_AuthorEmail">
    <vt:lpwstr>anette.sandmann@sap.com</vt:lpwstr>
  </property>
  <property fmtid="{D5CDD505-2E9C-101B-9397-08002B2CF9AE}" pid="6" name="_AuthorEmailDisplayName">
    <vt:lpwstr>Sandmann, Anette</vt:lpwstr>
  </property>
  <property fmtid="{D5CDD505-2E9C-101B-9397-08002B2CF9AE}" pid="7" name="_PreviousAdHocReviewCycleID">
    <vt:i4>1357826825</vt:i4>
  </property>
</Properties>
</file>