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handoutMasterIdLst>
    <p:handoutMasterId r:id="rId36"/>
  </p:handoutMasterIdLst>
  <p:sldIdLst>
    <p:sldId id="340" r:id="rId2"/>
    <p:sldId id="342" r:id="rId3"/>
    <p:sldId id="341" r:id="rId4"/>
    <p:sldId id="353" r:id="rId5"/>
    <p:sldId id="346" r:id="rId6"/>
    <p:sldId id="345" r:id="rId7"/>
    <p:sldId id="347" r:id="rId8"/>
    <p:sldId id="349" r:id="rId9"/>
    <p:sldId id="350" r:id="rId10"/>
    <p:sldId id="354" r:id="rId11"/>
    <p:sldId id="352" r:id="rId12"/>
    <p:sldId id="371" r:id="rId13"/>
    <p:sldId id="370" r:id="rId14"/>
    <p:sldId id="372" r:id="rId15"/>
    <p:sldId id="343" r:id="rId16"/>
    <p:sldId id="344" r:id="rId17"/>
    <p:sldId id="362" r:id="rId18"/>
    <p:sldId id="355" r:id="rId19"/>
    <p:sldId id="356" r:id="rId20"/>
    <p:sldId id="359" r:id="rId21"/>
    <p:sldId id="360" r:id="rId22"/>
    <p:sldId id="363" r:id="rId23"/>
    <p:sldId id="364" r:id="rId24"/>
    <p:sldId id="358" r:id="rId25"/>
    <p:sldId id="361" r:id="rId26"/>
    <p:sldId id="365" r:id="rId27"/>
    <p:sldId id="367" r:id="rId28"/>
    <p:sldId id="366" r:id="rId29"/>
    <p:sldId id="368" r:id="rId30"/>
    <p:sldId id="369" r:id="rId31"/>
    <p:sldId id="310" r:id="rId32"/>
    <p:sldId id="265" r:id="rId33"/>
    <p:sldId id="339" r:id="rId34"/>
  </p:sldIdLst>
  <p:sldSz cx="12195175" cy="6859588"/>
  <p:notesSz cx="6797675" cy="987425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84" autoAdjust="0"/>
    <p:restoredTop sz="77410" autoAdjust="0"/>
  </p:normalViewPr>
  <p:slideViewPr>
    <p:cSldViewPr snapToGrid="0" showGuides="1">
      <p:cViewPr varScale="1">
        <p:scale>
          <a:sx n="86" d="100"/>
          <a:sy n="86" d="100"/>
        </p:scale>
        <p:origin x="-1764" y="-78"/>
      </p:cViewPr>
      <p:guideLst>
        <p:guide orient="horz" pos="4118"/>
        <p:guide orient="horz" pos="3835"/>
        <p:guide orient="horz" pos="1065"/>
        <p:guide orient="horz" pos="779"/>
        <p:guide pos="7478"/>
        <p:guide pos="205"/>
        <p:guide pos="3849"/>
        <p:guide pos="4708"/>
        <p:guide pos="4812"/>
        <p:guide pos="2865"/>
        <p:guide pos="2965"/>
      </p:guideLst>
    </p:cSldViewPr>
  </p:slideViewPr>
  <p:notesTextViewPr>
    <p:cViewPr>
      <p:scale>
        <a:sx n="100" d="100"/>
        <a:sy n="100" d="100"/>
      </p:scale>
      <p:origin x="0" y="0"/>
    </p:cViewPr>
  </p:notesTextViewPr>
  <p:sorterViewPr>
    <p:cViewPr>
      <p:scale>
        <a:sx n="100" d="100"/>
        <a:sy n="100" d="100"/>
      </p:scale>
      <p:origin x="0" y="4362"/>
    </p:cViewPr>
  </p:sorterViewPr>
  <p:notesViewPr>
    <p:cSldViewPr snapToGrid="0" showGuides="1">
      <p:cViewPr varScale="1">
        <p:scale>
          <a:sx n="95" d="100"/>
          <a:sy n="95" d="100"/>
        </p:scale>
        <p:origin x="-2670" y="-108"/>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87338" y="661988"/>
            <a:ext cx="6223000" cy="350043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975" indent="-180975" algn="l" defTabSz="1088776"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7188" indent="-176213"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
        <p:nvSpPr>
          <p:cNvPr id="10" name="Slide Image Placeholder 9"/>
          <p:cNvSpPr>
            <a:spLocks noGrp="1" noRot="1" noChangeAspect="1"/>
          </p:cNvSpPr>
          <p:nvPr>
            <p:ph type="sldImg"/>
          </p:nvPr>
        </p:nvSpPr>
        <p:spPr>
          <a:xfrm>
            <a:off x="287338" y="661988"/>
            <a:ext cx="6223000" cy="3500437"/>
          </a:xfrm>
        </p:spPr>
      </p:sp>
      <p:sp>
        <p:nvSpPr>
          <p:cNvPr id="11" name="Notes Placeholder 10"/>
          <p:cNvSpPr>
            <a:spLocks noGrp="1"/>
          </p:cNvSpPr>
          <p:nvPr>
            <p:ph type="body" idx="1"/>
          </p:nvPr>
        </p:nvSpPr>
        <p:spPr/>
        <p:txBody>
          <a:bodyPr>
            <a:normAutofit/>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de-DE" dirty="0" smtClean="0"/>
              <a:t>True</a:t>
            </a:r>
          </a:p>
          <a:p>
            <a:pPr marL="342900" indent="-342900">
              <a:buFont typeface="+mj-lt"/>
              <a:buAutoNum type="arabicPeriod"/>
            </a:pPr>
            <a:r>
              <a:rPr lang="de-DE" dirty="0" smtClean="0"/>
              <a:t>True</a:t>
            </a:r>
          </a:p>
          <a:p>
            <a:pPr marL="342900" indent="-342900">
              <a:buFont typeface="+mj-lt"/>
              <a:buAutoNum type="arabicPeriod"/>
            </a:pPr>
            <a:r>
              <a:rPr lang="de-DE" dirty="0" smtClean="0"/>
              <a:t>False</a:t>
            </a:r>
          </a:p>
          <a:p>
            <a:pPr marL="342900" indent="-342900">
              <a:buFont typeface="+mj-lt"/>
              <a:buAutoNum type="arabicPeriod"/>
            </a:pPr>
            <a:r>
              <a:rPr lang="de-DE" dirty="0" smtClean="0"/>
              <a:t>True</a:t>
            </a:r>
          </a:p>
          <a:p>
            <a:pPr marL="342900" indent="-342900">
              <a:buFont typeface="+mj-lt"/>
              <a:buAutoNum type="arabicPeriod"/>
            </a:pPr>
            <a:r>
              <a:rPr lang="de-DE" dirty="0" smtClean="0"/>
              <a:t>False</a:t>
            </a:r>
          </a:p>
          <a:p>
            <a:pPr marL="342900" indent="-342900">
              <a:buFont typeface="+mj-lt"/>
              <a:buAutoNum type="arabicPeriod"/>
            </a:pPr>
            <a:r>
              <a:rPr lang="de-DE" dirty="0" smtClean="0"/>
              <a:t>True</a:t>
            </a:r>
          </a:p>
          <a:p>
            <a:pPr marL="342900" indent="-342900">
              <a:buFont typeface="+mj-lt"/>
              <a:buAutoNum type="arabicPeriod"/>
            </a:pPr>
            <a:r>
              <a:rPr lang="de-DE" dirty="0" smtClean="0"/>
              <a:t>True</a:t>
            </a:r>
          </a:p>
          <a:p>
            <a:pPr marL="342900" indent="-342900">
              <a:buFont typeface="+mj-lt"/>
              <a:buAutoNum type="arabicPeriod"/>
            </a:pPr>
            <a:r>
              <a:rPr lang="de-DE" dirty="0" smtClean="0"/>
              <a:t>True</a:t>
            </a:r>
          </a:p>
          <a:p>
            <a:pPr marL="342900" indent="-342900">
              <a:buFont typeface="+mj-lt"/>
              <a:buAutoNum type="arabicPeriod"/>
            </a:pPr>
            <a:r>
              <a:rPr lang="de-DE" dirty="0" smtClean="0"/>
              <a:t>False</a:t>
            </a:r>
          </a:p>
          <a:p>
            <a:pPr marL="342900" indent="-342900">
              <a:buFont typeface="+mj-lt"/>
              <a:buAutoNum type="arabicPeriod"/>
            </a:pPr>
            <a:r>
              <a:rPr lang="de-DE" dirty="0" smtClean="0"/>
              <a:t>False</a:t>
            </a:r>
          </a:p>
          <a:p>
            <a:pPr marL="342900" indent="-342900">
              <a:buFont typeface="+mj-lt"/>
              <a:buAutoNum type="arabicPeriod"/>
            </a:pPr>
            <a:r>
              <a:rPr lang="de-DE" dirty="0" smtClean="0"/>
              <a:t>True</a:t>
            </a:r>
          </a:p>
          <a:p>
            <a:pPr marL="342900" indent="-342900">
              <a:buFont typeface="+mj-lt"/>
              <a:buAutoNum type="arabicPeriod"/>
            </a:pPr>
            <a:r>
              <a:rPr lang="de-DE" dirty="0" smtClean="0"/>
              <a:t>False</a:t>
            </a:r>
          </a:p>
          <a:p>
            <a:pPr marL="342900" indent="-342900">
              <a:buFont typeface="+mj-lt"/>
              <a:buAutoNum type="arabicPeriod"/>
            </a:pPr>
            <a:r>
              <a:rPr lang="de-DE" dirty="0" smtClean="0"/>
              <a:t>True</a:t>
            </a:r>
          </a:p>
          <a:p>
            <a:pPr marL="342900" indent="-342900">
              <a:buFont typeface="+mj-lt"/>
              <a:buAutoNum type="arabicPeriod"/>
            </a:pPr>
            <a:r>
              <a:rPr lang="de-DE" dirty="0" smtClean="0"/>
              <a:t>false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23</a:t>
            </a:fld>
            <a:endParaRPr lang="de-DE" dirty="0"/>
          </a:p>
        </p:txBody>
      </p:sp>
    </p:spTree>
    <p:extLst>
      <p:ext uri="{BB962C8B-B14F-4D97-AF65-F5344CB8AC3E}">
        <p14:creationId xmlns:p14="http://schemas.microsoft.com/office/powerpoint/2010/main" val="839835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31</a:t>
            </a:fld>
            <a:endParaRPr lang="en-US" dirty="0"/>
          </a:p>
        </p:txBody>
      </p:sp>
      <p:sp>
        <p:nvSpPr>
          <p:cNvPr id="6" name="Slide Image Placeholder 5"/>
          <p:cNvSpPr>
            <a:spLocks noGrp="1" noRot="1" noChangeAspect="1"/>
          </p:cNvSpPr>
          <p:nvPr>
            <p:ph type="sldImg"/>
          </p:nvPr>
        </p:nvSpPr>
        <p:spPr>
          <a:xfrm>
            <a:off x="287338" y="661988"/>
            <a:ext cx="6223000" cy="3500437"/>
          </a:xfrm>
        </p:spPr>
      </p:sp>
      <p:sp>
        <p:nvSpPr>
          <p:cNvPr id="7" name="Notes Placeholder 6"/>
          <p:cNvSpPr>
            <a:spLocks noGrp="1"/>
          </p:cNvSpPr>
          <p:nvPr>
            <p:ph type="body" idx="1"/>
          </p:nvPr>
        </p:nvSpPr>
        <p:spPr/>
        <p:txBody>
          <a:bodyPr>
            <a:normAutofit/>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32</a:t>
            </a:fld>
            <a:endParaRPr lang="en-US" dirty="0"/>
          </a:p>
        </p:txBody>
      </p:sp>
      <p:sp>
        <p:nvSpPr>
          <p:cNvPr id="6" name="Slide Image Placeholder 5"/>
          <p:cNvSpPr>
            <a:spLocks noGrp="1" noRot="1" noChangeAspect="1"/>
          </p:cNvSpPr>
          <p:nvPr>
            <p:ph type="sldImg"/>
          </p:nvPr>
        </p:nvSpPr>
        <p:spPr>
          <a:xfrm>
            <a:off x="287338" y="661988"/>
            <a:ext cx="6223000" cy="3500437"/>
          </a:xfrm>
        </p:spPr>
      </p:sp>
      <p:sp>
        <p:nvSpPr>
          <p:cNvPr id="7" name="Notes Placeholder 6"/>
          <p:cNvSpPr>
            <a:spLocks noGrp="1"/>
          </p:cNvSpPr>
          <p:nvPr>
            <p:ph type="body" idx="1"/>
          </p:nvPr>
        </p:nvSpPr>
        <p:spPr/>
        <p:txBody>
          <a:bodyPr>
            <a:normAutofit/>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33</a:t>
            </a:fld>
            <a:endParaRPr lang="en-US" dirty="0"/>
          </a:p>
        </p:txBody>
      </p:sp>
      <p:sp>
        <p:nvSpPr>
          <p:cNvPr id="6" name="Slide Image Placeholder 5"/>
          <p:cNvSpPr>
            <a:spLocks noGrp="1" noRot="1" noChangeAspect="1"/>
          </p:cNvSpPr>
          <p:nvPr>
            <p:ph type="sldImg"/>
          </p:nvPr>
        </p:nvSpPr>
        <p:spPr>
          <a:xfrm>
            <a:off x="287338" y="661988"/>
            <a:ext cx="6223000" cy="3500437"/>
          </a:xfrm>
        </p:spPr>
      </p:sp>
      <p:sp>
        <p:nvSpPr>
          <p:cNvPr id="7" name="Notes Placeholder 6"/>
          <p:cNvSpPr>
            <a:spLocks noGrp="1"/>
          </p:cNvSpPr>
          <p:nvPr>
            <p:ph type="body" idx="1"/>
          </p:nvPr>
        </p:nvSpPr>
        <p:spPr/>
        <p:txBody>
          <a:bodyPr>
            <a:normAutofit/>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12572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7" name="TextBox 6"/>
          <p:cNvSpPr txBox="1"/>
          <p:nvPr userDrawn="1"/>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smtClean="0"/>
              <a:t>Click to add content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TextBox 2"/>
          <p:cNvSpPr txBox="1"/>
          <p:nvPr userDrawn="1"/>
        </p:nvSpPr>
        <p:spPr bwMode="black">
          <a:xfrm>
            <a:off x="11711056" y="6637720"/>
            <a:ext cx="157094" cy="153888"/>
          </a:xfrm>
          <a:prstGeom prst="rect">
            <a:avLst/>
          </a:prstGeom>
          <a:noFill/>
        </p:spPr>
        <p:txBody>
          <a:bodyPr wrap="none" lIns="0" tIns="0" rIns="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tx1"/>
                </a:solidFill>
              </a:rPr>
              <a:pPr marL="111525" indent="-111525" algn="r">
                <a:buClr>
                  <a:schemeClr val="accent2"/>
                </a:buClr>
                <a:buFont typeface="Arial" pitchFamily="34" charset="0"/>
                <a:buNone/>
              </a:pPr>
              <a:t>‹#›</a:t>
            </a:fld>
            <a:endParaRPr lang="en-US" sz="1000" noProof="0" dirty="0" smtClean="0">
              <a:solidFill>
                <a:schemeClr val="tx1"/>
              </a:solidFill>
            </a:endParaRPr>
          </a:p>
        </p:txBody>
      </p:sp>
      <p:sp>
        <p:nvSpPr>
          <p:cNvPr id="4" name="TextBox 3"/>
          <p:cNvSpPr txBox="1"/>
          <p:nvPr userDrawn="1"/>
        </p:nvSpPr>
        <p:spPr bwMode="black">
          <a:xfrm>
            <a:off x="324000" y="6622344"/>
            <a:ext cx="3775077" cy="153888"/>
          </a:xfrm>
          <a:prstGeom prst="rect">
            <a:avLst/>
          </a:prstGeom>
          <a:noFill/>
        </p:spPr>
        <p:txBody>
          <a:bodyPr wrap="none" lIns="0" tIns="0" rIns="0" bIns="0" rtlCol="0">
            <a:spAutoFit/>
          </a:bodyPr>
          <a:lstStyle/>
          <a:p>
            <a:pPr marL="158780" indent="-158780" algn="l">
              <a:buClr>
                <a:schemeClr val="tx1"/>
              </a:buClr>
              <a:buFont typeface="Arial" pitchFamily="34" charset="0"/>
              <a:buChar char="©"/>
              <a:tabLst/>
            </a:pPr>
            <a:r>
              <a:rPr lang="en-US" sz="1000" noProof="0" dirty="0" smtClean="0">
                <a:solidFill>
                  <a:schemeClr val="tx1"/>
                </a:solidFill>
              </a:rPr>
              <a:t>2014 SAP AG or an SAP affiliate company.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9" name="Title 1"/>
          <p:cNvSpPr>
            <a:spLocks noGrp="1"/>
          </p:cNvSpPr>
          <p:nvPr>
            <p:ph type="ctrTitle" hasCustomPrompt="1"/>
          </p:nvPr>
        </p:nvSpPr>
        <p:spPr bwMode="gray">
          <a:xfrm>
            <a:off x="467999" y="324075"/>
            <a:ext cx="112572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11" name="Picture 10"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12" name="TextBox 11"/>
          <p:cNvSpPr txBox="1"/>
          <p:nvPr userDrawn="1"/>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smtClean="0">
                <a:solidFill>
                  <a:schemeClr val="accent2"/>
                </a:solidFill>
                <a:latin typeface="+mj-lt"/>
                <a:ea typeface="+mj-ea"/>
                <a:cs typeface="+mj-cs"/>
              </a:rPr>
              <a:t>© 2014 SAP AG or an SAP affiliate company.</a:t>
            </a:r>
            <a:r>
              <a:rPr lang="en-US" sz="2900" b="1" kern="1200" baseline="0" noProof="0" dirty="0" smtClean="0">
                <a:solidFill>
                  <a:schemeClr val="accent2"/>
                </a:solidFill>
                <a:latin typeface="+mj-lt"/>
                <a:ea typeface="+mj-ea"/>
                <a:cs typeface="+mj-cs"/>
              </a:rPr>
              <a:t> </a:t>
            </a:r>
            <a:r>
              <a:rPr lang="en-US" sz="2900" b="1" kern="1200" noProof="0" dirty="0" smtClean="0">
                <a:solidFill>
                  <a:schemeClr val="accent2"/>
                </a:solidFill>
                <a:latin typeface="+mj-lt"/>
                <a:ea typeface="+mj-ea"/>
                <a:cs typeface="+mj-cs"/>
              </a:rPr>
              <a:t>All rights reserved.</a:t>
            </a:r>
          </a:p>
        </p:txBody>
      </p:sp>
      <p:sp>
        <p:nvSpPr>
          <p:cNvPr id="5" name="TextBox 4"/>
          <p:cNvSpPr txBox="1"/>
          <p:nvPr userDrawn="1"/>
        </p:nvSpPr>
        <p:spPr bwMode="gray">
          <a:xfrm>
            <a:off x="323999" y="1692000"/>
            <a:ext cx="11547325" cy="3539430"/>
          </a:xfrm>
          <a:prstGeom prst="rect">
            <a:avLst/>
          </a:prstGeom>
          <a:noFill/>
        </p:spPr>
        <p:txBody>
          <a:bodyPr wrap="square" lIns="0" tIns="0" rIns="0" bIns="0" rtlCol="0">
            <a:spAutoFit/>
          </a:bodyPr>
          <a:lstStyle/>
          <a:p>
            <a:r>
              <a:rPr lang="en-US" sz="1200" kern="1200" dirty="0" smtClean="0">
                <a:solidFill>
                  <a:schemeClr val="tx1"/>
                </a:solidFill>
                <a:latin typeface="Arial"/>
                <a:ea typeface="MS PGothic" pitchFamily="34" charset="-128"/>
                <a:cs typeface="+mn-cs"/>
              </a:rPr>
              <a:t>No part of this publication may be reproduced or transmitted in any form or for any purpose without the express permission of SAP AG or an SAP affiliate company.</a:t>
            </a:r>
          </a:p>
          <a:p>
            <a:pPr>
              <a:spcBef>
                <a:spcPts val="1200"/>
              </a:spcBef>
            </a:pPr>
            <a:r>
              <a:rPr lang="en-US" sz="1200" kern="1200" dirty="0"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AG (or an SAP affiliate company) in Germany and other countries. Please see </a:t>
            </a:r>
            <a:r>
              <a:rPr lang="en-US" sz="1200" kern="1200" dirty="0" smtClean="0">
                <a:solidFill>
                  <a:schemeClr val="tx1"/>
                </a:solidFill>
                <a:latin typeface="Arial"/>
                <a:ea typeface="MS PGothic" pitchFamily="34" charset="-128"/>
                <a:cs typeface="+mn-cs"/>
                <a:hlinkClick r:id="rId2"/>
              </a:rPr>
              <a:t>http://global12.sap.com/corporate-en/legal/copyright/index.epx</a:t>
            </a:r>
            <a:r>
              <a:rPr lang="en-US" sz="1200" kern="1200" dirty="0" smtClean="0">
                <a:solidFill>
                  <a:schemeClr val="tx1"/>
                </a:solidFill>
                <a:latin typeface="Arial"/>
                <a:ea typeface="MS PGothic" pitchFamily="34" charset="-128"/>
                <a:cs typeface="+mn-cs"/>
              </a:rPr>
              <a:t> for additional trademark information and notices.</a:t>
            </a:r>
          </a:p>
          <a:p>
            <a:pPr>
              <a:spcBef>
                <a:spcPts val="1200"/>
              </a:spcBef>
            </a:pPr>
            <a:r>
              <a:rPr lang="en-US" sz="1200" kern="1200" dirty="0" smtClean="0">
                <a:solidFill>
                  <a:schemeClr val="tx1"/>
                </a:solidFill>
                <a:latin typeface="Arial"/>
                <a:ea typeface="MS PGothic" pitchFamily="34" charset="-128"/>
                <a:cs typeface="+mn-cs"/>
              </a:rPr>
              <a:t>Some software products marketed by SAP AG and its distributors contain proprietary software components of other software vendors.</a:t>
            </a:r>
          </a:p>
          <a:p>
            <a:pPr>
              <a:spcBef>
                <a:spcPts val="1200"/>
              </a:spcBef>
            </a:pPr>
            <a:r>
              <a:rPr lang="en-US" sz="1200" kern="1200" dirty="0" smtClean="0">
                <a:solidFill>
                  <a:schemeClr val="tx1"/>
                </a:solidFill>
                <a:latin typeface="Arial"/>
                <a:ea typeface="MS PGothic" pitchFamily="34" charset="-128"/>
                <a:cs typeface="+mn-cs"/>
              </a:rPr>
              <a:t>National product specifications may vary.</a:t>
            </a:r>
          </a:p>
          <a:p>
            <a:pPr>
              <a:spcBef>
                <a:spcPts val="1200"/>
              </a:spcBef>
            </a:pPr>
            <a:r>
              <a:rPr lang="en-US" sz="1200" kern="1200" dirty="0" smtClean="0">
                <a:solidFill>
                  <a:schemeClr val="tx1"/>
                </a:solidFill>
                <a:latin typeface="Arial"/>
                <a:ea typeface="MS PGothic" pitchFamily="34" charset="-128"/>
                <a:cs typeface="+mn-cs"/>
              </a:rPr>
              <a:t>These materials are provided by SAP AG or an SAP affiliate company for informational purposes only, without representation or warranty of any kind, and SAP AG or its affiliated companies shall not be liable for errors or omissions with respect to the materials. The only warranties for SAP AG or SAP affiliate company products and 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smtClean="0">
                <a:solidFill>
                  <a:schemeClr val="tx1"/>
                </a:solidFill>
                <a:latin typeface="Arial"/>
                <a:ea typeface="MS PGothic" pitchFamily="34" charset="-128"/>
                <a:cs typeface="+mn-cs"/>
              </a:rPr>
              <a:t>In particular, SAP AG or its affiliated companies have no obligation to pursue any course of business outlined in this document or any related presentation, or to develop or release any functionality mentioned therein. This document, or any related presentation, and SAP AG’s or its affiliated companies’ strategy and possible future developments, products, and/or platform directions and functionality are all subject to change and may be changed by SAP AG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en-US" sz="2900" b="1" kern="1200" noProof="0" dirty="0" smtClean="0">
                <a:solidFill>
                  <a:schemeClr val="accent2"/>
                </a:solidFill>
                <a:latin typeface="+mj-lt"/>
                <a:ea typeface="+mj-ea"/>
                <a:cs typeface="+mj-cs"/>
              </a:rPr>
              <a:t>© 2014 SAP AG </a:t>
            </a:r>
            <a:r>
              <a:rPr lang="en-US" sz="2900" b="1" kern="1200" noProof="0" dirty="0" err="1" smtClean="0">
                <a:solidFill>
                  <a:schemeClr val="accent2"/>
                </a:solidFill>
                <a:latin typeface="+mj-lt"/>
                <a:ea typeface="+mj-ea"/>
                <a:cs typeface="+mj-cs"/>
              </a:rPr>
              <a:t>oder</a:t>
            </a:r>
            <a:r>
              <a:rPr lang="en-US" sz="2900" b="1" kern="1200" noProof="0" dirty="0" smtClean="0">
                <a:solidFill>
                  <a:schemeClr val="accent2"/>
                </a:solidFill>
                <a:latin typeface="+mj-lt"/>
                <a:ea typeface="+mj-ea"/>
                <a:cs typeface="+mj-cs"/>
              </a:rPr>
              <a:t> </a:t>
            </a:r>
            <a:r>
              <a:rPr lang="en-US" sz="2900" b="1" kern="1200" noProof="0" dirty="0" err="1" smtClean="0">
                <a:solidFill>
                  <a:schemeClr val="accent2"/>
                </a:solidFill>
                <a:latin typeface="+mj-lt"/>
                <a:ea typeface="+mj-ea"/>
                <a:cs typeface="+mj-cs"/>
              </a:rPr>
              <a:t>ein</a:t>
            </a:r>
            <a:r>
              <a:rPr lang="en-US" sz="2900" b="1" kern="1200" noProof="0" dirty="0" smtClean="0">
                <a:solidFill>
                  <a:schemeClr val="accent2"/>
                </a:solidFill>
                <a:latin typeface="+mj-lt"/>
                <a:ea typeface="+mj-ea"/>
                <a:cs typeface="+mj-cs"/>
              </a:rPr>
              <a:t> SAP-</a:t>
            </a:r>
            <a:r>
              <a:rPr lang="en-US" sz="2900" b="1" kern="1200" noProof="0" dirty="0" err="1" smtClean="0">
                <a:solidFill>
                  <a:schemeClr val="accent2"/>
                </a:solidFill>
                <a:latin typeface="+mj-lt"/>
                <a:ea typeface="+mj-ea"/>
                <a:cs typeface="+mj-cs"/>
              </a:rPr>
              <a:t>Konzernunternehmen</a:t>
            </a:r>
            <a:r>
              <a:rPr lang="en-US" sz="2900" b="1" kern="1200" noProof="0" dirty="0" smtClean="0">
                <a:solidFill>
                  <a:schemeClr val="accent2"/>
                </a:solidFill>
                <a:latin typeface="+mj-lt"/>
                <a:ea typeface="+mj-ea"/>
                <a:cs typeface="+mj-cs"/>
              </a:rPr>
              <a:t>. </a:t>
            </a:r>
            <a:br>
              <a:rPr lang="en-US" sz="2900" b="1" kern="1200" noProof="0" dirty="0" smtClean="0">
                <a:solidFill>
                  <a:schemeClr val="accent2"/>
                </a:solidFill>
                <a:latin typeface="+mj-lt"/>
                <a:ea typeface="+mj-ea"/>
                <a:cs typeface="+mj-cs"/>
              </a:rPr>
            </a:br>
            <a:r>
              <a:rPr lang="en-US" sz="2900" b="1" kern="1200" noProof="0" dirty="0" err="1" smtClean="0">
                <a:solidFill>
                  <a:schemeClr val="accent2"/>
                </a:solidFill>
                <a:latin typeface="+mj-lt"/>
                <a:ea typeface="+mj-ea"/>
                <a:cs typeface="+mj-cs"/>
              </a:rPr>
              <a:t>Alle</a:t>
            </a:r>
            <a:r>
              <a:rPr lang="en-US" sz="2900" b="1" kern="1200" noProof="0" dirty="0" smtClean="0">
                <a:solidFill>
                  <a:schemeClr val="accent2"/>
                </a:solidFill>
                <a:latin typeface="+mj-lt"/>
                <a:ea typeface="+mj-ea"/>
                <a:cs typeface="+mj-cs"/>
              </a:rPr>
              <a:t> </a:t>
            </a:r>
            <a:r>
              <a:rPr lang="en-US" sz="2900" b="1" kern="1200" noProof="0" dirty="0" err="1" smtClean="0">
                <a:solidFill>
                  <a:schemeClr val="accent2"/>
                </a:solidFill>
                <a:latin typeface="+mj-lt"/>
                <a:ea typeface="+mj-ea"/>
                <a:cs typeface="+mj-cs"/>
              </a:rPr>
              <a:t>Rechte</a:t>
            </a:r>
            <a:r>
              <a:rPr lang="en-US" sz="2900" b="1" kern="1200" noProof="0" dirty="0" smtClean="0">
                <a:solidFill>
                  <a:schemeClr val="accent2"/>
                </a:solidFill>
                <a:latin typeface="+mj-lt"/>
                <a:ea typeface="+mj-ea"/>
                <a:cs typeface="+mj-cs"/>
              </a:rPr>
              <a:t> </a:t>
            </a:r>
            <a:r>
              <a:rPr lang="en-US" sz="2900" b="1" kern="1200" noProof="0" dirty="0" err="1" smtClean="0">
                <a:solidFill>
                  <a:schemeClr val="accent2"/>
                </a:solidFill>
                <a:latin typeface="+mj-lt"/>
                <a:ea typeface="+mj-ea"/>
                <a:cs typeface="+mj-cs"/>
              </a:rPr>
              <a:t>vorbehalten</a:t>
            </a:r>
            <a:r>
              <a:rPr lang="en-US" sz="2900" b="1" kern="1200" noProof="0" dirty="0" smtClean="0">
                <a:solidFill>
                  <a:schemeClr val="accent2"/>
                </a:solidFill>
                <a:latin typeface="+mj-lt"/>
                <a:ea typeface="+mj-ea"/>
                <a:cs typeface="+mj-cs"/>
              </a:rPr>
              <a:t>.</a:t>
            </a:r>
          </a:p>
        </p:txBody>
      </p:sp>
      <p:sp>
        <p:nvSpPr>
          <p:cNvPr id="8" name="TextBox 7"/>
          <p:cNvSpPr txBox="1"/>
          <p:nvPr userDrawn="1"/>
        </p:nvSpPr>
        <p:spPr bwMode="gray">
          <a:xfrm>
            <a:off x="323999" y="1692000"/>
            <a:ext cx="11547325" cy="4278094"/>
          </a:xfrm>
          <a:prstGeom prst="rect">
            <a:avLst/>
          </a:prstGeom>
          <a:noFill/>
        </p:spPr>
        <p:txBody>
          <a:bodyPr wrap="square" lIns="0" tIns="0" rIns="0" bIns="0" rtlCol="0">
            <a:spAutoFit/>
          </a:bodyPr>
          <a:lstStyle/>
          <a:p>
            <a:r>
              <a:rPr lang="en-US" sz="1200" kern="1200" noProof="0" dirty="0" err="1" smtClean="0">
                <a:solidFill>
                  <a:schemeClr val="tx1"/>
                </a:solidFill>
                <a:effectLst/>
                <a:latin typeface="Arial"/>
                <a:ea typeface="+mn-ea"/>
                <a:cs typeface="+mn-cs"/>
              </a:rPr>
              <a:t>Weitergabe</a:t>
            </a:r>
            <a:r>
              <a:rPr lang="en-US" sz="1200" kern="1200" noProof="0" dirty="0" smtClean="0">
                <a:solidFill>
                  <a:schemeClr val="tx1"/>
                </a:solidFill>
                <a:effectLst/>
                <a:latin typeface="Arial"/>
                <a:ea typeface="+mn-ea"/>
                <a:cs typeface="+mn-cs"/>
              </a:rPr>
              <a:t> und </a:t>
            </a:r>
            <a:r>
              <a:rPr lang="en-US" sz="1200" kern="1200" noProof="0" dirty="0" err="1" smtClean="0">
                <a:solidFill>
                  <a:schemeClr val="tx1"/>
                </a:solidFill>
                <a:effectLst/>
                <a:latin typeface="Arial"/>
                <a:ea typeface="+mn-ea"/>
                <a:cs typeface="+mn-cs"/>
              </a:rPr>
              <a:t>Vervielfältigung</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dieser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Publikation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von </a:t>
            </a:r>
            <a:r>
              <a:rPr lang="en-US" sz="1200" kern="1200" noProof="0" dirty="0" err="1" smtClean="0">
                <a:solidFill>
                  <a:schemeClr val="tx1"/>
                </a:solidFill>
                <a:effectLst/>
                <a:latin typeface="Arial"/>
                <a:ea typeface="+mn-ea"/>
                <a:cs typeface="+mn-cs"/>
              </a:rPr>
              <a:t>Teilen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daraus</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sind</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welchem</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Zweck</a:t>
            </a:r>
            <a:r>
              <a:rPr lang="en-US" sz="1200" kern="1200" noProof="0" dirty="0" smtClean="0">
                <a:solidFill>
                  <a:schemeClr val="tx1"/>
                </a:solidFill>
                <a:effectLst/>
                <a:latin typeface="Arial"/>
                <a:ea typeface="+mn-ea"/>
                <a:cs typeface="+mn-cs"/>
              </a:rPr>
              <a:t> und in </a:t>
            </a:r>
            <a:r>
              <a:rPr lang="en-US" sz="1200" kern="1200" noProof="0" dirty="0" err="1" smtClean="0">
                <a:solidFill>
                  <a:schemeClr val="tx1"/>
                </a:solidFill>
                <a:effectLst/>
                <a:latin typeface="Arial"/>
                <a:ea typeface="+mn-ea"/>
                <a:cs typeface="+mn-cs"/>
              </a:rPr>
              <a:t>welcher</a:t>
            </a:r>
            <a:r>
              <a:rPr lang="en-US" sz="1200" kern="1200" noProof="0" dirty="0" smtClean="0">
                <a:solidFill>
                  <a:schemeClr val="tx1"/>
                </a:solidFill>
                <a:effectLst/>
                <a:latin typeface="Arial"/>
                <a:ea typeface="+mn-ea"/>
                <a:cs typeface="+mn-cs"/>
              </a:rPr>
              <a:t> Form </a:t>
            </a:r>
            <a:r>
              <a:rPr lang="en-US" sz="1200" kern="1200" noProof="0" dirty="0" err="1" smtClean="0">
                <a:solidFill>
                  <a:schemeClr val="tx1"/>
                </a:solidFill>
                <a:effectLst/>
                <a:latin typeface="Arial"/>
                <a:ea typeface="+mn-ea"/>
                <a:cs typeface="+mn-cs"/>
              </a:rPr>
              <a:t>auch</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immer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ohne</a:t>
            </a:r>
            <a:r>
              <a:rPr lang="en-US" sz="1200" kern="1200" noProof="0" dirty="0" smtClean="0">
                <a:solidFill>
                  <a:schemeClr val="tx1"/>
                </a:solidFill>
                <a:effectLst/>
                <a:latin typeface="Arial"/>
                <a:ea typeface="+mn-ea"/>
                <a:cs typeface="+mn-cs"/>
              </a:rPr>
              <a:t> die </a:t>
            </a:r>
            <a:r>
              <a:rPr lang="en-US" sz="1200" kern="1200" noProof="0" dirty="0" err="1" smtClean="0">
                <a:solidFill>
                  <a:schemeClr val="tx1"/>
                </a:solidFill>
                <a:effectLst/>
                <a:latin typeface="Arial"/>
                <a:ea typeface="+mn-ea"/>
                <a:cs typeface="+mn-cs"/>
              </a:rPr>
              <a:t>ausdrückliche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schriftliche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Genehmigung</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durch</a:t>
            </a:r>
            <a:r>
              <a:rPr lang="en-US" sz="1200" kern="1200" noProof="0" dirty="0" smtClean="0">
                <a:solidFill>
                  <a:schemeClr val="tx1"/>
                </a:solidFill>
                <a:effectLst/>
                <a:latin typeface="Arial"/>
                <a:ea typeface="+mn-ea"/>
                <a:cs typeface="+mn-cs"/>
              </a:rPr>
              <a:t> SAP AG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ein</a:t>
            </a:r>
            <a:r>
              <a:rPr lang="en-US" sz="1200" kern="1200" noProof="0" dirty="0" smtClean="0">
                <a:solidFill>
                  <a:schemeClr val="tx1"/>
                </a:solidFill>
                <a:effectLst/>
                <a:latin typeface="Arial"/>
                <a:ea typeface="+mn-ea"/>
                <a:cs typeface="+mn-cs"/>
              </a:rPr>
              <a:t> SAP-</a:t>
            </a:r>
            <a:r>
              <a:rPr lang="en-US" sz="1200" kern="1200" noProof="0" dirty="0" err="1" smtClean="0">
                <a:solidFill>
                  <a:schemeClr val="tx1"/>
                </a:solidFill>
                <a:effectLst/>
                <a:latin typeface="Arial"/>
                <a:ea typeface="+mn-ea"/>
                <a:cs typeface="+mn-cs"/>
              </a:rPr>
              <a:t>Konzernunternehmen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nicht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gestattet</a:t>
            </a:r>
            <a:r>
              <a:rPr lang="en-US" sz="1200" kern="1200" noProof="0" dirty="0" smtClean="0">
                <a:solidFill>
                  <a:schemeClr val="tx1"/>
                </a:solidFill>
                <a:effectLst/>
                <a:latin typeface="Arial"/>
                <a:ea typeface="+mn-ea"/>
                <a:cs typeface="+mn-cs"/>
              </a:rPr>
              <a:t>.</a:t>
            </a:r>
          </a:p>
          <a:p>
            <a:pPr>
              <a:spcBef>
                <a:spcPts val="1200"/>
              </a:spcBef>
            </a:pPr>
            <a:r>
              <a:rPr lang="en-US" sz="1200" kern="1200" noProof="0" dirty="0" smtClean="0">
                <a:solidFill>
                  <a:schemeClr val="tx1"/>
                </a:solidFill>
                <a:effectLst/>
                <a:latin typeface="Arial"/>
                <a:ea typeface="+mn-ea"/>
                <a:cs typeface="+mn-cs"/>
              </a:rPr>
              <a:t>SAP und </a:t>
            </a:r>
            <a:r>
              <a:rPr lang="en-US" sz="1200" kern="1200" noProof="0" dirty="0" err="1" smtClean="0">
                <a:solidFill>
                  <a:schemeClr val="tx1"/>
                </a:solidFill>
                <a:effectLst/>
                <a:latin typeface="Arial"/>
                <a:ea typeface="+mn-ea"/>
                <a:cs typeface="+mn-cs"/>
              </a:rPr>
              <a:t>andere</a:t>
            </a:r>
            <a:r>
              <a:rPr lang="en-US" sz="1200" kern="1200" noProof="0" dirty="0" smtClean="0">
                <a:solidFill>
                  <a:schemeClr val="tx1"/>
                </a:solidFill>
                <a:effectLst/>
                <a:latin typeface="Arial"/>
                <a:ea typeface="+mn-ea"/>
                <a:cs typeface="+mn-cs"/>
              </a:rPr>
              <a:t> in </a:t>
            </a:r>
            <a:r>
              <a:rPr lang="en-US" sz="1200" kern="1200" noProof="0" dirty="0" err="1" smtClean="0">
                <a:solidFill>
                  <a:schemeClr val="tx1"/>
                </a:solidFill>
                <a:effectLst/>
                <a:latin typeface="Arial"/>
                <a:ea typeface="+mn-ea"/>
                <a:cs typeface="+mn-cs"/>
              </a:rPr>
              <a:t>diesem</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Dokument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erwähnte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Produkte</a:t>
            </a:r>
            <a:r>
              <a:rPr lang="en-US" sz="1200" kern="1200" noProof="0" dirty="0" smtClean="0">
                <a:solidFill>
                  <a:schemeClr val="tx1"/>
                </a:solidFill>
                <a:effectLst/>
                <a:latin typeface="Arial"/>
                <a:ea typeface="+mn-ea"/>
                <a:cs typeface="+mn-cs"/>
              </a:rPr>
              <a:t> und </a:t>
            </a:r>
            <a:r>
              <a:rPr lang="en-US" sz="1200" kern="1200" noProof="0" dirty="0" err="1" smtClean="0">
                <a:solidFill>
                  <a:schemeClr val="tx1"/>
                </a:solidFill>
                <a:effectLst/>
                <a:latin typeface="Arial"/>
                <a:ea typeface="+mn-ea"/>
                <a:cs typeface="+mn-cs"/>
              </a:rPr>
              <a:t>Dienstleistungen</a:t>
            </a:r>
            <a:r>
              <a:rPr lang="en-US" sz="1200" kern="1200" noProof="0" dirty="0" smtClean="0">
                <a:solidFill>
                  <a:schemeClr val="tx1"/>
                </a:solidFill>
                <a:effectLst/>
                <a:latin typeface="Arial"/>
                <a:ea typeface="+mn-ea"/>
                <a:cs typeface="+mn-cs"/>
              </a:rPr>
              <a:t> von SAP </a:t>
            </a:r>
            <a:r>
              <a:rPr lang="en-US" sz="1200" kern="1200" noProof="0" dirty="0" err="1" smtClean="0">
                <a:solidFill>
                  <a:schemeClr val="tx1"/>
                </a:solidFill>
                <a:effectLst/>
                <a:latin typeface="Arial"/>
                <a:ea typeface="+mn-ea"/>
                <a:cs typeface="+mn-cs"/>
              </a:rPr>
              <a:t>sowie</a:t>
            </a:r>
            <a:r>
              <a:rPr lang="en-US" sz="1200" kern="1200" noProof="0" dirty="0" smtClean="0">
                <a:solidFill>
                  <a:schemeClr val="tx1"/>
                </a:solidFill>
                <a:effectLst/>
                <a:latin typeface="Arial"/>
                <a:ea typeface="+mn-ea"/>
                <a:cs typeface="+mn-cs"/>
              </a:rPr>
              <a:t> die </a:t>
            </a:r>
            <a:r>
              <a:rPr lang="en-US" sz="1200" kern="1200" noProof="0" dirty="0" err="1" smtClean="0">
                <a:solidFill>
                  <a:schemeClr val="tx1"/>
                </a:solidFill>
                <a:effectLst/>
                <a:latin typeface="Arial"/>
                <a:ea typeface="+mn-ea"/>
                <a:cs typeface="+mn-cs"/>
              </a:rPr>
              <a:t>dazugehörigen</a:t>
            </a:r>
            <a:r>
              <a:rPr lang="en-US" sz="1200" kern="1200" noProof="0" dirty="0" smtClean="0">
                <a:solidFill>
                  <a:schemeClr val="tx1"/>
                </a:solidFill>
                <a:effectLst/>
                <a:latin typeface="Arial"/>
                <a:ea typeface="+mn-ea"/>
                <a:cs typeface="+mn-cs"/>
              </a:rPr>
              <a:t> Logos </a:t>
            </a:r>
            <a:r>
              <a:rPr lang="en-US" sz="1200" kern="1200" noProof="0" dirty="0" err="1" smtClean="0">
                <a:solidFill>
                  <a:schemeClr val="tx1"/>
                </a:solidFill>
                <a:effectLst/>
                <a:latin typeface="Arial"/>
                <a:ea typeface="+mn-ea"/>
                <a:cs typeface="+mn-cs"/>
              </a:rPr>
              <a:t>sind</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Marken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eingetragene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Marken</a:t>
            </a:r>
            <a:r>
              <a:rPr lang="en-US" sz="1200" kern="1200" noProof="0" dirty="0" smtClean="0">
                <a:solidFill>
                  <a:schemeClr val="tx1"/>
                </a:solidFill>
                <a:effectLst/>
                <a:latin typeface="Arial"/>
                <a:ea typeface="+mn-ea"/>
                <a:cs typeface="+mn-cs"/>
              </a:rPr>
              <a:t> der </a:t>
            </a:r>
            <a:br>
              <a:rPr lang="en-US" sz="1200" kern="1200" noProof="0" dirty="0" smtClean="0">
                <a:solidFill>
                  <a:schemeClr val="tx1"/>
                </a:solidFill>
                <a:effectLst/>
                <a:latin typeface="Arial"/>
                <a:ea typeface="+mn-ea"/>
                <a:cs typeface="+mn-cs"/>
              </a:rPr>
            </a:br>
            <a:r>
              <a:rPr lang="en-US" sz="1200" kern="1200" noProof="0" dirty="0" smtClean="0">
                <a:solidFill>
                  <a:schemeClr val="tx1"/>
                </a:solidFill>
                <a:effectLst/>
                <a:latin typeface="Arial"/>
                <a:ea typeface="+mn-ea"/>
                <a:cs typeface="+mn-cs"/>
              </a:rPr>
              <a:t>SAP AG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von </a:t>
            </a:r>
            <a:r>
              <a:rPr lang="en-US" sz="1200" kern="1200" noProof="0" dirty="0" err="1" smtClean="0">
                <a:solidFill>
                  <a:schemeClr val="tx1"/>
                </a:solidFill>
                <a:effectLst/>
                <a:latin typeface="Arial"/>
                <a:ea typeface="+mn-ea"/>
                <a:cs typeface="+mn-cs"/>
              </a:rPr>
              <a:t>einem</a:t>
            </a:r>
            <a:r>
              <a:rPr lang="en-US" sz="1200" kern="1200" noProof="0" dirty="0" smtClean="0">
                <a:solidFill>
                  <a:schemeClr val="tx1"/>
                </a:solidFill>
                <a:effectLst/>
                <a:latin typeface="Arial"/>
                <a:ea typeface="+mn-ea"/>
                <a:cs typeface="+mn-cs"/>
              </a:rPr>
              <a:t> SAP-</a:t>
            </a:r>
            <a:r>
              <a:rPr lang="en-US" sz="1200" kern="1200" noProof="0" dirty="0" err="1" smtClean="0">
                <a:solidFill>
                  <a:schemeClr val="tx1"/>
                </a:solidFill>
                <a:effectLst/>
                <a:latin typeface="Arial"/>
                <a:ea typeface="+mn-ea"/>
                <a:cs typeface="+mn-cs"/>
              </a:rPr>
              <a:t>Konzernunternehmen</a:t>
            </a:r>
            <a:r>
              <a:rPr lang="en-US" sz="1200" kern="1200" noProof="0" dirty="0" smtClean="0">
                <a:solidFill>
                  <a:schemeClr val="tx1"/>
                </a:solidFill>
                <a:effectLst/>
                <a:latin typeface="Arial"/>
                <a:ea typeface="+mn-ea"/>
                <a:cs typeface="+mn-cs"/>
              </a:rPr>
              <a:t>) in Deutschland und </a:t>
            </a:r>
            <a:r>
              <a:rPr lang="en-US" sz="1200" kern="1200" noProof="0" dirty="0" err="1" smtClean="0">
                <a:solidFill>
                  <a:schemeClr val="tx1"/>
                </a:solidFill>
                <a:effectLst/>
                <a:latin typeface="Arial"/>
                <a:ea typeface="+mn-ea"/>
                <a:cs typeface="+mn-cs"/>
              </a:rPr>
              <a:t>verschiedenen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anderen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Ländern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weltweit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Weitere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Hinweise</a:t>
            </a:r>
            <a:r>
              <a:rPr lang="en-US" sz="1200" kern="1200" noProof="0" dirty="0" smtClean="0">
                <a:solidFill>
                  <a:schemeClr val="tx1"/>
                </a:solidFill>
                <a:effectLst/>
                <a:latin typeface="Arial"/>
                <a:ea typeface="+mn-ea"/>
                <a:cs typeface="+mn-cs"/>
              </a:rPr>
              <a:t> und </a:t>
            </a:r>
            <a:r>
              <a:rPr lang="en-US" sz="1200" kern="1200" noProof="0" dirty="0" err="1" smtClean="0">
                <a:solidFill>
                  <a:schemeClr val="tx1"/>
                </a:solidFill>
                <a:effectLst/>
                <a:latin typeface="Arial"/>
                <a:ea typeface="+mn-ea"/>
                <a:cs typeface="+mn-cs"/>
              </a:rPr>
              <a:t>Informationen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zum</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Markenrecht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finden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Sie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unter</a:t>
            </a:r>
            <a:r>
              <a:rPr lang="en-US" sz="1200" kern="1200" noProof="0" dirty="0" smtClean="0">
                <a:solidFill>
                  <a:schemeClr val="tx1"/>
                </a:solidFill>
                <a:effectLst/>
                <a:latin typeface="Arial"/>
                <a:ea typeface="+mn-ea"/>
                <a:cs typeface="+mn-cs"/>
              </a:rPr>
              <a:t> </a:t>
            </a:r>
            <a:r>
              <a:rPr lang="en-US" sz="1200" kern="1200" noProof="0" dirty="0" smtClean="0">
                <a:solidFill>
                  <a:schemeClr val="tx1"/>
                </a:solidFill>
                <a:effectLst/>
                <a:latin typeface="Arial"/>
                <a:ea typeface="+mn-ea"/>
                <a:cs typeface="+mn-cs"/>
                <a:hlinkClick r:id="rId2"/>
              </a:rPr>
              <a:t>http://global.sap.com/corporate-de/legal/copyright/index.epx</a:t>
            </a:r>
            <a:r>
              <a:rPr lang="en-US" sz="1200" kern="1200" noProof="0" dirty="0" smtClean="0">
                <a:solidFill>
                  <a:schemeClr val="tx1"/>
                </a:solidFill>
                <a:effectLst/>
                <a:latin typeface="Arial"/>
                <a:ea typeface="+mn-ea"/>
                <a:cs typeface="+mn-cs"/>
              </a:rPr>
              <a:t>.</a:t>
            </a:r>
          </a:p>
          <a:p>
            <a:pPr>
              <a:spcBef>
                <a:spcPts val="1200"/>
              </a:spcBef>
            </a:pPr>
            <a:r>
              <a:rPr lang="en-US" sz="1200" kern="1200" noProof="0" dirty="0" smtClean="0">
                <a:solidFill>
                  <a:schemeClr val="tx1"/>
                </a:solidFill>
                <a:effectLst/>
                <a:latin typeface="Arial"/>
                <a:ea typeface="+mn-ea"/>
                <a:cs typeface="+mn-cs"/>
              </a:rPr>
              <a:t>Die von SAP AG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deren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Vertriebsfirmen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angebotenen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Softwareprodukte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können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Softwarekomponenten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auch</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anderer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Softwarehersteller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enthalten</a:t>
            </a:r>
            <a:r>
              <a:rPr lang="en-US" sz="1200" kern="1200" noProof="0" dirty="0" smtClean="0">
                <a:solidFill>
                  <a:schemeClr val="tx1"/>
                </a:solidFill>
                <a:effectLst/>
                <a:latin typeface="Arial"/>
                <a:ea typeface="+mn-ea"/>
                <a:cs typeface="+mn-cs"/>
              </a:rPr>
              <a:t>.</a:t>
            </a:r>
          </a:p>
          <a:p>
            <a:pPr>
              <a:spcBef>
                <a:spcPts val="1200"/>
              </a:spcBef>
            </a:pPr>
            <a:r>
              <a:rPr lang="en-US" sz="1200" kern="1200" noProof="0" dirty="0" err="1" smtClean="0">
                <a:solidFill>
                  <a:schemeClr val="tx1"/>
                </a:solidFill>
                <a:effectLst/>
                <a:latin typeface="Arial"/>
                <a:ea typeface="+mn-ea"/>
                <a:cs typeface="+mn-cs"/>
              </a:rPr>
              <a:t>Produkte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können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länderspezifische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Unterschiede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aufweisen</a:t>
            </a:r>
            <a:r>
              <a:rPr lang="en-US" sz="1200" kern="1200" noProof="0" dirty="0" smtClean="0">
                <a:solidFill>
                  <a:schemeClr val="tx1"/>
                </a:solidFill>
                <a:effectLst/>
                <a:latin typeface="Arial"/>
                <a:ea typeface="+mn-ea"/>
                <a:cs typeface="+mn-cs"/>
              </a:rPr>
              <a:t>.</a:t>
            </a:r>
          </a:p>
          <a:p>
            <a:pPr>
              <a:spcBef>
                <a:spcPts val="1200"/>
              </a:spcBef>
            </a:pPr>
            <a:r>
              <a:rPr lang="en-US" sz="1200" kern="1200" noProof="0" dirty="0" smtClean="0">
                <a:solidFill>
                  <a:schemeClr val="tx1"/>
                </a:solidFill>
                <a:effectLst/>
                <a:latin typeface="Arial"/>
                <a:ea typeface="+mn-ea"/>
                <a:cs typeface="+mn-cs"/>
              </a:rPr>
              <a:t>Die </a:t>
            </a:r>
            <a:r>
              <a:rPr lang="en-US" sz="1200" kern="1200" noProof="0" dirty="0" err="1" smtClean="0">
                <a:solidFill>
                  <a:schemeClr val="tx1"/>
                </a:solidFill>
                <a:effectLst/>
                <a:latin typeface="Arial"/>
                <a:ea typeface="+mn-ea"/>
                <a:cs typeface="+mn-cs"/>
              </a:rPr>
              <a:t>vorliegenden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Unterlagen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werden</a:t>
            </a:r>
            <a:r>
              <a:rPr lang="en-US" sz="1200" kern="1200" noProof="0" dirty="0" smtClean="0">
                <a:solidFill>
                  <a:schemeClr val="tx1"/>
                </a:solidFill>
                <a:effectLst/>
                <a:latin typeface="Arial"/>
                <a:ea typeface="+mn-ea"/>
                <a:cs typeface="+mn-cs"/>
              </a:rPr>
              <a:t> von der SAP AG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einem</a:t>
            </a:r>
            <a:r>
              <a:rPr lang="en-US" sz="1200" kern="1200" noProof="0" dirty="0" smtClean="0">
                <a:solidFill>
                  <a:schemeClr val="tx1"/>
                </a:solidFill>
                <a:effectLst/>
                <a:latin typeface="Arial"/>
                <a:ea typeface="+mn-ea"/>
                <a:cs typeface="+mn-cs"/>
              </a:rPr>
              <a:t> SAP-</a:t>
            </a:r>
            <a:r>
              <a:rPr lang="en-US" sz="1200" kern="1200" noProof="0" dirty="0" err="1" smtClean="0">
                <a:solidFill>
                  <a:schemeClr val="tx1"/>
                </a:solidFill>
                <a:effectLst/>
                <a:latin typeface="Arial"/>
                <a:ea typeface="+mn-ea"/>
                <a:cs typeface="+mn-cs"/>
              </a:rPr>
              <a:t>Konzernunternehmen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bereitgestellt</a:t>
            </a:r>
            <a:r>
              <a:rPr lang="en-US" sz="1200" kern="1200" noProof="0" dirty="0" smtClean="0">
                <a:solidFill>
                  <a:schemeClr val="tx1"/>
                </a:solidFill>
                <a:effectLst/>
                <a:latin typeface="Arial"/>
                <a:ea typeface="+mn-ea"/>
                <a:cs typeface="+mn-cs"/>
              </a:rPr>
              <a:t> und </a:t>
            </a:r>
            <a:r>
              <a:rPr lang="en-US" sz="1200" kern="1200" noProof="0" dirty="0" err="1" smtClean="0">
                <a:solidFill>
                  <a:schemeClr val="tx1"/>
                </a:solidFill>
                <a:effectLst/>
                <a:latin typeface="Arial"/>
                <a:ea typeface="+mn-ea"/>
                <a:cs typeface="+mn-cs"/>
              </a:rPr>
              <a:t>dienen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ausschließlich</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Informationszwecken</a:t>
            </a:r>
            <a:r>
              <a:rPr lang="en-US" sz="1200" kern="1200" noProof="0" dirty="0" smtClean="0">
                <a:solidFill>
                  <a:schemeClr val="tx1"/>
                </a:solidFill>
                <a:effectLst/>
                <a:latin typeface="Arial"/>
                <a:ea typeface="+mn-ea"/>
                <a:cs typeface="+mn-cs"/>
              </a:rPr>
              <a:t>. </a:t>
            </a:r>
            <a:br>
              <a:rPr lang="en-US" sz="1200" kern="1200" noProof="0" dirty="0" smtClean="0">
                <a:solidFill>
                  <a:schemeClr val="tx1"/>
                </a:solidFill>
                <a:effectLst/>
                <a:latin typeface="Arial"/>
                <a:ea typeface="+mn-ea"/>
                <a:cs typeface="+mn-cs"/>
              </a:rPr>
            </a:br>
            <a:r>
              <a:rPr lang="en-US" sz="1200" kern="1200" noProof="0" dirty="0" smtClean="0">
                <a:solidFill>
                  <a:schemeClr val="tx1"/>
                </a:solidFill>
                <a:effectLst/>
                <a:latin typeface="Arial"/>
                <a:ea typeface="+mn-ea"/>
                <a:cs typeface="+mn-cs"/>
              </a:rPr>
              <a:t>Die SAP AG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ihre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Konzernunternehmen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übernehmen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keinerlei</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Haftung</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Gewährleistung</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für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Fehler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Unvollständigkeiten</a:t>
            </a:r>
            <a:r>
              <a:rPr lang="en-US" sz="1200" kern="1200" noProof="0" dirty="0" smtClean="0">
                <a:solidFill>
                  <a:schemeClr val="tx1"/>
                </a:solidFill>
                <a:effectLst/>
                <a:latin typeface="Arial"/>
                <a:ea typeface="+mn-ea"/>
                <a:cs typeface="+mn-cs"/>
              </a:rPr>
              <a:t> in </a:t>
            </a:r>
            <a:r>
              <a:rPr lang="en-US" sz="1200" kern="1200" noProof="0" dirty="0" err="1" smtClean="0">
                <a:solidFill>
                  <a:schemeClr val="tx1"/>
                </a:solidFill>
                <a:effectLst/>
                <a:latin typeface="Arial"/>
                <a:ea typeface="+mn-ea"/>
                <a:cs typeface="+mn-cs"/>
              </a:rPr>
              <a:t>dieser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Publikation</a:t>
            </a:r>
            <a:r>
              <a:rPr lang="en-US" sz="1200" kern="1200" noProof="0" dirty="0" smtClean="0">
                <a:solidFill>
                  <a:schemeClr val="tx1"/>
                </a:solidFill>
                <a:effectLst/>
                <a:latin typeface="Arial"/>
                <a:ea typeface="+mn-ea"/>
                <a:cs typeface="+mn-cs"/>
              </a:rPr>
              <a:t>. Die SAP AG </a:t>
            </a:r>
            <a:br>
              <a:rPr lang="en-US" sz="1200" kern="1200" noProof="0" dirty="0" smtClean="0">
                <a:solidFill>
                  <a:schemeClr val="tx1"/>
                </a:solidFill>
                <a:effectLst/>
                <a:latin typeface="Arial"/>
                <a:ea typeface="+mn-ea"/>
                <a:cs typeface="+mn-cs"/>
              </a:rPr>
            </a:b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ein</a:t>
            </a:r>
            <a:r>
              <a:rPr lang="en-US" sz="1200" kern="1200" noProof="0" dirty="0" smtClean="0">
                <a:solidFill>
                  <a:schemeClr val="tx1"/>
                </a:solidFill>
                <a:effectLst/>
                <a:latin typeface="Arial"/>
                <a:ea typeface="+mn-ea"/>
                <a:cs typeface="+mn-cs"/>
              </a:rPr>
              <a:t> SAP-</a:t>
            </a:r>
            <a:r>
              <a:rPr lang="en-US" sz="1200" kern="1200" noProof="0" dirty="0" err="1" smtClean="0">
                <a:solidFill>
                  <a:schemeClr val="tx1"/>
                </a:solidFill>
                <a:effectLst/>
                <a:latin typeface="Arial"/>
                <a:ea typeface="+mn-ea"/>
                <a:cs typeface="+mn-cs"/>
              </a:rPr>
              <a:t>Konzernunternehmen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steht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lediglich</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für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Produkte</a:t>
            </a:r>
            <a:r>
              <a:rPr lang="en-US" sz="1200" kern="1200" noProof="0" dirty="0" smtClean="0">
                <a:solidFill>
                  <a:schemeClr val="tx1"/>
                </a:solidFill>
                <a:effectLst/>
                <a:latin typeface="Arial"/>
                <a:ea typeface="+mn-ea"/>
                <a:cs typeface="+mn-cs"/>
              </a:rPr>
              <a:t> und </a:t>
            </a:r>
            <a:r>
              <a:rPr lang="en-US" sz="1200" kern="1200" noProof="0" dirty="0" err="1" smtClean="0">
                <a:solidFill>
                  <a:schemeClr val="tx1"/>
                </a:solidFill>
                <a:effectLst/>
                <a:latin typeface="Arial"/>
                <a:ea typeface="+mn-ea"/>
                <a:cs typeface="+mn-cs"/>
              </a:rPr>
              <a:t>Dienstleistungen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nach</a:t>
            </a:r>
            <a:r>
              <a:rPr lang="en-US" sz="1200" kern="1200" noProof="0" dirty="0" smtClean="0">
                <a:solidFill>
                  <a:schemeClr val="tx1"/>
                </a:solidFill>
                <a:effectLst/>
                <a:latin typeface="Arial"/>
                <a:ea typeface="+mn-ea"/>
                <a:cs typeface="+mn-cs"/>
              </a:rPr>
              <a:t> der </a:t>
            </a:r>
            <a:r>
              <a:rPr lang="en-US" sz="1200" kern="1200" noProof="0" dirty="0" err="1" smtClean="0">
                <a:solidFill>
                  <a:schemeClr val="tx1"/>
                </a:solidFill>
                <a:effectLst/>
                <a:latin typeface="Arial"/>
                <a:ea typeface="+mn-ea"/>
                <a:cs typeface="+mn-cs"/>
              </a:rPr>
              <a:t>Maßgabe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ein</a:t>
            </a:r>
            <a:r>
              <a:rPr lang="en-US" sz="1200" kern="1200" noProof="0" dirty="0" smtClean="0">
                <a:solidFill>
                  <a:schemeClr val="tx1"/>
                </a:solidFill>
                <a:effectLst/>
                <a:latin typeface="Arial"/>
                <a:ea typeface="+mn-ea"/>
                <a:cs typeface="+mn-cs"/>
              </a:rPr>
              <a:t>, die in der </a:t>
            </a:r>
            <a:r>
              <a:rPr lang="en-US" sz="1200" kern="1200" noProof="0" dirty="0" err="1" smtClean="0">
                <a:solidFill>
                  <a:schemeClr val="tx1"/>
                </a:solidFill>
                <a:effectLst/>
                <a:latin typeface="Arial"/>
                <a:ea typeface="+mn-ea"/>
                <a:cs typeface="+mn-cs"/>
              </a:rPr>
              <a:t>Vereinbarung</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über</a:t>
            </a:r>
            <a:r>
              <a:rPr lang="en-US" sz="1200" kern="1200" noProof="0" dirty="0" smtClean="0">
                <a:solidFill>
                  <a:schemeClr val="tx1"/>
                </a:solidFill>
                <a:effectLst/>
                <a:latin typeface="Arial"/>
                <a:ea typeface="+mn-ea"/>
                <a:cs typeface="+mn-cs"/>
              </a:rPr>
              <a:t> die </a:t>
            </a:r>
            <a:r>
              <a:rPr lang="en-US" sz="1200" kern="1200" noProof="0" dirty="0" err="1" smtClean="0">
                <a:solidFill>
                  <a:schemeClr val="tx1"/>
                </a:solidFill>
                <a:effectLst/>
                <a:latin typeface="Arial"/>
                <a:ea typeface="+mn-ea"/>
                <a:cs typeface="+mn-cs"/>
              </a:rPr>
              <a:t>jeweiligen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Produkte</a:t>
            </a:r>
            <a:r>
              <a:rPr lang="en-US" sz="1200" kern="1200" noProof="0" dirty="0" smtClean="0">
                <a:solidFill>
                  <a:schemeClr val="tx1"/>
                </a:solidFill>
                <a:effectLst/>
                <a:latin typeface="Arial"/>
                <a:ea typeface="+mn-ea"/>
                <a:cs typeface="+mn-cs"/>
              </a:rPr>
              <a:t> und </a:t>
            </a:r>
            <a:r>
              <a:rPr lang="en-US" sz="1200" kern="1200" noProof="0" dirty="0" err="1" smtClean="0">
                <a:solidFill>
                  <a:schemeClr val="tx1"/>
                </a:solidFill>
                <a:effectLst/>
                <a:latin typeface="Arial"/>
                <a:ea typeface="+mn-ea"/>
                <a:cs typeface="+mn-cs"/>
              </a:rPr>
              <a:t>Dienstleistungen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ausdrücklich</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geregelt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ist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Keine</a:t>
            </a:r>
            <a:r>
              <a:rPr lang="en-US" sz="1200" kern="1200" noProof="0" dirty="0" smtClean="0">
                <a:solidFill>
                  <a:schemeClr val="tx1"/>
                </a:solidFill>
                <a:effectLst/>
                <a:latin typeface="Arial"/>
                <a:ea typeface="+mn-ea"/>
                <a:cs typeface="+mn-cs"/>
              </a:rPr>
              <a:t> der </a:t>
            </a:r>
            <a:r>
              <a:rPr lang="en-US" sz="1200" kern="1200" noProof="0" dirty="0" err="1" smtClean="0">
                <a:solidFill>
                  <a:schemeClr val="tx1"/>
                </a:solidFill>
                <a:effectLst/>
                <a:latin typeface="Arial"/>
                <a:ea typeface="+mn-ea"/>
                <a:cs typeface="+mn-cs"/>
              </a:rPr>
              <a:t>hierin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enthaltenen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Informationen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ist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als</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zusätzliche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Garantie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interpretieren</a:t>
            </a:r>
            <a:r>
              <a:rPr lang="en-US" sz="1200" kern="1200" noProof="0" dirty="0" smtClean="0">
                <a:solidFill>
                  <a:schemeClr val="tx1"/>
                </a:solidFill>
                <a:effectLst/>
                <a:latin typeface="Arial"/>
                <a:ea typeface="+mn-ea"/>
                <a:cs typeface="+mn-cs"/>
              </a:rPr>
              <a:t>. 	</a:t>
            </a:r>
          </a:p>
          <a:p>
            <a:pPr>
              <a:spcBef>
                <a:spcPts val="1200"/>
              </a:spcBef>
            </a:pPr>
            <a:r>
              <a:rPr lang="en-US" sz="1200" kern="1200" noProof="0" dirty="0" err="1" smtClean="0">
                <a:solidFill>
                  <a:schemeClr val="tx1"/>
                </a:solidFill>
                <a:effectLst/>
                <a:latin typeface="Arial"/>
                <a:ea typeface="+mn-ea"/>
                <a:cs typeface="+mn-cs"/>
              </a:rPr>
              <a:t>Insbesondere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sind</a:t>
            </a:r>
            <a:r>
              <a:rPr lang="en-US" sz="1200" kern="1200" noProof="0" dirty="0" smtClean="0">
                <a:solidFill>
                  <a:schemeClr val="tx1"/>
                </a:solidFill>
                <a:effectLst/>
                <a:latin typeface="Arial"/>
                <a:ea typeface="+mn-ea"/>
                <a:cs typeface="+mn-cs"/>
              </a:rPr>
              <a:t> die SAP AG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ihre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Konzernunternehmen</a:t>
            </a:r>
            <a:r>
              <a:rPr lang="en-US" sz="1200" kern="1200" noProof="0" dirty="0" smtClean="0">
                <a:solidFill>
                  <a:schemeClr val="tx1"/>
                </a:solidFill>
                <a:effectLst/>
                <a:latin typeface="Arial"/>
                <a:ea typeface="+mn-ea"/>
                <a:cs typeface="+mn-cs"/>
              </a:rPr>
              <a:t> in </a:t>
            </a:r>
            <a:r>
              <a:rPr lang="en-US" sz="1200" kern="1200" noProof="0" dirty="0" err="1" smtClean="0">
                <a:solidFill>
                  <a:schemeClr val="tx1"/>
                </a:solidFill>
                <a:effectLst/>
                <a:latin typeface="Arial"/>
                <a:ea typeface="+mn-ea"/>
                <a:cs typeface="+mn-cs"/>
              </a:rPr>
              <a:t>keiner</a:t>
            </a:r>
            <a:r>
              <a:rPr lang="en-US" sz="1200" kern="1200" noProof="0" dirty="0" smtClean="0">
                <a:solidFill>
                  <a:schemeClr val="tx1"/>
                </a:solidFill>
                <a:effectLst/>
                <a:latin typeface="Arial"/>
                <a:ea typeface="+mn-ea"/>
                <a:cs typeface="+mn-cs"/>
              </a:rPr>
              <a:t> Weise </a:t>
            </a:r>
            <a:r>
              <a:rPr lang="en-US" sz="1200" kern="1200" noProof="0" dirty="0" err="1" smtClean="0">
                <a:solidFill>
                  <a:schemeClr val="tx1"/>
                </a:solidFill>
                <a:effectLst/>
                <a:latin typeface="Arial"/>
                <a:ea typeface="+mn-ea"/>
                <a:cs typeface="+mn-cs"/>
              </a:rPr>
              <a:t>verpflichtet</a:t>
            </a:r>
            <a:r>
              <a:rPr lang="en-US" sz="1200" kern="1200" noProof="0" dirty="0" smtClean="0">
                <a:solidFill>
                  <a:schemeClr val="tx1"/>
                </a:solidFill>
                <a:effectLst/>
                <a:latin typeface="Arial"/>
                <a:ea typeface="+mn-ea"/>
                <a:cs typeface="+mn-cs"/>
              </a:rPr>
              <a:t>, in </a:t>
            </a:r>
            <a:r>
              <a:rPr lang="en-US" sz="1200" kern="1200" noProof="0" dirty="0" err="1" smtClean="0">
                <a:solidFill>
                  <a:schemeClr val="tx1"/>
                </a:solidFill>
                <a:effectLst/>
                <a:latin typeface="Arial"/>
                <a:ea typeface="+mn-ea"/>
                <a:cs typeface="+mn-cs"/>
              </a:rPr>
              <a:t>dieser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Publikation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einer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zugehörigen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Präsentation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dargestellte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Geschäftsabläufe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verfolgen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hierin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wiedergegebene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Funktionen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entwickeln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veröffentlichen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Diese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Publikation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eine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zugehörige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Präsentation</a:t>
            </a:r>
            <a:r>
              <a:rPr lang="en-US" sz="1200" kern="1200" noProof="0" dirty="0" smtClean="0">
                <a:solidFill>
                  <a:schemeClr val="tx1"/>
                </a:solidFill>
                <a:effectLst/>
                <a:latin typeface="Arial"/>
                <a:ea typeface="+mn-ea"/>
                <a:cs typeface="+mn-cs"/>
              </a:rPr>
              <a:t>, </a:t>
            </a:r>
            <a:br>
              <a:rPr lang="en-US" sz="1200" kern="1200" noProof="0" dirty="0" smtClean="0">
                <a:solidFill>
                  <a:schemeClr val="tx1"/>
                </a:solidFill>
                <a:effectLst/>
                <a:latin typeface="Arial"/>
                <a:ea typeface="+mn-ea"/>
                <a:cs typeface="+mn-cs"/>
              </a:rPr>
            </a:br>
            <a:r>
              <a:rPr lang="en-US" sz="1200" kern="1200" noProof="0" dirty="0" smtClean="0">
                <a:solidFill>
                  <a:schemeClr val="tx1"/>
                </a:solidFill>
                <a:effectLst/>
                <a:latin typeface="Arial"/>
                <a:ea typeface="+mn-ea"/>
                <a:cs typeface="+mn-cs"/>
              </a:rPr>
              <a:t>die </a:t>
            </a:r>
            <a:r>
              <a:rPr lang="en-US" sz="1200" kern="1200" noProof="0" dirty="0" err="1" smtClean="0">
                <a:solidFill>
                  <a:schemeClr val="tx1"/>
                </a:solidFill>
                <a:effectLst/>
                <a:latin typeface="Arial"/>
                <a:ea typeface="+mn-ea"/>
                <a:cs typeface="+mn-cs"/>
              </a:rPr>
              <a:t>Strategie</a:t>
            </a:r>
            <a:r>
              <a:rPr lang="en-US" sz="1200" kern="1200" noProof="0" dirty="0" smtClean="0">
                <a:solidFill>
                  <a:schemeClr val="tx1"/>
                </a:solidFill>
                <a:effectLst/>
                <a:latin typeface="Arial"/>
                <a:ea typeface="+mn-ea"/>
                <a:cs typeface="+mn-cs"/>
              </a:rPr>
              <a:t> und </a:t>
            </a:r>
            <a:r>
              <a:rPr lang="en-US" sz="1200" kern="1200" noProof="0" dirty="0" err="1" smtClean="0">
                <a:solidFill>
                  <a:schemeClr val="tx1"/>
                </a:solidFill>
                <a:effectLst/>
                <a:latin typeface="Arial"/>
                <a:ea typeface="+mn-ea"/>
                <a:cs typeface="+mn-cs"/>
              </a:rPr>
              <a:t>etwaige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künftige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Entwicklungen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Produkte</a:t>
            </a:r>
            <a:r>
              <a:rPr lang="en-US" sz="1200" kern="1200" noProof="0" dirty="0" smtClean="0">
                <a:solidFill>
                  <a:schemeClr val="tx1"/>
                </a:solidFill>
                <a:effectLst/>
                <a:latin typeface="Arial"/>
                <a:ea typeface="+mn-ea"/>
                <a:cs typeface="+mn-cs"/>
              </a:rPr>
              <a:t> und/</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Plattformen</a:t>
            </a:r>
            <a:r>
              <a:rPr lang="en-US" sz="1200" kern="1200" noProof="0" dirty="0" smtClean="0">
                <a:solidFill>
                  <a:schemeClr val="tx1"/>
                </a:solidFill>
                <a:effectLst/>
                <a:latin typeface="Arial"/>
                <a:ea typeface="+mn-ea"/>
                <a:cs typeface="+mn-cs"/>
              </a:rPr>
              <a:t> der SAP AG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ihrer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Konzernunternehmen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können</a:t>
            </a:r>
            <a:r>
              <a:rPr lang="en-US" sz="1200" kern="1200" noProof="0" dirty="0" smtClean="0">
                <a:solidFill>
                  <a:schemeClr val="tx1"/>
                </a:solidFill>
                <a:effectLst/>
                <a:latin typeface="Arial"/>
                <a:ea typeface="+mn-ea"/>
                <a:cs typeface="+mn-cs"/>
              </a:rPr>
              <a:t> von der SAP AG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ihren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Konzernunternehmen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jederzeit</a:t>
            </a:r>
            <a:r>
              <a:rPr lang="en-US" sz="1200" kern="1200" noProof="0" dirty="0" smtClean="0">
                <a:solidFill>
                  <a:schemeClr val="tx1"/>
                </a:solidFill>
                <a:effectLst/>
                <a:latin typeface="Arial"/>
                <a:ea typeface="+mn-ea"/>
                <a:cs typeface="+mn-cs"/>
              </a:rPr>
              <a:t> und </a:t>
            </a:r>
            <a:r>
              <a:rPr lang="en-US" sz="1200" kern="1200" noProof="0" dirty="0" err="1" smtClean="0">
                <a:solidFill>
                  <a:schemeClr val="tx1"/>
                </a:solidFill>
                <a:effectLst/>
                <a:latin typeface="Arial"/>
                <a:ea typeface="+mn-ea"/>
                <a:cs typeface="+mn-cs"/>
              </a:rPr>
              <a:t>ohne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Angabe</a:t>
            </a:r>
            <a:r>
              <a:rPr lang="en-US" sz="1200" kern="1200" noProof="0" dirty="0" smtClean="0">
                <a:solidFill>
                  <a:schemeClr val="tx1"/>
                </a:solidFill>
                <a:effectLst/>
                <a:latin typeface="Arial"/>
                <a:ea typeface="+mn-ea"/>
                <a:cs typeface="+mn-cs"/>
              </a:rPr>
              <a:t> von </a:t>
            </a:r>
            <a:r>
              <a:rPr lang="en-US" sz="1200" kern="1200" noProof="0" dirty="0" err="1" smtClean="0">
                <a:solidFill>
                  <a:schemeClr val="tx1"/>
                </a:solidFill>
                <a:effectLst/>
                <a:latin typeface="Arial"/>
                <a:ea typeface="+mn-ea"/>
                <a:cs typeface="+mn-cs"/>
              </a:rPr>
              <a:t>Gründen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unangekündigt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geändert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werden</a:t>
            </a:r>
            <a:r>
              <a:rPr lang="en-US" sz="1200" kern="1200" noProof="0" dirty="0" smtClean="0">
                <a:solidFill>
                  <a:schemeClr val="tx1"/>
                </a:solidFill>
                <a:effectLst/>
                <a:latin typeface="Arial"/>
                <a:ea typeface="+mn-ea"/>
                <a:cs typeface="+mn-cs"/>
              </a:rPr>
              <a:t>. </a:t>
            </a:r>
            <a:br>
              <a:rPr lang="en-US" sz="1200" kern="1200" noProof="0" dirty="0" smtClean="0">
                <a:solidFill>
                  <a:schemeClr val="tx1"/>
                </a:solidFill>
                <a:effectLst/>
                <a:latin typeface="Arial"/>
                <a:ea typeface="+mn-ea"/>
                <a:cs typeface="+mn-cs"/>
              </a:rPr>
            </a:br>
            <a:r>
              <a:rPr lang="en-US" sz="1200" kern="1200" noProof="0" dirty="0" smtClean="0">
                <a:solidFill>
                  <a:schemeClr val="tx1"/>
                </a:solidFill>
                <a:effectLst/>
                <a:latin typeface="Arial"/>
                <a:ea typeface="+mn-ea"/>
                <a:cs typeface="+mn-cs"/>
              </a:rPr>
              <a:t>Die in </a:t>
            </a:r>
            <a:r>
              <a:rPr lang="en-US" sz="1200" kern="1200" noProof="0" dirty="0" err="1" smtClean="0">
                <a:solidFill>
                  <a:schemeClr val="tx1"/>
                </a:solidFill>
                <a:effectLst/>
                <a:latin typeface="Arial"/>
                <a:ea typeface="+mn-ea"/>
                <a:cs typeface="+mn-cs"/>
              </a:rPr>
              <a:t>dieser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Publikation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enthaltenen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Informationen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stellen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keine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Zusage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kein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Versprechen</a:t>
            </a:r>
            <a:r>
              <a:rPr lang="en-US" sz="1200" kern="1200" noProof="0" dirty="0" smtClean="0">
                <a:solidFill>
                  <a:schemeClr val="tx1"/>
                </a:solidFill>
                <a:effectLst/>
                <a:latin typeface="Arial"/>
                <a:ea typeface="+mn-ea"/>
                <a:cs typeface="+mn-cs"/>
              </a:rPr>
              <a:t> und </a:t>
            </a:r>
            <a:r>
              <a:rPr lang="en-US" sz="1200" kern="1200" noProof="0" dirty="0" err="1" smtClean="0">
                <a:solidFill>
                  <a:schemeClr val="tx1"/>
                </a:solidFill>
                <a:effectLst/>
                <a:latin typeface="Arial"/>
                <a:ea typeface="+mn-ea"/>
                <a:cs typeface="+mn-cs"/>
              </a:rPr>
              <a:t>keine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rechtliche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Verpflichtung</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Lieferung</a:t>
            </a:r>
            <a:r>
              <a:rPr lang="en-US" sz="1200" kern="1200" noProof="0" dirty="0" smtClean="0">
                <a:solidFill>
                  <a:schemeClr val="tx1"/>
                </a:solidFill>
                <a:effectLst/>
                <a:latin typeface="Arial"/>
                <a:ea typeface="+mn-ea"/>
                <a:cs typeface="+mn-cs"/>
              </a:rPr>
              <a:t> von Material, Code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Funktionen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dar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Sämtliche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vorausschauenden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Aussagen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unterliegen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unterschiedlichen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Risiken</a:t>
            </a:r>
            <a:r>
              <a:rPr lang="en-US" sz="1200" kern="1200" noProof="0" dirty="0" smtClean="0">
                <a:solidFill>
                  <a:schemeClr val="tx1"/>
                </a:solidFill>
                <a:effectLst/>
                <a:latin typeface="Arial"/>
                <a:ea typeface="+mn-ea"/>
                <a:cs typeface="+mn-cs"/>
              </a:rPr>
              <a:t> und </a:t>
            </a:r>
            <a:r>
              <a:rPr lang="en-US" sz="1200" kern="1200" noProof="0" dirty="0" err="1" smtClean="0">
                <a:solidFill>
                  <a:schemeClr val="tx1"/>
                </a:solidFill>
                <a:effectLst/>
                <a:latin typeface="Arial"/>
                <a:ea typeface="+mn-ea"/>
                <a:cs typeface="+mn-cs"/>
              </a:rPr>
              <a:t>Unsicherheiten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durch</a:t>
            </a:r>
            <a:r>
              <a:rPr lang="en-US" sz="1200" kern="1200" noProof="0" dirty="0" smtClean="0">
                <a:solidFill>
                  <a:schemeClr val="tx1"/>
                </a:solidFill>
                <a:effectLst/>
                <a:latin typeface="Arial"/>
                <a:ea typeface="+mn-ea"/>
                <a:cs typeface="+mn-cs"/>
              </a:rPr>
              <a:t> die </a:t>
            </a:r>
            <a:r>
              <a:rPr lang="en-US" sz="1200" kern="1200" noProof="0" dirty="0" err="1" smtClean="0">
                <a:solidFill>
                  <a:schemeClr val="tx1"/>
                </a:solidFill>
                <a:effectLst/>
                <a:latin typeface="Arial"/>
                <a:ea typeface="+mn-ea"/>
                <a:cs typeface="+mn-cs"/>
              </a:rPr>
              <a:t>die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tatsächlichen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Ergebnisse</a:t>
            </a:r>
            <a:r>
              <a:rPr lang="en-US" sz="1200" kern="1200" noProof="0" dirty="0" smtClean="0">
                <a:solidFill>
                  <a:schemeClr val="tx1"/>
                </a:solidFill>
                <a:effectLst/>
                <a:latin typeface="Arial"/>
                <a:ea typeface="+mn-ea"/>
                <a:cs typeface="+mn-cs"/>
              </a:rPr>
              <a:t> von den </a:t>
            </a:r>
            <a:r>
              <a:rPr lang="en-US" sz="1200" kern="1200" noProof="0" dirty="0" err="1" smtClean="0">
                <a:solidFill>
                  <a:schemeClr val="tx1"/>
                </a:solidFill>
                <a:effectLst/>
                <a:latin typeface="Arial"/>
                <a:ea typeface="+mn-ea"/>
                <a:cs typeface="+mn-cs"/>
              </a:rPr>
              <a:t>Erwartungen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abweichen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können</a:t>
            </a:r>
            <a:r>
              <a:rPr lang="en-US" sz="1200" kern="1200" noProof="0" dirty="0" smtClean="0">
                <a:solidFill>
                  <a:schemeClr val="tx1"/>
                </a:solidFill>
                <a:effectLst/>
                <a:latin typeface="Arial"/>
                <a:ea typeface="+mn-ea"/>
                <a:cs typeface="+mn-cs"/>
              </a:rPr>
              <a:t>. Die </a:t>
            </a:r>
            <a:r>
              <a:rPr lang="en-US" sz="1200" kern="1200" noProof="0" dirty="0" err="1" smtClean="0">
                <a:solidFill>
                  <a:schemeClr val="tx1"/>
                </a:solidFill>
                <a:effectLst/>
                <a:latin typeface="Arial"/>
                <a:ea typeface="+mn-ea"/>
                <a:cs typeface="+mn-cs"/>
              </a:rPr>
              <a:t>vorausschauenden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Aussagen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geben</a:t>
            </a:r>
            <a:r>
              <a:rPr lang="en-US" sz="1200" kern="1200" noProof="0" dirty="0" smtClean="0">
                <a:solidFill>
                  <a:schemeClr val="tx1"/>
                </a:solidFill>
                <a:effectLst/>
                <a:latin typeface="Arial"/>
                <a:ea typeface="+mn-ea"/>
                <a:cs typeface="+mn-cs"/>
              </a:rPr>
              <a:t> die </a:t>
            </a:r>
            <a:r>
              <a:rPr lang="en-US" sz="1200" kern="1200" noProof="0" dirty="0" err="1" smtClean="0">
                <a:solidFill>
                  <a:schemeClr val="tx1"/>
                </a:solidFill>
                <a:effectLst/>
                <a:latin typeface="Arial"/>
                <a:ea typeface="+mn-ea"/>
                <a:cs typeface="+mn-cs"/>
              </a:rPr>
              <a:t>Sicht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dem</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Zeitpunkt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wieder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dem</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sie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getätigt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wurden</a:t>
            </a:r>
            <a:r>
              <a:rPr lang="en-US" sz="1200" kern="1200" noProof="0" dirty="0" smtClean="0">
                <a:solidFill>
                  <a:schemeClr val="tx1"/>
                </a:solidFill>
                <a:effectLst/>
                <a:latin typeface="Arial"/>
                <a:ea typeface="+mn-ea"/>
                <a:cs typeface="+mn-cs"/>
              </a:rPr>
              <a:t>. Dem </a:t>
            </a:r>
            <a:r>
              <a:rPr lang="en-US" sz="1200" kern="1200" noProof="0" dirty="0" err="1" smtClean="0">
                <a:solidFill>
                  <a:schemeClr val="tx1"/>
                </a:solidFill>
                <a:effectLst/>
                <a:latin typeface="Arial"/>
                <a:ea typeface="+mn-ea"/>
                <a:cs typeface="+mn-cs"/>
              </a:rPr>
              <a:t>Leser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wird</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empfohlen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diesen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Aussagen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kein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übertriebenes</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Vertrauen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schenken</a:t>
            </a:r>
            <a:r>
              <a:rPr lang="en-US" sz="1200" kern="1200" noProof="0" dirty="0" smtClean="0">
                <a:solidFill>
                  <a:schemeClr val="tx1"/>
                </a:solidFill>
                <a:effectLst/>
                <a:latin typeface="Arial"/>
                <a:ea typeface="+mn-ea"/>
                <a:cs typeface="+mn-cs"/>
              </a:rPr>
              <a:t> und </a:t>
            </a:r>
            <a:r>
              <a:rPr lang="en-US" sz="1200" kern="1200" noProof="0" dirty="0" err="1" smtClean="0">
                <a:solidFill>
                  <a:schemeClr val="tx1"/>
                </a:solidFill>
                <a:effectLst/>
                <a:latin typeface="Arial"/>
                <a:ea typeface="+mn-ea"/>
                <a:cs typeface="+mn-cs"/>
              </a:rPr>
              <a:t>sich</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bei</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Kaufentscheidungen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nicht</a:t>
            </a:r>
            <a:r>
              <a:rPr lang="en-US" sz="1200" kern="1200" noProof="0" dirty="0" smtClean="0">
                <a:solidFill>
                  <a:schemeClr val="tx1"/>
                </a:solidFill>
                <a:effectLst/>
                <a:latin typeface="Arial"/>
                <a:ea typeface="+mn-ea"/>
                <a:cs typeface="+mn-cs"/>
              </a:rPr>
              <a:t> auf </a:t>
            </a:r>
            <a:r>
              <a:rPr lang="en-US" sz="1200" kern="1200" noProof="0" dirty="0" err="1" smtClean="0">
                <a:solidFill>
                  <a:schemeClr val="tx1"/>
                </a:solidFill>
                <a:effectLst/>
                <a:latin typeface="Arial"/>
                <a:ea typeface="+mn-ea"/>
                <a:cs typeface="+mn-cs"/>
              </a:rPr>
              <a:t>sie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stützen</a:t>
            </a:r>
            <a:r>
              <a:rPr lang="en-US" sz="1200" kern="1200" noProof="0" dirty="0" smtClean="0">
                <a:solidFill>
                  <a:schemeClr val="tx1"/>
                </a:solidFill>
                <a:effectLst/>
                <a:latin typeface="Arial"/>
                <a:ea typeface="+mn-ea"/>
                <a:cs typeface="+mn-cs"/>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999" y="324075"/>
            <a:ext cx="11547325"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9" name="Title 1"/>
          <p:cNvSpPr>
            <a:spLocks noGrp="1"/>
          </p:cNvSpPr>
          <p:nvPr>
            <p:ph type="ctrTitle" hasCustomPrompt="1"/>
          </p:nvPr>
        </p:nvSpPr>
        <p:spPr bwMode="gray">
          <a:xfrm>
            <a:off x="323999" y="324075"/>
            <a:ext cx="11547325"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6" name="Picture 5"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Thank you</a:t>
            </a:r>
            <a:endParaRPr lang="en-US"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6462"/>
            <a:ext cx="11545200" cy="1846659"/>
          </a:xfrm>
        </p:spPr>
        <p:txBody>
          <a:bodyPr anchor="b" anchorCtr="0">
            <a:noAutofit/>
          </a:bodyPr>
          <a:lstStyle>
            <a:lvl1pPr>
              <a:spcBef>
                <a:spcPts val="0"/>
              </a:spcBef>
              <a:defRPr sz="20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478741"/>
            <a:ext cx="1826494" cy="907200"/>
          </a:xfrm>
          <a:prstGeom prst="rect">
            <a:avLst/>
          </a:prstGeom>
          <a:noFill/>
          <a:ln>
            <a:noFill/>
          </a:ln>
        </p:spPr>
      </p:pic>
      <p:sp>
        <p:nvSpPr>
          <p:cNvPr id="6" name="TextBox 5"/>
          <p:cNvSpPr txBox="1"/>
          <p:nvPr userDrawn="1"/>
        </p:nvSpPr>
        <p:spPr bwMode="black">
          <a:xfrm>
            <a:off x="324000" y="6622344"/>
            <a:ext cx="3775077" cy="153888"/>
          </a:xfrm>
          <a:prstGeom prst="rect">
            <a:avLst/>
          </a:prstGeom>
          <a:noFill/>
        </p:spPr>
        <p:txBody>
          <a:bodyPr wrap="none" lIns="0" tIns="0" rIns="0" bIns="0" rtlCol="0">
            <a:spAutoFit/>
          </a:bodyPr>
          <a:lstStyle/>
          <a:p>
            <a:pPr marL="158780" indent="-158780" algn="l">
              <a:buClr>
                <a:schemeClr val="tx1"/>
              </a:buClr>
              <a:buFont typeface="Arial" pitchFamily="34" charset="0"/>
              <a:buChar char="©"/>
              <a:tabLst/>
            </a:pPr>
            <a:r>
              <a:rPr lang="en-US" sz="1000" noProof="0" dirty="0" smtClean="0">
                <a:solidFill>
                  <a:schemeClr val="tx1"/>
                </a:solidFill>
              </a:rPr>
              <a:t>2014 SAP AG or an SAP affiliate company. All rights reserved.</a:t>
            </a: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12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smtClean="0"/>
              <a:t>Agenda Item/Divider Headline</a:t>
            </a:r>
          </a:p>
          <a:p>
            <a:pPr lvl="1"/>
            <a:r>
              <a:rPr lang="en-US" dirty="0" smtClean="0"/>
              <a:t>Details</a:t>
            </a:r>
          </a:p>
          <a:p>
            <a:pPr lvl="2"/>
            <a:r>
              <a:rPr lang="en-US" dirty="0" smtClean="0"/>
              <a:t>Third Level</a:t>
            </a:r>
          </a:p>
          <a:p>
            <a:pPr lvl="3"/>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22344"/>
            <a:ext cx="3775077" cy="153888"/>
          </a:xfrm>
          <a:prstGeom prst="rect">
            <a:avLst/>
          </a:prstGeom>
          <a:noFill/>
        </p:spPr>
        <p:txBody>
          <a:bodyPr wrap="none" lIns="85730" tIns="0" rIns="0" bIns="0" rtlCol="0">
            <a:spAutoFit/>
          </a:bodyPr>
          <a:lstStyle/>
          <a:p>
            <a:pPr marL="158780" indent="-158780" algn="l">
              <a:buClr>
                <a:schemeClr val="bg1"/>
              </a:buClr>
              <a:buFont typeface="Arial" pitchFamily="34" charset="0"/>
              <a:buChar char="©"/>
              <a:tabLst/>
            </a:pPr>
            <a:r>
              <a:rPr lang="en-US" sz="1000" noProof="0" dirty="0" smtClean="0">
                <a:solidFill>
                  <a:schemeClr val="bg1"/>
                </a:solidFill>
              </a:rPr>
              <a:t>2014 SAP AG or an SAP affiliate company. All rights reserved.</a:t>
            </a:r>
          </a:p>
        </p:txBody>
      </p:sp>
      <p:sp>
        <p:nvSpPr>
          <p:cNvPr id="34" name="TextBox 33"/>
          <p:cNvSpPr txBox="1"/>
          <p:nvPr/>
        </p:nvSpPr>
        <p:spPr bwMode="black">
          <a:xfrm>
            <a:off x="11624489" y="6622344"/>
            <a:ext cx="243661" cy="153888"/>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bg1"/>
                </a:solidFill>
              </a:rPr>
              <a:pPr marL="111525" indent="-111525" algn="r">
                <a:buClr>
                  <a:schemeClr val="accent2"/>
                </a:buClr>
                <a:buFont typeface="Arial" pitchFamily="34" charset="0"/>
                <a:buNone/>
              </a:pPr>
              <a:t>‹#›</a:t>
            </a:fld>
            <a:endParaRPr lang="en-US" sz="1000" noProof="0" dirty="0" smtClean="0">
              <a:solidFill>
                <a:schemeClr val="bg1"/>
              </a:solidFill>
            </a:endParaRPr>
          </a:p>
        </p:txBody>
      </p:sp>
      <p:sp>
        <p:nvSpPr>
          <p:cNvPr id="4" name="Information_Classification"/>
          <p:cNvSpPr txBox="1"/>
          <p:nvPr/>
        </p:nvSpPr>
        <p:spPr>
          <a:xfrm>
            <a:off x="10718800" y="6623893"/>
            <a:ext cx="424796" cy="153888"/>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en-US" sz="1000" b="0" i="0" u="none" kern="0" baseline="0" dirty="0" smtClean="0">
                <a:solidFill>
                  <a:srgbClr val="FFFFFF"/>
                </a:solidFill>
                <a:latin typeface="Arial"/>
                <a:ea typeface="Arial Unicode MS"/>
                <a:cs typeface="Arial Unicode MS" pitchFamily="34" charset="-128"/>
                <a:sym typeface="Arial"/>
              </a:rPr>
              <a:t>Internal</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hyperlink" Target="mailto:Oliver.frendo@sap.com"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hyperlink" Target="mailto:matthias.liedtke@sap.com"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descr="C:\Users\D059412\Downloads\aa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7329"/>
            <a:ext cx="13773834" cy="688691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11" name="Rectangle 10"/>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smtClean="0"/>
              <a:t>JavaScript </a:t>
            </a:r>
            <a:r>
              <a:rPr lang="en-US" dirty="0" err="1" smtClean="0"/>
              <a:t>CrossCourse</a:t>
            </a:r>
            <a:endParaRPr lang="en-US" dirty="0"/>
          </a:p>
        </p:txBody>
      </p:sp>
      <p:sp>
        <p:nvSpPr>
          <p:cNvPr id="3" name="Subtitle 2"/>
          <p:cNvSpPr>
            <a:spLocks noGrp="1"/>
          </p:cNvSpPr>
          <p:nvPr>
            <p:ph type="subTitle" idx="1"/>
          </p:nvPr>
        </p:nvSpPr>
        <p:spPr/>
        <p:txBody>
          <a:bodyPr/>
          <a:lstStyle/>
          <a:p>
            <a:r>
              <a:rPr lang="en-US" dirty="0" smtClean="0"/>
              <a:t>Oliver Frendo, Matthias Liedtke</a:t>
            </a:r>
          </a:p>
          <a:p>
            <a:r>
              <a:rPr lang="en-US" dirty="0" smtClean="0"/>
              <a:t>24.04.2015</a:t>
            </a:r>
          </a:p>
        </p:txBody>
      </p:sp>
      <p:sp>
        <p:nvSpPr>
          <p:cNvPr id="4" name="ConfidentialFlag"/>
          <p:cNvSpPr txBox="1"/>
          <p:nvPr/>
        </p:nvSpPr>
        <p:spPr>
          <a:xfrm>
            <a:off x="11041022" y="1837963"/>
            <a:ext cx="694789" cy="246221"/>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en-US" sz="1600" kern="0" dirty="0" smtClean="0">
                <a:solidFill>
                  <a:srgbClr val="000000"/>
                </a:solidFill>
                <a:ea typeface="Arial Unicode MS" pitchFamily="34" charset="-128"/>
                <a:cs typeface="Arial Unicode MS" pitchFamily="34" charset="-128"/>
              </a:rPr>
              <a:t>Internal</a:t>
            </a:r>
          </a:p>
        </p:txBody>
      </p:sp>
      <p:pic>
        <p:nvPicPr>
          <p:cNvPr id="1026" name="Picture 2" descr="http://upload.wikimedia.org/wikipedia/commons/6/6a/JavaScript-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878819" y="4546943"/>
            <a:ext cx="1990381" cy="19903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CSS – Einige wichtige Eigenschaften</a:t>
            </a:r>
            <a:endParaRPr lang="de-DE" dirty="0"/>
          </a:p>
        </p:txBody>
      </p:sp>
      <p:graphicFrame>
        <p:nvGraphicFramePr>
          <p:cNvPr id="5" name="Table 4"/>
          <p:cNvGraphicFramePr>
            <a:graphicFrameLocks noGrp="1"/>
          </p:cNvGraphicFramePr>
          <p:nvPr>
            <p:extLst>
              <p:ext uri="{D42A27DB-BD31-4B8C-83A1-F6EECF244321}">
                <p14:modId xmlns:p14="http://schemas.microsoft.com/office/powerpoint/2010/main" val="323151410"/>
              </p:ext>
            </p:extLst>
          </p:nvPr>
        </p:nvGraphicFramePr>
        <p:xfrm>
          <a:off x="322996" y="1385677"/>
          <a:ext cx="9546562" cy="4398896"/>
        </p:xfrm>
        <a:graphic>
          <a:graphicData uri="http://schemas.openxmlformats.org/drawingml/2006/table">
            <a:tbl>
              <a:tblPr firstRow="1" bandRow="1">
                <a:tableStyleId>{2D5ABB26-0587-4C30-8999-92F81FD0307C}</a:tableStyleId>
              </a:tblPr>
              <a:tblGrid>
                <a:gridCol w="4773281"/>
                <a:gridCol w="4773281"/>
              </a:tblGrid>
              <a:tr h="482776">
                <a:tc>
                  <a:txBody>
                    <a:bodyPr/>
                    <a:lstStyle/>
                    <a:p>
                      <a:pPr algn="l"/>
                      <a:r>
                        <a:rPr lang="de-DE" sz="2000" dirty="0" err="1" smtClean="0">
                          <a:solidFill>
                            <a:srgbClr val="7F007F"/>
                          </a:solidFill>
                          <a:latin typeface="Consolas"/>
                        </a:rPr>
                        <a:t>margin</a:t>
                      </a:r>
                      <a:endParaRPr lang="de-DE" sz="2000" u="none" dirty="0" smtClean="0">
                        <a:solidFill>
                          <a:srgbClr val="008080"/>
                        </a:solidFill>
                        <a:latin typeface="Consolas"/>
                      </a:endParaRPr>
                    </a:p>
                  </a:txBody>
                  <a:tcPr/>
                </a:tc>
                <a:tc>
                  <a:txBody>
                    <a:bodyPr/>
                    <a:lstStyle/>
                    <a:p>
                      <a:r>
                        <a:rPr lang="de-DE" dirty="0" smtClean="0"/>
                        <a:t>Außenabstand</a:t>
                      </a:r>
                      <a:endParaRPr lang="de-DE" dirty="0"/>
                    </a:p>
                  </a:txBody>
                  <a:tcPr/>
                </a:tc>
              </a:tr>
              <a:tr h="482776">
                <a:tc>
                  <a:txBody>
                    <a:bodyPr/>
                    <a:lstStyle/>
                    <a:p>
                      <a:pPr algn="l"/>
                      <a:r>
                        <a:rPr lang="de-DE" sz="2000" i="0" u="none" dirty="0" err="1" smtClean="0">
                          <a:solidFill>
                            <a:srgbClr val="7F007F"/>
                          </a:solidFill>
                          <a:latin typeface="Consolas"/>
                        </a:rPr>
                        <a:t>padding</a:t>
                      </a:r>
                      <a:endParaRPr lang="de-DE" sz="2000" i="0" u="none" dirty="0" smtClean="0">
                        <a:solidFill>
                          <a:srgbClr val="008080"/>
                        </a:solidFill>
                        <a:latin typeface="Consolas"/>
                      </a:endParaRPr>
                    </a:p>
                  </a:txBody>
                  <a:tcPr/>
                </a:tc>
                <a:tc>
                  <a:txBody>
                    <a:bodyPr/>
                    <a:lstStyle/>
                    <a:p>
                      <a:r>
                        <a:rPr lang="de-DE" dirty="0" smtClean="0"/>
                        <a:t>Innenabstand</a:t>
                      </a:r>
                      <a:endParaRPr lang="de-DE" dirty="0"/>
                    </a:p>
                  </a:txBody>
                  <a:tcPr/>
                </a:tc>
              </a:tr>
              <a:tr h="482776">
                <a:tc>
                  <a:txBody>
                    <a:bodyPr/>
                    <a:lstStyle/>
                    <a:p>
                      <a:pPr algn="l"/>
                      <a:r>
                        <a:rPr lang="de-DE" sz="2000" dirty="0" err="1" smtClean="0">
                          <a:solidFill>
                            <a:srgbClr val="7F007F"/>
                          </a:solidFill>
                          <a:latin typeface="Consolas"/>
                        </a:rPr>
                        <a:t>position</a:t>
                      </a:r>
                      <a:endParaRPr lang="de-DE" sz="2000" i="0" u="none" dirty="0" smtClean="0">
                        <a:solidFill>
                          <a:srgbClr val="008080"/>
                        </a:solidFill>
                        <a:latin typeface="Consolas"/>
                      </a:endParaRPr>
                    </a:p>
                  </a:txBody>
                  <a:tcPr/>
                </a:tc>
                <a:tc>
                  <a:txBody>
                    <a:bodyPr/>
                    <a:lstStyle/>
                    <a:p>
                      <a:r>
                        <a:rPr lang="de-DE" dirty="0" smtClean="0"/>
                        <a:t>Positionierung</a:t>
                      </a:r>
                      <a:endParaRPr lang="de-DE" dirty="0"/>
                    </a:p>
                  </a:txBody>
                  <a:tcPr/>
                </a:tc>
              </a:tr>
              <a:tr h="536688">
                <a:tc>
                  <a:txBody>
                    <a:bodyPr/>
                    <a:lstStyle/>
                    <a:p>
                      <a:pPr algn="l"/>
                      <a:r>
                        <a:rPr lang="de-DE" sz="2000" dirty="0" err="1" smtClean="0">
                          <a:solidFill>
                            <a:srgbClr val="7F007F"/>
                          </a:solidFill>
                          <a:latin typeface="Consolas"/>
                        </a:rPr>
                        <a:t>display</a:t>
                      </a:r>
                      <a:endParaRPr lang="de-DE" sz="2000" u="none" dirty="0" smtClean="0">
                        <a:solidFill>
                          <a:srgbClr val="008080"/>
                        </a:solidFill>
                        <a:latin typeface="Consolas"/>
                      </a:endParaRPr>
                    </a:p>
                  </a:txBody>
                  <a:tcPr/>
                </a:tc>
                <a:tc>
                  <a:txBody>
                    <a:bodyPr/>
                    <a:lstStyle/>
                    <a:p>
                      <a:r>
                        <a:rPr lang="de-DE" dirty="0" smtClean="0"/>
                        <a:t>Anzeige</a:t>
                      </a:r>
                      <a:endParaRPr lang="de-DE" dirty="0"/>
                    </a:p>
                  </a:txBody>
                  <a:tcPr/>
                </a:tc>
              </a:tr>
              <a:tr h="482776">
                <a:tc>
                  <a:txBody>
                    <a:bodyPr/>
                    <a:lstStyle/>
                    <a:p>
                      <a:pPr algn="l"/>
                      <a:r>
                        <a:rPr lang="de-DE" sz="2000" dirty="0" err="1" smtClean="0">
                          <a:solidFill>
                            <a:srgbClr val="7F007F"/>
                          </a:solidFill>
                          <a:latin typeface="Consolas"/>
                        </a:rPr>
                        <a:t>color</a:t>
                      </a:r>
                      <a:endParaRPr lang="de-DE" sz="2000" u="none" dirty="0" smtClean="0">
                        <a:solidFill>
                          <a:srgbClr val="008080"/>
                        </a:solidFill>
                        <a:latin typeface="Consolas"/>
                      </a:endParaRPr>
                    </a:p>
                  </a:txBody>
                  <a:tcPr/>
                </a:tc>
                <a:tc>
                  <a:txBody>
                    <a:bodyPr/>
                    <a:lstStyle/>
                    <a:p>
                      <a:r>
                        <a:rPr lang="de-DE" dirty="0" smtClean="0"/>
                        <a:t>Textfarbe</a:t>
                      </a:r>
                      <a:endParaRPr lang="de-DE" dirty="0"/>
                    </a:p>
                  </a:txBody>
                  <a:tcPr/>
                </a:tc>
              </a:tr>
              <a:tr h="482776">
                <a:tc>
                  <a:txBody>
                    <a:bodyPr/>
                    <a:lstStyle/>
                    <a:p>
                      <a:pPr marL="0" marR="0" indent="0" algn="l" defTabSz="1088776" rtl="0" eaLnBrk="1" fontAlgn="auto" latinLnBrk="0" hangingPunct="1">
                        <a:lnSpc>
                          <a:spcPct val="100000"/>
                        </a:lnSpc>
                        <a:spcBef>
                          <a:spcPts val="0"/>
                        </a:spcBef>
                        <a:spcAft>
                          <a:spcPts val="0"/>
                        </a:spcAft>
                        <a:buClrTx/>
                        <a:buSzTx/>
                        <a:buFontTx/>
                        <a:buNone/>
                        <a:tabLst/>
                        <a:defRPr/>
                      </a:pPr>
                      <a:r>
                        <a:rPr lang="de-DE" sz="2000" u="none" dirty="0" err="1" smtClean="0">
                          <a:solidFill>
                            <a:srgbClr val="7F007F"/>
                          </a:solidFill>
                          <a:latin typeface="Consolas"/>
                        </a:rPr>
                        <a:t>background</a:t>
                      </a:r>
                      <a:endParaRPr lang="de-DE" sz="2000" u="none" dirty="0" smtClean="0">
                        <a:solidFill>
                          <a:srgbClr val="008080"/>
                        </a:solidFill>
                        <a:latin typeface="Consolas"/>
                      </a:endParaRPr>
                    </a:p>
                  </a:txBody>
                  <a:tcPr/>
                </a:tc>
                <a:tc>
                  <a:txBody>
                    <a:bodyPr/>
                    <a:lstStyle/>
                    <a:p>
                      <a:r>
                        <a:rPr lang="de-DE" dirty="0" smtClean="0"/>
                        <a:t>Hintergrund</a:t>
                      </a:r>
                      <a:endParaRPr lang="de-DE" dirty="0"/>
                    </a:p>
                  </a:txBody>
                  <a:tcPr/>
                </a:tc>
              </a:tr>
              <a:tr h="482776">
                <a:tc>
                  <a:txBody>
                    <a:bodyPr/>
                    <a:lstStyle/>
                    <a:p>
                      <a:pPr marL="0" marR="0" indent="0" algn="l" defTabSz="1088776" rtl="0" eaLnBrk="1" fontAlgn="auto" latinLnBrk="0" hangingPunct="1">
                        <a:lnSpc>
                          <a:spcPct val="100000"/>
                        </a:lnSpc>
                        <a:spcBef>
                          <a:spcPts val="0"/>
                        </a:spcBef>
                        <a:spcAft>
                          <a:spcPts val="0"/>
                        </a:spcAft>
                        <a:buClrTx/>
                        <a:buSzTx/>
                        <a:buFontTx/>
                        <a:buNone/>
                        <a:tabLst/>
                        <a:defRPr/>
                      </a:pPr>
                      <a:r>
                        <a:rPr lang="de-DE" sz="2000" dirty="0" err="1" smtClean="0">
                          <a:solidFill>
                            <a:srgbClr val="7F007F"/>
                          </a:solidFill>
                          <a:latin typeface="Consolas"/>
                        </a:rPr>
                        <a:t>width</a:t>
                      </a:r>
                      <a:r>
                        <a:rPr lang="de-DE" sz="2000" dirty="0" smtClean="0">
                          <a:solidFill>
                            <a:srgbClr val="7F007F"/>
                          </a:solidFill>
                          <a:latin typeface="Consolas"/>
                        </a:rPr>
                        <a:t>, </a:t>
                      </a:r>
                      <a:r>
                        <a:rPr lang="de-DE" sz="2000" dirty="0" err="1" smtClean="0">
                          <a:solidFill>
                            <a:srgbClr val="7F007F"/>
                          </a:solidFill>
                          <a:latin typeface="Consolas"/>
                        </a:rPr>
                        <a:t>height</a:t>
                      </a:r>
                      <a:endParaRPr lang="de-DE" sz="2000" u="none" dirty="0" smtClean="0">
                        <a:solidFill>
                          <a:srgbClr val="008080"/>
                        </a:solidFill>
                        <a:latin typeface="Consolas"/>
                      </a:endParaRPr>
                    </a:p>
                  </a:txBody>
                  <a:tcPr/>
                </a:tc>
                <a:tc>
                  <a:txBody>
                    <a:bodyPr/>
                    <a:lstStyle/>
                    <a:p>
                      <a:r>
                        <a:rPr lang="de-DE" dirty="0" smtClean="0"/>
                        <a:t>Breite, Höhe</a:t>
                      </a:r>
                      <a:endParaRPr lang="de-DE" dirty="0"/>
                    </a:p>
                  </a:txBody>
                  <a:tcPr/>
                </a:tc>
              </a:tr>
              <a:tr h="482776">
                <a:tc>
                  <a:txBody>
                    <a:bodyPr/>
                    <a:lstStyle/>
                    <a:p>
                      <a:pPr marL="0" marR="0" indent="0" algn="l" defTabSz="1088776" rtl="0" eaLnBrk="1" fontAlgn="auto" latinLnBrk="0" hangingPunct="1">
                        <a:lnSpc>
                          <a:spcPct val="100000"/>
                        </a:lnSpc>
                        <a:spcBef>
                          <a:spcPts val="0"/>
                        </a:spcBef>
                        <a:spcAft>
                          <a:spcPts val="0"/>
                        </a:spcAft>
                        <a:buClrTx/>
                        <a:buSzTx/>
                        <a:buFontTx/>
                        <a:buNone/>
                        <a:tabLst/>
                        <a:defRPr/>
                      </a:pPr>
                      <a:r>
                        <a:rPr lang="de-DE" sz="2000" dirty="0" err="1" smtClean="0">
                          <a:solidFill>
                            <a:srgbClr val="7F007F"/>
                          </a:solidFill>
                          <a:latin typeface="Consolas"/>
                        </a:rPr>
                        <a:t>float</a:t>
                      </a:r>
                      <a:endParaRPr lang="de-DE" sz="2000" u="none" dirty="0" smtClean="0">
                        <a:solidFill>
                          <a:srgbClr val="008080"/>
                        </a:solidFill>
                        <a:latin typeface="Consolas"/>
                      </a:endParaRPr>
                    </a:p>
                  </a:txBody>
                  <a:tcPr/>
                </a:tc>
                <a:tc>
                  <a:txBody>
                    <a:bodyPr/>
                    <a:lstStyle/>
                    <a:p>
                      <a:r>
                        <a:rPr lang="de-DE" dirty="0" smtClean="0"/>
                        <a:t>Text umfließen</a:t>
                      </a:r>
                      <a:endParaRPr lang="de-DE" dirty="0"/>
                    </a:p>
                  </a:txBody>
                  <a:tcPr/>
                </a:tc>
              </a:tr>
              <a:tr h="482776">
                <a:tc>
                  <a:txBody>
                    <a:bodyPr/>
                    <a:lstStyle/>
                    <a:p>
                      <a:pPr marL="0" marR="0" indent="0" algn="l" defTabSz="1088776" rtl="0" eaLnBrk="1" fontAlgn="auto" latinLnBrk="0" hangingPunct="1">
                        <a:lnSpc>
                          <a:spcPct val="100000"/>
                        </a:lnSpc>
                        <a:spcBef>
                          <a:spcPts val="0"/>
                        </a:spcBef>
                        <a:spcAft>
                          <a:spcPts val="0"/>
                        </a:spcAft>
                        <a:buClrTx/>
                        <a:buSzTx/>
                        <a:buFontTx/>
                        <a:buNone/>
                        <a:tabLst/>
                        <a:defRPr/>
                      </a:pPr>
                      <a:r>
                        <a:rPr lang="de-DE" sz="2000" dirty="0" err="1" smtClean="0">
                          <a:solidFill>
                            <a:srgbClr val="7F007F"/>
                          </a:solidFill>
                          <a:latin typeface="Consolas"/>
                        </a:rPr>
                        <a:t>border</a:t>
                      </a:r>
                      <a:endParaRPr lang="de-DE" sz="2000" u="none" dirty="0" smtClean="0">
                        <a:solidFill>
                          <a:srgbClr val="008080"/>
                        </a:solidFill>
                        <a:latin typeface="Consolas"/>
                      </a:endParaRPr>
                    </a:p>
                  </a:txBody>
                  <a:tcPr/>
                </a:tc>
                <a:tc>
                  <a:txBody>
                    <a:bodyPr/>
                    <a:lstStyle/>
                    <a:p>
                      <a:r>
                        <a:rPr lang="de-DE" dirty="0" smtClean="0"/>
                        <a:t>Rahmen</a:t>
                      </a:r>
                      <a:endParaRPr lang="de-DE" dirty="0"/>
                    </a:p>
                  </a:txBody>
                  <a:tcPr/>
                </a:tc>
              </a:tr>
            </a:tbl>
          </a:graphicData>
        </a:graphic>
      </p:graphicFrame>
    </p:spTree>
    <p:extLst>
      <p:ext uri="{BB962C8B-B14F-4D97-AF65-F5344CB8AC3E}">
        <p14:creationId xmlns:p14="http://schemas.microsoft.com/office/powerpoint/2010/main" val="4290815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CSS im HTML </a:t>
            </a:r>
            <a:r>
              <a:rPr lang="de-DE" dirty="0" smtClean="0"/>
              <a:t>einbinden</a:t>
            </a:r>
            <a:endParaRPr lang="de-DE" dirty="0"/>
          </a:p>
        </p:txBody>
      </p:sp>
      <p:sp>
        <p:nvSpPr>
          <p:cNvPr id="3" name="Text Placeholder 2"/>
          <p:cNvSpPr>
            <a:spLocks noGrp="1"/>
          </p:cNvSpPr>
          <p:nvPr>
            <p:ph type="body" sz="quarter" idx="10"/>
          </p:nvPr>
        </p:nvSpPr>
        <p:spPr/>
        <p:txBody>
          <a:bodyPr/>
          <a:lstStyle/>
          <a:p>
            <a:r>
              <a:rPr lang="de-DE" dirty="0" smtClean="0"/>
              <a:t>Verlinkung einer externen CSS-Datei</a:t>
            </a:r>
          </a:p>
          <a:p>
            <a:pPr lvl="1"/>
            <a:r>
              <a:rPr lang="en-US" dirty="0">
                <a:solidFill>
                  <a:srgbClr val="008080"/>
                </a:solidFill>
                <a:latin typeface="Consolas"/>
              </a:rPr>
              <a:t>&lt;</a:t>
            </a:r>
            <a:r>
              <a:rPr lang="en-US" dirty="0">
                <a:solidFill>
                  <a:srgbClr val="3F7F7F"/>
                </a:solidFill>
                <a:latin typeface="Consolas"/>
              </a:rPr>
              <a:t>link </a:t>
            </a:r>
            <a:r>
              <a:rPr lang="en-US" dirty="0" err="1">
                <a:solidFill>
                  <a:srgbClr val="7F007F"/>
                </a:solidFill>
                <a:latin typeface="Consolas"/>
              </a:rPr>
              <a:t>rel</a:t>
            </a:r>
            <a:r>
              <a:rPr lang="en-US" dirty="0">
                <a:solidFill>
                  <a:srgbClr val="000000"/>
                </a:solidFill>
                <a:latin typeface="Consolas"/>
              </a:rPr>
              <a:t>=</a:t>
            </a:r>
            <a:r>
              <a:rPr lang="en-US" i="1" dirty="0">
                <a:solidFill>
                  <a:srgbClr val="2A00FF"/>
                </a:solidFill>
                <a:latin typeface="Consolas"/>
              </a:rPr>
              <a:t>"stylesheet"</a:t>
            </a:r>
            <a:r>
              <a:rPr lang="en-US" dirty="0">
                <a:solidFill>
                  <a:srgbClr val="2A00FF"/>
                </a:solidFill>
                <a:latin typeface="Consolas"/>
              </a:rPr>
              <a:t> </a:t>
            </a:r>
            <a:r>
              <a:rPr lang="en-US" dirty="0">
                <a:solidFill>
                  <a:srgbClr val="7F007F"/>
                </a:solidFill>
                <a:latin typeface="Consolas"/>
              </a:rPr>
              <a:t>type</a:t>
            </a:r>
            <a:r>
              <a:rPr lang="en-US" dirty="0">
                <a:solidFill>
                  <a:srgbClr val="000000"/>
                </a:solidFill>
                <a:latin typeface="Consolas"/>
              </a:rPr>
              <a:t>=</a:t>
            </a:r>
            <a:r>
              <a:rPr lang="en-US" i="1" dirty="0">
                <a:solidFill>
                  <a:srgbClr val="2A00FF"/>
                </a:solidFill>
                <a:latin typeface="Consolas"/>
              </a:rPr>
              <a:t>"text/</a:t>
            </a:r>
            <a:r>
              <a:rPr lang="en-US" i="1" dirty="0" err="1">
                <a:solidFill>
                  <a:srgbClr val="2A00FF"/>
                </a:solidFill>
                <a:latin typeface="Consolas"/>
              </a:rPr>
              <a:t>css</a:t>
            </a:r>
            <a:r>
              <a:rPr lang="en-US" i="1" dirty="0">
                <a:solidFill>
                  <a:srgbClr val="2A00FF"/>
                </a:solidFill>
                <a:latin typeface="Consolas"/>
              </a:rPr>
              <a:t>"</a:t>
            </a:r>
            <a:r>
              <a:rPr lang="en-US" dirty="0">
                <a:solidFill>
                  <a:srgbClr val="2A00FF"/>
                </a:solidFill>
                <a:latin typeface="Consolas"/>
              </a:rPr>
              <a:t> </a:t>
            </a:r>
            <a:r>
              <a:rPr lang="en-US" dirty="0" err="1">
                <a:solidFill>
                  <a:srgbClr val="7F007F"/>
                </a:solidFill>
                <a:latin typeface="Consolas"/>
              </a:rPr>
              <a:t>href</a:t>
            </a:r>
            <a:r>
              <a:rPr lang="en-US" dirty="0">
                <a:solidFill>
                  <a:srgbClr val="000000"/>
                </a:solidFill>
                <a:latin typeface="Consolas"/>
              </a:rPr>
              <a:t>=</a:t>
            </a:r>
            <a:r>
              <a:rPr lang="en-US" i="1" dirty="0">
                <a:solidFill>
                  <a:srgbClr val="2A00FF"/>
                </a:solidFill>
                <a:latin typeface="Consolas"/>
              </a:rPr>
              <a:t>"style.css</a:t>
            </a:r>
            <a:r>
              <a:rPr lang="en-US" i="1" dirty="0" smtClean="0">
                <a:solidFill>
                  <a:srgbClr val="2A00FF"/>
                </a:solidFill>
                <a:latin typeface="Consolas"/>
              </a:rPr>
              <a:t>"</a:t>
            </a:r>
            <a:r>
              <a:rPr lang="en-US" dirty="0" smtClean="0">
                <a:solidFill>
                  <a:srgbClr val="008080"/>
                </a:solidFill>
                <a:latin typeface="Consolas"/>
              </a:rPr>
              <a:t>&gt;</a:t>
            </a:r>
            <a:endParaRPr lang="de-DE" dirty="0" smtClean="0"/>
          </a:p>
          <a:p>
            <a:r>
              <a:rPr lang="de-DE" dirty="0" smtClean="0"/>
              <a:t>Verwendung des </a:t>
            </a:r>
            <a:r>
              <a:rPr lang="de-DE" dirty="0" smtClean="0"/>
              <a:t>Style-Elements</a:t>
            </a:r>
          </a:p>
          <a:p>
            <a:pPr lvl="1"/>
            <a:r>
              <a:rPr lang="de-DE" dirty="0" smtClean="0">
                <a:solidFill>
                  <a:srgbClr val="008080"/>
                </a:solidFill>
                <a:latin typeface="Consolas"/>
              </a:rPr>
              <a:t>&lt;</a:t>
            </a:r>
            <a:r>
              <a:rPr lang="de-DE" dirty="0">
                <a:solidFill>
                  <a:srgbClr val="3F7F7F"/>
                </a:solidFill>
                <a:latin typeface="Consolas"/>
              </a:rPr>
              <a:t>style </a:t>
            </a:r>
            <a:r>
              <a:rPr lang="de-DE" dirty="0">
                <a:solidFill>
                  <a:srgbClr val="7F007F"/>
                </a:solidFill>
                <a:latin typeface="Consolas"/>
              </a:rPr>
              <a:t>type</a:t>
            </a:r>
            <a:r>
              <a:rPr lang="de-DE" dirty="0">
                <a:solidFill>
                  <a:srgbClr val="000000"/>
                </a:solidFill>
                <a:latin typeface="Consolas"/>
              </a:rPr>
              <a:t>=</a:t>
            </a:r>
            <a:r>
              <a:rPr lang="de-DE" i="1" dirty="0">
                <a:solidFill>
                  <a:srgbClr val="2A00FF"/>
                </a:solidFill>
                <a:latin typeface="Consolas"/>
              </a:rPr>
              <a:t>"</a:t>
            </a:r>
            <a:r>
              <a:rPr lang="de-DE" i="1" dirty="0" err="1">
                <a:solidFill>
                  <a:srgbClr val="2A00FF"/>
                </a:solidFill>
                <a:latin typeface="Consolas"/>
              </a:rPr>
              <a:t>text</a:t>
            </a:r>
            <a:r>
              <a:rPr lang="de-DE" i="1" dirty="0">
                <a:solidFill>
                  <a:srgbClr val="2A00FF"/>
                </a:solidFill>
                <a:latin typeface="Consolas"/>
              </a:rPr>
              <a:t>/</a:t>
            </a:r>
            <a:r>
              <a:rPr lang="de-DE" i="1" dirty="0" err="1">
                <a:solidFill>
                  <a:srgbClr val="2A00FF"/>
                </a:solidFill>
                <a:latin typeface="Consolas"/>
              </a:rPr>
              <a:t>css</a:t>
            </a:r>
            <a:r>
              <a:rPr lang="de-DE" i="1" dirty="0">
                <a:solidFill>
                  <a:srgbClr val="2A00FF"/>
                </a:solidFill>
                <a:latin typeface="Consolas"/>
              </a:rPr>
              <a:t>"</a:t>
            </a:r>
            <a:r>
              <a:rPr lang="de-DE" dirty="0">
                <a:solidFill>
                  <a:srgbClr val="008080"/>
                </a:solidFill>
                <a:latin typeface="Consolas"/>
              </a:rPr>
              <a:t>&gt;&lt;/</a:t>
            </a:r>
            <a:r>
              <a:rPr lang="de-DE" dirty="0">
                <a:solidFill>
                  <a:srgbClr val="3F7F7F"/>
                </a:solidFill>
                <a:latin typeface="Consolas"/>
              </a:rPr>
              <a:t>style</a:t>
            </a:r>
            <a:r>
              <a:rPr lang="de-DE" dirty="0">
                <a:solidFill>
                  <a:srgbClr val="008080"/>
                </a:solidFill>
                <a:latin typeface="Consolas"/>
              </a:rPr>
              <a:t>&gt;</a:t>
            </a:r>
          </a:p>
          <a:p>
            <a:r>
              <a:rPr lang="de-DE" dirty="0" smtClean="0"/>
              <a:t>Verwendung </a:t>
            </a:r>
            <a:r>
              <a:rPr lang="de-DE" dirty="0" smtClean="0"/>
              <a:t>des </a:t>
            </a:r>
            <a:r>
              <a:rPr lang="de-DE" dirty="0" smtClean="0"/>
              <a:t>Style-Attributs</a:t>
            </a:r>
          </a:p>
          <a:p>
            <a:pPr lvl="1"/>
            <a:r>
              <a:rPr lang="de-DE" dirty="0" smtClean="0">
                <a:solidFill>
                  <a:srgbClr val="008080"/>
                </a:solidFill>
                <a:latin typeface="Consolas"/>
              </a:rPr>
              <a:t>&lt;</a:t>
            </a:r>
            <a:r>
              <a:rPr lang="de-DE" dirty="0">
                <a:solidFill>
                  <a:srgbClr val="3F7F7F"/>
                </a:solidFill>
                <a:latin typeface="Consolas"/>
              </a:rPr>
              <a:t>p </a:t>
            </a:r>
            <a:r>
              <a:rPr lang="de-DE" dirty="0">
                <a:solidFill>
                  <a:srgbClr val="7F007F"/>
                </a:solidFill>
                <a:latin typeface="Consolas"/>
              </a:rPr>
              <a:t>style</a:t>
            </a:r>
            <a:r>
              <a:rPr lang="de-DE" dirty="0">
                <a:solidFill>
                  <a:srgbClr val="000000"/>
                </a:solidFill>
                <a:latin typeface="Consolas"/>
              </a:rPr>
              <a:t>=""</a:t>
            </a:r>
            <a:r>
              <a:rPr lang="de-DE" dirty="0">
                <a:solidFill>
                  <a:srgbClr val="008080"/>
                </a:solidFill>
                <a:latin typeface="Consolas"/>
              </a:rPr>
              <a:t>&gt;&lt;/</a:t>
            </a:r>
            <a:r>
              <a:rPr lang="de-DE" dirty="0">
                <a:solidFill>
                  <a:srgbClr val="3F7F7F"/>
                </a:solidFill>
                <a:latin typeface="Consolas"/>
              </a:rPr>
              <a:t>p</a:t>
            </a:r>
            <a:r>
              <a:rPr lang="de-DE" dirty="0">
                <a:solidFill>
                  <a:srgbClr val="008080"/>
                </a:solidFill>
                <a:latin typeface="Consolas"/>
              </a:rPr>
              <a:t>&gt;</a:t>
            </a:r>
          </a:p>
          <a:p>
            <a:endParaRPr lang="de-DE" dirty="0" smtClean="0"/>
          </a:p>
        </p:txBody>
      </p:sp>
    </p:spTree>
    <p:extLst>
      <p:ext uri="{BB962C8B-B14F-4D97-AF65-F5344CB8AC3E}">
        <p14:creationId xmlns:p14="http://schemas.microsoft.com/office/powerpoint/2010/main" val="3590846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31507" b="31507"/>
          <a:stretch>
            <a:fillRect/>
          </a:stretch>
        </p:blipFill>
        <p:spPr/>
      </p:pic>
      <p:sp>
        <p:nvSpPr>
          <p:cNvPr id="4" name="Title 3"/>
          <p:cNvSpPr>
            <a:spLocks noGrp="1"/>
          </p:cNvSpPr>
          <p:nvPr>
            <p:ph type="ctrTitle"/>
          </p:nvPr>
        </p:nvSpPr>
        <p:spPr/>
        <p:txBody>
          <a:bodyPr/>
          <a:lstStyle/>
          <a:p>
            <a:r>
              <a:rPr lang="de-DE" dirty="0" smtClean="0"/>
              <a:t>Was ist JavaScript?</a:t>
            </a:r>
            <a:endParaRPr lang="de-DE" dirty="0"/>
          </a:p>
        </p:txBody>
      </p:sp>
      <p:sp>
        <p:nvSpPr>
          <p:cNvPr id="5" name="Text Placeholder 4"/>
          <p:cNvSpPr>
            <a:spLocks noGrp="1"/>
          </p:cNvSpPr>
          <p:nvPr>
            <p:ph type="body" sz="quarter" idx="10"/>
          </p:nvPr>
        </p:nvSpPr>
        <p:spPr/>
        <p:txBody>
          <a:bodyPr/>
          <a:lstStyle/>
          <a:p>
            <a:endParaRPr lang="de-DE" dirty="0"/>
          </a:p>
        </p:txBody>
      </p:sp>
    </p:spTree>
    <p:extLst>
      <p:ext uri="{BB962C8B-B14F-4D97-AF65-F5344CB8AC3E}">
        <p14:creationId xmlns:p14="http://schemas.microsoft.com/office/powerpoint/2010/main" val="278979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Was ist JavaScript?</a:t>
            </a:r>
            <a:endParaRPr lang="de-DE" dirty="0"/>
          </a:p>
        </p:txBody>
      </p:sp>
      <p:sp>
        <p:nvSpPr>
          <p:cNvPr id="3" name="Text Placeholder 2"/>
          <p:cNvSpPr>
            <a:spLocks noGrp="1"/>
          </p:cNvSpPr>
          <p:nvPr>
            <p:ph type="body" sz="quarter" idx="10"/>
          </p:nvPr>
        </p:nvSpPr>
        <p:spPr/>
        <p:txBody>
          <a:bodyPr/>
          <a:lstStyle/>
          <a:p>
            <a:r>
              <a:rPr lang="de-DE" dirty="0" smtClean="0"/>
              <a:t>Eigenschaften</a:t>
            </a:r>
          </a:p>
          <a:p>
            <a:pPr lvl="1"/>
            <a:r>
              <a:rPr lang="de-DE" dirty="0" smtClean="0"/>
              <a:t>Skriptsprache</a:t>
            </a:r>
          </a:p>
          <a:p>
            <a:pPr lvl="1"/>
            <a:r>
              <a:rPr lang="de-DE" dirty="0" smtClean="0"/>
              <a:t>Schwach typisiert</a:t>
            </a:r>
          </a:p>
          <a:p>
            <a:pPr lvl="1"/>
            <a:r>
              <a:rPr lang="de-DE" dirty="0" smtClean="0"/>
              <a:t>Sowohl objektorientierte als auch funktionale Programmierung möglich</a:t>
            </a:r>
          </a:p>
          <a:p>
            <a:pPr lvl="1"/>
            <a:r>
              <a:rPr lang="de-DE" dirty="0" smtClean="0"/>
              <a:t>Sprachkern standardisiert als </a:t>
            </a:r>
            <a:r>
              <a:rPr lang="de-DE" dirty="0" err="1" smtClean="0"/>
              <a:t>ECMAScript</a:t>
            </a:r>
            <a:endParaRPr lang="de-DE" dirty="0" smtClean="0"/>
          </a:p>
          <a:p>
            <a:pPr lvl="1"/>
            <a:r>
              <a:rPr lang="de-DE" dirty="0" smtClean="0"/>
              <a:t>Wurde ursprünglich ausschließlich für den Browser und dynamisches HTML entwickelt</a:t>
            </a:r>
            <a:endParaRPr lang="de-DE" dirty="0"/>
          </a:p>
        </p:txBody>
      </p:sp>
    </p:spTree>
    <p:extLst>
      <p:ext uri="{BB962C8B-B14F-4D97-AF65-F5344CB8AC3E}">
        <p14:creationId xmlns:p14="http://schemas.microsoft.com/office/powerpoint/2010/main" val="1042308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Einbinden von JavaScript in HTML</a:t>
            </a:r>
            <a:endParaRPr lang="de-DE" dirty="0"/>
          </a:p>
        </p:txBody>
      </p:sp>
      <p:sp>
        <p:nvSpPr>
          <p:cNvPr id="3" name="Text Placeholder 2"/>
          <p:cNvSpPr>
            <a:spLocks noGrp="1"/>
          </p:cNvSpPr>
          <p:nvPr>
            <p:ph type="body" sz="quarter" idx="10"/>
          </p:nvPr>
        </p:nvSpPr>
        <p:spPr/>
        <p:txBody>
          <a:bodyPr/>
          <a:lstStyle/>
          <a:p>
            <a:r>
              <a:rPr lang="de-DE" dirty="0" smtClean="0"/>
              <a:t>JavaScript direkt im HTML</a:t>
            </a:r>
            <a:endParaRPr lang="de-DE" dirty="0">
              <a:latin typeface="Consolas"/>
            </a:endParaRPr>
          </a:p>
          <a:p>
            <a:pPr lvl="1"/>
            <a:r>
              <a:rPr lang="de-DE" dirty="0">
                <a:solidFill>
                  <a:srgbClr val="008080"/>
                </a:solidFill>
                <a:latin typeface="Consolas"/>
              </a:rPr>
              <a:t>&lt;</a:t>
            </a:r>
            <a:r>
              <a:rPr lang="de-DE" dirty="0" err="1">
                <a:solidFill>
                  <a:srgbClr val="3F7F7F"/>
                </a:solidFill>
                <a:latin typeface="Consolas"/>
              </a:rPr>
              <a:t>script</a:t>
            </a:r>
            <a:r>
              <a:rPr lang="de-DE" dirty="0">
                <a:solidFill>
                  <a:srgbClr val="3F7F7F"/>
                </a:solidFill>
                <a:latin typeface="Consolas"/>
              </a:rPr>
              <a:t> </a:t>
            </a:r>
            <a:r>
              <a:rPr lang="de-DE" dirty="0">
                <a:solidFill>
                  <a:srgbClr val="7F007F"/>
                </a:solidFill>
                <a:latin typeface="Consolas"/>
              </a:rPr>
              <a:t>type</a:t>
            </a:r>
            <a:r>
              <a:rPr lang="de-DE" dirty="0">
                <a:solidFill>
                  <a:srgbClr val="000000"/>
                </a:solidFill>
                <a:latin typeface="Consolas"/>
              </a:rPr>
              <a:t>=</a:t>
            </a:r>
            <a:r>
              <a:rPr lang="de-DE" i="1" dirty="0">
                <a:solidFill>
                  <a:srgbClr val="2A00FF"/>
                </a:solidFill>
                <a:latin typeface="Consolas"/>
              </a:rPr>
              <a:t>"</a:t>
            </a:r>
            <a:r>
              <a:rPr lang="de-DE" i="1" dirty="0" err="1">
                <a:solidFill>
                  <a:srgbClr val="2A00FF"/>
                </a:solidFill>
                <a:latin typeface="Consolas"/>
              </a:rPr>
              <a:t>text</a:t>
            </a:r>
            <a:r>
              <a:rPr lang="de-DE" i="1" dirty="0">
                <a:solidFill>
                  <a:srgbClr val="2A00FF"/>
                </a:solidFill>
                <a:latin typeface="Consolas"/>
              </a:rPr>
              <a:t>/</a:t>
            </a:r>
            <a:r>
              <a:rPr lang="de-DE" i="1" dirty="0" err="1">
                <a:solidFill>
                  <a:srgbClr val="2A00FF"/>
                </a:solidFill>
                <a:latin typeface="Consolas"/>
              </a:rPr>
              <a:t>javascript</a:t>
            </a:r>
            <a:r>
              <a:rPr lang="de-DE" i="1" dirty="0">
                <a:solidFill>
                  <a:srgbClr val="2A00FF"/>
                </a:solidFill>
                <a:latin typeface="Consolas"/>
              </a:rPr>
              <a:t>"</a:t>
            </a:r>
            <a:r>
              <a:rPr lang="de-DE" i="1" dirty="0">
                <a:solidFill>
                  <a:srgbClr val="008080"/>
                </a:solidFill>
                <a:latin typeface="Consolas"/>
              </a:rPr>
              <a:t>&gt;</a:t>
            </a:r>
          </a:p>
          <a:p>
            <a:pPr lvl="1"/>
            <a:r>
              <a:rPr lang="de-DE" dirty="0" smtClean="0">
                <a:solidFill>
                  <a:srgbClr val="3F7F5F"/>
                </a:solidFill>
                <a:latin typeface="Consolas"/>
              </a:rPr>
              <a:t>  // </a:t>
            </a:r>
            <a:r>
              <a:rPr lang="de-DE" dirty="0" err="1">
                <a:solidFill>
                  <a:srgbClr val="3F7F5F"/>
                </a:solidFill>
                <a:latin typeface="Consolas"/>
              </a:rPr>
              <a:t>JavaScriptCode</a:t>
            </a:r>
            <a:endParaRPr lang="de-DE" dirty="0">
              <a:solidFill>
                <a:srgbClr val="3F7F5F"/>
              </a:solidFill>
              <a:latin typeface="Consolas"/>
            </a:endParaRPr>
          </a:p>
          <a:p>
            <a:pPr lvl="1"/>
            <a:r>
              <a:rPr lang="de-DE" dirty="0">
                <a:solidFill>
                  <a:srgbClr val="008080"/>
                </a:solidFill>
                <a:latin typeface="Consolas"/>
              </a:rPr>
              <a:t>&lt;/</a:t>
            </a:r>
            <a:r>
              <a:rPr lang="de-DE" dirty="0" err="1">
                <a:solidFill>
                  <a:srgbClr val="3F7F7F"/>
                </a:solidFill>
                <a:latin typeface="Consolas"/>
              </a:rPr>
              <a:t>script</a:t>
            </a:r>
            <a:r>
              <a:rPr lang="de-DE" dirty="0" smtClean="0">
                <a:solidFill>
                  <a:srgbClr val="008080"/>
                </a:solidFill>
                <a:latin typeface="Consolas"/>
              </a:rPr>
              <a:t>&gt;</a:t>
            </a:r>
            <a:endParaRPr lang="de-DE" dirty="0" smtClean="0"/>
          </a:p>
          <a:p>
            <a:r>
              <a:rPr lang="de-DE" dirty="0" smtClean="0"/>
              <a:t>JavaScript-Datei einbinden</a:t>
            </a:r>
          </a:p>
          <a:p>
            <a:pPr lvl="1"/>
            <a:r>
              <a:rPr lang="fr-FR" dirty="0" smtClean="0">
                <a:solidFill>
                  <a:srgbClr val="008080"/>
                </a:solidFill>
                <a:latin typeface="Consolas"/>
              </a:rPr>
              <a:t>&lt;</a:t>
            </a:r>
            <a:r>
              <a:rPr lang="fr-FR" dirty="0">
                <a:solidFill>
                  <a:srgbClr val="3F7F7F"/>
                </a:solidFill>
                <a:latin typeface="Consolas"/>
              </a:rPr>
              <a:t>script </a:t>
            </a:r>
            <a:r>
              <a:rPr lang="fr-FR" dirty="0">
                <a:solidFill>
                  <a:srgbClr val="7F007F"/>
                </a:solidFill>
                <a:latin typeface="Consolas"/>
              </a:rPr>
              <a:t>type</a:t>
            </a:r>
            <a:r>
              <a:rPr lang="fr-FR" dirty="0">
                <a:solidFill>
                  <a:srgbClr val="000000"/>
                </a:solidFill>
                <a:latin typeface="Consolas"/>
              </a:rPr>
              <a:t>=</a:t>
            </a:r>
            <a:r>
              <a:rPr lang="fr-FR" i="1" dirty="0">
                <a:solidFill>
                  <a:srgbClr val="2A00FF"/>
                </a:solidFill>
                <a:latin typeface="Consolas"/>
              </a:rPr>
              <a:t>"</a:t>
            </a:r>
            <a:r>
              <a:rPr lang="fr-FR" i="1" dirty="0" err="1">
                <a:solidFill>
                  <a:srgbClr val="2A00FF"/>
                </a:solidFill>
                <a:latin typeface="Consolas"/>
              </a:rPr>
              <a:t>text</a:t>
            </a:r>
            <a:r>
              <a:rPr lang="fr-FR" i="1" dirty="0">
                <a:solidFill>
                  <a:srgbClr val="2A00FF"/>
                </a:solidFill>
                <a:latin typeface="Consolas"/>
              </a:rPr>
              <a:t>/</a:t>
            </a:r>
            <a:r>
              <a:rPr lang="fr-FR" i="1" dirty="0" err="1">
                <a:solidFill>
                  <a:srgbClr val="2A00FF"/>
                </a:solidFill>
                <a:latin typeface="Consolas"/>
              </a:rPr>
              <a:t>javascript</a:t>
            </a:r>
            <a:r>
              <a:rPr lang="fr-FR" i="1" dirty="0">
                <a:solidFill>
                  <a:srgbClr val="2A00FF"/>
                </a:solidFill>
                <a:latin typeface="Consolas"/>
              </a:rPr>
              <a:t>"</a:t>
            </a:r>
            <a:r>
              <a:rPr lang="fr-FR" dirty="0">
                <a:solidFill>
                  <a:srgbClr val="2A00FF"/>
                </a:solidFill>
                <a:latin typeface="Consolas"/>
              </a:rPr>
              <a:t> </a:t>
            </a:r>
            <a:r>
              <a:rPr lang="fr-FR" dirty="0" err="1">
                <a:solidFill>
                  <a:srgbClr val="7F007F"/>
                </a:solidFill>
                <a:latin typeface="Consolas"/>
              </a:rPr>
              <a:t>src</a:t>
            </a:r>
            <a:r>
              <a:rPr lang="fr-FR" dirty="0">
                <a:solidFill>
                  <a:srgbClr val="000000"/>
                </a:solidFill>
                <a:latin typeface="Consolas"/>
              </a:rPr>
              <a:t>=</a:t>
            </a:r>
            <a:r>
              <a:rPr lang="fr-FR" i="1" dirty="0">
                <a:solidFill>
                  <a:srgbClr val="2A00FF"/>
                </a:solidFill>
                <a:latin typeface="Consolas"/>
              </a:rPr>
              <a:t>"source.js"</a:t>
            </a:r>
            <a:r>
              <a:rPr lang="fr-FR" dirty="0">
                <a:solidFill>
                  <a:srgbClr val="008080"/>
                </a:solidFill>
                <a:latin typeface="Consolas"/>
              </a:rPr>
              <a:t>&gt;&lt;/</a:t>
            </a:r>
            <a:r>
              <a:rPr lang="fr-FR" dirty="0">
                <a:solidFill>
                  <a:srgbClr val="3F7F7F"/>
                </a:solidFill>
                <a:latin typeface="Consolas"/>
              </a:rPr>
              <a:t>script</a:t>
            </a:r>
            <a:r>
              <a:rPr lang="fr-FR" dirty="0" smtClean="0">
                <a:solidFill>
                  <a:srgbClr val="008080"/>
                </a:solidFill>
                <a:latin typeface="Consolas"/>
              </a:rPr>
              <a:t>&gt;</a:t>
            </a:r>
            <a:endParaRPr lang="de-DE" dirty="0" smtClean="0"/>
          </a:p>
          <a:p>
            <a:r>
              <a:rPr lang="de-DE" dirty="0" smtClean="0"/>
              <a:t>Verwendung in HTML-Attributen (Events)</a:t>
            </a:r>
          </a:p>
          <a:p>
            <a:pPr lvl="1"/>
            <a:r>
              <a:rPr lang="en-US" dirty="0" smtClean="0">
                <a:solidFill>
                  <a:srgbClr val="008080"/>
                </a:solidFill>
                <a:latin typeface="Consolas"/>
              </a:rPr>
              <a:t>&lt;</a:t>
            </a:r>
            <a:r>
              <a:rPr lang="en-US" dirty="0">
                <a:solidFill>
                  <a:srgbClr val="3F7F7F"/>
                </a:solidFill>
                <a:latin typeface="Consolas"/>
              </a:rPr>
              <a:t>button </a:t>
            </a:r>
            <a:r>
              <a:rPr lang="en-US" dirty="0" err="1">
                <a:solidFill>
                  <a:srgbClr val="7F007F"/>
                </a:solidFill>
                <a:latin typeface="Consolas"/>
              </a:rPr>
              <a:t>onclick</a:t>
            </a:r>
            <a:r>
              <a:rPr lang="en-US" dirty="0">
                <a:solidFill>
                  <a:srgbClr val="000000"/>
                </a:solidFill>
                <a:latin typeface="Consolas"/>
              </a:rPr>
              <a:t>=</a:t>
            </a:r>
            <a:r>
              <a:rPr lang="en-US" dirty="0">
                <a:solidFill>
                  <a:srgbClr val="2A00FF"/>
                </a:solidFill>
                <a:latin typeface="Consolas"/>
              </a:rPr>
              <a:t>"alert('Hello World');"</a:t>
            </a:r>
            <a:r>
              <a:rPr lang="en-US" dirty="0">
                <a:solidFill>
                  <a:srgbClr val="008080"/>
                </a:solidFill>
                <a:latin typeface="Consolas"/>
              </a:rPr>
              <a:t>&gt;</a:t>
            </a:r>
            <a:r>
              <a:rPr lang="en-US" dirty="0">
                <a:solidFill>
                  <a:srgbClr val="000000"/>
                </a:solidFill>
                <a:latin typeface="Consolas"/>
              </a:rPr>
              <a:t>Click</a:t>
            </a:r>
            <a:r>
              <a:rPr lang="en-US" dirty="0">
                <a:solidFill>
                  <a:srgbClr val="008080"/>
                </a:solidFill>
                <a:latin typeface="Consolas"/>
              </a:rPr>
              <a:t>&lt;/</a:t>
            </a:r>
            <a:r>
              <a:rPr lang="en-US" dirty="0">
                <a:solidFill>
                  <a:srgbClr val="3F7F7F"/>
                </a:solidFill>
                <a:latin typeface="Consolas"/>
              </a:rPr>
              <a:t>button</a:t>
            </a:r>
            <a:r>
              <a:rPr lang="en-US" dirty="0">
                <a:solidFill>
                  <a:srgbClr val="008080"/>
                </a:solidFill>
                <a:latin typeface="Consolas"/>
              </a:rPr>
              <a:t>&gt;</a:t>
            </a:r>
          </a:p>
          <a:p>
            <a:endParaRPr lang="de-DE" dirty="0"/>
          </a:p>
        </p:txBody>
      </p:sp>
    </p:spTree>
    <p:extLst>
      <p:ext uri="{BB962C8B-B14F-4D97-AF65-F5344CB8AC3E}">
        <p14:creationId xmlns:p14="http://schemas.microsoft.com/office/powerpoint/2010/main" val="1334125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31507" b="31507"/>
          <a:stretch>
            <a:fillRect/>
          </a:stretch>
        </p:blipFill>
        <p:spPr/>
      </p:pic>
      <p:sp>
        <p:nvSpPr>
          <p:cNvPr id="4" name="Title 3"/>
          <p:cNvSpPr>
            <a:spLocks noGrp="1"/>
          </p:cNvSpPr>
          <p:nvPr>
            <p:ph type="ctrTitle"/>
          </p:nvPr>
        </p:nvSpPr>
        <p:spPr/>
        <p:txBody>
          <a:bodyPr/>
          <a:lstStyle/>
          <a:p>
            <a:r>
              <a:rPr lang="de-DE" dirty="0" err="1" smtClean="0"/>
              <a:t>Hello</a:t>
            </a:r>
            <a:r>
              <a:rPr lang="de-DE" dirty="0" smtClean="0"/>
              <a:t> World</a:t>
            </a:r>
            <a:endParaRPr lang="de-DE" dirty="0"/>
          </a:p>
        </p:txBody>
      </p:sp>
      <p:sp>
        <p:nvSpPr>
          <p:cNvPr id="5" name="Text Placeholder 4"/>
          <p:cNvSpPr>
            <a:spLocks noGrp="1"/>
          </p:cNvSpPr>
          <p:nvPr>
            <p:ph type="body" sz="quarter" idx="10"/>
          </p:nvPr>
        </p:nvSpPr>
        <p:spPr/>
        <p:txBody>
          <a:bodyPr/>
          <a:lstStyle/>
          <a:p>
            <a:endParaRPr lang="de-DE" dirty="0"/>
          </a:p>
        </p:txBody>
      </p:sp>
    </p:spTree>
    <p:extLst>
      <p:ext uri="{BB962C8B-B14F-4D97-AF65-F5344CB8AC3E}">
        <p14:creationId xmlns:p14="http://schemas.microsoft.com/office/powerpoint/2010/main" val="3439083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de-DE" dirty="0" err="1" smtClean="0"/>
              <a:t>Hello</a:t>
            </a:r>
            <a:r>
              <a:rPr lang="de-DE" dirty="0" smtClean="0"/>
              <a:t> World – Das erste Programm</a:t>
            </a:r>
            <a:endParaRPr lang="de-DE" dirty="0"/>
          </a:p>
        </p:txBody>
      </p:sp>
      <p:sp>
        <p:nvSpPr>
          <p:cNvPr id="6" name="Text Placeholder 5"/>
          <p:cNvSpPr>
            <a:spLocks noGrp="1"/>
          </p:cNvSpPr>
          <p:nvPr>
            <p:ph type="body" sz="quarter" idx="10"/>
          </p:nvPr>
        </p:nvSpPr>
        <p:spPr/>
        <p:txBody>
          <a:bodyPr/>
          <a:lstStyle/>
          <a:p>
            <a:r>
              <a:rPr lang="de-DE" dirty="0" smtClean="0"/>
              <a:t>Klassisches </a:t>
            </a:r>
            <a:r>
              <a:rPr lang="de-DE" dirty="0" err="1" smtClean="0"/>
              <a:t>Hello</a:t>
            </a:r>
            <a:r>
              <a:rPr lang="de-DE" dirty="0" smtClean="0"/>
              <a:t> World:</a:t>
            </a:r>
          </a:p>
          <a:p>
            <a:endParaRPr lang="de-DE" dirty="0"/>
          </a:p>
          <a:p>
            <a:endParaRPr lang="de-DE" dirty="0" smtClean="0"/>
          </a:p>
          <a:p>
            <a:r>
              <a:rPr lang="de-DE" dirty="0" smtClean="0"/>
              <a:t>Ausgabe in einem Popup:</a:t>
            </a:r>
          </a:p>
        </p:txBody>
      </p:sp>
      <p:sp>
        <p:nvSpPr>
          <p:cNvPr id="7" name="TextBox 6"/>
          <p:cNvSpPr txBox="1"/>
          <p:nvPr/>
        </p:nvSpPr>
        <p:spPr>
          <a:xfrm>
            <a:off x="327991" y="2079437"/>
            <a:ext cx="5025415" cy="830997"/>
          </a:xfrm>
          <a:prstGeom prst="rect">
            <a:avLst/>
          </a:prstGeom>
          <a:noFill/>
        </p:spPr>
        <p:txBody>
          <a:bodyPr wrap="none" lIns="0" tIns="0" rIns="0" bIns="0" rtlCol="0">
            <a:spAutoFit/>
          </a:bodyPr>
          <a:lstStyle/>
          <a:p>
            <a:r>
              <a:rPr lang="de-DE" sz="1800" dirty="0" smtClean="0">
                <a:solidFill>
                  <a:srgbClr val="008080"/>
                </a:solidFill>
                <a:latin typeface="Consolas"/>
              </a:rPr>
              <a:t>&lt;</a:t>
            </a:r>
            <a:r>
              <a:rPr lang="de-DE" sz="1800" dirty="0" err="1">
                <a:solidFill>
                  <a:srgbClr val="3F7F7F"/>
                </a:solidFill>
                <a:latin typeface="Consolas"/>
              </a:rPr>
              <a:t>script</a:t>
            </a:r>
            <a:r>
              <a:rPr lang="de-DE" sz="1800" dirty="0">
                <a:solidFill>
                  <a:srgbClr val="3F7F7F"/>
                </a:solidFill>
                <a:latin typeface="Consolas"/>
              </a:rPr>
              <a:t> </a:t>
            </a:r>
            <a:r>
              <a:rPr lang="de-DE" sz="1800" dirty="0">
                <a:solidFill>
                  <a:srgbClr val="7F007F"/>
                </a:solidFill>
                <a:latin typeface="Consolas"/>
              </a:rPr>
              <a:t>type</a:t>
            </a:r>
            <a:r>
              <a:rPr lang="de-DE" sz="1800" dirty="0">
                <a:solidFill>
                  <a:srgbClr val="000000"/>
                </a:solidFill>
                <a:latin typeface="Consolas"/>
              </a:rPr>
              <a:t>=</a:t>
            </a:r>
            <a:r>
              <a:rPr lang="de-DE" sz="1800" i="1" dirty="0">
                <a:solidFill>
                  <a:srgbClr val="2A00FF"/>
                </a:solidFill>
                <a:latin typeface="Consolas"/>
              </a:rPr>
              <a:t>"</a:t>
            </a:r>
            <a:r>
              <a:rPr lang="de-DE" sz="1800" i="1" dirty="0" err="1">
                <a:solidFill>
                  <a:srgbClr val="2A00FF"/>
                </a:solidFill>
                <a:latin typeface="Consolas"/>
              </a:rPr>
              <a:t>text</a:t>
            </a:r>
            <a:r>
              <a:rPr lang="de-DE" sz="1800" i="1" dirty="0">
                <a:solidFill>
                  <a:srgbClr val="2A00FF"/>
                </a:solidFill>
                <a:latin typeface="Consolas"/>
              </a:rPr>
              <a:t>/</a:t>
            </a:r>
            <a:r>
              <a:rPr lang="de-DE" sz="1800" i="1" dirty="0" err="1">
                <a:solidFill>
                  <a:srgbClr val="2A00FF"/>
                </a:solidFill>
                <a:latin typeface="Consolas"/>
              </a:rPr>
              <a:t>javascript</a:t>
            </a:r>
            <a:r>
              <a:rPr lang="de-DE" sz="1800" i="1" dirty="0">
                <a:solidFill>
                  <a:srgbClr val="2A00FF"/>
                </a:solidFill>
                <a:latin typeface="Consolas"/>
              </a:rPr>
              <a:t>"</a:t>
            </a:r>
            <a:r>
              <a:rPr lang="de-DE" sz="1800" i="1" dirty="0">
                <a:solidFill>
                  <a:srgbClr val="008080"/>
                </a:solidFill>
                <a:latin typeface="Consolas"/>
              </a:rPr>
              <a:t>&gt;</a:t>
            </a:r>
          </a:p>
          <a:p>
            <a:r>
              <a:rPr lang="de-DE" sz="1800" dirty="0" smtClean="0">
                <a:solidFill>
                  <a:srgbClr val="000000"/>
                </a:solidFill>
                <a:latin typeface="Consolas"/>
              </a:rPr>
              <a:t>	</a:t>
            </a:r>
            <a:r>
              <a:rPr lang="de-DE" sz="1800" dirty="0" err="1" smtClean="0">
                <a:solidFill>
                  <a:srgbClr val="000000"/>
                </a:solidFill>
                <a:latin typeface="Consolas"/>
              </a:rPr>
              <a:t>document.write</a:t>
            </a:r>
            <a:r>
              <a:rPr lang="de-DE" sz="1800" dirty="0">
                <a:solidFill>
                  <a:srgbClr val="000000"/>
                </a:solidFill>
                <a:latin typeface="Consolas"/>
              </a:rPr>
              <a:t>(</a:t>
            </a:r>
            <a:r>
              <a:rPr lang="de-DE" sz="1800" dirty="0">
                <a:solidFill>
                  <a:srgbClr val="2A00FF"/>
                </a:solidFill>
                <a:latin typeface="Consolas"/>
              </a:rPr>
              <a:t>'</a:t>
            </a:r>
            <a:r>
              <a:rPr lang="de-DE" sz="1800" dirty="0" err="1">
                <a:solidFill>
                  <a:srgbClr val="2A00FF"/>
                </a:solidFill>
                <a:latin typeface="Consolas"/>
              </a:rPr>
              <a:t>Hello</a:t>
            </a:r>
            <a:r>
              <a:rPr lang="de-DE" sz="1800" dirty="0">
                <a:solidFill>
                  <a:srgbClr val="2A00FF"/>
                </a:solidFill>
                <a:latin typeface="Consolas"/>
              </a:rPr>
              <a:t> World!'</a:t>
            </a:r>
            <a:r>
              <a:rPr lang="de-DE" sz="1800" dirty="0">
                <a:solidFill>
                  <a:srgbClr val="000000"/>
                </a:solidFill>
                <a:latin typeface="Consolas"/>
              </a:rPr>
              <a:t>);</a:t>
            </a:r>
          </a:p>
          <a:p>
            <a:r>
              <a:rPr lang="de-DE" sz="1800" dirty="0">
                <a:solidFill>
                  <a:srgbClr val="008080"/>
                </a:solidFill>
                <a:latin typeface="Consolas"/>
              </a:rPr>
              <a:t>&lt;/</a:t>
            </a:r>
            <a:r>
              <a:rPr lang="de-DE" sz="1800" dirty="0" err="1">
                <a:solidFill>
                  <a:srgbClr val="3F7F7F"/>
                </a:solidFill>
                <a:latin typeface="Consolas"/>
              </a:rPr>
              <a:t>script</a:t>
            </a:r>
            <a:r>
              <a:rPr lang="de-DE" sz="1800" dirty="0">
                <a:solidFill>
                  <a:srgbClr val="008080"/>
                </a:solidFill>
                <a:latin typeface="Consolas"/>
              </a:rPr>
              <a:t>&gt;</a:t>
            </a:r>
          </a:p>
        </p:txBody>
      </p:sp>
      <p:sp>
        <p:nvSpPr>
          <p:cNvPr id="9" name="Rectangle 8"/>
          <p:cNvSpPr/>
          <p:nvPr/>
        </p:nvSpPr>
        <p:spPr>
          <a:xfrm>
            <a:off x="327991" y="3896501"/>
            <a:ext cx="6096000" cy="923330"/>
          </a:xfrm>
          <a:prstGeom prst="rect">
            <a:avLst/>
          </a:prstGeom>
        </p:spPr>
        <p:txBody>
          <a:bodyPr>
            <a:spAutoFit/>
          </a:bodyPr>
          <a:lstStyle/>
          <a:p>
            <a:r>
              <a:rPr lang="de-DE" sz="1800" dirty="0" smtClean="0">
                <a:solidFill>
                  <a:srgbClr val="008080"/>
                </a:solidFill>
                <a:latin typeface="Consolas"/>
              </a:rPr>
              <a:t>&lt;</a:t>
            </a:r>
            <a:r>
              <a:rPr lang="de-DE" sz="1800" dirty="0" err="1">
                <a:solidFill>
                  <a:srgbClr val="3F7F7F"/>
                </a:solidFill>
                <a:latin typeface="Consolas"/>
              </a:rPr>
              <a:t>script</a:t>
            </a:r>
            <a:r>
              <a:rPr lang="de-DE" sz="1800" dirty="0">
                <a:solidFill>
                  <a:srgbClr val="3F7F7F"/>
                </a:solidFill>
                <a:latin typeface="Consolas"/>
              </a:rPr>
              <a:t> </a:t>
            </a:r>
            <a:r>
              <a:rPr lang="de-DE" sz="1800" dirty="0">
                <a:solidFill>
                  <a:srgbClr val="7F007F"/>
                </a:solidFill>
                <a:latin typeface="Consolas"/>
              </a:rPr>
              <a:t>type</a:t>
            </a:r>
            <a:r>
              <a:rPr lang="de-DE" sz="1800" dirty="0">
                <a:solidFill>
                  <a:srgbClr val="000000"/>
                </a:solidFill>
                <a:latin typeface="Consolas"/>
              </a:rPr>
              <a:t>=</a:t>
            </a:r>
            <a:r>
              <a:rPr lang="de-DE" sz="1800" i="1" dirty="0">
                <a:solidFill>
                  <a:srgbClr val="2A00FF"/>
                </a:solidFill>
                <a:latin typeface="Consolas"/>
              </a:rPr>
              <a:t>"</a:t>
            </a:r>
            <a:r>
              <a:rPr lang="de-DE" sz="1800" i="1" dirty="0" err="1">
                <a:solidFill>
                  <a:srgbClr val="2A00FF"/>
                </a:solidFill>
                <a:latin typeface="Consolas"/>
              </a:rPr>
              <a:t>text</a:t>
            </a:r>
            <a:r>
              <a:rPr lang="de-DE" sz="1800" i="1" dirty="0">
                <a:solidFill>
                  <a:srgbClr val="2A00FF"/>
                </a:solidFill>
                <a:latin typeface="Consolas"/>
              </a:rPr>
              <a:t>/</a:t>
            </a:r>
            <a:r>
              <a:rPr lang="de-DE" sz="1800" i="1" dirty="0" err="1">
                <a:solidFill>
                  <a:srgbClr val="2A00FF"/>
                </a:solidFill>
                <a:latin typeface="Consolas"/>
              </a:rPr>
              <a:t>javascript</a:t>
            </a:r>
            <a:r>
              <a:rPr lang="de-DE" sz="1800" i="1" dirty="0">
                <a:solidFill>
                  <a:srgbClr val="2A00FF"/>
                </a:solidFill>
                <a:latin typeface="Consolas"/>
              </a:rPr>
              <a:t>"</a:t>
            </a:r>
            <a:r>
              <a:rPr lang="de-DE" sz="1800" i="1" dirty="0">
                <a:solidFill>
                  <a:srgbClr val="008080"/>
                </a:solidFill>
                <a:latin typeface="Consolas"/>
              </a:rPr>
              <a:t>&gt;</a:t>
            </a:r>
          </a:p>
          <a:p>
            <a:r>
              <a:rPr lang="de-DE" sz="1800" dirty="0" smtClean="0">
                <a:solidFill>
                  <a:srgbClr val="000000"/>
                </a:solidFill>
                <a:latin typeface="Consolas"/>
              </a:rPr>
              <a:t>	alert</a:t>
            </a:r>
            <a:r>
              <a:rPr lang="de-DE" sz="1800" dirty="0">
                <a:solidFill>
                  <a:srgbClr val="000000"/>
                </a:solidFill>
                <a:latin typeface="Consolas"/>
              </a:rPr>
              <a:t>(</a:t>
            </a:r>
            <a:r>
              <a:rPr lang="de-DE" sz="1800" dirty="0">
                <a:solidFill>
                  <a:srgbClr val="2A00FF"/>
                </a:solidFill>
                <a:latin typeface="Consolas"/>
              </a:rPr>
              <a:t>'</a:t>
            </a:r>
            <a:r>
              <a:rPr lang="de-DE" sz="1800" dirty="0" err="1">
                <a:solidFill>
                  <a:srgbClr val="2A00FF"/>
                </a:solidFill>
                <a:latin typeface="Consolas"/>
              </a:rPr>
              <a:t>Hello</a:t>
            </a:r>
            <a:r>
              <a:rPr lang="de-DE" sz="1800" dirty="0">
                <a:solidFill>
                  <a:srgbClr val="2A00FF"/>
                </a:solidFill>
                <a:latin typeface="Consolas"/>
              </a:rPr>
              <a:t> World!'</a:t>
            </a:r>
            <a:r>
              <a:rPr lang="de-DE" sz="1800" dirty="0">
                <a:solidFill>
                  <a:srgbClr val="000000"/>
                </a:solidFill>
                <a:latin typeface="Consolas"/>
              </a:rPr>
              <a:t>);</a:t>
            </a:r>
          </a:p>
          <a:p>
            <a:r>
              <a:rPr lang="de-DE" sz="1800" dirty="0">
                <a:solidFill>
                  <a:srgbClr val="008080"/>
                </a:solidFill>
                <a:latin typeface="Consolas"/>
              </a:rPr>
              <a:t>&lt;/</a:t>
            </a:r>
            <a:r>
              <a:rPr lang="de-DE" sz="1800" dirty="0" err="1">
                <a:solidFill>
                  <a:srgbClr val="3F7F7F"/>
                </a:solidFill>
                <a:latin typeface="Consolas"/>
              </a:rPr>
              <a:t>script</a:t>
            </a:r>
            <a:r>
              <a:rPr lang="de-DE" sz="1800" dirty="0">
                <a:solidFill>
                  <a:srgbClr val="008080"/>
                </a:solidFill>
                <a:latin typeface="Consolas"/>
              </a:rPr>
              <a:t>&gt;</a:t>
            </a:r>
          </a:p>
        </p:txBody>
      </p:sp>
    </p:spTree>
    <p:extLst>
      <p:ext uri="{BB962C8B-B14F-4D97-AF65-F5344CB8AC3E}">
        <p14:creationId xmlns:p14="http://schemas.microsoft.com/office/powerpoint/2010/main" val="3440365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Übung – </a:t>
            </a:r>
            <a:r>
              <a:rPr lang="de-DE" dirty="0" err="1" smtClean="0"/>
              <a:t>Hello</a:t>
            </a:r>
            <a:r>
              <a:rPr lang="de-DE" dirty="0" smtClean="0"/>
              <a:t> World</a:t>
            </a:r>
            <a:endParaRPr lang="de-DE" dirty="0"/>
          </a:p>
        </p:txBody>
      </p:sp>
      <p:sp>
        <p:nvSpPr>
          <p:cNvPr id="3" name="Text Placeholder 2"/>
          <p:cNvSpPr>
            <a:spLocks noGrp="1"/>
          </p:cNvSpPr>
          <p:nvPr>
            <p:ph type="body" sz="quarter" idx="10"/>
          </p:nvPr>
        </p:nvSpPr>
        <p:spPr/>
        <p:txBody>
          <a:bodyPr/>
          <a:lstStyle/>
          <a:p>
            <a:r>
              <a:rPr lang="de-DE" dirty="0" smtClean="0"/>
              <a:t>Erstellt eine HTML-Datei und erzeugt per JavaScript die Ausgabe „</a:t>
            </a:r>
            <a:r>
              <a:rPr lang="de-DE" dirty="0" err="1" smtClean="0"/>
              <a:t>Hello</a:t>
            </a:r>
            <a:r>
              <a:rPr lang="de-DE" dirty="0" smtClean="0"/>
              <a:t> World!“.</a:t>
            </a:r>
            <a:br>
              <a:rPr lang="de-DE" dirty="0" smtClean="0"/>
            </a:br>
            <a:r>
              <a:rPr lang="de-DE" dirty="0" smtClean="0"/>
              <a:t>Testet das Ergebnis anschließend im Browser!</a:t>
            </a:r>
          </a:p>
        </p:txBody>
      </p:sp>
    </p:spTree>
    <p:extLst>
      <p:ext uri="{BB962C8B-B14F-4D97-AF65-F5344CB8AC3E}">
        <p14:creationId xmlns:p14="http://schemas.microsoft.com/office/powerpoint/2010/main" val="148429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Variablen</a:t>
            </a:r>
            <a:endParaRPr lang="de-DE" dirty="0"/>
          </a:p>
        </p:txBody>
      </p:sp>
      <p:sp>
        <p:nvSpPr>
          <p:cNvPr id="3" name="Text Placeholder 2"/>
          <p:cNvSpPr>
            <a:spLocks noGrp="1"/>
          </p:cNvSpPr>
          <p:nvPr>
            <p:ph type="body" sz="quarter" idx="10"/>
          </p:nvPr>
        </p:nvSpPr>
        <p:spPr/>
        <p:txBody>
          <a:bodyPr/>
          <a:lstStyle/>
          <a:p>
            <a:r>
              <a:rPr lang="de-DE" dirty="0" smtClean="0"/>
              <a:t>Eigenschaften</a:t>
            </a:r>
          </a:p>
          <a:p>
            <a:pPr lvl="1"/>
            <a:r>
              <a:rPr lang="de-DE" dirty="0" smtClean="0"/>
              <a:t>Keine starke Typisierung</a:t>
            </a:r>
          </a:p>
          <a:p>
            <a:pPr lvl="2"/>
            <a:r>
              <a:rPr lang="de-DE" dirty="0" smtClean="0"/>
              <a:t>Variablen haben keine festen Typen</a:t>
            </a:r>
          </a:p>
          <a:p>
            <a:pPr lvl="1"/>
            <a:r>
              <a:rPr lang="de-DE" dirty="0" smtClean="0"/>
              <a:t>Schlüsselwörter</a:t>
            </a:r>
          </a:p>
          <a:p>
            <a:pPr lvl="2"/>
            <a:r>
              <a:rPr lang="de-DE" dirty="0" err="1" smtClean="0">
                <a:solidFill>
                  <a:srgbClr val="7F0055"/>
                </a:solidFill>
                <a:latin typeface="Consolas"/>
              </a:rPr>
              <a:t>var</a:t>
            </a:r>
            <a:r>
              <a:rPr lang="de-DE" dirty="0" smtClean="0">
                <a:solidFill>
                  <a:srgbClr val="7F0055"/>
                </a:solidFill>
                <a:latin typeface="Consolas"/>
              </a:rPr>
              <a:t> </a:t>
            </a:r>
            <a:r>
              <a:rPr lang="de-DE" dirty="0" smtClean="0"/>
              <a:t>	</a:t>
            </a:r>
            <a:r>
              <a:rPr lang="de-DE" dirty="0" smtClean="0">
                <a:sym typeface="Wingdings" panose="05000000000000000000" pitchFamily="2" charset="2"/>
              </a:rPr>
              <a:t> Variable</a:t>
            </a:r>
          </a:p>
          <a:p>
            <a:pPr lvl="2"/>
            <a:r>
              <a:rPr lang="de-DE" dirty="0" err="1">
                <a:solidFill>
                  <a:srgbClr val="7F0055"/>
                </a:solidFill>
                <a:latin typeface="Consolas"/>
              </a:rPr>
              <a:t>const</a:t>
            </a:r>
            <a:r>
              <a:rPr lang="de-DE" dirty="0">
                <a:solidFill>
                  <a:srgbClr val="7F0055"/>
                </a:solidFill>
                <a:latin typeface="Consolas"/>
              </a:rPr>
              <a:t> </a:t>
            </a:r>
            <a:r>
              <a:rPr lang="de-DE" dirty="0">
                <a:sym typeface="Wingdings" panose="05000000000000000000" pitchFamily="2" charset="2"/>
              </a:rPr>
              <a:t>	</a:t>
            </a:r>
            <a:r>
              <a:rPr lang="de-DE" dirty="0" smtClean="0">
                <a:sym typeface="Wingdings" panose="05000000000000000000" pitchFamily="2" charset="2"/>
              </a:rPr>
              <a:t> Konstante</a:t>
            </a:r>
            <a:endParaRPr lang="de-DE" dirty="0" smtClean="0"/>
          </a:p>
          <a:p>
            <a:pPr lvl="2"/>
            <a:endParaRPr lang="de-DE" dirty="0" smtClean="0"/>
          </a:p>
        </p:txBody>
      </p:sp>
    </p:spTree>
    <p:extLst>
      <p:ext uri="{BB962C8B-B14F-4D97-AF65-F5344CB8AC3E}">
        <p14:creationId xmlns:p14="http://schemas.microsoft.com/office/powerpoint/2010/main" val="2318892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Variablen</a:t>
            </a:r>
            <a:endParaRPr lang="de-DE" dirty="0"/>
          </a:p>
        </p:txBody>
      </p:sp>
      <p:sp>
        <p:nvSpPr>
          <p:cNvPr id="3" name="Text Placeholder 2"/>
          <p:cNvSpPr>
            <a:spLocks noGrp="1"/>
          </p:cNvSpPr>
          <p:nvPr>
            <p:ph type="body" sz="quarter" idx="10"/>
          </p:nvPr>
        </p:nvSpPr>
        <p:spPr/>
        <p:txBody>
          <a:bodyPr/>
          <a:lstStyle/>
          <a:p>
            <a:r>
              <a:rPr lang="de-DE" dirty="0" smtClean="0"/>
              <a:t>Deklaration</a:t>
            </a:r>
          </a:p>
          <a:p>
            <a:pPr lvl="1"/>
            <a:r>
              <a:rPr lang="de-DE" dirty="0" err="1" smtClean="0">
                <a:solidFill>
                  <a:srgbClr val="7F0055"/>
                </a:solidFill>
                <a:latin typeface="Consolas"/>
              </a:rPr>
              <a:t>var</a:t>
            </a:r>
            <a:r>
              <a:rPr lang="de-DE" dirty="0" smtClean="0">
                <a:solidFill>
                  <a:srgbClr val="000000"/>
                </a:solidFill>
                <a:latin typeface="Consolas"/>
              </a:rPr>
              <a:t> </a:t>
            </a:r>
            <a:r>
              <a:rPr lang="de-DE" dirty="0" err="1">
                <a:solidFill>
                  <a:srgbClr val="000000"/>
                </a:solidFill>
                <a:latin typeface="Consolas"/>
              </a:rPr>
              <a:t>text</a:t>
            </a:r>
            <a:r>
              <a:rPr lang="de-DE" dirty="0">
                <a:solidFill>
                  <a:srgbClr val="000000"/>
                </a:solidFill>
                <a:latin typeface="Consolas"/>
              </a:rPr>
              <a:t> = </a:t>
            </a:r>
            <a:r>
              <a:rPr lang="de-DE" dirty="0">
                <a:solidFill>
                  <a:srgbClr val="2A00FF"/>
                </a:solidFill>
                <a:latin typeface="Consolas"/>
              </a:rPr>
              <a:t>"</a:t>
            </a:r>
            <a:r>
              <a:rPr lang="de-DE" dirty="0" err="1">
                <a:solidFill>
                  <a:srgbClr val="2A00FF"/>
                </a:solidFill>
                <a:latin typeface="Consolas"/>
              </a:rPr>
              <a:t>Hello</a:t>
            </a:r>
            <a:r>
              <a:rPr lang="de-DE" dirty="0">
                <a:solidFill>
                  <a:srgbClr val="2A00FF"/>
                </a:solidFill>
                <a:latin typeface="Consolas"/>
              </a:rPr>
              <a:t> World</a:t>
            </a:r>
            <a:r>
              <a:rPr lang="de-DE" dirty="0" smtClean="0">
                <a:solidFill>
                  <a:srgbClr val="2A00FF"/>
                </a:solidFill>
                <a:latin typeface="Consolas"/>
              </a:rPr>
              <a:t>"</a:t>
            </a:r>
            <a:r>
              <a:rPr lang="de-DE" dirty="0" smtClean="0">
                <a:solidFill>
                  <a:srgbClr val="000000"/>
                </a:solidFill>
                <a:latin typeface="Consolas"/>
              </a:rPr>
              <a:t>;	</a:t>
            </a:r>
            <a:r>
              <a:rPr lang="de-DE" dirty="0" smtClean="0">
                <a:solidFill>
                  <a:srgbClr val="3F7F5F"/>
                </a:solidFill>
                <a:latin typeface="Consolas"/>
              </a:rPr>
              <a:t>// String</a:t>
            </a:r>
          </a:p>
          <a:p>
            <a:pPr lvl="1"/>
            <a:r>
              <a:rPr lang="de-DE" dirty="0" err="1" smtClean="0">
                <a:solidFill>
                  <a:srgbClr val="7F0055"/>
                </a:solidFill>
                <a:latin typeface="Consolas"/>
              </a:rPr>
              <a:t>var</a:t>
            </a:r>
            <a:r>
              <a:rPr lang="de-DE" dirty="0" smtClean="0">
                <a:solidFill>
                  <a:srgbClr val="000000"/>
                </a:solidFill>
                <a:latin typeface="Consolas"/>
              </a:rPr>
              <a:t> </a:t>
            </a:r>
            <a:r>
              <a:rPr lang="de-DE" dirty="0" err="1" smtClean="0">
                <a:solidFill>
                  <a:srgbClr val="000000"/>
                </a:solidFill>
                <a:latin typeface="Consolas"/>
              </a:rPr>
              <a:t>num</a:t>
            </a:r>
            <a:r>
              <a:rPr lang="de-DE" dirty="0" smtClean="0">
                <a:solidFill>
                  <a:srgbClr val="000000"/>
                </a:solidFill>
                <a:latin typeface="Consolas"/>
              </a:rPr>
              <a:t> = 7.5;</a:t>
            </a:r>
            <a:r>
              <a:rPr lang="de-DE" dirty="0">
                <a:solidFill>
                  <a:srgbClr val="000000"/>
                </a:solidFill>
                <a:latin typeface="Consolas"/>
              </a:rPr>
              <a:t>	</a:t>
            </a:r>
            <a:r>
              <a:rPr lang="de-DE" dirty="0" smtClean="0">
                <a:solidFill>
                  <a:srgbClr val="000000"/>
                </a:solidFill>
                <a:latin typeface="Consolas"/>
              </a:rPr>
              <a:t>		</a:t>
            </a:r>
            <a:r>
              <a:rPr lang="de-DE" dirty="0" smtClean="0">
                <a:solidFill>
                  <a:srgbClr val="3F7F5F"/>
                </a:solidFill>
                <a:latin typeface="Consolas"/>
              </a:rPr>
              <a:t>// </a:t>
            </a:r>
            <a:r>
              <a:rPr lang="de-DE" dirty="0" err="1" smtClean="0">
                <a:solidFill>
                  <a:srgbClr val="3F7F5F"/>
                </a:solidFill>
                <a:latin typeface="Consolas"/>
              </a:rPr>
              <a:t>Float</a:t>
            </a:r>
            <a:endParaRPr lang="de-DE" dirty="0">
              <a:latin typeface="Consolas"/>
            </a:endParaRPr>
          </a:p>
          <a:p>
            <a:pPr lvl="1"/>
            <a:r>
              <a:rPr lang="de-DE" dirty="0" err="1">
                <a:solidFill>
                  <a:srgbClr val="7F0055"/>
                </a:solidFill>
                <a:latin typeface="Consolas"/>
              </a:rPr>
              <a:t>var</a:t>
            </a:r>
            <a:r>
              <a:rPr lang="de-DE" dirty="0">
                <a:solidFill>
                  <a:srgbClr val="000000"/>
                </a:solidFill>
                <a:latin typeface="Consolas"/>
              </a:rPr>
              <a:t> </a:t>
            </a:r>
            <a:r>
              <a:rPr lang="de-DE" dirty="0" err="1">
                <a:solidFill>
                  <a:srgbClr val="000000"/>
                </a:solidFill>
                <a:latin typeface="Consolas"/>
              </a:rPr>
              <a:t>flag</a:t>
            </a:r>
            <a:r>
              <a:rPr lang="de-DE" dirty="0">
                <a:solidFill>
                  <a:srgbClr val="000000"/>
                </a:solidFill>
                <a:latin typeface="Consolas"/>
              </a:rPr>
              <a:t> = </a:t>
            </a:r>
            <a:r>
              <a:rPr lang="de-DE" dirty="0">
                <a:solidFill>
                  <a:srgbClr val="7F0055"/>
                </a:solidFill>
                <a:latin typeface="Consolas"/>
              </a:rPr>
              <a:t>true</a:t>
            </a:r>
            <a:r>
              <a:rPr lang="de-DE" dirty="0" smtClean="0">
                <a:solidFill>
                  <a:srgbClr val="000000"/>
                </a:solidFill>
                <a:latin typeface="Consolas"/>
              </a:rPr>
              <a:t>;         	</a:t>
            </a:r>
            <a:r>
              <a:rPr lang="de-DE" dirty="0" smtClean="0">
                <a:solidFill>
                  <a:srgbClr val="3F7F5F"/>
                </a:solidFill>
                <a:latin typeface="Consolas"/>
              </a:rPr>
              <a:t>// Boolean</a:t>
            </a:r>
            <a:endParaRPr lang="de-DE" dirty="0">
              <a:solidFill>
                <a:srgbClr val="000000"/>
              </a:solidFill>
              <a:latin typeface="Consolas"/>
            </a:endParaRPr>
          </a:p>
          <a:p>
            <a:pPr lvl="1"/>
            <a:r>
              <a:rPr lang="de-DE" dirty="0" err="1" smtClean="0">
                <a:solidFill>
                  <a:srgbClr val="7F0055"/>
                </a:solidFill>
                <a:latin typeface="Consolas"/>
              </a:rPr>
              <a:t>var</a:t>
            </a:r>
            <a:r>
              <a:rPr lang="de-DE" dirty="0" smtClean="0">
                <a:solidFill>
                  <a:srgbClr val="000000"/>
                </a:solidFill>
                <a:latin typeface="Consolas"/>
              </a:rPr>
              <a:t> </a:t>
            </a:r>
            <a:r>
              <a:rPr lang="de-DE" dirty="0" err="1">
                <a:solidFill>
                  <a:srgbClr val="000000"/>
                </a:solidFill>
                <a:latin typeface="Consolas"/>
              </a:rPr>
              <a:t>arr</a:t>
            </a:r>
            <a:r>
              <a:rPr lang="de-DE" dirty="0">
                <a:solidFill>
                  <a:srgbClr val="000000"/>
                </a:solidFill>
                <a:latin typeface="Consolas"/>
              </a:rPr>
              <a:t> = </a:t>
            </a:r>
            <a:r>
              <a:rPr lang="de-DE" dirty="0" smtClean="0">
                <a:solidFill>
                  <a:srgbClr val="000000"/>
                </a:solidFill>
                <a:latin typeface="Consolas"/>
              </a:rPr>
              <a:t>[];            	</a:t>
            </a:r>
            <a:r>
              <a:rPr lang="de-DE" dirty="0" smtClean="0">
                <a:solidFill>
                  <a:srgbClr val="3F7F5F"/>
                </a:solidFill>
                <a:latin typeface="Consolas"/>
              </a:rPr>
              <a:t>// </a:t>
            </a:r>
            <a:r>
              <a:rPr lang="de-DE" dirty="0">
                <a:solidFill>
                  <a:srgbClr val="3F7F5F"/>
                </a:solidFill>
                <a:latin typeface="Consolas"/>
              </a:rPr>
              <a:t>Array</a:t>
            </a:r>
          </a:p>
          <a:p>
            <a:pPr lvl="1"/>
            <a:r>
              <a:rPr lang="de-DE" dirty="0" err="1">
                <a:solidFill>
                  <a:srgbClr val="7F0055"/>
                </a:solidFill>
                <a:latin typeface="Consolas"/>
              </a:rPr>
              <a:t>var</a:t>
            </a:r>
            <a:r>
              <a:rPr lang="de-DE" dirty="0">
                <a:solidFill>
                  <a:srgbClr val="000000"/>
                </a:solidFill>
                <a:latin typeface="Consolas"/>
              </a:rPr>
              <a:t> </a:t>
            </a:r>
            <a:r>
              <a:rPr lang="de-DE" dirty="0" err="1">
                <a:solidFill>
                  <a:srgbClr val="000000"/>
                </a:solidFill>
                <a:latin typeface="Consolas"/>
              </a:rPr>
              <a:t>obj</a:t>
            </a:r>
            <a:r>
              <a:rPr lang="de-DE" dirty="0">
                <a:solidFill>
                  <a:srgbClr val="000000"/>
                </a:solidFill>
                <a:latin typeface="Consolas"/>
              </a:rPr>
              <a:t> = </a:t>
            </a:r>
            <a:r>
              <a:rPr lang="de-DE" dirty="0" smtClean="0">
                <a:solidFill>
                  <a:srgbClr val="000000"/>
                </a:solidFill>
                <a:latin typeface="Consolas"/>
              </a:rPr>
              <a:t>{};			</a:t>
            </a:r>
            <a:r>
              <a:rPr lang="de-DE" dirty="0" smtClean="0">
                <a:solidFill>
                  <a:srgbClr val="3F7F5F"/>
                </a:solidFill>
                <a:latin typeface="Consolas"/>
              </a:rPr>
              <a:t>// Objekt</a:t>
            </a:r>
          </a:p>
          <a:p>
            <a:pPr lvl="1"/>
            <a:r>
              <a:rPr lang="de-DE" dirty="0" err="1" smtClean="0">
                <a:solidFill>
                  <a:srgbClr val="7F0055"/>
                </a:solidFill>
                <a:latin typeface="Consolas"/>
              </a:rPr>
              <a:t>const</a:t>
            </a:r>
            <a:r>
              <a:rPr lang="de-DE" dirty="0" smtClean="0">
                <a:solidFill>
                  <a:srgbClr val="000000"/>
                </a:solidFill>
                <a:latin typeface="Consolas"/>
              </a:rPr>
              <a:t> </a:t>
            </a:r>
            <a:r>
              <a:rPr lang="de-DE" dirty="0">
                <a:solidFill>
                  <a:srgbClr val="000000"/>
                </a:solidFill>
                <a:latin typeface="Consolas"/>
              </a:rPr>
              <a:t>c = 300000</a:t>
            </a:r>
            <a:r>
              <a:rPr lang="de-DE" dirty="0" smtClean="0">
                <a:solidFill>
                  <a:srgbClr val="000000"/>
                </a:solidFill>
                <a:latin typeface="Consolas"/>
              </a:rPr>
              <a:t>;		</a:t>
            </a:r>
            <a:r>
              <a:rPr lang="de-DE" dirty="0">
                <a:solidFill>
                  <a:srgbClr val="3F7F5F"/>
                </a:solidFill>
                <a:latin typeface="Consolas"/>
              </a:rPr>
              <a:t>// </a:t>
            </a:r>
            <a:r>
              <a:rPr lang="de-DE" dirty="0" smtClean="0">
                <a:solidFill>
                  <a:srgbClr val="3F7F5F"/>
                </a:solidFill>
                <a:latin typeface="Consolas"/>
              </a:rPr>
              <a:t>Konstante</a:t>
            </a:r>
          </a:p>
          <a:p>
            <a:pPr lvl="1"/>
            <a:r>
              <a:rPr lang="de-DE" dirty="0" err="1" smtClean="0">
                <a:solidFill>
                  <a:srgbClr val="7F0055"/>
                </a:solidFill>
                <a:latin typeface="Consolas"/>
              </a:rPr>
              <a:t>var</a:t>
            </a:r>
            <a:r>
              <a:rPr lang="de-DE" dirty="0" smtClean="0">
                <a:solidFill>
                  <a:srgbClr val="000000"/>
                </a:solidFill>
                <a:latin typeface="Consolas"/>
              </a:rPr>
              <a:t> </a:t>
            </a:r>
            <a:r>
              <a:rPr lang="de-DE" dirty="0" err="1">
                <a:solidFill>
                  <a:srgbClr val="000000"/>
                </a:solidFill>
                <a:latin typeface="Consolas"/>
              </a:rPr>
              <a:t>func</a:t>
            </a:r>
            <a:r>
              <a:rPr lang="de-DE" dirty="0">
                <a:solidFill>
                  <a:srgbClr val="000000"/>
                </a:solidFill>
                <a:latin typeface="Consolas"/>
              </a:rPr>
              <a:t> = </a:t>
            </a:r>
            <a:r>
              <a:rPr lang="de-DE" dirty="0" err="1">
                <a:solidFill>
                  <a:srgbClr val="7F0055"/>
                </a:solidFill>
                <a:latin typeface="Consolas"/>
              </a:rPr>
              <a:t>function</a:t>
            </a:r>
            <a:r>
              <a:rPr lang="de-DE" dirty="0" smtClean="0">
                <a:solidFill>
                  <a:srgbClr val="000000"/>
                </a:solidFill>
                <a:latin typeface="Consolas"/>
              </a:rPr>
              <a:t>(){};	</a:t>
            </a:r>
            <a:r>
              <a:rPr lang="de-DE" dirty="0" smtClean="0">
                <a:solidFill>
                  <a:srgbClr val="3F7F5F"/>
                </a:solidFill>
                <a:latin typeface="Consolas"/>
              </a:rPr>
              <a:t>// </a:t>
            </a:r>
            <a:r>
              <a:rPr lang="de-DE" dirty="0">
                <a:solidFill>
                  <a:srgbClr val="3F7F5F"/>
                </a:solidFill>
                <a:latin typeface="Consolas"/>
              </a:rPr>
              <a:t>Funktion</a:t>
            </a:r>
          </a:p>
          <a:p>
            <a:pPr lvl="1"/>
            <a:endParaRPr lang="de-DE" dirty="0">
              <a:latin typeface="Consolas"/>
            </a:endParaRPr>
          </a:p>
          <a:p>
            <a:pPr lvl="1"/>
            <a:r>
              <a:rPr lang="de-DE" dirty="0" err="1">
                <a:solidFill>
                  <a:srgbClr val="7F0055"/>
                </a:solidFill>
                <a:latin typeface="Consolas"/>
              </a:rPr>
              <a:t>function</a:t>
            </a:r>
            <a:r>
              <a:rPr lang="de-DE" dirty="0">
                <a:solidFill>
                  <a:srgbClr val="000000"/>
                </a:solidFill>
                <a:latin typeface="Consolas"/>
              </a:rPr>
              <a:t> x</a:t>
            </a:r>
            <a:r>
              <a:rPr lang="de-DE" dirty="0" smtClean="0">
                <a:solidFill>
                  <a:srgbClr val="000000"/>
                </a:solidFill>
                <a:latin typeface="Consolas"/>
              </a:rPr>
              <a:t>(){			</a:t>
            </a:r>
            <a:r>
              <a:rPr lang="de-DE" dirty="0" smtClean="0">
                <a:solidFill>
                  <a:srgbClr val="3F7F5F"/>
                </a:solidFill>
                <a:latin typeface="Consolas"/>
              </a:rPr>
              <a:t>// Funktion (zu Beginn geparst und interpretiert)</a:t>
            </a:r>
            <a:endParaRPr lang="de-DE" dirty="0">
              <a:solidFill>
                <a:srgbClr val="3F7F5F"/>
              </a:solidFill>
              <a:latin typeface="Consolas"/>
            </a:endParaRPr>
          </a:p>
          <a:p>
            <a:pPr lvl="1"/>
            <a:r>
              <a:rPr lang="de-DE" dirty="0" smtClean="0">
                <a:solidFill>
                  <a:srgbClr val="7F0055"/>
                </a:solidFill>
                <a:latin typeface="Consolas"/>
              </a:rPr>
              <a:t>  </a:t>
            </a:r>
            <a:r>
              <a:rPr lang="de-DE" dirty="0" err="1" smtClean="0">
                <a:solidFill>
                  <a:srgbClr val="7F0055"/>
                </a:solidFill>
                <a:latin typeface="Consolas"/>
              </a:rPr>
              <a:t>var</a:t>
            </a:r>
            <a:r>
              <a:rPr lang="de-DE" dirty="0" smtClean="0">
                <a:solidFill>
                  <a:srgbClr val="000000"/>
                </a:solidFill>
                <a:latin typeface="Consolas"/>
              </a:rPr>
              <a:t> </a:t>
            </a:r>
            <a:r>
              <a:rPr lang="de-DE" dirty="0" err="1">
                <a:solidFill>
                  <a:srgbClr val="000000"/>
                </a:solidFill>
                <a:latin typeface="Consolas"/>
              </a:rPr>
              <a:t>local</a:t>
            </a:r>
            <a:r>
              <a:rPr lang="de-DE" dirty="0">
                <a:solidFill>
                  <a:srgbClr val="000000"/>
                </a:solidFill>
                <a:latin typeface="Consolas"/>
              </a:rPr>
              <a:t> = 4</a:t>
            </a:r>
            <a:r>
              <a:rPr lang="de-DE" dirty="0" smtClean="0">
                <a:solidFill>
                  <a:srgbClr val="000000"/>
                </a:solidFill>
                <a:latin typeface="Consolas"/>
              </a:rPr>
              <a:t>;		</a:t>
            </a:r>
            <a:r>
              <a:rPr lang="de-DE" dirty="0" smtClean="0">
                <a:solidFill>
                  <a:srgbClr val="3F7F5F"/>
                </a:solidFill>
                <a:latin typeface="Consolas"/>
              </a:rPr>
              <a:t>// </a:t>
            </a:r>
            <a:r>
              <a:rPr lang="de-DE" dirty="0">
                <a:solidFill>
                  <a:srgbClr val="3F7F5F"/>
                </a:solidFill>
                <a:latin typeface="Consolas"/>
              </a:rPr>
              <a:t>lokale Variable</a:t>
            </a:r>
          </a:p>
          <a:p>
            <a:pPr lvl="1"/>
            <a:r>
              <a:rPr lang="de-DE" dirty="0" smtClean="0">
                <a:solidFill>
                  <a:srgbClr val="000000"/>
                </a:solidFill>
                <a:latin typeface="Consolas"/>
              </a:rPr>
              <a:t>  global </a:t>
            </a:r>
            <a:r>
              <a:rPr lang="de-DE" dirty="0">
                <a:solidFill>
                  <a:srgbClr val="000000"/>
                </a:solidFill>
                <a:latin typeface="Consolas"/>
              </a:rPr>
              <a:t>= 5</a:t>
            </a:r>
            <a:r>
              <a:rPr lang="de-DE" dirty="0" smtClean="0">
                <a:solidFill>
                  <a:srgbClr val="000000"/>
                </a:solidFill>
                <a:latin typeface="Consolas"/>
              </a:rPr>
              <a:t>;			</a:t>
            </a:r>
            <a:r>
              <a:rPr lang="de-DE" dirty="0" smtClean="0">
                <a:solidFill>
                  <a:srgbClr val="3F7F5F"/>
                </a:solidFill>
                <a:latin typeface="Consolas"/>
              </a:rPr>
              <a:t>// </a:t>
            </a:r>
            <a:r>
              <a:rPr lang="de-DE" dirty="0">
                <a:solidFill>
                  <a:srgbClr val="3F7F5F"/>
                </a:solidFill>
                <a:latin typeface="Consolas"/>
              </a:rPr>
              <a:t>globale Variable</a:t>
            </a:r>
          </a:p>
          <a:p>
            <a:pPr lvl="1"/>
            <a:r>
              <a:rPr lang="de-DE" dirty="0">
                <a:solidFill>
                  <a:srgbClr val="000000"/>
                </a:solidFill>
                <a:latin typeface="Consolas"/>
              </a:rPr>
              <a:t>}</a:t>
            </a:r>
          </a:p>
          <a:p>
            <a:endParaRPr lang="de-DE" dirty="0"/>
          </a:p>
        </p:txBody>
      </p:sp>
    </p:spTree>
    <p:extLst>
      <p:ext uri="{BB962C8B-B14F-4D97-AF65-F5344CB8AC3E}">
        <p14:creationId xmlns:p14="http://schemas.microsoft.com/office/powerpoint/2010/main" val="3219347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smtClean="0"/>
              <a:t>Agenda</a:t>
            </a:r>
            <a:endParaRPr lang="de-DE" dirty="0"/>
          </a:p>
        </p:txBody>
      </p:sp>
      <p:sp>
        <p:nvSpPr>
          <p:cNvPr id="5" name="Text Placeholder 4"/>
          <p:cNvSpPr>
            <a:spLocks noGrp="1"/>
          </p:cNvSpPr>
          <p:nvPr>
            <p:ph type="body" sz="quarter" idx="10"/>
          </p:nvPr>
        </p:nvSpPr>
        <p:spPr/>
        <p:txBody>
          <a:bodyPr/>
          <a:lstStyle/>
          <a:p>
            <a:r>
              <a:rPr lang="de-DE" dirty="0" smtClean="0"/>
              <a:t>HTML</a:t>
            </a:r>
          </a:p>
          <a:p>
            <a:endParaRPr lang="de-DE" dirty="0"/>
          </a:p>
        </p:txBody>
      </p:sp>
    </p:spTree>
    <p:extLst>
      <p:ext uri="{BB962C8B-B14F-4D97-AF65-F5344CB8AC3E}">
        <p14:creationId xmlns:p14="http://schemas.microsoft.com/office/powerpoint/2010/main" val="1187174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31507" b="31507"/>
          <a:stretch>
            <a:fillRect/>
          </a:stretch>
        </p:blipFill>
        <p:spPr/>
      </p:pic>
      <p:sp>
        <p:nvSpPr>
          <p:cNvPr id="4" name="Title 3"/>
          <p:cNvSpPr>
            <a:spLocks noGrp="1"/>
          </p:cNvSpPr>
          <p:nvPr>
            <p:ph type="ctrTitle"/>
          </p:nvPr>
        </p:nvSpPr>
        <p:spPr/>
        <p:txBody>
          <a:bodyPr/>
          <a:lstStyle/>
          <a:p>
            <a:r>
              <a:rPr lang="de-DE" dirty="0" smtClean="0"/>
              <a:t>Kontrollstrukturen</a:t>
            </a:r>
            <a:endParaRPr lang="de-DE" dirty="0"/>
          </a:p>
        </p:txBody>
      </p:sp>
      <p:sp>
        <p:nvSpPr>
          <p:cNvPr id="5" name="Text Placeholder 4"/>
          <p:cNvSpPr>
            <a:spLocks noGrp="1"/>
          </p:cNvSpPr>
          <p:nvPr>
            <p:ph type="body" sz="quarter" idx="10"/>
          </p:nvPr>
        </p:nvSpPr>
        <p:spPr/>
        <p:txBody>
          <a:bodyPr/>
          <a:lstStyle/>
          <a:p>
            <a:r>
              <a:rPr lang="de-DE" dirty="0" smtClean="0"/>
              <a:t>Bedingungen, Verzweigungen un</a:t>
            </a:r>
            <a:r>
              <a:rPr lang="de-DE" dirty="0" smtClean="0"/>
              <a:t>d Schleifen</a:t>
            </a:r>
            <a:endParaRPr lang="de-DE" dirty="0"/>
          </a:p>
        </p:txBody>
      </p:sp>
    </p:spTree>
    <p:extLst>
      <p:ext uri="{BB962C8B-B14F-4D97-AF65-F5344CB8AC3E}">
        <p14:creationId xmlns:p14="http://schemas.microsoft.com/office/powerpoint/2010/main" val="23875716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Bedingungen</a:t>
            </a:r>
            <a:endParaRPr lang="de-DE" dirty="0"/>
          </a:p>
        </p:txBody>
      </p:sp>
      <p:sp>
        <p:nvSpPr>
          <p:cNvPr id="5" name="Rectangle 4"/>
          <p:cNvSpPr/>
          <p:nvPr/>
        </p:nvSpPr>
        <p:spPr>
          <a:xfrm>
            <a:off x="4225244" y="1596511"/>
            <a:ext cx="2850470" cy="1384995"/>
          </a:xfrm>
          <a:prstGeom prst="rect">
            <a:avLst/>
          </a:prstGeom>
        </p:spPr>
        <p:txBody>
          <a:bodyPr wrap="square">
            <a:spAutoFit/>
          </a:bodyPr>
          <a:lstStyle/>
          <a:p>
            <a:pPr marL="0" lvl="1">
              <a:spcBef>
                <a:spcPts val="600"/>
              </a:spcBef>
              <a:buClr>
                <a:srgbClr val="F0AB00"/>
              </a:buClr>
              <a:buSzPct val="80000"/>
              <a:buNone/>
            </a:pPr>
            <a:r>
              <a:rPr lang="de-DE" sz="2000" b="1" dirty="0" smtClean="0">
                <a:solidFill>
                  <a:srgbClr val="000000"/>
                </a:solidFill>
              </a:rPr>
              <a:t>Logische Operatoren</a:t>
            </a:r>
            <a:endParaRPr lang="de-DE" sz="2000" dirty="0">
              <a:solidFill>
                <a:srgbClr val="000000"/>
              </a:solidFill>
            </a:endParaRPr>
          </a:p>
          <a:p>
            <a:pPr marL="180000" lvl="2" indent="-180000">
              <a:spcBef>
                <a:spcPts val="400"/>
              </a:spcBef>
              <a:buClr>
                <a:srgbClr val="F0AB00"/>
              </a:buClr>
              <a:buSzPct val="100000"/>
              <a:buFont typeface="Wingdings" pitchFamily="2" charset="2"/>
              <a:buChar char=""/>
            </a:pPr>
            <a:r>
              <a:rPr lang="de-DE" sz="1800" dirty="0" smtClean="0">
                <a:solidFill>
                  <a:srgbClr val="000000"/>
                </a:solidFill>
              </a:rPr>
              <a:t>!	NOT</a:t>
            </a:r>
          </a:p>
          <a:p>
            <a:pPr marL="180000" lvl="2" indent="-180000">
              <a:spcBef>
                <a:spcPts val="400"/>
              </a:spcBef>
              <a:buClr>
                <a:srgbClr val="F0AB00"/>
              </a:buClr>
              <a:buSzPct val="100000"/>
              <a:buFont typeface="Wingdings" pitchFamily="2" charset="2"/>
              <a:buChar char=""/>
            </a:pPr>
            <a:r>
              <a:rPr lang="de-DE" sz="1800" dirty="0" smtClean="0">
                <a:solidFill>
                  <a:srgbClr val="000000"/>
                </a:solidFill>
              </a:rPr>
              <a:t>&amp;&amp;</a:t>
            </a:r>
            <a:r>
              <a:rPr lang="de-DE" sz="1800" dirty="0">
                <a:solidFill>
                  <a:srgbClr val="000000"/>
                </a:solidFill>
              </a:rPr>
              <a:t>	AND</a:t>
            </a:r>
          </a:p>
          <a:p>
            <a:pPr marL="180000" lvl="2" indent="-180000">
              <a:spcBef>
                <a:spcPts val="400"/>
              </a:spcBef>
              <a:buClr>
                <a:srgbClr val="F0AB00"/>
              </a:buClr>
              <a:buSzPct val="100000"/>
              <a:buFont typeface="Wingdings" pitchFamily="2" charset="2"/>
              <a:buChar char=""/>
            </a:pPr>
            <a:r>
              <a:rPr lang="de-DE" sz="1800" dirty="0">
                <a:solidFill>
                  <a:srgbClr val="000000"/>
                </a:solidFill>
              </a:rPr>
              <a:t>||	OR</a:t>
            </a:r>
          </a:p>
        </p:txBody>
      </p:sp>
      <p:sp>
        <p:nvSpPr>
          <p:cNvPr id="6" name="Rectangle 5"/>
          <p:cNvSpPr/>
          <p:nvPr/>
        </p:nvSpPr>
        <p:spPr>
          <a:xfrm>
            <a:off x="7969927" y="1596511"/>
            <a:ext cx="3645127" cy="1056700"/>
          </a:xfrm>
          <a:prstGeom prst="rect">
            <a:avLst/>
          </a:prstGeom>
        </p:spPr>
        <p:txBody>
          <a:bodyPr wrap="square">
            <a:spAutoFit/>
          </a:bodyPr>
          <a:lstStyle/>
          <a:p>
            <a:pPr marL="0" lvl="1">
              <a:spcBef>
                <a:spcPts val="600"/>
              </a:spcBef>
              <a:buClr>
                <a:srgbClr val="F0AB00"/>
              </a:buClr>
              <a:buSzPct val="80000"/>
              <a:buNone/>
            </a:pPr>
            <a:r>
              <a:rPr lang="de-DE" sz="2000" b="1" dirty="0" smtClean="0">
                <a:solidFill>
                  <a:srgbClr val="000000"/>
                </a:solidFill>
              </a:rPr>
              <a:t>Typenoperatoren</a:t>
            </a:r>
            <a:endParaRPr lang="de-DE" sz="2000" dirty="0">
              <a:solidFill>
                <a:srgbClr val="000000"/>
              </a:solidFill>
            </a:endParaRPr>
          </a:p>
          <a:p>
            <a:pPr marL="180000" lvl="2" indent="-180000">
              <a:spcBef>
                <a:spcPts val="400"/>
              </a:spcBef>
              <a:buClr>
                <a:srgbClr val="F0AB00"/>
              </a:buClr>
              <a:buSzPct val="100000"/>
              <a:buFont typeface="Wingdings" pitchFamily="2" charset="2"/>
              <a:buChar char=""/>
            </a:pPr>
            <a:r>
              <a:rPr lang="de-DE" sz="1800" dirty="0" err="1">
                <a:solidFill>
                  <a:srgbClr val="000000"/>
                </a:solidFill>
              </a:rPr>
              <a:t>t</a:t>
            </a:r>
            <a:r>
              <a:rPr lang="de-DE" sz="1800" dirty="0" err="1" smtClean="0">
                <a:solidFill>
                  <a:srgbClr val="000000"/>
                </a:solidFill>
              </a:rPr>
              <a:t>ypeof</a:t>
            </a:r>
            <a:r>
              <a:rPr lang="de-DE" sz="1800" dirty="0" smtClean="0">
                <a:solidFill>
                  <a:srgbClr val="000000"/>
                </a:solidFill>
              </a:rPr>
              <a:t>		Typ von</a:t>
            </a:r>
            <a:endParaRPr lang="de-DE" sz="1800" dirty="0">
              <a:solidFill>
                <a:srgbClr val="000000"/>
              </a:solidFill>
            </a:endParaRPr>
          </a:p>
          <a:p>
            <a:pPr marL="180000" lvl="2" indent="-180000">
              <a:spcBef>
                <a:spcPts val="400"/>
              </a:spcBef>
              <a:buClr>
                <a:srgbClr val="F0AB00"/>
              </a:buClr>
              <a:buSzPct val="100000"/>
              <a:buFont typeface="Wingdings" pitchFamily="2" charset="2"/>
              <a:buChar char=""/>
            </a:pPr>
            <a:r>
              <a:rPr lang="de-DE" sz="1800" dirty="0" err="1" smtClean="0">
                <a:solidFill>
                  <a:srgbClr val="000000"/>
                </a:solidFill>
              </a:rPr>
              <a:t>instanceof</a:t>
            </a:r>
            <a:r>
              <a:rPr lang="de-DE" sz="1800" dirty="0">
                <a:solidFill>
                  <a:srgbClr val="000000"/>
                </a:solidFill>
              </a:rPr>
              <a:t>	</a:t>
            </a:r>
            <a:r>
              <a:rPr lang="de-DE" sz="1800" dirty="0" smtClean="0">
                <a:solidFill>
                  <a:srgbClr val="000000"/>
                </a:solidFill>
              </a:rPr>
              <a:t>Instanz von</a:t>
            </a:r>
            <a:endParaRPr lang="de-DE" sz="1800" dirty="0">
              <a:solidFill>
                <a:srgbClr val="000000"/>
              </a:solidFill>
            </a:endParaRPr>
          </a:p>
        </p:txBody>
      </p:sp>
      <p:sp>
        <p:nvSpPr>
          <p:cNvPr id="8" name="Rectangle 7"/>
          <p:cNvSpPr/>
          <p:nvPr/>
        </p:nvSpPr>
        <p:spPr>
          <a:xfrm>
            <a:off x="339045" y="1596511"/>
            <a:ext cx="3318555" cy="3683060"/>
          </a:xfrm>
          <a:prstGeom prst="rect">
            <a:avLst/>
          </a:prstGeom>
        </p:spPr>
        <p:txBody>
          <a:bodyPr wrap="square">
            <a:spAutoFit/>
          </a:bodyPr>
          <a:lstStyle/>
          <a:p>
            <a:pPr lvl="0">
              <a:spcBef>
                <a:spcPts val="2400"/>
              </a:spcBef>
              <a:buClr>
                <a:srgbClr val="F0AB00"/>
              </a:buClr>
              <a:buSzPct val="80000"/>
            </a:pPr>
            <a:r>
              <a:rPr lang="de-DE" sz="2000" b="1" dirty="0">
                <a:solidFill>
                  <a:srgbClr val="000000"/>
                </a:solidFill>
              </a:rPr>
              <a:t>Vergleichsoperatoren</a:t>
            </a:r>
          </a:p>
          <a:p>
            <a:pPr marL="180000" lvl="2" indent="-180000">
              <a:spcBef>
                <a:spcPts val="400"/>
              </a:spcBef>
              <a:buClr>
                <a:srgbClr val="F0AB00"/>
              </a:buClr>
              <a:buSzPct val="100000"/>
              <a:buFont typeface="Wingdings" pitchFamily="2" charset="2"/>
              <a:buChar char=""/>
            </a:pPr>
            <a:r>
              <a:rPr lang="de-DE" sz="1800" dirty="0">
                <a:solidFill>
                  <a:srgbClr val="000000"/>
                </a:solidFill>
              </a:rPr>
              <a:t>==	</a:t>
            </a:r>
            <a:r>
              <a:rPr lang="de-DE" sz="1800" dirty="0" err="1">
                <a:solidFill>
                  <a:srgbClr val="000000"/>
                </a:solidFill>
              </a:rPr>
              <a:t>istgleich</a:t>
            </a:r>
            <a:endParaRPr lang="de-DE" sz="1800" dirty="0">
              <a:solidFill>
                <a:srgbClr val="000000"/>
              </a:solidFill>
            </a:endParaRPr>
          </a:p>
          <a:p>
            <a:pPr marL="180000" lvl="2" indent="-180000">
              <a:spcBef>
                <a:spcPts val="400"/>
              </a:spcBef>
              <a:buClr>
                <a:srgbClr val="F0AB00"/>
              </a:buClr>
              <a:buSzPct val="100000"/>
              <a:buFont typeface="Wingdings" pitchFamily="2" charset="2"/>
              <a:buChar char=""/>
            </a:pPr>
            <a:r>
              <a:rPr lang="de-DE" sz="1800" dirty="0">
                <a:solidFill>
                  <a:srgbClr val="000000"/>
                </a:solidFill>
              </a:rPr>
              <a:t>===	</a:t>
            </a:r>
            <a:r>
              <a:rPr lang="de-DE" sz="1800" dirty="0" err="1">
                <a:solidFill>
                  <a:srgbClr val="000000"/>
                </a:solidFill>
              </a:rPr>
              <a:t>istgleich</a:t>
            </a:r>
            <a:r>
              <a:rPr lang="de-DE" sz="1800" dirty="0">
                <a:solidFill>
                  <a:srgbClr val="000000"/>
                </a:solidFill>
              </a:rPr>
              <a:t> (+Typ)</a:t>
            </a:r>
          </a:p>
          <a:p>
            <a:pPr marL="180000" lvl="2" indent="-180000">
              <a:spcBef>
                <a:spcPts val="400"/>
              </a:spcBef>
              <a:buClr>
                <a:srgbClr val="F0AB00"/>
              </a:buClr>
              <a:buSzPct val="100000"/>
              <a:buFont typeface="Wingdings" pitchFamily="2" charset="2"/>
              <a:buChar char=""/>
            </a:pPr>
            <a:r>
              <a:rPr lang="de-DE" sz="1800" dirty="0">
                <a:solidFill>
                  <a:srgbClr val="000000"/>
                </a:solidFill>
              </a:rPr>
              <a:t>!=	ungleich</a:t>
            </a:r>
          </a:p>
          <a:p>
            <a:pPr marL="180000" lvl="2" indent="-180000">
              <a:spcBef>
                <a:spcPts val="400"/>
              </a:spcBef>
              <a:buClr>
                <a:srgbClr val="F0AB00"/>
              </a:buClr>
              <a:buSzPct val="100000"/>
              <a:buFont typeface="Wingdings" pitchFamily="2" charset="2"/>
              <a:buChar char=""/>
            </a:pPr>
            <a:r>
              <a:rPr lang="de-DE" sz="1800" dirty="0">
                <a:solidFill>
                  <a:srgbClr val="000000"/>
                </a:solidFill>
              </a:rPr>
              <a:t>!==	ungleich (+Typ)</a:t>
            </a:r>
          </a:p>
          <a:p>
            <a:pPr marL="180000" lvl="2" indent="-180000">
              <a:spcBef>
                <a:spcPts val="400"/>
              </a:spcBef>
              <a:buClr>
                <a:srgbClr val="F0AB00"/>
              </a:buClr>
              <a:buSzPct val="100000"/>
              <a:buFont typeface="Wingdings" pitchFamily="2" charset="2"/>
              <a:buChar char=""/>
            </a:pPr>
            <a:r>
              <a:rPr lang="de-DE" sz="1800" dirty="0">
                <a:solidFill>
                  <a:srgbClr val="000000"/>
                </a:solidFill>
              </a:rPr>
              <a:t>&lt;	kleiner</a:t>
            </a:r>
          </a:p>
          <a:p>
            <a:pPr marL="180000" lvl="2" indent="-180000">
              <a:spcBef>
                <a:spcPts val="400"/>
              </a:spcBef>
              <a:buClr>
                <a:srgbClr val="F0AB00"/>
              </a:buClr>
              <a:buSzPct val="100000"/>
              <a:buFont typeface="Wingdings" pitchFamily="2" charset="2"/>
              <a:buChar char=""/>
            </a:pPr>
            <a:r>
              <a:rPr lang="de-DE" sz="1800" dirty="0">
                <a:solidFill>
                  <a:srgbClr val="000000"/>
                </a:solidFill>
              </a:rPr>
              <a:t>&gt;	größer</a:t>
            </a:r>
          </a:p>
          <a:p>
            <a:pPr marL="180000" lvl="2" indent="-180000">
              <a:spcBef>
                <a:spcPts val="400"/>
              </a:spcBef>
              <a:buClr>
                <a:srgbClr val="F0AB00"/>
              </a:buClr>
              <a:buSzPct val="100000"/>
              <a:buFont typeface="Wingdings" pitchFamily="2" charset="2"/>
              <a:buChar char=""/>
            </a:pPr>
            <a:r>
              <a:rPr lang="de-DE" sz="1800" dirty="0">
                <a:solidFill>
                  <a:srgbClr val="000000"/>
                </a:solidFill>
              </a:rPr>
              <a:t>&lt;=	</a:t>
            </a:r>
            <a:r>
              <a:rPr lang="de-DE" sz="1800" dirty="0" err="1">
                <a:solidFill>
                  <a:srgbClr val="000000"/>
                </a:solidFill>
              </a:rPr>
              <a:t>kleinergleich</a:t>
            </a:r>
            <a:endParaRPr lang="de-DE" sz="1800" dirty="0">
              <a:solidFill>
                <a:srgbClr val="000000"/>
              </a:solidFill>
            </a:endParaRPr>
          </a:p>
          <a:p>
            <a:pPr marL="180000" lvl="2" indent="-180000">
              <a:spcBef>
                <a:spcPts val="400"/>
              </a:spcBef>
              <a:buClr>
                <a:srgbClr val="F0AB00"/>
              </a:buClr>
              <a:buSzPct val="100000"/>
              <a:buFont typeface="Wingdings" pitchFamily="2" charset="2"/>
              <a:buChar char=""/>
            </a:pPr>
            <a:r>
              <a:rPr lang="de-DE" sz="1800" dirty="0">
                <a:solidFill>
                  <a:srgbClr val="000000"/>
                </a:solidFill>
              </a:rPr>
              <a:t>&gt;=	</a:t>
            </a:r>
            <a:r>
              <a:rPr lang="de-DE" sz="1800" dirty="0" err="1">
                <a:solidFill>
                  <a:srgbClr val="000000"/>
                </a:solidFill>
              </a:rPr>
              <a:t>größergleich</a:t>
            </a:r>
            <a:endParaRPr lang="de-DE" sz="1800" dirty="0">
              <a:solidFill>
                <a:srgbClr val="000000"/>
              </a:solidFill>
            </a:endParaRPr>
          </a:p>
          <a:p>
            <a:pPr marL="180000" lvl="2" indent="-180000">
              <a:spcBef>
                <a:spcPts val="400"/>
              </a:spcBef>
              <a:buClr>
                <a:srgbClr val="F0AB00"/>
              </a:buClr>
              <a:buSzPct val="100000"/>
              <a:buFont typeface="Wingdings" pitchFamily="2" charset="2"/>
              <a:buChar char=""/>
            </a:pPr>
            <a:endParaRPr lang="de-DE" sz="1800" dirty="0">
              <a:solidFill>
                <a:srgbClr val="000000"/>
              </a:solidFill>
            </a:endParaRPr>
          </a:p>
          <a:p>
            <a:pPr marL="180000" lvl="2" indent="-180000">
              <a:spcBef>
                <a:spcPts val="400"/>
              </a:spcBef>
              <a:buClr>
                <a:srgbClr val="F0AB00"/>
              </a:buClr>
              <a:buSzPct val="100000"/>
              <a:buFont typeface="Wingdings" pitchFamily="2" charset="2"/>
              <a:buChar char=""/>
            </a:pPr>
            <a:r>
              <a:rPr lang="de-DE" sz="1800" dirty="0">
                <a:solidFill>
                  <a:srgbClr val="000000"/>
                </a:solidFill>
              </a:rPr>
              <a:t>in	Element von</a:t>
            </a:r>
          </a:p>
        </p:txBody>
      </p:sp>
    </p:spTree>
    <p:extLst>
      <p:ext uri="{BB962C8B-B14F-4D97-AF65-F5344CB8AC3E}">
        <p14:creationId xmlns:p14="http://schemas.microsoft.com/office/powerpoint/2010/main" val="3925593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Bedingungen – </a:t>
            </a:r>
            <a:r>
              <a:rPr lang="de-DE" dirty="0" err="1" smtClean="0"/>
              <a:t>Truthy</a:t>
            </a:r>
            <a:endParaRPr lang="de-DE" dirty="0"/>
          </a:p>
        </p:txBody>
      </p:sp>
      <p:sp>
        <p:nvSpPr>
          <p:cNvPr id="3" name="Text Placeholder 2"/>
          <p:cNvSpPr>
            <a:spLocks noGrp="1"/>
          </p:cNvSpPr>
          <p:nvPr>
            <p:ph type="body" sz="quarter" idx="10"/>
          </p:nvPr>
        </p:nvSpPr>
        <p:spPr/>
        <p:txBody>
          <a:bodyPr/>
          <a:lstStyle/>
          <a:p>
            <a:r>
              <a:rPr lang="de-DE" dirty="0" smtClean="0"/>
              <a:t>Allgemein</a:t>
            </a:r>
          </a:p>
          <a:p>
            <a:pPr lvl="1"/>
            <a:r>
              <a:rPr lang="de-DE" dirty="0" smtClean="0"/>
              <a:t>Jeder Wert hat einen zugehörigen booleschen Wert</a:t>
            </a:r>
          </a:p>
          <a:p>
            <a:r>
              <a:rPr lang="de-DE" dirty="0" err="1" smtClean="0"/>
              <a:t>Falsy</a:t>
            </a:r>
            <a:endParaRPr lang="de-DE" dirty="0" smtClean="0"/>
          </a:p>
          <a:p>
            <a:pPr lvl="1"/>
            <a:r>
              <a:rPr lang="de-DE" dirty="0" smtClean="0"/>
              <a:t>Folgende Werte werden als false interpretiert:</a:t>
            </a:r>
          </a:p>
          <a:p>
            <a:pPr lvl="2"/>
            <a:r>
              <a:rPr lang="de-DE" dirty="0"/>
              <a:t>f</a:t>
            </a:r>
            <a:r>
              <a:rPr lang="de-DE" dirty="0" smtClean="0"/>
              <a:t>alse</a:t>
            </a:r>
          </a:p>
          <a:p>
            <a:pPr lvl="2"/>
            <a:r>
              <a:rPr lang="de-DE" dirty="0" smtClean="0"/>
              <a:t>0</a:t>
            </a:r>
          </a:p>
          <a:p>
            <a:pPr lvl="2"/>
            <a:r>
              <a:rPr lang="de-DE" b="1" dirty="0" smtClean="0"/>
              <a:t>""</a:t>
            </a:r>
            <a:r>
              <a:rPr lang="de-DE" dirty="0" smtClean="0"/>
              <a:t>  	(leerer String)</a:t>
            </a:r>
          </a:p>
          <a:p>
            <a:pPr lvl="2"/>
            <a:r>
              <a:rPr lang="de-DE" dirty="0" smtClean="0"/>
              <a:t>null</a:t>
            </a:r>
          </a:p>
          <a:p>
            <a:pPr lvl="2"/>
            <a:r>
              <a:rPr lang="de-DE" dirty="0" err="1" smtClean="0"/>
              <a:t>undefined</a:t>
            </a:r>
            <a:endParaRPr lang="de-DE" dirty="0" smtClean="0"/>
          </a:p>
          <a:p>
            <a:pPr lvl="2"/>
            <a:r>
              <a:rPr lang="de-DE" dirty="0" err="1" smtClean="0"/>
              <a:t>NaN</a:t>
            </a:r>
            <a:r>
              <a:rPr lang="de-DE" dirty="0" smtClean="0"/>
              <a:t> 	(Not a </a:t>
            </a:r>
            <a:r>
              <a:rPr lang="de-DE" dirty="0" err="1" smtClean="0"/>
              <a:t>Number</a:t>
            </a:r>
            <a:r>
              <a:rPr lang="de-DE" dirty="0" smtClean="0"/>
              <a:t>)</a:t>
            </a:r>
          </a:p>
          <a:p>
            <a:r>
              <a:rPr lang="de-DE" dirty="0" err="1" smtClean="0"/>
              <a:t>Truthy</a:t>
            </a:r>
            <a:endParaRPr lang="de-DE" dirty="0" smtClean="0"/>
          </a:p>
          <a:p>
            <a:pPr lvl="1"/>
            <a:r>
              <a:rPr lang="de-DE" dirty="0" smtClean="0"/>
              <a:t>Alle anderen Werte werden als true interpretiert!</a:t>
            </a:r>
            <a:endParaRPr lang="de-DE" dirty="0"/>
          </a:p>
        </p:txBody>
      </p:sp>
    </p:spTree>
    <p:extLst>
      <p:ext uri="{BB962C8B-B14F-4D97-AF65-F5344CB8AC3E}">
        <p14:creationId xmlns:p14="http://schemas.microsoft.com/office/powerpoint/2010/main" val="3894751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Übung – Bedingungen</a:t>
            </a:r>
            <a:endParaRPr lang="de-DE" dirty="0"/>
          </a:p>
        </p:txBody>
      </p:sp>
      <p:sp>
        <p:nvSpPr>
          <p:cNvPr id="3" name="Text Placeholder 2"/>
          <p:cNvSpPr>
            <a:spLocks noGrp="1"/>
          </p:cNvSpPr>
          <p:nvPr>
            <p:ph type="body" sz="quarter" idx="10"/>
          </p:nvPr>
        </p:nvSpPr>
        <p:spPr/>
        <p:txBody>
          <a:bodyPr/>
          <a:lstStyle/>
          <a:p>
            <a:r>
              <a:rPr lang="de-DE" dirty="0" smtClean="0"/>
              <a:t>Welchen Rückgabewert (true/false) liefern die folgenden Bedingungen?</a:t>
            </a:r>
            <a:endParaRPr lang="de-DE" dirty="0" smtClean="0">
              <a:solidFill>
                <a:srgbClr val="000000"/>
              </a:solidFill>
              <a:latin typeface="Consolas"/>
            </a:endParaRPr>
          </a:p>
          <a:p>
            <a:endParaRPr lang="de-DE" dirty="0" smtClean="0">
              <a:solidFill>
                <a:srgbClr val="000000"/>
              </a:solidFill>
              <a:latin typeface="Consolas"/>
            </a:endParaRPr>
          </a:p>
          <a:p>
            <a:pPr marL="457200" lvl="1" indent="-457200">
              <a:buFont typeface="+mj-lt"/>
              <a:buAutoNum type="arabicPeriod"/>
            </a:pPr>
            <a:endParaRPr lang="de-DE" dirty="0"/>
          </a:p>
        </p:txBody>
      </p:sp>
      <p:sp>
        <p:nvSpPr>
          <p:cNvPr id="5" name="Rectangle 4"/>
          <p:cNvSpPr/>
          <p:nvPr/>
        </p:nvSpPr>
        <p:spPr>
          <a:xfrm>
            <a:off x="503884" y="2147581"/>
            <a:ext cx="5404043" cy="4154984"/>
          </a:xfrm>
          <a:prstGeom prst="rect">
            <a:avLst/>
          </a:prstGeom>
        </p:spPr>
        <p:txBody>
          <a:bodyPr wrap="none">
            <a:spAutoFit/>
          </a:bodyPr>
          <a:lstStyle/>
          <a:p>
            <a:pPr marL="457200" indent="-457200">
              <a:buFont typeface="+mj-lt"/>
              <a:buAutoNum type="arabicPeriod"/>
            </a:pPr>
            <a:r>
              <a:rPr lang="de-DE" sz="2400" dirty="0" smtClean="0">
                <a:latin typeface="Consolas"/>
              </a:rPr>
              <a:t> </a:t>
            </a:r>
            <a:r>
              <a:rPr lang="de-DE" sz="2400" dirty="0" smtClean="0">
                <a:solidFill>
                  <a:srgbClr val="2A00FF"/>
                </a:solidFill>
                <a:latin typeface="Consolas"/>
              </a:rPr>
              <a:t>"1"</a:t>
            </a:r>
            <a:r>
              <a:rPr lang="de-DE" sz="2400" dirty="0" smtClean="0">
                <a:solidFill>
                  <a:srgbClr val="000000"/>
                </a:solidFill>
                <a:latin typeface="Consolas"/>
              </a:rPr>
              <a:t> == 1</a:t>
            </a:r>
          </a:p>
          <a:p>
            <a:pPr marL="457200" indent="-457200">
              <a:buFont typeface="+mj-lt"/>
              <a:buAutoNum type="arabicPeriod"/>
            </a:pPr>
            <a:r>
              <a:rPr lang="de-DE" sz="2400" dirty="0" smtClean="0">
                <a:solidFill>
                  <a:srgbClr val="000000"/>
                </a:solidFill>
                <a:latin typeface="Consolas"/>
              </a:rPr>
              <a:t> [1] == </a:t>
            </a:r>
            <a:r>
              <a:rPr lang="de-DE" sz="2400" dirty="0" smtClean="0">
                <a:solidFill>
                  <a:srgbClr val="2A00FF"/>
                </a:solidFill>
                <a:latin typeface="Consolas"/>
              </a:rPr>
              <a:t>"1"</a:t>
            </a:r>
          </a:p>
          <a:p>
            <a:pPr marL="457200" indent="-457200">
              <a:buFont typeface="+mj-lt"/>
              <a:buAutoNum type="arabicPeriod"/>
            </a:pPr>
            <a:r>
              <a:rPr lang="de-DE" sz="2400" dirty="0" smtClean="0">
                <a:solidFill>
                  <a:srgbClr val="000000"/>
                </a:solidFill>
                <a:latin typeface="Consolas"/>
              </a:rPr>
              <a:t> []</a:t>
            </a:r>
            <a:endParaRPr lang="de-DE" sz="2400" dirty="0" smtClean="0">
              <a:latin typeface="Consolas"/>
            </a:endParaRPr>
          </a:p>
          <a:p>
            <a:pPr marL="457200" indent="-457200">
              <a:buFont typeface="+mj-lt"/>
              <a:buAutoNum type="arabicPeriod"/>
            </a:pPr>
            <a:r>
              <a:rPr lang="de-DE" sz="2400" dirty="0" smtClean="0">
                <a:latin typeface="Consolas"/>
              </a:rPr>
              <a:t> </a:t>
            </a:r>
            <a:r>
              <a:rPr lang="de-DE" sz="2400" dirty="0" smtClean="0">
                <a:solidFill>
                  <a:srgbClr val="2A00FF"/>
                </a:solidFill>
                <a:latin typeface="Consolas"/>
              </a:rPr>
              <a:t>""</a:t>
            </a:r>
            <a:endParaRPr lang="de-DE" sz="2400" dirty="0" smtClean="0">
              <a:solidFill>
                <a:srgbClr val="000000"/>
              </a:solidFill>
              <a:latin typeface="Consolas"/>
            </a:endParaRPr>
          </a:p>
          <a:p>
            <a:pPr marL="457200" indent="-457200">
              <a:buFont typeface="+mj-lt"/>
              <a:buAutoNum type="arabicPeriod"/>
            </a:pPr>
            <a:r>
              <a:rPr lang="de-DE" sz="2400" dirty="0" smtClean="0">
                <a:solidFill>
                  <a:srgbClr val="000000"/>
                </a:solidFill>
                <a:latin typeface="Consolas"/>
              </a:rPr>
              <a:t> [] == </a:t>
            </a:r>
            <a:r>
              <a:rPr lang="de-DE" sz="2400" dirty="0" smtClean="0">
                <a:solidFill>
                  <a:srgbClr val="2A00FF"/>
                </a:solidFill>
                <a:latin typeface="Consolas"/>
              </a:rPr>
              <a:t>""</a:t>
            </a:r>
            <a:endParaRPr lang="de-DE" sz="2400" dirty="0" smtClean="0">
              <a:solidFill>
                <a:srgbClr val="000000"/>
              </a:solidFill>
              <a:latin typeface="Consolas"/>
            </a:endParaRPr>
          </a:p>
          <a:p>
            <a:pPr marL="457200" indent="-457200">
              <a:buFont typeface="+mj-lt"/>
              <a:buAutoNum type="arabicPeriod"/>
            </a:pPr>
            <a:r>
              <a:rPr lang="de-DE" sz="2400" dirty="0" smtClean="0">
                <a:solidFill>
                  <a:srgbClr val="000000"/>
                </a:solidFill>
                <a:latin typeface="Consolas"/>
              </a:rPr>
              <a:t> [4, [8, [15]]] == </a:t>
            </a:r>
            <a:r>
              <a:rPr lang="de-DE" sz="2400" dirty="0" smtClean="0">
                <a:solidFill>
                  <a:srgbClr val="2A00FF"/>
                </a:solidFill>
                <a:latin typeface="Consolas"/>
              </a:rPr>
              <a:t>"4,8,15"</a:t>
            </a:r>
            <a:r>
              <a:rPr lang="de-DE" sz="2400" dirty="0" smtClean="0">
                <a:solidFill>
                  <a:srgbClr val="000000"/>
                </a:solidFill>
                <a:latin typeface="Consolas"/>
              </a:rPr>
              <a:t>;</a:t>
            </a:r>
          </a:p>
          <a:p>
            <a:pPr marL="457200" indent="-457200">
              <a:buFont typeface="+mj-lt"/>
              <a:buAutoNum type="arabicPeriod"/>
            </a:pPr>
            <a:r>
              <a:rPr lang="de-DE" sz="2400" dirty="0" smtClean="0">
                <a:latin typeface="Consolas"/>
              </a:rPr>
              <a:t> </a:t>
            </a:r>
            <a:r>
              <a:rPr lang="de-DE" sz="2400" b="1" dirty="0" smtClean="0">
                <a:solidFill>
                  <a:srgbClr val="7F0055"/>
                </a:solidFill>
                <a:latin typeface="Consolas"/>
              </a:rPr>
              <a:t>true</a:t>
            </a:r>
            <a:r>
              <a:rPr lang="de-DE" sz="2400" b="1" dirty="0" smtClean="0">
                <a:solidFill>
                  <a:srgbClr val="000000"/>
                </a:solidFill>
                <a:latin typeface="Consolas"/>
              </a:rPr>
              <a:t> &gt; </a:t>
            </a:r>
            <a:r>
              <a:rPr lang="de-DE" sz="2400" b="1" dirty="0" smtClean="0">
                <a:solidFill>
                  <a:srgbClr val="7F0055"/>
                </a:solidFill>
                <a:latin typeface="Consolas"/>
              </a:rPr>
              <a:t>false</a:t>
            </a:r>
          </a:p>
          <a:p>
            <a:pPr marL="457200" indent="-457200">
              <a:buFont typeface="+mj-lt"/>
              <a:buAutoNum type="arabicPeriod"/>
            </a:pPr>
            <a:r>
              <a:rPr lang="de-DE" sz="2400" dirty="0" smtClean="0">
                <a:latin typeface="Consolas"/>
              </a:rPr>
              <a:t> </a:t>
            </a:r>
            <a:r>
              <a:rPr lang="de-DE" sz="2400" b="1" dirty="0" err="1" smtClean="0">
                <a:solidFill>
                  <a:srgbClr val="7F0055"/>
                </a:solidFill>
                <a:latin typeface="Consolas"/>
              </a:rPr>
              <a:t>undefined</a:t>
            </a:r>
            <a:r>
              <a:rPr lang="de-DE" sz="2400" b="1" dirty="0" smtClean="0">
                <a:solidFill>
                  <a:srgbClr val="000000"/>
                </a:solidFill>
                <a:latin typeface="Consolas"/>
              </a:rPr>
              <a:t> == </a:t>
            </a:r>
            <a:r>
              <a:rPr lang="de-DE" sz="2400" b="1" dirty="0" smtClean="0">
                <a:solidFill>
                  <a:srgbClr val="7F0055"/>
                </a:solidFill>
                <a:latin typeface="Consolas"/>
              </a:rPr>
              <a:t>false</a:t>
            </a:r>
            <a:endParaRPr lang="de-DE" sz="2400" b="1" dirty="0" smtClean="0">
              <a:solidFill>
                <a:srgbClr val="000000"/>
              </a:solidFill>
              <a:latin typeface="Consolas"/>
            </a:endParaRPr>
          </a:p>
          <a:p>
            <a:pPr marL="457200" indent="-457200">
              <a:buFont typeface="+mj-lt"/>
              <a:buAutoNum type="arabicPeriod"/>
            </a:pPr>
            <a:r>
              <a:rPr lang="de-DE" sz="2400" dirty="0" smtClean="0">
                <a:latin typeface="Consolas"/>
              </a:rPr>
              <a:t> </a:t>
            </a:r>
            <a:r>
              <a:rPr lang="de-DE" sz="2400" b="1" dirty="0" err="1" smtClean="0">
                <a:solidFill>
                  <a:srgbClr val="7F0055"/>
                </a:solidFill>
                <a:latin typeface="Consolas"/>
              </a:rPr>
              <a:t>undefined</a:t>
            </a:r>
            <a:r>
              <a:rPr lang="de-DE" sz="2400" b="1" dirty="0" smtClean="0">
                <a:solidFill>
                  <a:srgbClr val="000000"/>
                </a:solidFill>
                <a:latin typeface="Consolas"/>
              </a:rPr>
              <a:t> </a:t>
            </a:r>
            <a:r>
              <a:rPr lang="de-DE" sz="2400" b="1" dirty="0">
                <a:solidFill>
                  <a:srgbClr val="000000"/>
                </a:solidFill>
                <a:latin typeface="Consolas"/>
              </a:rPr>
              <a:t>== </a:t>
            </a:r>
            <a:r>
              <a:rPr lang="de-DE" sz="2400" b="1" dirty="0" smtClean="0">
                <a:solidFill>
                  <a:srgbClr val="7F0055"/>
                </a:solidFill>
                <a:latin typeface="Consolas"/>
              </a:rPr>
              <a:t>null</a:t>
            </a:r>
            <a:endParaRPr lang="de-DE" sz="2400" b="1" dirty="0" smtClean="0">
              <a:solidFill>
                <a:srgbClr val="000000"/>
              </a:solidFill>
              <a:latin typeface="Consolas"/>
            </a:endParaRPr>
          </a:p>
          <a:p>
            <a:pPr marL="457200" indent="-457200">
              <a:buFont typeface="+mj-lt"/>
              <a:buAutoNum type="arabicPeriod"/>
            </a:pPr>
            <a:r>
              <a:rPr lang="de-DE" sz="2400" dirty="0" smtClean="0">
                <a:latin typeface="Consolas"/>
              </a:rPr>
              <a:t> </a:t>
            </a:r>
            <a:r>
              <a:rPr lang="de-DE" sz="2400" b="1" dirty="0" smtClean="0">
                <a:solidFill>
                  <a:srgbClr val="7F0055"/>
                </a:solidFill>
                <a:latin typeface="Consolas"/>
              </a:rPr>
              <a:t>null </a:t>
            </a:r>
            <a:r>
              <a:rPr lang="de-DE" sz="2400" b="1" dirty="0">
                <a:solidFill>
                  <a:srgbClr val="000000"/>
                </a:solidFill>
                <a:latin typeface="Consolas"/>
              </a:rPr>
              <a:t>== </a:t>
            </a:r>
            <a:r>
              <a:rPr lang="de-DE" sz="2400" b="1" dirty="0" smtClean="0">
                <a:solidFill>
                  <a:srgbClr val="7F0055"/>
                </a:solidFill>
                <a:latin typeface="Consolas"/>
              </a:rPr>
              <a:t>null</a:t>
            </a:r>
          </a:p>
          <a:p>
            <a:pPr marL="457200" indent="-457200">
              <a:buFont typeface="+mj-lt"/>
              <a:buAutoNum type="arabicPeriod"/>
            </a:pPr>
            <a:r>
              <a:rPr lang="de-DE" sz="2400" dirty="0">
                <a:latin typeface="Consolas"/>
              </a:rPr>
              <a:t> </a:t>
            </a:r>
            <a:r>
              <a:rPr lang="de-DE" sz="2400" dirty="0" err="1">
                <a:solidFill>
                  <a:srgbClr val="000000"/>
                </a:solidFill>
                <a:latin typeface="Consolas"/>
              </a:rPr>
              <a:t>NaN</a:t>
            </a:r>
            <a:r>
              <a:rPr lang="de-DE" sz="2400" dirty="0">
                <a:solidFill>
                  <a:srgbClr val="000000"/>
                </a:solidFill>
                <a:latin typeface="Consolas"/>
              </a:rPr>
              <a:t> == </a:t>
            </a:r>
            <a:r>
              <a:rPr lang="de-DE" sz="2400" dirty="0" err="1" smtClean="0">
                <a:solidFill>
                  <a:srgbClr val="000000"/>
                </a:solidFill>
                <a:latin typeface="Consolas"/>
              </a:rPr>
              <a:t>NaN</a:t>
            </a:r>
            <a:endParaRPr lang="de-DE" sz="2400" dirty="0">
              <a:solidFill>
                <a:srgbClr val="000000"/>
              </a:solidFill>
              <a:latin typeface="Consolas"/>
            </a:endParaRPr>
          </a:p>
        </p:txBody>
      </p:sp>
      <p:sp>
        <p:nvSpPr>
          <p:cNvPr id="6" name="Rectangle 5"/>
          <p:cNvSpPr/>
          <p:nvPr/>
        </p:nvSpPr>
        <p:spPr>
          <a:xfrm>
            <a:off x="6977970" y="2147580"/>
            <a:ext cx="4421254" cy="3416320"/>
          </a:xfrm>
          <a:prstGeom prst="rect">
            <a:avLst/>
          </a:prstGeom>
        </p:spPr>
        <p:txBody>
          <a:bodyPr wrap="square">
            <a:spAutoFit/>
          </a:bodyPr>
          <a:lstStyle/>
          <a:p>
            <a:r>
              <a:rPr lang="de-DE" sz="2400" dirty="0" err="1">
                <a:solidFill>
                  <a:srgbClr val="7F0055"/>
                </a:solidFill>
                <a:latin typeface="Consolas"/>
              </a:rPr>
              <a:t>var</a:t>
            </a:r>
            <a:r>
              <a:rPr lang="de-DE" sz="2400" dirty="0">
                <a:solidFill>
                  <a:srgbClr val="000000"/>
                </a:solidFill>
                <a:latin typeface="Consolas"/>
              </a:rPr>
              <a:t> a = [1];</a:t>
            </a:r>
          </a:p>
          <a:p>
            <a:r>
              <a:rPr lang="de-DE" sz="2400" dirty="0" err="1">
                <a:solidFill>
                  <a:srgbClr val="7F0055"/>
                </a:solidFill>
                <a:latin typeface="Consolas"/>
              </a:rPr>
              <a:t>var</a:t>
            </a:r>
            <a:r>
              <a:rPr lang="de-DE" sz="2400" dirty="0">
                <a:solidFill>
                  <a:srgbClr val="000000"/>
                </a:solidFill>
                <a:latin typeface="Consolas"/>
              </a:rPr>
              <a:t> b = 1;</a:t>
            </a:r>
          </a:p>
          <a:p>
            <a:r>
              <a:rPr lang="de-DE" sz="2400" dirty="0" err="1">
                <a:solidFill>
                  <a:srgbClr val="7F0055"/>
                </a:solidFill>
                <a:latin typeface="Consolas"/>
              </a:rPr>
              <a:t>var</a:t>
            </a:r>
            <a:r>
              <a:rPr lang="de-DE" sz="2400" dirty="0">
                <a:solidFill>
                  <a:srgbClr val="000000"/>
                </a:solidFill>
                <a:latin typeface="Consolas"/>
              </a:rPr>
              <a:t> c = [1</a:t>
            </a:r>
            <a:r>
              <a:rPr lang="de-DE" sz="2400" dirty="0" smtClean="0">
                <a:solidFill>
                  <a:srgbClr val="000000"/>
                </a:solidFill>
                <a:latin typeface="Consolas"/>
              </a:rPr>
              <a:t>];</a:t>
            </a:r>
          </a:p>
          <a:p>
            <a:endParaRPr lang="de-DE" sz="2400" dirty="0">
              <a:solidFill>
                <a:srgbClr val="000000"/>
              </a:solidFill>
              <a:latin typeface="Consolas"/>
            </a:endParaRPr>
          </a:p>
          <a:p>
            <a:pPr marL="457200" indent="-457200">
              <a:buFont typeface="+mj-lt"/>
              <a:buAutoNum type="arabicPeriod" startAt="11"/>
            </a:pPr>
            <a:r>
              <a:rPr lang="de-DE" sz="2400" dirty="0" smtClean="0">
                <a:solidFill>
                  <a:srgbClr val="000000"/>
                </a:solidFill>
                <a:latin typeface="Consolas"/>
              </a:rPr>
              <a:t> a </a:t>
            </a:r>
            <a:r>
              <a:rPr lang="de-DE" sz="2400" dirty="0">
                <a:solidFill>
                  <a:srgbClr val="000000"/>
                </a:solidFill>
                <a:latin typeface="Consolas"/>
              </a:rPr>
              <a:t>== b &amp;&amp; b == </a:t>
            </a:r>
            <a:r>
              <a:rPr lang="de-DE" sz="2400" dirty="0" smtClean="0">
                <a:solidFill>
                  <a:srgbClr val="000000"/>
                </a:solidFill>
                <a:latin typeface="Consolas"/>
              </a:rPr>
              <a:t>c</a:t>
            </a:r>
          </a:p>
          <a:p>
            <a:pPr marL="457200" indent="-457200">
              <a:buFont typeface="+mj-lt"/>
              <a:buAutoNum type="arabicPeriod" startAt="11"/>
            </a:pPr>
            <a:r>
              <a:rPr lang="de-DE" sz="2400" dirty="0" smtClean="0">
                <a:solidFill>
                  <a:srgbClr val="000000"/>
                </a:solidFill>
                <a:latin typeface="Consolas"/>
              </a:rPr>
              <a:t> a == c</a:t>
            </a:r>
          </a:p>
          <a:p>
            <a:pPr marL="457200" indent="-457200">
              <a:buFont typeface="+mj-lt"/>
              <a:buAutoNum type="arabicPeriod" startAt="11"/>
            </a:pPr>
            <a:endParaRPr lang="de-DE" sz="2400" dirty="0">
              <a:solidFill>
                <a:srgbClr val="000000"/>
              </a:solidFill>
              <a:latin typeface="Consolas"/>
            </a:endParaRPr>
          </a:p>
          <a:p>
            <a:pPr marL="457200" indent="-457200">
              <a:buFont typeface="+mj-lt"/>
              <a:buAutoNum type="arabicPeriod" startAt="11"/>
            </a:pPr>
            <a:r>
              <a:rPr lang="de-DE" sz="2400" dirty="0">
                <a:solidFill>
                  <a:srgbClr val="000000"/>
                </a:solidFill>
                <a:latin typeface="Consolas"/>
              </a:rPr>
              <a:t> </a:t>
            </a:r>
            <a:r>
              <a:rPr lang="de-DE" sz="2400" dirty="0" smtClean="0">
                <a:solidFill>
                  <a:srgbClr val="2A00FF"/>
                </a:solidFill>
                <a:latin typeface="Consolas"/>
              </a:rPr>
              <a:t>"0</a:t>
            </a:r>
            <a:r>
              <a:rPr lang="de-DE" sz="2400" dirty="0">
                <a:solidFill>
                  <a:srgbClr val="2A00FF"/>
                </a:solidFill>
                <a:latin typeface="Consolas"/>
              </a:rPr>
              <a:t>"</a:t>
            </a:r>
            <a:r>
              <a:rPr lang="de-DE" sz="2400" dirty="0">
                <a:solidFill>
                  <a:srgbClr val="000000"/>
                </a:solidFill>
                <a:latin typeface="Consolas"/>
              </a:rPr>
              <a:t> == </a:t>
            </a:r>
            <a:r>
              <a:rPr lang="de-DE" sz="2400" dirty="0" smtClean="0">
                <a:solidFill>
                  <a:srgbClr val="000000"/>
                </a:solidFill>
                <a:latin typeface="Consolas"/>
              </a:rPr>
              <a:t>0</a:t>
            </a:r>
            <a:endParaRPr lang="de-DE" sz="2400" dirty="0">
              <a:solidFill>
                <a:srgbClr val="000000"/>
              </a:solidFill>
              <a:latin typeface="Consolas"/>
            </a:endParaRPr>
          </a:p>
          <a:p>
            <a:pPr marL="457200" indent="-457200">
              <a:buFont typeface="+mj-lt"/>
              <a:buAutoNum type="arabicPeriod" startAt="11"/>
            </a:pPr>
            <a:r>
              <a:rPr lang="de-DE" sz="2400" dirty="0" smtClean="0">
                <a:solidFill>
                  <a:srgbClr val="000000"/>
                </a:solidFill>
                <a:latin typeface="Consolas"/>
              </a:rPr>
              <a:t> !</a:t>
            </a:r>
            <a:r>
              <a:rPr lang="de-DE" sz="2400" dirty="0" smtClean="0">
                <a:solidFill>
                  <a:srgbClr val="2A00FF"/>
                </a:solidFill>
                <a:latin typeface="Consolas"/>
              </a:rPr>
              <a:t>"</a:t>
            </a:r>
            <a:r>
              <a:rPr lang="de-DE" sz="2400" dirty="0">
                <a:solidFill>
                  <a:srgbClr val="2A00FF"/>
                </a:solidFill>
                <a:latin typeface="Consolas"/>
              </a:rPr>
              <a:t>0"</a:t>
            </a:r>
            <a:r>
              <a:rPr lang="de-DE" sz="2400" dirty="0">
                <a:solidFill>
                  <a:srgbClr val="000000"/>
                </a:solidFill>
                <a:latin typeface="Consolas"/>
              </a:rPr>
              <a:t> == !</a:t>
            </a:r>
            <a:r>
              <a:rPr lang="de-DE" sz="2400" dirty="0" smtClean="0">
                <a:solidFill>
                  <a:srgbClr val="000000"/>
                </a:solidFill>
                <a:latin typeface="Consolas"/>
              </a:rPr>
              <a:t>0</a:t>
            </a:r>
            <a:endParaRPr lang="de-DE" sz="2400" dirty="0">
              <a:solidFill>
                <a:srgbClr val="000000"/>
              </a:solidFill>
              <a:latin typeface="Consolas"/>
            </a:endParaRPr>
          </a:p>
        </p:txBody>
      </p:sp>
    </p:spTree>
    <p:extLst>
      <p:ext uri="{BB962C8B-B14F-4D97-AF65-F5344CB8AC3E}">
        <p14:creationId xmlns:p14="http://schemas.microsoft.com/office/powerpoint/2010/main" val="31623140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Verzweigungen</a:t>
            </a:r>
            <a:endParaRPr lang="de-DE" dirty="0"/>
          </a:p>
        </p:txBody>
      </p:sp>
      <p:sp>
        <p:nvSpPr>
          <p:cNvPr id="3" name="Text Placeholder 2"/>
          <p:cNvSpPr>
            <a:spLocks noGrp="1"/>
          </p:cNvSpPr>
          <p:nvPr>
            <p:ph type="body" sz="quarter" idx="10"/>
          </p:nvPr>
        </p:nvSpPr>
        <p:spPr/>
        <p:txBody>
          <a:bodyPr/>
          <a:lstStyle/>
          <a:p>
            <a:r>
              <a:rPr lang="de-DE" dirty="0" smtClean="0"/>
              <a:t>Verzweigung mit if</a:t>
            </a:r>
          </a:p>
          <a:p>
            <a:pPr lvl="1"/>
            <a:r>
              <a:rPr lang="de-DE" dirty="0">
                <a:solidFill>
                  <a:srgbClr val="7F0055"/>
                </a:solidFill>
                <a:latin typeface="Consolas"/>
              </a:rPr>
              <a:t>if</a:t>
            </a:r>
            <a:r>
              <a:rPr lang="de-DE" dirty="0">
                <a:solidFill>
                  <a:srgbClr val="000000"/>
                </a:solidFill>
                <a:latin typeface="Consolas"/>
              </a:rPr>
              <a:t>(</a:t>
            </a:r>
            <a:r>
              <a:rPr lang="de-DE" dirty="0" err="1">
                <a:solidFill>
                  <a:srgbClr val="000000"/>
                </a:solidFill>
                <a:latin typeface="Consolas"/>
              </a:rPr>
              <a:t>cond</a:t>
            </a:r>
            <a:r>
              <a:rPr lang="de-DE" dirty="0">
                <a:solidFill>
                  <a:srgbClr val="000000"/>
                </a:solidFill>
                <a:latin typeface="Consolas"/>
              </a:rPr>
              <a:t>){</a:t>
            </a:r>
          </a:p>
          <a:p>
            <a:pPr lvl="1"/>
            <a:r>
              <a:rPr lang="de-DE" dirty="0" smtClean="0">
                <a:solidFill>
                  <a:srgbClr val="000000"/>
                </a:solidFill>
                <a:latin typeface="Consolas"/>
              </a:rPr>
              <a:t>  console.log</a:t>
            </a:r>
            <a:r>
              <a:rPr lang="de-DE" dirty="0">
                <a:solidFill>
                  <a:srgbClr val="000000"/>
                </a:solidFill>
                <a:latin typeface="Consolas"/>
              </a:rPr>
              <a:t>(</a:t>
            </a:r>
            <a:r>
              <a:rPr lang="de-DE" dirty="0">
                <a:solidFill>
                  <a:srgbClr val="2A00FF"/>
                </a:solidFill>
                <a:latin typeface="Consolas"/>
              </a:rPr>
              <a:t>'wahr'</a:t>
            </a:r>
            <a:r>
              <a:rPr lang="de-DE" dirty="0">
                <a:solidFill>
                  <a:srgbClr val="000000"/>
                </a:solidFill>
                <a:latin typeface="Consolas"/>
              </a:rPr>
              <a:t>);</a:t>
            </a:r>
          </a:p>
          <a:p>
            <a:pPr lvl="1"/>
            <a:r>
              <a:rPr lang="de-DE" dirty="0">
                <a:solidFill>
                  <a:srgbClr val="000000"/>
                </a:solidFill>
                <a:latin typeface="Consolas"/>
              </a:rPr>
              <a:t>} </a:t>
            </a:r>
            <a:r>
              <a:rPr lang="de-DE" dirty="0" err="1">
                <a:solidFill>
                  <a:srgbClr val="7F0055"/>
                </a:solidFill>
                <a:latin typeface="Consolas"/>
              </a:rPr>
              <a:t>else</a:t>
            </a:r>
            <a:r>
              <a:rPr lang="de-DE" dirty="0">
                <a:solidFill>
                  <a:srgbClr val="000000"/>
                </a:solidFill>
                <a:latin typeface="Consolas"/>
              </a:rPr>
              <a:t> {</a:t>
            </a:r>
          </a:p>
          <a:p>
            <a:pPr lvl="1"/>
            <a:r>
              <a:rPr lang="de-DE" dirty="0" smtClean="0">
                <a:solidFill>
                  <a:srgbClr val="000000"/>
                </a:solidFill>
                <a:latin typeface="Consolas"/>
              </a:rPr>
              <a:t>  console.log</a:t>
            </a:r>
            <a:r>
              <a:rPr lang="de-DE" dirty="0">
                <a:solidFill>
                  <a:srgbClr val="000000"/>
                </a:solidFill>
                <a:latin typeface="Consolas"/>
              </a:rPr>
              <a:t>(</a:t>
            </a:r>
            <a:r>
              <a:rPr lang="de-DE" dirty="0">
                <a:solidFill>
                  <a:srgbClr val="2A00FF"/>
                </a:solidFill>
                <a:latin typeface="Consolas"/>
              </a:rPr>
              <a:t>'unwahr'</a:t>
            </a:r>
            <a:r>
              <a:rPr lang="de-DE" dirty="0">
                <a:solidFill>
                  <a:srgbClr val="000000"/>
                </a:solidFill>
                <a:latin typeface="Consolas"/>
              </a:rPr>
              <a:t>);</a:t>
            </a:r>
          </a:p>
          <a:p>
            <a:pPr lvl="1"/>
            <a:r>
              <a:rPr lang="de-DE" dirty="0">
                <a:solidFill>
                  <a:srgbClr val="000000"/>
                </a:solidFill>
                <a:latin typeface="Consolas"/>
              </a:rPr>
              <a:t>}</a:t>
            </a:r>
          </a:p>
          <a:p>
            <a:r>
              <a:rPr lang="de-DE" dirty="0" smtClean="0"/>
              <a:t>Einfaches </a:t>
            </a:r>
            <a:r>
              <a:rPr lang="de-DE" dirty="0" err="1" smtClean="0"/>
              <a:t>Entweder-Oder</a:t>
            </a:r>
            <a:endParaRPr lang="de-DE" dirty="0"/>
          </a:p>
          <a:p>
            <a:pPr lvl="1"/>
            <a:r>
              <a:rPr lang="de-DE" dirty="0" err="1">
                <a:solidFill>
                  <a:srgbClr val="7F0055"/>
                </a:solidFill>
                <a:latin typeface="Consolas"/>
              </a:rPr>
              <a:t>var</a:t>
            </a:r>
            <a:r>
              <a:rPr lang="de-DE" dirty="0">
                <a:solidFill>
                  <a:srgbClr val="000000"/>
                </a:solidFill>
                <a:latin typeface="Consolas"/>
              </a:rPr>
              <a:t> x = </a:t>
            </a:r>
            <a:r>
              <a:rPr lang="de-DE" dirty="0" err="1">
                <a:solidFill>
                  <a:srgbClr val="000000"/>
                </a:solidFill>
                <a:latin typeface="Consolas"/>
              </a:rPr>
              <a:t>cond</a:t>
            </a:r>
            <a:r>
              <a:rPr lang="de-DE" dirty="0">
                <a:solidFill>
                  <a:srgbClr val="000000"/>
                </a:solidFill>
                <a:latin typeface="Consolas"/>
              </a:rPr>
              <a:t> ? </a:t>
            </a:r>
            <a:r>
              <a:rPr lang="de-DE" dirty="0">
                <a:solidFill>
                  <a:srgbClr val="2A00FF"/>
                </a:solidFill>
                <a:latin typeface="Consolas"/>
              </a:rPr>
              <a:t>'wahr'</a:t>
            </a:r>
            <a:r>
              <a:rPr lang="de-DE" dirty="0">
                <a:solidFill>
                  <a:srgbClr val="000000"/>
                </a:solidFill>
                <a:latin typeface="Consolas"/>
              </a:rPr>
              <a:t> : </a:t>
            </a:r>
            <a:r>
              <a:rPr lang="de-DE" dirty="0">
                <a:solidFill>
                  <a:srgbClr val="2A00FF"/>
                </a:solidFill>
                <a:latin typeface="Consolas"/>
              </a:rPr>
              <a:t>'unwahr'</a:t>
            </a:r>
            <a:r>
              <a:rPr lang="de-DE" dirty="0">
                <a:solidFill>
                  <a:srgbClr val="000000"/>
                </a:solidFill>
                <a:latin typeface="Consolas"/>
              </a:rPr>
              <a:t>;</a:t>
            </a:r>
          </a:p>
          <a:p>
            <a:endParaRPr lang="de-DE" dirty="0" smtClean="0"/>
          </a:p>
          <a:p>
            <a:endParaRPr lang="de-DE" dirty="0"/>
          </a:p>
        </p:txBody>
      </p:sp>
    </p:spTree>
    <p:extLst>
      <p:ext uri="{BB962C8B-B14F-4D97-AF65-F5344CB8AC3E}">
        <p14:creationId xmlns:p14="http://schemas.microsoft.com/office/powerpoint/2010/main" val="35910022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Verzweigungen</a:t>
            </a:r>
            <a:endParaRPr lang="de-DE" dirty="0"/>
          </a:p>
        </p:txBody>
      </p:sp>
      <p:sp>
        <p:nvSpPr>
          <p:cNvPr id="3" name="Text Placeholder 2"/>
          <p:cNvSpPr>
            <a:spLocks noGrp="1"/>
          </p:cNvSpPr>
          <p:nvPr>
            <p:ph type="body" sz="quarter" idx="10"/>
          </p:nvPr>
        </p:nvSpPr>
        <p:spPr/>
        <p:txBody>
          <a:bodyPr/>
          <a:lstStyle/>
          <a:p>
            <a:r>
              <a:rPr lang="de-DE" dirty="0" smtClean="0"/>
              <a:t>Verzweigung mit </a:t>
            </a:r>
            <a:r>
              <a:rPr lang="de-DE" dirty="0" err="1" smtClean="0"/>
              <a:t>switch-case</a:t>
            </a:r>
            <a:endParaRPr lang="de-DE" dirty="0" smtClean="0"/>
          </a:p>
          <a:p>
            <a:pPr lvl="1"/>
            <a:r>
              <a:rPr lang="de-DE" dirty="0" err="1">
                <a:solidFill>
                  <a:srgbClr val="7F0055"/>
                </a:solidFill>
                <a:latin typeface="Consolas"/>
              </a:rPr>
              <a:t>switch</a:t>
            </a:r>
            <a:r>
              <a:rPr lang="de-DE" dirty="0">
                <a:solidFill>
                  <a:srgbClr val="000000"/>
                </a:solidFill>
                <a:latin typeface="Consolas"/>
              </a:rPr>
              <a:t> (</a:t>
            </a:r>
            <a:r>
              <a:rPr lang="de-DE" dirty="0" err="1">
                <a:solidFill>
                  <a:srgbClr val="000000"/>
                </a:solidFill>
                <a:latin typeface="Consolas"/>
              </a:rPr>
              <a:t>inputVar</a:t>
            </a:r>
            <a:r>
              <a:rPr lang="de-DE" dirty="0">
                <a:solidFill>
                  <a:srgbClr val="000000"/>
                </a:solidFill>
                <a:latin typeface="Consolas"/>
              </a:rPr>
              <a:t>) {</a:t>
            </a:r>
          </a:p>
          <a:p>
            <a:pPr lvl="1"/>
            <a:r>
              <a:rPr lang="de-DE" dirty="0">
                <a:solidFill>
                  <a:srgbClr val="000000"/>
                </a:solidFill>
                <a:latin typeface="Consolas"/>
              </a:rPr>
              <a:t>  </a:t>
            </a:r>
            <a:r>
              <a:rPr lang="de-DE" dirty="0" err="1">
                <a:solidFill>
                  <a:srgbClr val="7F0055"/>
                </a:solidFill>
                <a:latin typeface="Consolas"/>
              </a:rPr>
              <a:t>case</a:t>
            </a:r>
            <a:r>
              <a:rPr lang="de-DE" dirty="0">
                <a:solidFill>
                  <a:srgbClr val="000000"/>
                </a:solidFill>
                <a:latin typeface="Consolas"/>
              </a:rPr>
              <a:t> </a:t>
            </a:r>
            <a:r>
              <a:rPr lang="de-DE" dirty="0">
                <a:solidFill>
                  <a:srgbClr val="2A00FF"/>
                </a:solidFill>
                <a:latin typeface="Consolas"/>
              </a:rPr>
              <a:t>"a"</a:t>
            </a:r>
            <a:r>
              <a:rPr lang="de-DE" dirty="0">
                <a:solidFill>
                  <a:srgbClr val="000000"/>
                </a:solidFill>
                <a:latin typeface="Consolas"/>
              </a:rPr>
              <a:t>:</a:t>
            </a:r>
          </a:p>
          <a:p>
            <a:pPr lvl="1"/>
            <a:r>
              <a:rPr lang="de-DE" dirty="0">
                <a:solidFill>
                  <a:srgbClr val="000000"/>
                </a:solidFill>
                <a:latin typeface="Consolas"/>
              </a:rPr>
              <a:t>  </a:t>
            </a:r>
            <a:r>
              <a:rPr lang="de-DE" dirty="0" smtClean="0">
                <a:solidFill>
                  <a:srgbClr val="000000"/>
                </a:solidFill>
                <a:latin typeface="Consolas"/>
              </a:rPr>
              <a:t>  </a:t>
            </a:r>
            <a:r>
              <a:rPr lang="de-DE" dirty="0" smtClean="0">
                <a:solidFill>
                  <a:srgbClr val="3F7F5F"/>
                </a:solidFill>
                <a:latin typeface="Consolas"/>
              </a:rPr>
              <a:t>// </a:t>
            </a:r>
            <a:r>
              <a:rPr lang="de-DE" dirty="0">
                <a:solidFill>
                  <a:srgbClr val="3F7F5F"/>
                </a:solidFill>
                <a:latin typeface="Consolas"/>
              </a:rPr>
              <a:t>Anweisungen, </a:t>
            </a:r>
            <a:r>
              <a:rPr lang="de-DE" dirty="0" smtClean="0">
                <a:solidFill>
                  <a:srgbClr val="3F7F5F"/>
                </a:solidFill>
                <a:latin typeface="Consolas"/>
              </a:rPr>
              <a:t>wenn </a:t>
            </a:r>
            <a:r>
              <a:rPr lang="de-DE" dirty="0" err="1" smtClean="0">
                <a:solidFill>
                  <a:srgbClr val="3F7F5F"/>
                </a:solidFill>
                <a:latin typeface="Consolas"/>
              </a:rPr>
              <a:t>inputVar</a:t>
            </a:r>
            <a:r>
              <a:rPr lang="de-DE" dirty="0" smtClean="0">
                <a:solidFill>
                  <a:srgbClr val="3F7F5F"/>
                </a:solidFill>
                <a:latin typeface="Consolas"/>
              </a:rPr>
              <a:t> == </a:t>
            </a:r>
            <a:r>
              <a:rPr lang="de-DE" dirty="0">
                <a:solidFill>
                  <a:srgbClr val="3F7F5F"/>
                </a:solidFill>
                <a:latin typeface="Consolas"/>
              </a:rPr>
              <a:t>"a"</a:t>
            </a:r>
          </a:p>
          <a:p>
            <a:pPr lvl="1"/>
            <a:r>
              <a:rPr lang="de-DE" dirty="0">
                <a:solidFill>
                  <a:srgbClr val="000000"/>
                </a:solidFill>
                <a:latin typeface="Consolas"/>
              </a:rPr>
              <a:t>  </a:t>
            </a:r>
            <a:r>
              <a:rPr lang="de-DE" dirty="0" smtClean="0">
                <a:solidFill>
                  <a:srgbClr val="000000"/>
                </a:solidFill>
                <a:latin typeface="Consolas"/>
              </a:rPr>
              <a:t>  </a:t>
            </a:r>
            <a:r>
              <a:rPr lang="de-DE" dirty="0" smtClean="0">
                <a:solidFill>
                  <a:srgbClr val="7F0055"/>
                </a:solidFill>
                <a:latin typeface="Consolas"/>
              </a:rPr>
              <a:t>break</a:t>
            </a:r>
            <a:r>
              <a:rPr lang="de-DE" dirty="0">
                <a:solidFill>
                  <a:srgbClr val="000000"/>
                </a:solidFill>
                <a:latin typeface="Consolas"/>
              </a:rPr>
              <a:t>;</a:t>
            </a:r>
          </a:p>
          <a:p>
            <a:pPr lvl="1"/>
            <a:r>
              <a:rPr lang="de-DE" dirty="0">
                <a:solidFill>
                  <a:srgbClr val="000000"/>
                </a:solidFill>
                <a:latin typeface="Consolas"/>
              </a:rPr>
              <a:t>  </a:t>
            </a:r>
            <a:r>
              <a:rPr lang="de-DE" dirty="0" err="1">
                <a:solidFill>
                  <a:srgbClr val="7F0055"/>
                </a:solidFill>
                <a:latin typeface="Consolas"/>
              </a:rPr>
              <a:t>case</a:t>
            </a:r>
            <a:r>
              <a:rPr lang="de-DE" dirty="0">
                <a:solidFill>
                  <a:srgbClr val="000000"/>
                </a:solidFill>
                <a:latin typeface="Consolas"/>
              </a:rPr>
              <a:t> </a:t>
            </a:r>
            <a:r>
              <a:rPr lang="de-DE" dirty="0">
                <a:solidFill>
                  <a:srgbClr val="2A00FF"/>
                </a:solidFill>
                <a:latin typeface="Consolas"/>
              </a:rPr>
              <a:t>"b"</a:t>
            </a:r>
            <a:r>
              <a:rPr lang="de-DE" dirty="0">
                <a:solidFill>
                  <a:srgbClr val="000000"/>
                </a:solidFill>
                <a:latin typeface="Consolas"/>
              </a:rPr>
              <a:t>:</a:t>
            </a:r>
          </a:p>
          <a:p>
            <a:pPr lvl="1"/>
            <a:r>
              <a:rPr lang="de-DE" dirty="0">
                <a:solidFill>
                  <a:srgbClr val="000000"/>
                </a:solidFill>
                <a:latin typeface="Consolas"/>
              </a:rPr>
              <a:t>  </a:t>
            </a:r>
            <a:r>
              <a:rPr lang="de-DE" dirty="0" err="1">
                <a:solidFill>
                  <a:srgbClr val="7F0055"/>
                </a:solidFill>
                <a:latin typeface="Consolas"/>
              </a:rPr>
              <a:t>case</a:t>
            </a:r>
            <a:r>
              <a:rPr lang="de-DE" dirty="0">
                <a:solidFill>
                  <a:srgbClr val="000000"/>
                </a:solidFill>
                <a:latin typeface="Consolas"/>
              </a:rPr>
              <a:t> </a:t>
            </a:r>
            <a:r>
              <a:rPr lang="de-DE" dirty="0">
                <a:solidFill>
                  <a:srgbClr val="2A00FF"/>
                </a:solidFill>
                <a:latin typeface="Consolas"/>
              </a:rPr>
              <a:t>"c"</a:t>
            </a:r>
            <a:r>
              <a:rPr lang="de-DE" dirty="0">
                <a:solidFill>
                  <a:srgbClr val="000000"/>
                </a:solidFill>
                <a:latin typeface="Consolas"/>
              </a:rPr>
              <a:t>:</a:t>
            </a:r>
          </a:p>
          <a:p>
            <a:pPr lvl="1"/>
            <a:r>
              <a:rPr lang="de-DE" dirty="0">
                <a:solidFill>
                  <a:srgbClr val="000000"/>
                </a:solidFill>
                <a:latin typeface="Consolas"/>
              </a:rPr>
              <a:t>  </a:t>
            </a:r>
            <a:r>
              <a:rPr lang="de-DE" dirty="0" smtClean="0">
                <a:solidFill>
                  <a:srgbClr val="000000"/>
                </a:solidFill>
                <a:latin typeface="Consolas"/>
              </a:rPr>
              <a:t>  </a:t>
            </a:r>
            <a:r>
              <a:rPr lang="de-DE" dirty="0" smtClean="0">
                <a:solidFill>
                  <a:srgbClr val="3F7F5F"/>
                </a:solidFill>
                <a:latin typeface="Consolas"/>
              </a:rPr>
              <a:t>// </a:t>
            </a:r>
            <a:r>
              <a:rPr lang="de-DE" dirty="0">
                <a:solidFill>
                  <a:srgbClr val="3F7F5F"/>
                </a:solidFill>
                <a:latin typeface="Consolas"/>
              </a:rPr>
              <a:t>Anweisungen, wenn </a:t>
            </a:r>
            <a:r>
              <a:rPr lang="de-DE" dirty="0" err="1" smtClean="0">
                <a:solidFill>
                  <a:srgbClr val="3F7F5F"/>
                </a:solidFill>
                <a:latin typeface="Consolas"/>
              </a:rPr>
              <a:t>inputVar</a:t>
            </a:r>
            <a:r>
              <a:rPr lang="de-DE" dirty="0" smtClean="0">
                <a:solidFill>
                  <a:srgbClr val="3F7F5F"/>
                </a:solidFill>
                <a:latin typeface="Consolas"/>
              </a:rPr>
              <a:t> == "b</a:t>
            </a:r>
            <a:r>
              <a:rPr lang="de-DE" dirty="0">
                <a:solidFill>
                  <a:srgbClr val="3F7F5F"/>
                </a:solidFill>
                <a:latin typeface="Consolas"/>
              </a:rPr>
              <a:t>" oder </a:t>
            </a:r>
            <a:r>
              <a:rPr lang="de-DE" dirty="0" err="1" smtClean="0">
                <a:solidFill>
                  <a:srgbClr val="3F7F5F"/>
                </a:solidFill>
                <a:latin typeface="Consolas"/>
              </a:rPr>
              <a:t>inputVar</a:t>
            </a:r>
            <a:r>
              <a:rPr lang="de-DE" dirty="0" smtClean="0">
                <a:solidFill>
                  <a:srgbClr val="3F7F5F"/>
                </a:solidFill>
                <a:latin typeface="Consolas"/>
              </a:rPr>
              <a:t> == "c</a:t>
            </a:r>
            <a:r>
              <a:rPr lang="de-DE" dirty="0">
                <a:solidFill>
                  <a:srgbClr val="3F7F5F"/>
                </a:solidFill>
                <a:latin typeface="Consolas"/>
              </a:rPr>
              <a:t>"</a:t>
            </a:r>
          </a:p>
          <a:p>
            <a:pPr lvl="1"/>
            <a:r>
              <a:rPr lang="de-DE" dirty="0">
                <a:solidFill>
                  <a:srgbClr val="000000"/>
                </a:solidFill>
                <a:latin typeface="Consolas"/>
              </a:rPr>
              <a:t>    </a:t>
            </a:r>
            <a:r>
              <a:rPr lang="de-DE" dirty="0" smtClean="0">
                <a:solidFill>
                  <a:srgbClr val="7F0055"/>
                </a:solidFill>
                <a:latin typeface="Consolas"/>
              </a:rPr>
              <a:t>break</a:t>
            </a:r>
            <a:r>
              <a:rPr lang="de-DE" dirty="0">
                <a:solidFill>
                  <a:srgbClr val="000000"/>
                </a:solidFill>
                <a:latin typeface="Consolas"/>
              </a:rPr>
              <a:t>;</a:t>
            </a:r>
          </a:p>
          <a:p>
            <a:pPr lvl="1"/>
            <a:r>
              <a:rPr lang="de-DE" dirty="0">
                <a:solidFill>
                  <a:srgbClr val="000000"/>
                </a:solidFill>
                <a:latin typeface="Consolas"/>
              </a:rPr>
              <a:t>  </a:t>
            </a:r>
            <a:r>
              <a:rPr lang="de-DE" dirty="0" err="1">
                <a:solidFill>
                  <a:srgbClr val="7F0055"/>
                </a:solidFill>
                <a:latin typeface="Consolas"/>
              </a:rPr>
              <a:t>default</a:t>
            </a:r>
            <a:r>
              <a:rPr lang="de-DE" dirty="0">
                <a:solidFill>
                  <a:srgbClr val="000000"/>
                </a:solidFill>
                <a:latin typeface="Consolas"/>
              </a:rPr>
              <a:t>:</a:t>
            </a:r>
          </a:p>
          <a:p>
            <a:pPr lvl="1"/>
            <a:r>
              <a:rPr lang="de-DE" dirty="0">
                <a:solidFill>
                  <a:srgbClr val="000000"/>
                </a:solidFill>
                <a:latin typeface="Consolas"/>
              </a:rPr>
              <a:t>  </a:t>
            </a:r>
            <a:r>
              <a:rPr lang="de-DE" dirty="0" smtClean="0">
                <a:solidFill>
                  <a:srgbClr val="000000"/>
                </a:solidFill>
                <a:latin typeface="Consolas"/>
              </a:rPr>
              <a:t>  </a:t>
            </a:r>
            <a:r>
              <a:rPr lang="de-DE" dirty="0" smtClean="0">
                <a:solidFill>
                  <a:srgbClr val="3F7F5F"/>
                </a:solidFill>
                <a:latin typeface="Consolas"/>
              </a:rPr>
              <a:t>// </a:t>
            </a:r>
            <a:r>
              <a:rPr lang="de-DE" dirty="0">
                <a:solidFill>
                  <a:srgbClr val="3F7F5F"/>
                </a:solidFill>
                <a:latin typeface="Consolas"/>
              </a:rPr>
              <a:t>Anweisungen für alle anderen Fälle</a:t>
            </a:r>
          </a:p>
          <a:p>
            <a:pPr lvl="1"/>
            <a:r>
              <a:rPr lang="de-DE" dirty="0">
                <a:solidFill>
                  <a:srgbClr val="000000"/>
                </a:solidFill>
                <a:latin typeface="Consolas"/>
              </a:rPr>
              <a:t>}</a:t>
            </a:r>
          </a:p>
          <a:p>
            <a:endParaRPr lang="de-DE" dirty="0" smtClean="0"/>
          </a:p>
          <a:p>
            <a:endParaRPr lang="de-DE" dirty="0" smtClean="0"/>
          </a:p>
        </p:txBody>
      </p:sp>
    </p:spTree>
    <p:extLst>
      <p:ext uri="{BB962C8B-B14F-4D97-AF65-F5344CB8AC3E}">
        <p14:creationId xmlns:p14="http://schemas.microsoft.com/office/powerpoint/2010/main" val="32453179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Schleifen</a:t>
            </a:r>
            <a:endParaRPr lang="de-DE" dirty="0"/>
          </a:p>
        </p:txBody>
      </p:sp>
      <p:sp>
        <p:nvSpPr>
          <p:cNvPr id="3" name="Text Placeholder 2"/>
          <p:cNvSpPr>
            <a:spLocks noGrp="1"/>
          </p:cNvSpPr>
          <p:nvPr>
            <p:ph type="body" sz="quarter" idx="10"/>
          </p:nvPr>
        </p:nvSpPr>
        <p:spPr/>
        <p:txBody>
          <a:bodyPr/>
          <a:lstStyle/>
          <a:p>
            <a:r>
              <a:rPr lang="de-DE" dirty="0" smtClean="0"/>
              <a:t>Kopfgesteuerte Schleife</a:t>
            </a:r>
          </a:p>
          <a:p>
            <a:pPr lvl="1"/>
            <a:r>
              <a:rPr lang="de-DE" dirty="0" err="1">
                <a:solidFill>
                  <a:srgbClr val="7F0055"/>
                </a:solidFill>
                <a:latin typeface="Consolas"/>
              </a:rPr>
              <a:t>while</a:t>
            </a:r>
            <a:r>
              <a:rPr lang="de-DE" dirty="0">
                <a:solidFill>
                  <a:srgbClr val="000000"/>
                </a:solidFill>
                <a:latin typeface="Consolas"/>
              </a:rPr>
              <a:t>(</a:t>
            </a:r>
            <a:r>
              <a:rPr lang="de-DE" dirty="0" err="1">
                <a:solidFill>
                  <a:srgbClr val="000000"/>
                </a:solidFill>
                <a:latin typeface="Consolas"/>
              </a:rPr>
              <a:t>cond</a:t>
            </a:r>
            <a:r>
              <a:rPr lang="de-DE" dirty="0">
                <a:solidFill>
                  <a:srgbClr val="000000"/>
                </a:solidFill>
                <a:latin typeface="Consolas"/>
              </a:rPr>
              <a:t>){</a:t>
            </a:r>
          </a:p>
          <a:p>
            <a:pPr lvl="1"/>
            <a:r>
              <a:rPr lang="de-DE" dirty="0" smtClean="0">
                <a:solidFill>
                  <a:srgbClr val="3F7F5F"/>
                </a:solidFill>
                <a:latin typeface="Consolas"/>
              </a:rPr>
              <a:t>  // </a:t>
            </a:r>
            <a:r>
              <a:rPr lang="de-DE" dirty="0">
                <a:solidFill>
                  <a:srgbClr val="3F7F5F"/>
                </a:solidFill>
                <a:latin typeface="Consolas"/>
              </a:rPr>
              <a:t>Anweisungen</a:t>
            </a:r>
          </a:p>
          <a:p>
            <a:pPr lvl="1"/>
            <a:r>
              <a:rPr lang="de-DE" dirty="0">
                <a:solidFill>
                  <a:srgbClr val="000000"/>
                </a:solidFill>
                <a:latin typeface="Consolas"/>
              </a:rPr>
              <a:t>}</a:t>
            </a:r>
          </a:p>
          <a:p>
            <a:r>
              <a:rPr lang="de-DE" dirty="0" smtClean="0"/>
              <a:t>Fußgesteuerte Schleife</a:t>
            </a:r>
          </a:p>
          <a:p>
            <a:pPr lvl="1"/>
            <a:r>
              <a:rPr lang="de-DE" dirty="0">
                <a:solidFill>
                  <a:srgbClr val="7F0055"/>
                </a:solidFill>
                <a:latin typeface="Consolas"/>
              </a:rPr>
              <a:t>do</a:t>
            </a:r>
            <a:r>
              <a:rPr lang="de-DE" dirty="0">
                <a:solidFill>
                  <a:srgbClr val="000000"/>
                </a:solidFill>
                <a:latin typeface="Consolas"/>
              </a:rPr>
              <a:t> {</a:t>
            </a:r>
          </a:p>
          <a:p>
            <a:pPr lvl="1"/>
            <a:r>
              <a:rPr lang="de-DE" dirty="0">
                <a:solidFill>
                  <a:srgbClr val="000000"/>
                </a:solidFill>
                <a:latin typeface="Consolas"/>
              </a:rPr>
              <a:t>  </a:t>
            </a:r>
            <a:r>
              <a:rPr lang="de-DE" dirty="0" smtClean="0">
                <a:solidFill>
                  <a:srgbClr val="3F7F5F"/>
                </a:solidFill>
                <a:latin typeface="Consolas"/>
              </a:rPr>
              <a:t>// </a:t>
            </a:r>
            <a:r>
              <a:rPr lang="de-DE" dirty="0">
                <a:solidFill>
                  <a:srgbClr val="3F7F5F"/>
                </a:solidFill>
                <a:latin typeface="Consolas"/>
              </a:rPr>
              <a:t>Anweisungen</a:t>
            </a:r>
          </a:p>
          <a:p>
            <a:pPr lvl="1"/>
            <a:r>
              <a:rPr lang="de-DE" dirty="0" smtClean="0">
                <a:solidFill>
                  <a:srgbClr val="000000"/>
                </a:solidFill>
                <a:latin typeface="Consolas"/>
              </a:rPr>
              <a:t>} </a:t>
            </a:r>
            <a:r>
              <a:rPr lang="de-DE" dirty="0" err="1">
                <a:solidFill>
                  <a:srgbClr val="7F0055"/>
                </a:solidFill>
                <a:latin typeface="Consolas"/>
              </a:rPr>
              <a:t>while</a:t>
            </a:r>
            <a:r>
              <a:rPr lang="de-DE" dirty="0">
                <a:solidFill>
                  <a:srgbClr val="000000"/>
                </a:solidFill>
                <a:latin typeface="Consolas"/>
              </a:rPr>
              <a:t> (</a:t>
            </a:r>
            <a:r>
              <a:rPr lang="de-DE" dirty="0" err="1">
                <a:solidFill>
                  <a:srgbClr val="000000"/>
                </a:solidFill>
                <a:latin typeface="Consolas"/>
              </a:rPr>
              <a:t>cond</a:t>
            </a:r>
            <a:r>
              <a:rPr lang="de-DE" dirty="0" smtClean="0">
                <a:solidFill>
                  <a:srgbClr val="000000"/>
                </a:solidFill>
                <a:latin typeface="Consolas"/>
              </a:rPr>
              <a:t>);</a:t>
            </a:r>
            <a:endParaRPr lang="de-DE" dirty="0">
              <a:solidFill>
                <a:srgbClr val="000000"/>
              </a:solidFill>
              <a:latin typeface="Consolas"/>
            </a:endParaRPr>
          </a:p>
        </p:txBody>
      </p:sp>
      <p:sp>
        <p:nvSpPr>
          <p:cNvPr id="4" name="Text Placeholder 2"/>
          <p:cNvSpPr txBox="1">
            <a:spLocks/>
          </p:cNvSpPr>
          <p:nvPr/>
        </p:nvSpPr>
        <p:spPr bwMode="gray">
          <a:xfrm>
            <a:off x="4601029" y="3439886"/>
            <a:ext cx="4093028" cy="1930400"/>
          </a:xfrm>
          <a:prstGeom prst="rect">
            <a:avLst/>
          </a:prstGeom>
          <a:solidFill>
            <a:schemeClr val="bg1">
              <a:lumMod val="85000"/>
            </a:schemeClr>
          </a:solidFill>
        </p:spPr>
        <p:txBody>
          <a:bodyPr vert="horz" lIns="0" tIns="0" rIns="0" bIns="0" rtlCol="0">
            <a:noAutofit/>
          </a:bodyPr>
          <a:lst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de-DE" dirty="0" err="1" smtClean="0">
                <a:solidFill>
                  <a:srgbClr val="000000"/>
                </a:solidFill>
                <a:latin typeface="+mj-lt"/>
              </a:rPr>
              <a:t>ForEach</a:t>
            </a:r>
            <a:r>
              <a:rPr lang="de-DE" dirty="0" smtClean="0">
                <a:solidFill>
                  <a:srgbClr val="000000"/>
                </a:solidFill>
                <a:latin typeface="+mj-lt"/>
              </a:rPr>
              <a:t>-Schleife</a:t>
            </a:r>
          </a:p>
          <a:p>
            <a:pPr lvl="1"/>
            <a:r>
              <a:rPr lang="de-DE" dirty="0" err="1" smtClean="0">
                <a:solidFill>
                  <a:srgbClr val="7F0055"/>
                </a:solidFill>
                <a:latin typeface="Consolas"/>
              </a:rPr>
              <a:t>var</a:t>
            </a:r>
            <a:r>
              <a:rPr lang="de-DE" dirty="0" smtClean="0">
                <a:solidFill>
                  <a:srgbClr val="000000"/>
                </a:solidFill>
                <a:latin typeface="Consolas"/>
              </a:rPr>
              <a:t> </a:t>
            </a:r>
            <a:r>
              <a:rPr lang="de-DE" dirty="0" err="1" smtClean="0">
                <a:solidFill>
                  <a:srgbClr val="000000"/>
                </a:solidFill>
                <a:latin typeface="Consolas"/>
              </a:rPr>
              <a:t>arr</a:t>
            </a:r>
            <a:r>
              <a:rPr lang="de-DE" dirty="0" smtClean="0">
                <a:solidFill>
                  <a:srgbClr val="000000"/>
                </a:solidFill>
                <a:latin typeface="Consolas"/>
              </a:rPr>
              <a:t> = [0, 1, 2, 3];</a:t>
            </a:r>
          </a:p>
          <a:p>
            <a:pPr lvl="1"/>
            <a:r>
              <a:rPr lang="de-DE" dirty="0" err="1" smtClean="0">
                <a:solidFill>
                  <a:srgbClr val="000000"/>
                </a:solidFill>
                <a:latin typeface="Consolas"/>
              </a:rPr>
              <a:t>arr.forEach</a:t>
            </a:r>
            <a:r>
              <a:rPr lang="de-DE" dirty="0" smtClean="0">
                <a:solidFill>
                  <a:srgbClr val="000000"/>
                </a:solidFill>
                <a:latin typeface="Consolas"/>
              </a:rPr>
              <a:t>(</a:t>
            </a:r>
            <a:r>
              <a:rPr lang="de-DE" dirty="0" err="1" smtClean="0">
                <a:solidFill>
                  <a:srgbClr val="7F0055"/>
                </a:solidFill>
                <a:latin typeface="Consolas"/>
              </a:rPr>
              <a:t>function</a:t>
            </a:r>
            <a:r>
              <a:rPr lang="de-DE" dirty="0" smtClean="0">
                <a:solidFill>
                  <a:srgbClr val="000000"/>
                </a:solidFill>
                <a:latin typeface="Consolas"/>
              </a:rPr>
              <a:t>(</a:t>
            </a:r>
            <a:r>
              <a:rPr lang="de-DE" dirty="0" err="1" smtClean="0">
                <a:solidFill>
                  <a:srgbClr val="000000"/>
                </a:solidFill>
                <a:latin typeface="Consolas"/>
              </a:rPr>
              <a:t>elem</a:t>
            </a:r>
            <a:r>
              <a:rPr lang="de-DE" dirty="0" smtClean="0">
                <a:solidFill>
                  <a:srgbClr val="000000"/>
                </a:solidFill>
                <a:latin typeface="Consolas"/>
              </a:rPr>
              <a:t>){</a:t>
            </a:r>
            <a:endParaRPr lang="de-DE" dirty="0" smtClean="0">
              <a:solidFill>
                <a:srgbClr val="000000"/>
              </a:solidFill>
              <a:highlight>
                <a:srgbClr val="D4D4D4"/>
              </a:highlight>
              <a:latin typeface="Consolas"/>
            </a:endParaRPr>
          </a:p>
          <a:p>
            <a:pPr lvl="1"/>
            <a:r>
              <a:rPr lang="de-DE" dirty="0" smtClean="0">
                <a:solidFill>
                  <a:srgbClr val="000000"/>
                </a:solidFill>
                <a:latin typeface="Consolas"/>
              </a:rPr>
              <a:t>  console.log(</a:t>
            </a:r>
            <a:r>
              <a:rPr lang="de-DE" dirty="0" err="1" smtClean="0">
                <a:solidFill>
                  <a:srgbClr val="000000"/>
                </a:solidFill>
                <a:latin typeface="Consolas"/>
              </a:rPr>
              <a:t>elem</a:t>
            </a:r>
            <a:r>
              <a:rPr lang="de-DE" dirty="0" smtClean="0">
                <a:solidFill>
                  <a:srgbClr val="000000"/>
                </a:solidFill>
                <a:latin typeface="Consolas"/>
              </a:rPr>
              <a:t>);</a:t>
            </a:r>
          </a:p>
          <a:p>
            <a:pPr lvl="1"/>
            <a:r>
              <a:rPr lang="de-DE" dirty="0" smtClean="0">
                <a:solidFill>
                  <a:srgbClr val="000000"/>
                </a:solidFill>
                <a:latin typeface="Consolas"/>
              </a:rPr>
              <a:t>});</a:t>
            </a:r>
            <a:endParaRPr lang="de-DE" dirty="0">
              <a:solidFill>
                <a:srgbClr val="000000"/>
              </a:solidFill>
              <a:latin typeface="Consolas"/>
            </a:endParaRPr>
          </a:p>
        </p:txBody>
      </p:sp>
      <p:sp>
        <p:nvSpPr>
          <p:cNvPr id="6" name="Text Placeholder 2"/>
          <p:cNvSpPr txBox="1">
            <a:spLocks/>
          </p:cNvSpPr>
          <p:nvPr/>
        </p:nvSpPr>
        <p:spPr bwMode="gray">
          <a:xfrm>
            <a:off x="4601029" y="1683822"/>
            <a:ext cx="4093028" cy="1610922"/>
          </a:xfrm>
          <a:prstGeom prst="rect">
            <a:avLst/>
          </a:prstGeom>
          <a:noFill/>
        </p:spPr>
        <p:txBody>
          <a:bodyPr vert="horz" lIns="0" tIns="0" rIns="0" bIns="0" rtlCol="0">
            <a:noAutofit/>
          </a:bodyPr>
          <a:lst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de-DE" dirty="0" err="1" smtClean="0"/>
              <a:t>For</a:t>
            </a:r>
            <a:r>
              <a:rPr lang="de-DE" dirty="0" smtClean="0"/>
              <a:t>-Schleife</a:t>
            </a:r>
          </a:p>
          <a:p>
            <a:pPr lvl="1"/>
            <a:r>
              <a:rPr lang="nn-NO" dirty="0" smtClean="0">
                <a:solidFill>
                  <a:srgbClr val="7F0055"/>
                </a:solidFill>
                <a:latin typeface="Consolas"/>
              </a:rPr>
              <a:t>for</a:t>
            </a:r>
            <a:r>
              <a:rPr lang="nn-NO" dirty="0" smtClean="0">
                <a:solidFill>
                  <a:srgbClr val="000000"/>
                </a:solidFill>
                <a:latin typeface="Consolas"/>
              </a:rPr>
              <a:t>(</a:t>
            </a:r>
            <a:r>
              <a:rPr lang="nn-NO" dirty="0" smtClean="0">
                <a:solidFill>
                  <a:srgbClr val="7F0055"/>
                </a:solidFill>
                <a:latin typeface="Consolas"/>
              </a:rPr>
              <a:t>var</a:t>
            </a:r>
            <a:r>
              <a:rPr lang="nn-NO" dirty="0" smtClean="0">
                <a:solidFill>
                  <a:srgbClr val="000000"/>
                </a:solidFill>
                <a:latin typeface="Consolas"/>
              </a:rPr>
              <a:t> i = 0; i &lt; 4; i++){</a:t>
            </a:r>
          </a:p>
          <a:p>
            <a:pPr lvl="1"/>
            <a:r>
              <a:rPr lang="de-DE" dirty="0" smtClean="0">
                <a:solidFill>
                  <a:srgbClr val="000000"/>
                </a:solidFill>
                <a:latin typeface="Consolas"/>
              </a:rPr>
              <a:t>  console.log(i);</a:t>
            </a:r>
          </a:p>
          <a:p>
            <a:pPr lvl="1"/>
            <a:r>
              <a:rPr lang="de-DE" dirty="0" smtClean="0">
                <a:solidFill>
                  <a:srgbClr val="000000"/>
                </a:solidFill>
                <a:latin typeface="Consolas"/>
              </a:rPr>
              <a:t>}</a:t>
            </a:r>
          </a:p>
        </p:txBody>
      </p:sp>
    </p:spTree>
    <p:extLst>
      <p:ext uri="{BB962C8B-B14F-4D97-AF65-F5344CB8AC3E}">
        <p14:creationId xmlns:p14="http://schemas.microsoft.com/office/powerpoint/2010/main" val="7542218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31507" b="31507"/>
          <a:stretch>
            <a:fillRect/>
          </a:stretch>
        </p:blipFill>
        <p:spPr/>
      </p:pic>
      <p:sp>
        <p:nvSpPr>
          <p:cNvPr id="4" name="Title 3"/>
          <p:cNvSpPr>
            <a:spLocks noGrp="1"/>
          </p:cNvSpPr>
          <p:nvPr>
            <p:ph type="ctrTitle"/>
          </p:nvPr>
        </p:nvSpPr>
        <p:spPr/>
        <p:txBody>
          <a:bodyPr/>
          <a:lstStyle/>
          <a:p>
            <a:r>
              <a:rPr lang="de-DE" dirty="0" smtClean="0"/>
              <a:t>Objektorientierung</a:t>
            </a:r>
            <a:endParaRPr lang="de-DE" dirty="0"/>
          </a:p>
        </p:txBody>
      </p:sp>
      <p:sp>
        <p:nvSpPr>
          <p:cNvPr id="5" name="Text Placeholder 4"/>
          <p:cNvSpPr>
            <a:spLocks noGrp="1"/>
          </p:cNvSpPr>
          <p:nvPr>
            <p:ph type="body" sz="quarter" idx="10"/>
          </p:nvPr>
        </p:nvSpPr>
        <p:spPr/>
        <p:txBody>
          <a:bodyPr/>
          <a:lstStyle/>
          <a:p>
            <a:r>
              <a:rPr lang="de-DE" dirty="0" smtClean="0"/>
              <a:t>Objekte und Vererbung</a:t>
            </a:r>
            <a:endParaRPr lang="de-DE" dirty="0"/>
          </a:p>
        </p:txBody>
      </p:sp>
    </p:spTree>
    <p:extLst>
      <p:ext uri="{BB962C8B-B14F-4D97-AF65-F5344CB8AC3E}">
        <p14:creationId xmlns:p14="http://schemas.microsoft.com/office/powerpoint/2010/main" val="1286808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Objekte durch Objektliterale</a:t>
            </a:r>
            <a:endParaRPr lang="de-DE" dirty="0"/>
          </a:p>
        </p:txBody>
      </p:sp>
      <p:sp>
        <p:nvSpPr>
          <p:cNvPr id="4" name="Text Placeholder 3"/>
          <p:cNvSpPr>
            <a:spLocks noGrp="1"/>
          </p:cNvSpPr>
          <p:nvPr>
            <p:ph type="body" sz="quarter" idx="10"/>
          </p:nvPr>
        </p:nvSpPr>
        <p:spPr/>
        <p:txBody>
          <a:bodyPr/>
          <a:lstStyle/>
          <a:p>
            <a:r>
              <a:rPr lang="de-DE" dirty="0" smtClean="0"/>
              <a:t>Beispiel</a:t>
            </a:r>
          </a:p>
          <a:p>
            <a:pPr lvl="1"/>
            <a:r>
              <a:rPr lang="de-DE" dirty="0" err="1">
                <a:solidFill>
                  <a:srgbClr val="7F0055"/>
                </a:solidFill>
                <a:latin typeface="Consolas"/>
              </a:rPr>
              <a:t>var</a:t>
            </a:r>
            <a:r>
              <a:rPr lang="de-DE" dirty="0">
                <a:solidFill>
                  <a:srgbClr val="000000"/>
                </a:solidFill>
                <a:latin typeface="Consolas"/>
              </a:rPr>
              <a:t> </a:t>
            </a:r>
            <a:r>
              <a:rPr lang="de-DE" dirty="0" err="1">
                <a:solidFill>
                  <a:srgbClr val="000000"/>
                </a:solidFill>
                <a:latin typeface="Consolas"/>
              </a:rPr>
              <a:t>max</a:t>
            </a:r>
            <a:r>
              <a:rPr lang="de-DE" dirty="0">
                <a:solidFill>
                  <a:srgbClr val="000000"/>
                </a:solidFill>
                <a:latin typeface="Consolas"/>
              </a:rPr>
              <a:t> = {</a:t>
            </a:r>
          </a:p>
          <a:p>
            <a:pPr lvl="1"/>
            <a:r>
              <a:rPr lang="de-DE" dirty="0">
                <a:solidFill>
                  <a:srgbClr val="000000"/>
                </a:solidFill>
                <a:latin typeface="Consolas"/>
              </a:rPr>
              <a:t>  </a:t>
            </a:r>
            <a:r>
              <a:rPr lang="de-DE" dirty="0" err="1">
                <a:solidFill>
                  <a:srgbClr val="000000"/>
                </a:solidFill>
                <a:latin typeface="Consolas"/>
              </a:rPr>
              <a:t>name</a:t>
            </a:r>
            <a:r>
              <a:rPr lang="de-DE" dirty="0">
                <a:solidFill>
                  <a:srgbClr val="000000"/>
                </a:solidFill>
                <a:latin typeface="Consolas"/>
              </a:rPr>
              <a:t>: </a:t>
            </a:r>
            <a:r>
              <a:rPr lang="de-DE" dirty="0">
                <a:solidFill>
                  <a:srgbClr val="2A00FF"/>
                </a:solidFill>
                <a:latin typeface="Consolas"/>
              </a:rPr>
              <a:t>"Max"</a:t>
            </a:r>
            <a:r>
              <a:rPr lang="de-DE" dirty="0">
                <a:solidFill>
                  <a:srgbClr val="000000"/>
                </a:solidFill>
                <a:latin typeface="Consolas"/>
              </a:rPr>
              <a:t>, </a:t>
            </a:r>
          </a:p>
          <a:p>
            <a:pPr lvl="1"/>
            <a:r>
              <a:rPr lang="de-DE" dirty="0">
                <a:solidFill>
                  <a:srgbClr val="000000"/>
                </a:solidFill>
                <a:latin typeface="Consolas"/>
              </a:rPr>
              <a:t>  </a:t>
            </a:r>
            <a:r>
              <a:rPr lang="de-DE" dirty="0" err="1">
                <a:solidFill>
                  <a:srgbClr val="000000"/>
                </a:solidFill>
                <a:latin typeface="Consolas"/>
              </a:rPr>
              <a:t>sayHello</a:t>
            </a:r>
            <a:r>
              <a:rPr lang="de-DE" dirty="0">
                <a:solidFill>
                  <a:srgbClr val="000000"/>
                </a:solidFill>
                <a:latin typeface="Consolas"/>
              </a:rPr>
              <a:t>: </a:t>
            </a:r>
            <a:r>
              <a:rPr lang="de-DE" dirty="0" err="1">
                <a:solidFill>
                  <a:srgbClr val="7F0055"/>
                </a:solidFill>
                <a:latin typeface="Consolas"/>
              </a:rPr>
              <a:t>function</a:t>
            </a:r>
            <a:r>
              <a:rPr lang="de-DE" dirty="0">
                <a:solidFill>
                  <a:srgbClr val="000000"/>
                </a:solidFill>
                <a:latin typeface="Consolas"/>
              </a:rPr>
              <a:t>(){</a:t>
            </a:r>
          </a:p>
          <a:p>
            <a:pPr lvl="1"/>
            <a:r>
              <a:rPr lang="de-DE" dirty="0">
                <a:solidFill>
                  <a:srgbClr val="000000"/>
                </a:solidFill>
                <a:latin typeface="Consolas"/>
              </a:rPr>
              <a:t>    console.log(</a:t>
            </a:r>
            <a:r>
              <a:rPr lang="de-DE" dirty="0">
                <a:solidFill>
                  <a:srgbClr val="2A00FF"/>
                </a:solidFill>
                <a:latin typeface="Consolas"/>
              </a:rPr>
              <a:t>"</a:t>
            </a:r>
            <a:r>
              <a:rPr lang="de-DE" dirty="0" err="1">
                <a:solidFill>
                  <a:srgbClr val="2A00FF"/>
                </a:solidFill>
                <a:latin typeface="Consolas"/>
              </a:rPr>
              <a:t>Hello</a:t>
            </a:r>
            <a:r>
              <a:rPr lang="de-DE" dirty="0">
                <a:solidFill>
                  <a:srgbClr val="2A00FF"/>
                </a:solidFill>
                <a:latin typeface="Consolas"/>
              </a:rPr>
              <a:t> "</a:t>
            </a:r>
            <a:r>
              <a:rPr lang="de-DE" dirty="0">
                <a:solidFill>
                  <a:srgbClr val="000000"/>
                </a:solidFill>
                <a:latin typeface="Consolas"/>
              </a:rPr>
              <a:t> + </a:t>
            </a:r>
            <a:r>
              <a:rPr lang="de-DE" dirty="0">
                <a:solidFill>
                  <a:srgbClr val="7F0055"/>
                </a:solidFill>
                <a:latin typeface="Consolas"/>
              </a:rPr>
              <a:t>this</a:t>
            </a:r>
            <a:r>
              <a:rPr lang="de-DE" dirty="0">
                <a:solidFill>
                  <a:srgbClr val="000000"/>
                </a:solidFill>
                <a:latin typeface="Consolas"/>
              </a:rPr>
              <a:t>.name + </a:t>
            </a:r>
            <a:r>
              <a:rPr lang="de-DE" dirty="0">
                <a:solidFill>
                  <a:srgbClr val="2A00FF"/>
                </a:solidFill>
                <a:latin typeface="Consolas"/>
              </a:rPr>
              <a:t>"!"</a:t>
            </a:r>
            <a:r>
              <a:rPr lang="de-DE" dirty="0">
                <a:solidFill>
                  <a:srgbClr val="000000"/>
                </a:solidFill>
                <a:latin typeface="Consolas"/>
              </a:rPr>
              <a:t>);</a:t>
            </a:r>
          </a:p>
          <a:p>
            <a:pPr lvl="1"/>
            <a:r>
              <a:rPr lang="de-DE" dirty="0">
                <a:solidFill>
                  <a:srgbClr val="000000"/>
                </a:solidFill>
                <a:latin typeface="Consolas"/>
              </a:rPr>
              <a:t>  } </a:t>
            </a:r>
          </a:p>
          <a:p>
            <a:pPr lvl="1"/>
            <a:r>
              <a:rPr lang="de-DE" dirty="0">
                <a:solidFill>
                  <a:srgbClr val="000000"/>
                </a:solidFill>
                <a:latin typeface="Consolas"/>
              </a:rPr>
              <a:t>};</a:t>
            </a:r>
          </a:p>
          <a:p>
            <a:pPr lvl="1"/>
            <a:r>
              <a:rPr lang="de-DE" dirty="0" err="1">
                <a:solidFill>
                  <a:srgbClr val="000000"/>
                </a:solidFill>
                <a:latin typeface="Consolas"/>
              </a:rPr>
              <a:t>max.sayHello</a:t>
            </a:r>
            <a:r>
              <a:rPr lang="de-DE" dirty="0">
                <a:solidFill>
                  <a:srgbClr val="000000"/>
                </a:solidFill>
                <a:latin typeface="Consolas"/>
              </a:rPr>
              <a:t>();</a:t>
            </a:r>
          </a:p>
          <a:p>
            <a:r>
              <a:rPr lang="de-DE" dirty="0" smtClean="0"/>
              <a:t>Ausgabe</a:t>
            </a:r>
          </a:p>
          <a:p>
            <a:pPr lvl="1"/>
            <a:r>
              <a:rPr lang="de-DE" dirty="0" smtClean="0"/>
              <a:t>„</a:t>
            </a:r>
            <a:r>
              <a:rPr lang="de-DE" dirty="0" err="1" smtClean="0"/>
              <a:t>Hello</a:t>
            </a:r>
            <a:r>
              <a:rPr lang="de-DE" dirty="0" smtClean="0"/>
              <a:t> Max“</a:t>
            </a:r>
            <a:endParaRPr lang="de-DE" dirty="0"/>
          </a:p>
        </p:txBody>
      </p:sp>
    </p:spTree>
    <p:extLst>
      <p:ext uri="{BB962C8B-B14F-4D97-AF65-F5344CB8AC3E}">
        <p14:creationId xmlns:p14="http://schemas.microsoft.com/office/powerpoint/2010/main" val="16567187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Objekte durch Funktionen erzeugen</a:t>
            </a:r>
            <a:endParaRPr lang="de-DE" dirty="0"/>
          </a:p>
        </p:txBody>
      </p:sp>
      <p:sp>
        <p:nvSpPr>
          <p:cNvPr id="3" name="Text Placeholder 2"/>
          <p:cNvSpPr>
            <a:spLocks noGrp="1"/>
          </p:cNvSpPr>
          <p:nvPr>
            <p:ph type="body" sz="quarter" idx="10"/>
          </p:nvPr>
        </p:nvSpPr>
        <p:spPr/>
        <p:txBody>
          <a:bodyPr/>
          <a:lstStyle/>
          <a:p>
            <a:r>
              <a:rPr lang="de-DE" dirty="0" smtClean="0"/>
              <a:t>Beispiel</a:t>
            </a:r>
          </a:p>
          <a:p>
            <a:pPr lvl="1"/>
            <a:r>
              <a:rPr lang="de-DE" dirty="0" err="1">
                <a:solidFill>
                  <a:srgbClr val="7F0055"/>
                </a:solidFill>
                <a:latin typeface="Consolas"/>
              </a:rPr>
              <a:t>function</a:t>
            </a:r>
            <a:r>
              <a:rPr lang="de-DE" dirty="0">
                <a:solidFill>
                  <a:srgbClr val="000000"/>
                </a:solidFill>
                <a:latin typeface="Consolas"/>
              </a:rPr>
              <a:t> Person(</a:t>
            </a:r>
            <a:r>
              <a:rPr lang="de-DE" dirty="0" err="1">
                <a:solidFill>
                  <a:srgbClr val="000000"/>
                </a:solidFill>
                <a:latin typeface="Consolas"/>
              </a:rPr>
              <a:t>inName</a:t>
            </a:r>
            <a:r>
              <a:rPr lang="de-DE" dirty="0">
                <a:solidFill>
                  <a:srgbClr val="000000"/>
                </a:solidFill>
                <a:latin typeface="Consolas"/>
              </a:rPr>
              <a:t>, </a:t>
            </a:r>
            <a:r>
              <a:rPr lang="de-DE" dirty="0" err="1">
                <a:solidFill>
                  <a:srgbClr val="000000"/>
                </a:solidFill>
                <a:latin typeface="Consolas"/>
              </a:rPr>
              <a:t>inAge</a:t>
            </a:r>
            <a:r>
              <a:rPr lang="de-DE" dirty="0">
                <a:solidFill>
                  <a:srgbClr val="000000"/>
                </a:solidFill>
                <a:latin typeface="Consolas"/>
              </a:rPr>
              <a:t>){</a:t>
            </a:r>
          </a:p>
          <a:p>
            <a:pPr lvl="1"/>
            <a:r>
              <a:rPr lang="de-DE" dirty="0" smtClean="0">
                <a:solidFill>
                  <a:srgbClr val="7F0055"/>
                </a:solidFill>
                <a:latin typeface="Consolas"/>
              </a:rPr>
              <a:t>  </a:t>
            </a:r>
            <a:r>
              <a:rPr lang="de-DE" dirty="0" err="1" smtClean="0">
                <a:solidFill>
                  <a:srgbClr val="7F0055"/>
                </a:solidFill>
                <a:latin typeface="Consolas"/>
              </a:rPr>
              <a:t>var</a:t>
            </a:r>
            <a:r>
              <a:rPr lang="de-DE" dirty="0" smtClean="0">
                <a:solidFill>
                  <a:srgbClr val="000000"/>
                </a:solidFill>
                <a:latin typeface="Consolas"/>
              </a:rPr>
              <a:t> </a:t>
            </a:r>
            <a:r>
              <a:rPr lang="de-DE" dirty="0" err="1">
                <a:solidFill>
                  <a:srgbClr val="000000"/>
                </a:solidFill>
                <a:latin typeface="Consolas"/>
              </a:rPr>
              <a:t>name</a:t>
            </a:r>
            <a:r>
              <a:rPr lang="de-DE" dirty="0">
                <a:solidFill>
                  <a:srgbClr val="000000"/>
                </a:solidFill>
                <a:latin typeface="Consolas"/>
              </a:rPr>
              <a:t> = </a:t>
            </a:r>
            <a:r>
              <a:rPr lang="de-DE" dirty="0" err="1">
                <a:solidFill>
                  <a:srgbClr val="000000"/>
                </a:solidFill>
                <a:latin typeface="Consolas"/>
              </a:rPr>
              <a:t>inName</a:t>
            </a:r>
            <a:r>
              <a:rPr lang="de-DE" dirty="0" smtClean="0">
                <a:solidFill>
                  <a:srgbClr val="000000"/>
                </a:solidFill>
                <a:latin typeface="Consolas"/>
              </a:rPr>
              <a:t>;			</a:t>
            </a:r>
            <a:r>
              <a:rPr lang="de-DE" dirty="0" smtClean="0">
                <a:solidFill>
                  <a:srgbClr val="3F7F5F"/>
                </a:solidFill>
                <a:latin typeface="Consolas"/>
              </a:rPr>
              <a:t>// </a:t>
            </a:r>
            <a:r>
              <a:rPr lang="de-DE" dirty="0">
                <a:solidFill>
                  <a:srgbClr val="3F7F5F"/>
                </a:solidFill>
                <a:latin typeface="Consolas"/>
              </a:rPr>
              <a:t>private variable</a:t>
            </a:r>
          </a:p>
          <a:p>
            <a:pPr lvl="1"/>
            <a:r>
              <a:rPr lang="de-DE" dirty="0" smtClean="0">
                <a:solidFill>
                  <a:srgbClr val="7F0055"/>
                </a:solidFill>
                <a:latin typeface="Consolas"/>
              </a:rPr>
              <a:t>  </a:t>
            </a:r>
            <a:r>
              <a:rPr lang="de-DE" dirty="0" err="1" smtClean="0">
                <a:solidFill>
                  <a:srgbClr val="7F0055"/>
                </a:solidFill>
                <a:latin typeface="Consolas"/>
              </a:rPr>
              <a:t>this</a:t>
            </a:r>
            <a:r>
              <a:rPr lang="de-DE" dirty="0" err="1" smtClean="0">
                <a:solidFill>
                  <a:srgbClr val="000000"/>
                </a:solidFill>
                <a:latin typeface="Consolas"/>
              </a:rPr>
              <a:t>.age</a:t>
            </a:r>
            <a:r>
              <a:rPr lang="de-DE" dirty="0" smtClean="0">
                <a:solidFill>
                  <a:srgbClr val="000000"/>
                </a:solidFill>
                <a:latin typeface="Consolas"/>
              </a:rPr>
              <a:t> </a:t>
            </a:r>
            <a:r>
              <a:rPr lang="de-DE" dirty="0">
                <a:solidFill>
                  <a:srgbClr val="000000"/>
                </a:solidFill>
                <a:latin typeface="Consolas"/>
              </a:rPr>
              <a:t>= </a:t>
            </a:r>
            <a:r>
              <a:rPr lang="de-DE" dirty="0" err="1">
                <a:solidFill>
                  <a:srgbClr val="000000"/>
                </a:solidFill>
                <a:latin typeface="Consolas"/>
              </a:rPr>
              <a:t>inAge</a:t>
            </a:r>
            <a:r>
              <a:rPr lang="de-DE" dirty="0" smtClean="0">
                <a:solidFill>
                  <a:srgbClr val="000000"/>
                </a:solidFill>
                <a:latin typeface="Consolas"/>
              </a:rPr>
              <a:t>;			</a:t>
            </a:r>
            <a:r>
              <a:rPr lang="de-DE" dirty="0" smtClean="0">
                <a:solidFill>
                  <a:srgbClr val="3F7F5F"/>
                </a:solidFill>
                <a:latin typeface="Consolas"/>
              </a:rPr>
              <a:t>// </a:t>
            </a:r>
            <a:r>
              <a:rPr lang="de-DE" dirty="0" err="1">
                <a:solidFill>
                  <a:srgbClr val="3F7F5F"/>
                </a:solidFill>
                <a:latin typeface="Consolas"/>
              </a:rPr>
              <a:t>public</a:t>
            </a:r>
            <a:r>
              <a:rPr lang="de-DE" dirty="0">
                <a:solidFill>
                  <a:srgbClr val="3F7F5F"/>
                </a:solidFill>
                <a:latin typeface="Consolas"/>
              </a:rPr>
              <a:t> variable</a:t>
            </a:r>
          </a:p>
          <a:p>
            <a:pPr lvl="1"/>
            <a:r>
              <a:rPr lang="en-US" dirty="0" smtClean="0">
                <a:solidFill>
                  <a:srgbClr val="7F0055"/>
                </a:solidFill>
                <a:latin typeface="Consolas"/>
              </a:rPr>
              <a:t>  </a:t>
            </a:r>
            <a:r>
              <a:rPr lang="en-US" dirty="0" err="1" smtClean="0">
                <a:solidFill>
                  <a:srgbClr val="7F0055"/>
                </a:solidFill>
                <a:latin typeface="Consolas"/>
              </a:rPr>
              <a:t>var</a:t>
            </a:r>
            <a:r>
              <a:rPr lang="en-US" dirty="0" smtClean="0">
                <a:solidFill>
                  <a:srgbClr val="000000"/>
                </a:solidFill>
                <a:latin typeface="Consolas"/>
              </a:rPr>
              <a:t> </a:t>
            </a:r>
            <a:r>
              <a:rPr lang="en-US" dirty="0" err="1">
                <a:solidFill>
                  <a:srgbClr val="000000"/>
                </a:solidFill>
                <a:latin typeface="Consolas"/>
              </a:rPr>
              <a:t>celebBirthday</a:t>
            </a:r>
            <a:r>
              <a:rPr lang="en-US" dirty="0">
                <a:solidFill>
                  <a:srgbClr val="000000"/>
                </a:solidFill>
                <a:latin typeface="Consolas"/>
              </a:rPr>
              <a:t> = </a:t>
            </a:r>
            <a:r>
              <a:rPr lang="en-US" dirty="0">
                <a:solidFill>
                  <a:srgbClr val="7F0055"/>
                </a:solidFill>
                <a:latin typeface="Consolas"/>
              </a:rPr>
              <a:t>function</a:t>
            </a:r>
            <a:r>
              <a:rPr lang="en-US" dirty="0" smtClean="0">
                <a:solidFill>
                  <a:srgbClr val="000000"/>
                </a:solidFill>
                <a:latin typeface="Consolas"/>
              </a:rPr>
              <a:t>(){	</a:t>
            </a:r>
            <a:r>
              <a:rPr lang="en-US" dirty="0" smtClean="0">
                <a:solidFill>
                  <a:srgbClr val="3F7F5F"/>
                </a:solidFill>
                <a:latin typeface="Consolas"/>
              </a:rPr>
              <a:t>// </a:t>
            </a:r>
            <a:r>
              <a:rPr lang="en-US" dirty="0">
                <a:solidFill>
                  <a:srgbClr val="3F7F5F"/>
                </a:solidFill>
                <a:latin typeface="Consolas"/>
              </a:rPr>
              <a:t>private function</a:t>
            </a:r>
          </a:p>
          <a:p>
            <a:pPr lvl="1"/>
            <a:r>
              <a:rPr lang="de-DE" dirty="0" smtClean="0">
                <a:solidFill>
                  <a:srgbClr val="7F0055"/>
                </a:solidFill>
                <a:latin typeface="Consolas"/>
              </a:rPr>
              <a:t>    </a:t>
            </a:r>
            <a:r>
              <a:rPr lang="de-DE" dirty="0" err="1" smtClean="0">
                <a:solidFill>
                  <a:srgbClr val="7F0055"/>
                </a:solidFill>
                <a:latin typeface="Consolas"/>
              </a:rPr>
              <a:t>this</a:t>
            </a:r>
            <a:r>
              <a:rPr lang="de-DE" dirty="0" err="1" smtClean="0">
                <a:solidFill>
                  <a:srgbClr val="000000"/>
                </a:solidFill>
                <a:latin typeface="Consolas"/>
              </a:rPr>
              <a:t>.age</a:t>
            </a:r>
            <a:r>
              <a:rPr lang="de-DE" dirty="0">
                <a:solidFill>
                  <a:srgbClr val="000000"/>
                </a:solidFill>
                <a:latin typeface="Consolas"/>
              </a:rPr>
              <a:t>++;</a:t>
            </a:r>
          </a:p>
          <a:p>
            <a:pPr lvl="1"/>
            <a:r>
              <a:rPr lang="de-DE" dirty="0" smtClean="0">
                <a:solidFill>
                  <a:srgbClr val="000000"/>
                </a:solidFill>
                <a:latin typeface="Consolas"/>
              </a:rPr>
              <a:t>  };</a:t>
            </a:r>
            <a:endParaRPr lang="de-DE" dirty="0">
              <a:solidFill>
                <a:srgbClr val="000000"/>
              </a:solidFill>
              <a:latin typeface="Consolas"/>
            </a:endParaRPr>
          </a:p>
          <a:p>
            <a:pPr lvl="1"/>
            <a:r>
              <a:rPr lang="de-DE" dirty="0" smtClean="0">
                <a:solidFill>
                  <a:srgbClr val="7F0055"/>
                </a:solidFill>
                <a:latin typeface="Consolas"/>
              </a:rPr>
              <a:t>  </a:t>
            </a:r>
            <a:r>
              <a:rPr lang="de-DE" dirty="0" err="1" smtClean="0">
                <a:solidFill>
                  <a:srgbClr val="7F0055"/>
                </a:solidFill>
                <a:latin typeface="Consolas"/>
              </a:rPr>
              <a:t>this</a:t>
            </a:r>
            <a:r>
              <a:rPr lang="de-DE" dirty="0" err="1" smtClean="0">
                <a:solidFill>
                  <a:srgbClr val="000000"/>
                </a:solidFill>
                <a:latin typeface="Consolas"/>
              </a:rPr>
              <a:t>.sayHello</a:t>
            </a:r>
            <a:r>
              <a:rPr lang="de-DE" dirty="0" smtClean="0">
                <a:solidFill>
                  <a:srgbClr val="000000"/>
                </a:solidFill>
                <a:latin typeface="Consolas"/>
              </a:rPr>
              <a:t> </a:t>
            </a:r>
            <a:r>
              <a:rPr lang="de-DE" dirty="0">
                <a:solidFill>
                  <a:srgbClr val="000000"/>
                </a:solidFill>
                <a:latin typeface="Consolas"/>
              </a:rPr>
              <a:t>= </a:t>
            </a:r>
            <a:r>
              <a:rPr lang="de-DE" dirty="0" err="1">
                <a:solidFill>
                  <a:srgbClr val="7F0055"/>
                </a:solidFill>
                <a:latin typeface="Consolas"/>
              </a:rPr>
              <a:t>function</a:t>
            </a:r>
            <a:r>
              <a:rPr lang="de-DE" dirty="0" smtClean="0">
                <a:solidFill>
                  <a:srgbClr val="000000"/>
                </a:solidFill>
                <a:latin typeface="Consolas"/>
              </a:rPr>
              <a:t>(){		</a:t>
            </a:r>
            <a:r>
              <a:rPr lang="de-DE" dirty="0" smtClean="0">
                <a:solidFill>
                  <a:srgbClr val="3F7F5F"/>
                </a:solidFill>
                <a:latin typeface="Consolas"/>
              </a:rPr>
              <a:t>// </a:t>
            </a:r>
            <a:r>
              <a:rPr lang="de-DE" dirty="0" err="1">
                <a:solidFill>
                  <a:srgbClr val="3F7F5F"/>
                </a:solidFill>
                <a:latin typeface="Consolas"/>
              </a:rPr>
              <a:t>public</a:t>
            </a:r>
            <a:r>
              <a:rPr lang="de-DE" dirty="0">
                <a:solidFill>
                  <a:srgbClr val="3F7F5F"/>
                </a:solidFill>
                <a:latin typeface="Consolas"/>
              </a:rPr>
              <a:t> </a:t>
            </a:r>
            <a:r>
              <a:rPr lang="de-DE" dirty="0" err="1">
                <a:solidFill>
                  <a:srgbClr val="3F7F5F"/>
                </a:solidFill>
                <a:latin typeface="Consolas"/>
              </a:rPr>
              <a:t>function</a:t>
            </a:r>
            <a:endParaRPr lang="de-DE" dirty="0">
              <a:solidFill>
                <a:srgbClr val="3F7F5F"/>
              </a:solidFill>
              <a:latin typeface="Consolas"/>
            </a:endParaRPr>
          </a:p>
          <a:p>
            <a:pPr lvl="1"/>
            <a:r>
              <a:rPr lang="de-DE" dirty="0" smtClean="0">
                <a:solidFill>
                  <a:srgbClr val="000000"/>
                </a:solidFill>
                <a:latin typeface="Consolas"/>
              </a:rPr>
              <a:t>    console.log</a:t>
            </a:r>
            <a:r>
              <a:rPr lang="de-DE" dirty="0">
                <a:solidFill>
                  <a:srgbClr val="000000"/>
                </a:solidFill>
                <a:latin typeface="Consolas"/>
              </a:rPr>
              <a:t>(</a:t>
            </a:r>
            <a:r>
              <a:rPr lang="de-DE" dirty="0">
                <a:solidFill>
                  <a:srgbClr val="2A00FF"/>
                </a:solidFill>
                <a:latin typeface="Consolas"/>
              </a:rPr>
              <a:t>"</a:t>
            </a:r>
            <a:r>
              <a:rPr lang="de-DE" dirty="0" err="1">
                <a:solidFill>
                  <a:srgbClr val="2A00FF"/>
                </a:solidFill>
                <a:latin typeface="Consolas"/>
              </a:rPr>
              <a:t>Hello</a:t>
            </a:r>
            <a:r>
              <a:rPr lang="de-DE" dirty="0">
                <a:solidFill>
                  <a:srgbClr val="2A00FF"/>
                </a:solidFill>
                <a:latin typeface="Consolas"/>
              </a:rPr>
              <a:t>"</a:t>
            </a:r>
            <a:r>
              <a:rPr lang="de-DE" dirty="0">
                <a:solidFill>
                  <a:srgbClr val="000000"/>
                </a:solidFill>
                <a:latin typeface="Consolas"/>
              </a:rPr>
              <a:t> + </a:t>
            </a:r>
            <a:r>
              <a:rPr lang="de-DE" dirty="0" err="1">
                <a:solidFill>
                  <a:srgbClr val="000000"/>
                </a:solidFill>
                <a:latin typeface="Consolas"/>
              </a:rPr>
              <a:t>name</a:t>
            </a:r>
            <a:r>
              <a:rPr lang="de-DE" dirty="0">
                <a:solidFill>
                  <a:srgbClr val="000000"/>
                </a:solidFill>
                <a:latin typeface="Consolas"/>
              </a:rPr>
              <a:t> + </a:t>
            </a:r>
            <a:r>
              <a:rPr lang="de-DE" dirty="0">
                <a:solidFill>
                  <a:srgbClr val="2A00FF"/>
                </a:solidFill>
                <a:latin typeface="Consolas"/>
              </a:rPr>
              <a:t>"!"</a:t>
            </a:r>
            <a:r>
              <a:rPr lang="de-DE" dirty="0">
                <a:solidFill>
                  <a:srgbClr val="000000"/>
                </a:solidFill>
                <a:latin typeface="Consolas"/>
              </a:rPr>
              <a:t>);</a:t>
            </a:r>
          </a:p>
          <a:p>
            <a:pPr lvl="1"/>
            <a:r>
              <a:rPr lang="de-DE" dirty="0" smtClean="0">
                <a:solidFill>
                  <a:srgbClr val="000000"/>
                </a:solidFill>
                <a:latin typeface="Consolas"/>
              </a:rPr>
              <a:t>  };</a:t>
            </a:r>
            <a:endParaRPr lang="de-DE" dirty="0">
              <a:solidFill>
                <a:srgbClr val="000000"/>
              </a:solidFill>
              <a:latin typeface="Consolas"/>
            </a:endParaRPr>
          </a:p>
          <a:p>
            <a:pPr lvl="1"/>
            <a:r>
              <a:rPr lang="de-DE" dirty="0" smtClean="0">
                <a:solidFill>
                  <a:srgbClr val="000000"/>
                </a:solidFill>
                <a:latin typeface="Consolas"/>
              </a:rPr>
              <a:t>}</a:t>
            </a:r>
          </a:p>
          <a:p>
            <a:pPr lvl="1"/>
            <a:r>
              <a:rPr lang="de-DE" dirty="0" err="1">
                <a:solidFill>
                  <a:srgbClr val="7F0055"/>
                </a:solidFill>
                <a:latin typeface="Consolas"/>
              </a:rPr>
              <a:t>var</a:t>
            </a:r>
            <a:r>
              <a:rPr lang="de-DE" dirty="0">
                <a:solidFill>
                  <a:srgbClr val="000000"/>
                </a:solidFill>
                <a:latin typeface="Consolas"/>
              </a:rPr>
              <a:t> </a:t>
            </a:r>
            <a:r>
              <a:rPr lang="de-DE" dirty="0" err="1">
                <a:solidFill>
                  <a:srgbClr val="000000"/>
                </a:solidFill>
                <a:latin typeface="Consolas"/>
              </a:rPr>
              <a:t>max</a:t>
            </a:r>
            <a:r>
              <a:rPr lang="de-DE" dirty="0">
                <a:solidFill>
                  <a:srgbClr val="000000"/>
                </a:solidFill>
                <a:latin typeface="Consolas"/>
              </a:rPr>
              <a:t> = </a:t>
            </a:r>
            <a:r>
              <a:rPr lang="de-DE" dirty="0" err="1">
                <a:solidFill>
                  <a:srgbClr val="7F0055"/>
                </a:solidFill>
                <a:latin typeface="Consolas"/>
              </a:rPr>
              <a:t>new</a:t>
            </a:r>
            <a:r>
              <a:rPr lang="de-DE" dirty="0">
                <a:solidFill>
                  <a:srgbClr val="000000"/>
                </a:solidFill>
                <a:latin typeface="Consolas"/>
              </a:rPr>
              <a:t> Person(</a:t>
            </a:r>
            <a:r>
              <a:rPr lang="de-DE" dirty="0">
                <a:solidFill>
                  <a:srgbClr val="2A00FF"/>
                </a:solidFill>
                <a:latin typeface="Consolas"/>
              </a:rPr>
              <a:t>"Max"</a:t>
            </a:r>
            <a:r>
              <a:rPr lang="de-DE" dirty="0">
                <a:solidFill>
                  <a:srgbClr val="000000"/>
                </a:solidFill>
                <a:latin typeface="Consolas"/>
              </a:rPr>
              <a:t>, 10);</a:t>
            </a:r>
          </a:p>
          <a:p>
            <a:pPr lvl="1"/>
            <a:endParaRPr lang="de-DE" dirty="0" smtClean="0">
              <a:solidFill>
                <a:srgbClr val="000000"/>
              </a:solidFill>
              <a:latin typeface="Consolas"/>
            </a:endParaRPr>
          </a:p>
          <a:p>
            <a:endParaRPr lang="de-DE" dirty="0"/>
          </a:p>
        </p:txBody>
      </p:sp>
    </p:spTree>
    <p:extLst>
      <p:ext uri="{BB962C8B-B14F-4D97-AF65-F5344CB8AC3E}">
        <p14:creationId xmlns:p14="http://schemas.microsoft.com/office/powerpoint/2010/main" val="3230360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31507" b="31507"/>
          <a:stretch>
            <a:fillRect/>
          </a:stretch>
        </p:blipFill>
        <p:spPr/>
      </p:pic>
      <p:sp>
        <p:nvSpPr>
          <p:cNvPr id="4" name="Title 3"/>
          <p:cNvSpPr>
            <a:spLocks noGrp="1"/>
          </p:cNvSpPr>
          <p:nvPr>
            <p:ph type="ctrTitle"/>
          </p:nvPr>
        </p:nvSpPr>
        <p:spPr/>
        <p:txBody>
          <a:bodyPr/>
          <a:lstStyle/>
          <a:p>
            <a:r>
              <a:rPr lang="de-DE" dirty="0" smtClean="0"/>
              <a:t>HTML</a:t>
            </a:r>
            <a:endParaRPr lang="de-DE" dirty="0"/>
          </a:p>
        </p:txBody>
      </p:sp>
      <p:sp>
        <p:nvSpPr>
          <p:cNvPr id="5" name="Text Placeholder 4"/>
          <p:cNvSpPr>
            <a:spLocks noGrp="1"/>
          </p:cNvSpPr>
          <p:nvPr>
            <p:ph type="body" sz="quarter" idx="10"/>
          </p:nvPr>
        </p:nvSpPr>
        <p:spPr/>
        <p:txBody>
          <a:bodyPr/>
          <a:lstStyle/>
          <a:p>
            <a:r>
              <a:rPr lang="de-DE" dirty="0" smtClean="0"/>
              <a:t>Wiederholung</a:t>
            </a:r>
            <a:endParaRPr lang="de-DE" dirty="0"/>
          </a:p>
        </p:txBody>
      </p:sp>
    </p:spTree>
    <p:extLst>
      <p:ext uri="{BB962C8B-B14F-4D97-AF65-F5344CB8AC3E}">
        <p14:creationId xmlns:p14="http://schemas.microsoft.com/office/powerpoint/2010/main" val="27642867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„Vererbung“</a:t>
            </a:r>
            <a:endParaRPr lang="de-DE" dirty="0"/>
          </a:p>
        </p:txBody>
      </p:sp>
      <p:sp>
        <p:nvSpPr>
          <p:cNvPr id="3" name="Text Placeholder 2"/>
          <p:cNvSpPr>
            <a:spLocks noGrp="1"/>
          </p:cNvSpPr>
          <p:nvPr>
            <p:ph type="body" sz="quarter" idx="10"/>
          </p:nvPr>
        </p:nvSpPr>
        <p:spPr/>
        <p:txBody>
          <a:bodyPr/>
          <a:lstStyle/>
          <a:p>
            <a:r>
              <a:rPr lang="de-DE" dirty="0" smtClean="0"/>
              <a:t>Grundlegendes</a:t>
            </a:r>
          </a:p>
          <a:p>
            <a:pPr lvl="1"/>
            <a:r>
              <a:rPr lang="de-DE" dirty="0" smtClean="0"/>
              <a:t>JavaScript unterstützt keine Klassen</a:t>
            </a:r>
          </a:p>
          <a:p>
            <a:pPr lvl="1"/>
            <a:r>
              <a:rPr lang="de-DE" dirty="0" smtClean="0"/>
              <a:t>Vererbung ist daher auch nur zwischen Objekten möglich</a:t>
            </a:r>
          </a:p>
          <a:p>
            <a:pPr lvl="1"/>
            <a:endParaRPr lang="de-DE" dirty="0"/>
          </a:p>
        </p:txBody>
      </p:sp>
    </p:spTree>
    <p:extLst>
      <p:ext uri="{BB962C8B-B14F-4D97-AF65-F5344CB8AC3E}">
        <p14:creationId xmlns:p14="http://schemas.microsoft.com/office/powerpoint/2010/main" val="10451639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Thank you</a:t>
            </a:r>
            <a:endParaRPr lang="en-US" dirty="0"/>
          </a:p>
        </p:txBody>
      </p:sp>
      <p:sp>
        <p:nvSpPr>
          <p:cNvPr id="3" name="Text Placeholder 2"/>
          <p:cNvSpPr>
            <a:spLocks noGrp="1"/>
          </p:cNvSpPr>
          <p:nvPr>
            <p:ph type="body" sz="quarter" idx="10"/>
          </p:nvPr>
        </p:nvSpPr>
        <p:spPr>
          <a:xfrm>
            <a:off x="324001" y="4236462"/>
            <a:ext cx="4595870" cy="1846659"/>
          </a:xfrm>
        </p:spPr>
        <p:txBody>
          <a:bodyPr/>
          <a:lstStyle/>
          <a:p>
            <a:r>
              <a:rPr lang="en-US" dirty="0" smtClean="0"/>
              <a:t>Oliver Frendo</a:t>
            </a:r>
          </a:p>
          <a:p>
            <a:r>
              <a:rPr lang="en-US" dirty="0">
                <a:hlinkClick r:id="rId3"/>
              </a:rPr>
              <a:t>o</a:t>
            </a:r>
            <a:r>
              <a:rPr lang="en-US" dirty="0" smtClean="0">
                <a:hlinkClick r:id="rId3"/>
              </a:rPr>
              <a:t>liver.frendo@sap.com</a:t>
            </a:r>
            <a:r>
              <a:rPr lang="en-US" dirty="0" smtClean="0"/>
              <a:t> </a:t>
            </a:r>
          </a:p>
        </p:txBody>
      </p:sp>
      <p:sp>
        <p:nvSpPr>
          <p:cNvPr id="4" name="Text Placeholder 2"/>
          <p:cNvSpPr txBox="1">
            <a:spLocks/>
          </p:cNvSpPr>
          <p:nvPr/>
        </p:nvSpPr>
        <p:spPr bwMode="gray">
          <a:xfrm>
            <a:off x="6867262" y="4388861"/>
            <a:ext cx="4595870" cy="1846659"/>
          </a:xfrm>
          <a:prstGeom prst="rect">
            <a:avLst/>
          </a:prstGeom>
        </p:spPr>
        <p:txBody>
          <a:bodyPr vert="horz" lIns="0" tIns="0" rIns="0" bIns="0" rtlCol="0" anchor="b" anchorCtr="0">
            <a:noAutofit/>
          </a:bodyPr>
          <a:lstStyle>
            <a:lvl1pPr marL="0" indent="0" algn="l" defTabSz="1088776" rtl="0" eaLnBrk="1" latinLnBrk="0" hangingPunct="1">
              <a:spcBef>
                <a:spcPts val="0"/>
              </a:spcBef>
              <a:buClr>
                <a:schemeClr val="accent1"/>
              </a:buClr>
              <a:buSzPct val="80000"/>
              <a:buFontTx/>
              <a:buNone/>
              <a:defRPr sz="2000" b="0"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smtClean="0"/>
              <a:t>Matthias Liedtke</a:t>
            </a:r>
          </a:p>
          <a:p>
            <a:r>
              <a:rPr lang="en-US" dirty="0" smtClean="0">
                <a:hlinkClick r:id="rId4"/>
              </a:rPr>
              <a:t>matthias.liedtke@sap.com</a:t>
            </a:r>
            <a:r>
              <a:rPr lang="en-US" dirty="0" smtClean="0"/>
              <a:t>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de-DE" dirty="0" smtClean="0"/>
              <a:t>HTML</a:t>
            </a:r>
            <a:r>
              <a:rPr lang="de-DE" dirty="0"/>
              <a:t/>
            </a:r>
            <a:br>
              <a:rPr lang="de-DE" dirty="0"/>
            </a:br>
            <a:r>
              <a:rPr lang="de-DE" sz="2000" dirty="0" smtClean="0"/>
              <a:t>Hypertext Markup Language</a:t>
            </a:r>
            <a:endParaRPr lang="de-DE" sz="2000" dirty="0"/>
          </a:p>
        </p:txBody>
      </p:sp>
      <p:sp>
        <p:nvSpPr>
          <p:cNvPr id="2" name="Text Placeholder 1"/>
          <p:cNvSpPr>
            <a:spLocks noGrp="1"/>
          </p:cNvSpPr>
          <p:nvPr>
            <p:ph type="body" sz="quarter" idx="10"/>
          </p:nvPr>
        </p:nvSpPr>
        <p:spPr/>
        <p:txBody>
          <a:bodyPr/>
          <a:lstStyle/>
          <a:p>
            <a:r>
              <a:rPr lang="de-DE" dirty="0" smtClean="0"/>
              <a:t>Textbasierte Auszeichnungssprache</a:t>
            </a:r>
          </a:p>
          <a:p>
            <a:pPr lvl="1"/>
            <a:r>
              <a:rPr lang="de-DE" dirty="0" smtClean="0"/>
              <a:t>Wird vom W3C weiterentwickelt (aktuell: HTML5)</a:t>
            </a:r>
          </a:p>
          <a:p>
            <a:pPr lvl="1"/>
            <a:r>
              <a:rPr lang="de-DE" dirty="0" smtClean="0"/>
              <a:t>Dient zur Strukturierung, nicht zur Formatierung!</a:t>
            </a:r>
          </a:p>
          <a:p>
            <a:pPr lvl="2"/>
            <a:r>
              <a:rPr lang="de-DE" dirty="0" smtClean="0"/>
              <a:t>Entsprechende Elemente gelten als veraltet („</a:t>
            </a:r>
            <a:r>
              <a:rPr lang="de-DE" dirty="0" err="1" smtClean="0"/>
              <a:t>deprecated</a:t>
            </a:r>
            <a:r>
              <a:rPr lang="de-DE" dirty="0" smtClean="0"/>
              <a:t>“)</a:t>
            </a:r>
          </a:p>
          <a:p>
            <a:pPr lvl="2"/>
            <a:r>
              <a:rPr lang="de-DE" dirty="0" smtClean="0"/>
              <a:t>Zur Formatierung wird CSS verwendet</a:t>
            </a:r>
            <a:endParaRPr lang="de-DE" dirty="0"/>
          </a:p>
        </p:txBody>
      </p:sp>
    </p:spTree>
    <p:extLst>
      <p:ext uri="{BB962C8B-B14F-4D97-AF65-F5344CB8AC3E}">
        <p14:creationId xmlns:p14="http://schemas.microsoft.com/office/powerpoint/2010/main" val="2606341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de-DE" dirty="0" smtClean="0"/>
              <a:t>HTML</a:t>
            </a:r>
            <a:r>
              <a:rPr lang="de-DE" dirty="0"/>
              <a:t/>
            </a:r>
            <a:br>
              <a:rPr lang="de-DE" dirty="0"/>
            </a:br>
            <a:r>
              <a:rPr lang="de-DE" sz="2000" dirty="0" smtClean="0"/>
              <a:t>Hypertext Markup Language</a:t>
            </a:r>
            <a:endParaRPr lang="de-DE" sz="2000" dirty="0"/>
          </a:p>
        </p:txBody>
      </p:sp>
      <p:sp>
        <p:nvSpPr>
          <p:cNvPr id="3" name="Rectangle 2"/>
          <p:cNvSpPr/>
          <p:nvPr/>
        </p:nvSpPr>
        <p:spPr>
          <a:xfrm>
            <a:off x="3576362" y="2688031"/>
            <a:ext cx="5249586" cy="461665"/>
          </a:xfrm>
          <a:prstGeom prst="rect">
            <a:avLst/>
          </a:prstGeom>
        </p:spPr>
        <p:txBody>
          <a:bodyPr wrap="square">
            <a:spAutoFit/>
          </a:bodyPr>
          <a:lstStyle/>
          <a:p>
            <a:r>
              <a:rPr lang="nn-NO" sz="2400" dirty="0" smtClean="0">
                <a:solidFill>
                  <a:srgbClr val="008080"/>
                </a:solidFill>
                <a:latin typeface="Consolas"/>
              </a:rPr>
              <a:t>&lt;</a:t>
            </a:r>
            <a:r>
              <a:rPr lang="nn-NO" sz="2400" dirty="0">
                <a:solidFill>
                  <a:srgbClr val="3F7F7F"/>
                </a:solidFill>
                <a:latin typeface="Consolas"/>
              </a:rPr>
              <a:t>div</a:t>
            </a:r>
            <a:r>
              <a:rPr lang="nn-NO" sz="2400" dirty="0">
                <a:solidFill>
                  <a:srgbClr val="000000"/>
                </a:solidFill>
                <a:latin typeface="Consolas"/>
              </a:rPr>
              <a:t> </a:t>
            </a:r>
            <a:r>
              <a:rPr lang="nn-NO" sz="2400" dirty="0">
                <a:solidFill>
                  <a:srgbClr val="7F007F"/>
                </a:solidFill>
                <a:latin typeface="Consolas"/>
              </a:rPr>
              <a:t>id</a:t>
            </a:r>
            <a:r>
              <a:rPr lang="nn-NO" sz="2400" dirty="0">
                <a:solidFill>
                  <a:srgbClr val="000000"/>
                </a:solidFill>
                <a:latin typeface="Consolas"/>
              </a:rPr>
              <a:t>=</a:t>
            </a:r>
            <a:r>
              <a:rPr lang="nn-NO" sz="2400" i="1" dirty="0">
                <a:solidFill>
                  <a:srgbClr val="2A00FF"/>
                </a:solidFill>
                <a:latin typeface="Consolas"/>
              </a:rPr>
              <a:t>"</a:t>
            </a:r>
            <a:r>
              <a:rPr lang="nn-NO" sz="2400" i="1" dirty="0" err="1">
                <a:solidFill>
                  <a:srgbClr val="2A00FF"/>
                </a:solidFill>
                <a:latin typeface="Consolas"/>
              </a:rPr>
              <a:t>myDiv</a:t>
            </a:r>
            <a:r>
              <a:rPr lang="nn-NO" sz="2400" i="1" dirty="0">
                <a:solidFill>
                  <a:srgbClr val="2A00FF"/>
                </a:solidFill>
                <a:latin typeface="Consolas"/>
              </a:rPr>
              <a:t>"</a:t>
            </a:r>
            <a:r>
              <a:rPr lang="nn-NO" sz="2400" dirty="0">
                <a:solidFill>
                  <a:srgbClr val="008080"/>
                </a:solidFill>
                <a:latin typeface="Consolas"/>
              </a:rPr>
              <a:t>&gt;</a:t>
            </a:r>
            <a:r>
              <a:rPr lang="nn-NO" sz="2400" dirty="0">
                <a:solidFill>
                  <a:srgbClr val="000000"/>
                </a:solidFill>
                <a:latin typeface="Consolas"/>
              </a:rPr>
              <a:t>abc</a:t>
            </a:r>
            <a:r>
              <a:rPr lang="nn-NO" sz="2400" dirty="0">
                <a:solidFill>
                  <a:srgbClr val="008080"/>
                </a:solidFill>
                <a:latin typeface="Consolas"/>
              </a:rPr>
              <a:t>&lt;/</a:t>
            </a:r>
            <a:r>
              <a:rPr lang="nn-NO" sz="2400" dirty="0">
                <a:solidFill>
                  <a:srgbClr val="3F7F7F"/>
                </a:solidFill>
                <a:latin typeface="Consolas"/>
              </a:rPr>
              <a:t>div</a:t>
            </a:r>
            <a:r>
              <a:rPr lang="nn-NO" sz="2400" dirty="0">
                <a:solidFill>
                  <a:srgbClr val="008080"/>
                </a:solidFill>
                <a:latin typeface="Consolas"/>
              </a:rPr>
              <a:t>&gt;</a:t>
            </a:r>
          </a:p>
        </p:txBody>
      </p:sp>
      <p:grpSp>
        <p:nvGrpSpPr>
          <p:cNvPr id="4" name="Group 3"/>
          <p:cNvGrpSpPr/>
          <p:nvPr/>
        </p:nvGrpSpPr>
        <p:grpSpPr>
          <a:xfrm>
            <a:off x="2630073" y="3149696"/>
            <a:ext cx="2925038" cy="1038311"/>
            <a:chOff x="712684" y="2978660"/>
            <a:chExt cx="2925038" cy="1038311"/>
          </a:xfrm>
        </p:grpSpPr>
        <p:sp>
          <p:nvSpPr>
            <p:cNvPr id="17" name="Right Arrow 16"/>
            <p:cNvSpPr/>
            <p:nvPr/>
          </p:nvSpPr>
          <p:spPr bwMode="gray">
            <a:xfrm rot="16200000">
              <a:off x="1822365" y="3180203"/>
              <a:ext cx="705678" cy="302591"/>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8" name="Rounded Rectangle 17"/>
            <p:cNvSpPr/>
            <p:nvPr/>
          </p:nvSpPr>
          <p:spPr bwMode="gray">
            <a:xfrm>
              <a:off x="712684" y="3351707"/>
              <a:ext cx="2925038" cy="665264"/>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000" kern="0" dirty="0" smtClean="0">
                  <a:ea typeface="Arial Unicode MS" pitchFamily="34" charset="-128"/>
                  <a:cs typeface="Arial Unicode MS" pitchFamily="34" charset="-128"/>
                </a:rPr>
                <a:t>Öffnendes Tag</a:t>
              </a:r>
              <a:endParaRPr kumimoji="0" lang="de-DE"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20" name="Group 19"/>
          <p:cNvGrpSpPr/>
          <p:nvPr/>
        </p:nvGrpSpPr>
        <p:grpSpPr>
          <a:xfrm>
            <a:off x="5900912" y="3149696"/>
            <a:ext cx="2925038" cy="1038311"/>
            <a:chOff x="712684" y="2978660"/>
            <a:chExt cx="2925038" cy="1038311"/>
          </a:xfrm>
        </p:grpSpPr>
        <p:sp>
          <p:nvSpPr>
            <p:cNvPr id="24" name="Right Arrow 23"/>
            <p:cNvSpPr/>
            <p:nvPr/>
          </p:nvSpPr>
          <p:spPr bwMode="gray">
            <a:xfrm rot="16200000">
              <a:off x="1822365" y="3180203"/>
              <a:ext cx="705678" cy="302591"/>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8" name="Rounded Rectangle 27"/>
            <p:cNvSpPr/>
            <p:nvPr/>
          </p:nvSpPr>
          <p:spPr bwMode="gray">
            <a:xfrm>
              <a:off x="712684" y="3351707"/>
              <a:ext cx="2925038" cy="665264"/>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000" kern="0" dirty="0" smtClean="0">
                  <a:ea typeface="Arial Unicode MS" pitchFamily="34" charset="-128"/>
                  <a:cs typeface="Arial Unicode MS" pitchFamily="34" charset="-128"/>
                </a:rPr>
                <a:t>Schließendes Tag</a:t>
              </a:r>
              <a:endParaRPr kumimoji="0" lang="de-DE"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29" name="Group 28"/>
          <p:cNvGrpSpPr/>
          <p:nvPr/>
        </p:nvGrpSpPr>
        <p:grpSpPr>
          <a:xfrm>
            <a:off x="2878552" y="1646314"/>
            <a:ext cx="3458817" cy="1041717"/>
            <a:chOff x="2941983" y="1697130"/>
            <a:chExt cx="3458817" cy="1041717"/>
          </a:xfrm>
        </p:grpSpPr>
        <p:sp>
          <p:nvSpPr>
            <p:cNvPr id="30" name="Right Arrow 29"/>
            <p:cNvSpPr/>
            <p:nvPr/>
          </p:nvSpPr>
          <p:spPr bwMode="gray">
            <a:xfrm rot="5400000">
              <a:off x="4408005" y="2207103"/>
              <a:ext cx="705678" cy="357810"/>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31" name="Rounded Rectangle 30"/>
            <p:cNvSpPr/>
            <p:nvPr/>
          </p:nvSpPr>
          <p:spPr bwMode="gray">
            <a:xfrm>
              <a:off x="2941983" y="1697130"/>
              <a:ext cx="3458817" cy="665264"/>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000" kern="0" dirty="0" smtClean="0">
                  <a:ea typeface="Arial Unicode MS" pitchFamily="34" charset="-128"/>
                  <a:cs typeface="Arial Unicode MS" pitchFamily="34" charset="-128"/>
                </a:rPr>
                <a:t>Attribut</a:t>
              </a:r>
            </a:p>
          </p:txBody>
        </p:sp>
      </p:grpSp>
    </p:spTree>
    <p:extLst>
      <p:ext uri="{BB962C8B-B14F-4D97-AF65-F5344CB8AC3E}">
        <p14:creationId xmlns:p14="http://schemas.microsoft.com/office/powerpoint/2010/main" val="785219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de-DE" dirty="0" smtClean="0"/>
              <a:t>Das HTML-Grundgerüst</a:t>
            </a:r>
            <a:endParaRPr lang="de-DE" dirty="0"/>
          </a:p>
        </p:txBody>
      </p:sp>
      <p:sp>
        <p:nvSpPr>
          <p:cNvPr id="12" name="Rectangle 11"/>
          <p:cNvSpPr/>
          <p:nvPr/>
        </p:nvSpPr>
        <p:spPr>
          <a:xfrm>
            <a:off x="3652942" y="2672032"/>
            <a:ext cx="6690760" cy="2862322"/>
          </a:xfrm>
          <a:prstGeom prst="rect">
            <a:avLst/>
          </a:prstGeom>
        </p:spPr>
        <p:txBody>
          <a:bodyPr wrap="square">
            <a:spAutoFit/>
          </a:bodyPr>
          <a:lstStyle/>
          <a:p>
            <a:r>
              <a:rPr lang="de-DE" sz="1800" dirty="0">
                <a:solidFill>
                  <a:srgbClr val="008080"/>
                </a:solidFill>
                <a:latin typeface="Consolas"/>
              </a:rPr>
              <a:t>&lt;!</a:t>
            </a:r>
            <a:r>
              <a:rPr lang="de-DE" sz="1800" dirty="0" err="1">
                <a:solidFill>
                  <a:srgbClr val="3F7F7F"/>
                </a:solidFill>
                <a:latin typeface="Consolas"/>
              </a:rPr>
              <a:t>doctype</a:t>
            </a:r>
            <a:r>
              <a:rPr lang="de-DE" sz="1800" dirty="0">
                <a:solidFill>
                  <a:srgbClr val="3F7F7F"/>
                </a:solidFill>
                <a:latin typeface="Consolas"/>
              </a:rPr>
              <a:t> </a:t>
            </a:r>
            <a:r>
              <a:rPr lang="de-DE" sz="1800" dirty="0" err="1">
                <a:solidFill>
                  <a:srgbClr val="008080"/>
                </a:solidFill>
                <a:latin typeface="Consolas"/>
              </a:rPr>
              <a:t>html</a:t>
            </a:r>
            <a:r>
              <a:rPr lang="de-DE" sz="1800" dirty="0">
                <a:solidFill>
                  <a:srgbClr val="008080"/>
                </a:solidFill>
                <a:latin typeface="Consolas"/>
              </a:rPr>
              <a:t>&gt;</a:t>
            </a:r>
          </a:p>
          <a:p>
            <a:r>
              <a:rPr lang="de-DE" sz="1800" dirty="0">
                <a:solidFill>
                  <a:srgbClr val="008080"/>
                </a:solidFill>
                <a:latin typeface="Consolas"/>
              </a:rPr>
              <a:t>&lt;</a:t>
            </a:r>
            <a:r>
              <a:rPr lang="de-DE" sz="1800" dirty="0" err="1">
                <a:solidFill>
                  <a:srgbClr val="3F7F7F"/>
                </a:solidFill>
                <a:latin typeface="Consolas"/>
              </a:rPr>
              <a:t>html</a:t>
            </a:r>
            <a:r>
              <a:rPr lang="de-DE" sz="1800" dirty="0">
                <a:solidFill>
                  <a:srgbClr val="008080"/>
                </a:solidFill>
                <a:latin typeface="Consolas"/>
              </a:rPr>
              <a:t>&gt;</a:t>
            </a:r>
          </a:p>
          <a:p>
            <a:r>
              <a:rPr lang="de-DE" sz="1800" dirty="0">
                <a:solidFill>
                  <a:srgbClr val="000000"/>
                </a:solidFill>
                <a:latin typeface="Consolas"/>
              </a:rPr>
              <a:t>  </a:t>
            </a:r>
            <a:r>
              <a:rPr lang="de-DE" sz="1800" dirty="0">
                <a:solidFill>
                  <a:srgbClr val="008080"/>
                </a:solidFill>
                <a:latin typeface="Consolas"/>
              </a:rPr>
              <a:t>&lt;</a:t>
            </a:r>
            <a:r>
              <a:rPr lang="de-DE" sz="1800" dirty="0" err="1">
                <a:solidFill>
                  <a:srgbClr val="3F7F7F"/>
                </a:solidFill>
                <a:latin typeface="Consolas"/>
              </a:rPr>
              <a:t>head</a:t>
            </a:r>
            <a:r>
              <a:rPr lang="de-DE" sz="1800" dirty="0">
                <a:solidFill>
                  <a:srgbClr val="008080"/>
                </a:solidFill>
                <a:latin typeface="Consolas"/>
              </a:rPr>
              <a:t>&gt;</a:t>
            </a:r>
          </a:p>
          <a:p>
            <a:r>
              <a:rPr lang="de-DE" sz="1800" dirty="0">
                <a:solidFill>
                  <a:srgbClr val="000000"/>
                </a:solidFill>
                <a:latin typeface="Consolas"/>
              </a:rPr>
              <a:t>    </a:t>
            </a:r>
            <a:r>
              <a:rPr lang="de-DE" sz="1800" dirty="0">
                <a:solidFill>
                  <a:srgbClr val="008080"/>
                </a:solidFill>
                <a:latin typeface="Consolas"/>
              </a:rPr>
              <a:t>&lt;</a:t>
            </a:r>
            <a:r>
              <a:rPr lang="de-DE" sz="1800" dirty="0" err="1">
                <a:solidFill>
                  <a:srgbClr val="3F7F7F"/>
                </a:solidFill>
                <a:latin typeface="Consolas"/>
              </a:rPr>
              <a:t>meta</a:t>
            </a:r>
            <a:r>
              <a:rPr lang="de-DE" sz="1800" dirty="0">
                <a:solidFill>
                  <a:srgbClr val="3F7F7F"/>
                </a:solidFill>
                <a:latin typeface="Consolas"/>
              </a:rPr>
              <a:t> </a:t>
            </a:r>
            <a:r>
              <a:rPr lang="de-DE" sz="1800" dirty="0" err="1">
                <a:solidFill>
                  <a:srgbClr val="7F007F"/>
                </a:solidFill>
                <a:latin typeface="Consolas"/>
              </a:rPr>
              <a:t>charset</a:t>
            </a:r>
            <a:r>
              <a:rPr lang="de-DE" sz="1800" dirty="0">
                <a:solidFill>
                  <a:srgbClr val="000000"/>
                </a:solidFill>
                <a:latin typeface="Consolas"/>
              </a:rPr>
              <a:t>=</a:t>
            </a:r>
            <a:r>
              <a:rPr lang="de-DE" sz="1800" i="1" dirty="0">
                <a:solidFill>
                  <a:srgbClr val="2A00FF"/>
                </a:solidFill>
                <a:latin typeface="Consolas"/>
              </a:rPr>
              <a:t>"utf-8"</a:t>
            </a:r>
            <a:r>
              <a:rPr lang="de-DE" sz="1800" i="1" dirty="0">
                <a:solidFill>
                  <a:srgbClr val="008080"/>
                </a:solidFill>
                <a:latin typeface="Consolas"/>
              </a:rPr>
              <a:t>&gt;</a:t>
            </a:r>
          </a:p>
          <a:p>
            <a:r>
              <a:rPr lang="de-DE" sz="1800" dirty="0">
                <a:solidFill>
                  <a:srgbClr val="000000"/>
                </a:solidFill>
                <a:latin typeface="Consolas"/>
              </a:rPr>
              <a:t>    </a:t>
            </a:r>
            <a:r>
              <a:rPr lang="de-DE" sz="1800" dirty="0">
                <a:solidFill>
                  <a:srgbClr val="008080"/>
                </a:solidFill>
                <a:latin typeface="Consolas"/>
              </a:rPr>
              <a:t>&lt;</a:t>
            </a:r>
            <a:r>
              <a:rPr lang="de-DE" sz="1800" dirty="0" smtClean="0">
                <a:solidFill>
                  <a:srgbClr val="3F7F7F"/>
                </a:solidFill>
                <a:latin typeface="Consolas"/>
              </a:rPr>
              <a:t>title</a:t>
            </a:r>
            <a:r>
              <a:rPr lang="de-DE" sz="1800" dirty="0" smtClean="0">
                <a:solidFill>
                  <a:srgbClr val="008080"/>
                </a:solidFill>
                <a:latin typeface="Consolas"/>
              </a:rPr>
              <a:t>&gt;</a:t>
            </a:r>
            <a:r>
              <a:rPr lang="de-DE" sz="1800" dirty="0" smtClean="0">
                <a:solidFill>
                  <a:srgbClr val="000000"/>
                </a:solidFill>
                <a:latin typeface="Consolas"/>
              </a:rPr>
              <a:t>Titel der Webseite</a:t>
            </a:r>
            <a:r>
              <a:rPr lang="de-DE" sz="1800" dirty="0" smtClean="0">
                <a:solidFill>
                  <a:srgbClr val="008080"/>
                </a:solidFill>
                <a:latin typeface="Consolas"/>
              </a:rPr>
              <a:t>&lt;/</a:t>
            </a:r>
            <a:r>
              <a:rPr lang="de-DE" sz="1800" dirty="0">
                <a:solidFill>
                  <a:srgbClr val="3F7F7F"/>
                </a:solidFill>
                <a:latin typeface="Consolas"/>
              </a:rPr>
              <a:t>title</a:t>
            </a:r>
            <a:r>
              <a:rPr lang="de-DE" sz="1800" dirty="0">
                <a:solidFill>
                  <a:srgbClr val="008080"/>
                </a:solidFill>
                <a:latin typeface="Consolas"/>
              </a:rPr>
              <a:t>&gt;</a:t>
            </a:r>
          </a:p>
          <a:p>
            <a:r>
              <a:rPr lang="de-DE" sz="1800" dirty="0">
                <a:solidFill>
                  <a:srgbClr val="000000"/>
                </a:solidFill>
                <a:latin typeface="Consolas"/>
              </a:rPr>
              <a:t>  </a:t>
            </a:r>
            <a:r>
              <a:rPr lang="de-DE" sz="1800" dirty="0">
                <a:solidFill>
                  <a:srgbClr val="008080"/>
                </a:solidFill>
                <a:latin typeface="Consolas"/>
              </a:rPr>
              <a:t>&lt;/</a:t>
            </a:r>
            <a:r>
              <a:rPr lang="de-DE" sz="1800" dirty="0" err="1">
                <a:solidFill>
                  <a:srgbClr val="3F7F7F"/>
                </a:solidFill>
                <a:latin typeface="Consolas"/>
              </a:rPr>
              <a:t>head</a:t>
            </a:r>
            <a:r>
              <a:rPr lang="de-DE" sz="1800" dirty="0">
                <a:solidFill>
                  <a:srgbClr val="008080"/>
                </a:solidFill>
                <a:latin typeface="Consolas"/>
              </a:rPr>
              <a:t>&gt;</a:t>
            </a:r>
          </a:p>
          <a:p>
            <a:r>
              <a:rPr lang="de-DE" sz="1800" dirty="0">
                <a:solidFill>
                  <a:srgbClr val="000000"/>
                </a:solidFill>
                <a:latin typeface="Consolas"/>
              </a:rPr>
              <a:t>  </a:t>
            </a:r>
            <a:r>
              <a:rPr lang="de-DE" sz="1800" dirty="0">
                <a:solidFill>
                  <a:srgbClr val="008080"/>
                </a:solidFill>
                <a:latin typeface="Consolas"/>
              </a:rPr>
              <a:t>&lt;</a:t>
            </a:r>
            <a:r>
              <a:rPr lang="de-DE" sz="1800" dirty="0" err="1">
                <a:solidFill>
                  <a:srgbClr val="3F7F7F"/>
                </a:solidFill>
                <a:latin typeface="Consolas"/>
              </a:rPr>
              <a:t>body</a:t>
            </a:r>
            <a:r>
              <a:rPr lang="de-DE" sz="1800" dirty="0">
                <a:solidFill>
                  <a:srgbClr val="008080"/>
                </a:solidFill>
                <a:latin typeface="Consolas"/>
              </a:rPr>
              <a:t>&gt;</a:t>
            </a:r>
          </a:p>
          <a:p>
            <a:r>
              <a:rPr lang="de-DE" sz="1800" dirty="0">
                <a:solidFill>
                  <a:srgbClr val="000000"/>
                </a:solidFill>
                <a:latin typeface="Consolas"/>
              </a:rPr>
              <a:t>    </a:t>
            </a:r>
            <a:r>
              <a:rPr lang="de-DE" sz="1800" dirty="0">
                <a:solidFill>
                  <a:srgbClr val="008080"/>
                </a:solidFill>
                <a:latin typeface="Consolas"/>
              </a:rPr>
              <a:t>&lt;</a:t>
            </a:r>
            <a:r>
              <a:rPr lang="de-DE" sz="1800" dirty="0">
                <a:solidFill>
                  <a:srgbClr val="3F7F7F"/>
                </a:solidFill>
                <a:latin typeface="Consolas"/>
              </a:rPr>
              <a:t>p</a:t>
            </a:r>
            <a:r>
              <a:rPr lang="de-DE" sz="1800" dirty="0">
                <a:solidFill>
                  <a:srgbClr val="008080"/>
                </a:solidFill>
                <a:latin typeface="Consolas"/>
              </a:rPr>
              <a:t>&gt;</a:t>
            </a:r>
            <a:r>
              <a:rPr lang="de-DE" sz="1800" dirty="0">
                <a:solidFill>
                  <a:srgbClr val="000000"/>
                </a:solidFill>
                <a:latin typeface="Consolas"/>
              </a:rPr>
              <a:t>Hier steht der Inhalt.</a:t>
            </a:r>
            <a:r>
              <a:rPr lang="de-DE" sz="1800" dirty="0">
                <a:solidFill>
                  <a:srgbClr val="008080"/>
                </a:solidFill>
                <a:latin typeface="Consolas"/>
              </a:rPr>
              <a:t>&lt;/</a:t>
            </a:r>
            <a:r>
              <a:rPr lang="de-DE" sz="1800" dirty="0">
                <a:solidFill>
                  <a:srgbClr val="3F7F7F"/>
                </a:solidFill>
                <a:latin typeface="Consolas"/>
              </a:rPr>
              <a:t>p</a:t>
            </a:r>
            <a:r>
              <a:rPr lang="de-DE" sz="1800" dirty="0">
                <a:solidFill>
                  <a:srgbClr val="008080"/>
                </a:solidFill>
                <a:latin typeface="Consolas"/>
              </a:rPr>
              <a:t>&gt;</a:t>
            </a:r>
          </a:p>
          <a:p>
            <a:r>
              <a:rPr lang="de-DE" sz="1800" dirty="0">
                <a:solidFill>
                  <a:srgbClr val="000000"/>
                </a:solidFill>
                <a:latin typeface="Consolas"/>
              </a:rPr>
              <a:t>  </a:t>
            </a:r>
            <a:r>
              <a:rPr lang="de-DE" sz="1800" dirty="0">
                <a:solidFill>
                  <a:srgbClr val="008080"/>
                </a:solidFill>
                <a:latin typeface="Consolas"/>
              </a:rPr>
              <a:t>&lt;/</a:t>
            </a:r>
            <a:r>
              <a:rPr lang="de-DE" sz="1800" dirty="0" err="1">
                <a:solidFill>
                  <a:srgbClr val="3F7F7F"/>
                </a:solidFill>
                <a:latin typeface="Consolas"/>
              </a:rPr>
              <a:t>body</a:t>
            </a:r>
            <a:r>
              <a:rPr lang="de-DE" sz="1800" dirty="0">
                <a:solidFill>
                  <a:srgbClr val="008080"/>
                </a:solidFill>
                <a:latin typeface="Consolas"/>
              </a:rPr>
              <a:t>&gt;</a:t>
            </a:r>
          </a:p>
          <a:p>
            <a:r>
              <a:rPr lang="de-DE" sz="1800" dirty="0">
                <a:solidFill>
                  <a:srgbClr val="008080"/>
                </a:solidFill>
                <a:latin typeface="Consolas"/>
              </a:rPr>
              <a:t>&lt;/</a:t>
            </a:r>
            <a:r>
              <a:rPr lang="de-DE" sz="1800" dirty="0" err="1">
                <a:solidFill>
                  <a:srgbClr val="3F7F7F"/>
                </a:solidFill>
                <a:latin typeface="Consolas"/>
              </a:rPr>
              <a:t>html</a:t>
            </a:r>
            <a:r>
              <a:rPr lang="de-DE" sz="1800" dirty="0">
                <a:solidFill>
                  <a:srgbClr val="008080"/>
                </a:solidFill>
                <a:latin typeface="Consolas"/>
              </a:rPr>
              <a:t>&gt;</a:t>
            </a:r>
          </a:p>
        </p:txBody>
      </p:sp>
      <p:grpSp>
        <p:nvGrpSpPr>
          <p:cNvPr id="19" name="Group 18"/>
          <p:cNvGrpSpPr/>
          <p:nvPr/>
        </p:nvGrpSpPr>
        <p:grpSpPr>
          <a:xfrm>
            <a:off x="2941983" y="1321903"/>
            <a:ext cx="3458817" cy="1416944"/>
            <a:chOff x="2941983" y="1321903"/>
            <a:chExt cx="3458817" cy="1416944"/>
          </a:xfrm>
        </p:grpSpPr>
        <p:sp>
          <p:nvSpPr>
            <p:cNvPr id="16" name="Right Arrow 15"/>
            <p:cNvSpPr/>
            <p:nvPr/>
          </p:nvSpPr>
          <p:spPr bwMode="gray">
            <a:xfrm rot="5400000">
              <a:off x="4408005" y="2207103"/>
              <a:ext cx="705678" cy="357810"/>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3" name="Rounded Rectangle 12"/>
            <p:cNvSpPr/>
            <p:nvPr/>
          </p:nvSpPr>
          <p:spPr bwMode="gray">
            <a:xfrm>
              <a:off x="2941983" y="1321903"/>
              <a:ext cx="3458817" cy="1027937"/>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000" kern="0" dirty="0" err="1" smtClean="0">
                  <a:ea typeface="Arial Unicode MS" pitchFamily="34" charset="-128"/>
                  <a:cs typeface="Arial Unicode MS" pitchFamily="34" charset="-128"/>
                </a:rPr>
                <a:t>Doctype</a:t>
              </a:r>
              <a:r>
                <a:rPr lang="de-DE" sz="2000" kern="0" dirty="0" smtClean="0">
                  <a:ea typeface="Arial Unicode MS" pitchFamily="34" charset="-128"/>
                  <a:cs typeface="Arial Unicode MS" pitchFamily="34" charset="-128"/>
                </a:rPr>
                <a:t>: </a:t>
              </a:r>
            </a:p>
            <a:p>
              <a:pPr marR="0" algn="ctr" defTabSz="914400" eaLnBrk="1" fontAlgn="base" latinLnBrk="0" hangingPunct="1">
                <a:lnSpc>
                  <a:spcPct val="100000"/>
                </a:lnSpc>
                <a:spcBef>
                  <a:spcPct val="50000"/>
                </a:spcBef>
                <a:spcAft>
                  <a:spcPct val="0"/>
                </a:spcAft>
                <a:buClr>
                  <a:srgbClr val="F0AB00"/>
                </a:buClr>
                <a:buSzPct val="80000"/>
                <a:tabLst/>
              </a:pPr>
              <a:r>
                <a:rPr lang="de-DE" sz="2000" kern="0" dirty="0" smtClean="0">
                  <a:ea typeface="Arial Unicode MS" pitchFamily="34" charset="-128"/>
                  <a:cs typeface="Arial Unicode MS" pitchFamily="34" charset="-128"/>
                </a:rPr>
                <a:t>Angabe der HTML-Version</a:t>
              </a: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grpSp>
        <p:nvGrpSpPr>
          <p:cNvPr id="23" name="Group 22"/>
          <p:cNvGrpSpPr/>
          <p:nvPr/>
        </p:nvGrpSpPr>
        <p:grpSpPr>
          <a:xfrm>
            <a:off x="712684" y="3351707"/>
            <a:ext cx="3402117" cy="665264"/>
            <a:chOff x="225667" y="2821302"/>
            <a:chExt cx="3402117" cy="665264"/>
          </a:xfrm>
        </p:grpSpPr>
        <p:sp>
          <p:nvSpPr>
            <p:cNvPr id="21" name="Right Arrow 20"/>
            <p:cNvSpPr/>
            <p:nvPr/>
          </p:nvSpPr>
          <p:spPr bwMode="gray">
            <a:xfrm>
              <a:off x="2922106" y="3002639"/>
              <a:ext cx="705678" cy="302591"/>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2" name="Rounded Rectangle 21"/>
            <p:cNvSpPr/>
            <p:nvPr/>
          </p:nvSpPr>
          <p:spPr bwMode="gray">
            <a:xfrm>
              <a:off x="225667" y="2821302"/>
              <a:ext cx="2925038" cy="665264"/>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000" kern="0" noProof="0" dirty="0" smtClean="0">
                  <a:ea typeface="Arial Unicode MS" pitchFamily="34" charset="-128"/>
                  <a:cs typeface="Arial Unicode MS" pitchFamily="34" charset="-128"/>
                </a:rPr>
                <a:t>Angabe der Zeichenkodierung</a:t>
              </a:r>
              <a:endParaRPr kumimoji="0" lang="de-DE"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27" name="Group 26"/>
          <p:cNvGrpSpPr/>
          <p:nvPr/>
        </p:nvGrpSpPr>
        <p:grpSpPr>
          <a:xfrm>
            <a:off x="8416838" y="3617092"/>
            <a:ext cx="3360893" cy="665264"/>
            <a:chOff x="8297569" y="3551254"/>
            <a:chExt cx="3360893" cy="665264"/>
          </a:xfrm>
        </p:grpSpPr>
        <p:sp>
          <p:nvSpPr>
            <p:cNvPr id="25" name="Right Arrow 24"/>
            <p:cNvSpPr/>
            <p:nvPr/>
          </p:nvSpPr>
          <p:spPr bwMode="gray">
            <a:xfrm rot="10800000">
              <a:off x="8297569" y="3732590"/>
              <a:ext cx="705678" cy="302591"/>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6" name="Rounded Rectangle 25"/>
            <p:cNvSpPr/>
            <p:nvPr/>
          </p:nvSpPr>
          <p:spPr bwMode="gray">
            <a:xfrm>
              <a:off x="8733424" y="3551254"/>
              <a:ext cx="2925038" cy="665264"/>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000" kern="0" noProof="0" dirty="0" smtClean="0">
                  <a:ea typeface="Arial Unicode MS" pitchFamily="34" charset="-128"/>
                  <a:cs typeface="Arial Unicode MS" pitchFamily="34" charset="-128"/>
                </a:rPr>
                <a:t>Titel im Browserfenster</a:t>
              </a:r>
              <a:endParaRPr kumimoji="0" lang="de-DE"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470909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HTML – Allgemeine Elemente</a:t>
            </a:r>
            <a:endParaRPr lang="de-DE" dirty="0"/>
          </a:p>
        </p:txBody>
      </p:sp>
      <p:graphicFrame>
        <p:nvGraphicFramePr>
          <p:cNvPr id="4" name="Table 3"/>
          <p:cNvGraphicFramePr>
            <a:graphicFrameLocks noGrp="1"/>
          </p:cNvGraphicFramePr>
          <p:nvPr>
            <p:extLst>
              <p:ext uri="{D42A27DB-BD31-4B8C-83A1-F6EECF244321}">
                <p14:modId xmlns:p14="http://schemas.microsoft.com/office/powerpoint/2010/main" val="2002778095"/>
              </p:ext>
            </p:extLst>
          </p:nvPr>
        </p:nvGraphicFramePr>
        <p:xfrm>
          <a:off x="322996" y="1385677"/>
          <a:ext cx="9546562" cy="3916120"/>
        </p:xfrm>
        <a:graphic>
          <a:graphicData uri="http://schemas.openxmlformats.org/drawingml/2006/table">
            <a:tbl>
              <a:tblPr firstRow="1" bandRow="1">
                <a:tableStyleId>{2D5ABB26-0587-4C30-8999-92F81FD0307C}</a:tableStyleId>
              </a:tblPr>
              <a:tblGrid>
                <a:gridCol w="4773281"/>
                <a:gridCol w="4773281"/>
              </a:tblGrid>
              <a:tr h="482776">
                <a:tc>
                  <a:txBody>
                    <a:bodyPr/>
                    <a:lstStyle/>
                    <a:p>
                      <a:pPr algn="l"/>
                      <a:r>
                        <a:rPr lang="de-DE" sz="2000" u="none" dirty="0" smtClean="0">
                          <a:solidFill>
                            <a:srgbClr val="008080"/>
                          </a:solidFill>
                          <a:latin typeface="Consolas"/>
                        </a:rPr>
                        <a:t>&lt;</a:t>
                      </a:r>
                      <a:r>
                        <a:rPr lang="de-DE" sz="2000" u="none" dirty="0" smtClean="0">
                          <a:solidFill>
                            <a:srgbClr val="3F7F7F"/>
                          </a:solidFill>
                          <a:latin typeface="Consolas"/>
                        </a:rPr>
                        <a:t>p</a:t>
                      </a:r>
                      <a:r>
                        <a:rPr lang="de-DE" sz="2000" u="none" dirty="0" smtClean="0">
                          <a:solidFill>
                            <a:srgbClr val="008080"/>
                          </a:solidFill>
                          <a:latin typeface="Consolas"/>
                        </a:rPr>
                        <a:t>&gt;&lt;/</a:t>
                      </a:r>
                      <a:r>
                        <a:rPr lang="de-DE" sz="2000" u="none" dirty="0" smtClean="0">
                          <a:solidFill>
                            <a:srgbClr val="3F7F7F"/>
                          </a:solidFill>
                          <a:latin typeface="Consolas"/>
                        </a:rPr>
                        <a:t>p</a:t>
                      </a:r>
                      <a:r>
                        <a:rPr lang="de-DE" sz="2000" u="none" dirty="0" smtClean="0">
                          <a:solidFill>
                            <a:srgbClr val="008080"/>
                          </a:solidFill>
                          <a:latin typeface="Consolas"/>
                        </a:rPr>
                        <a:t>&gt;</a:t>
                      </a:r>
                    </a:p>
                  </a:txBody>
                  <a:tcPr/>
                </a:tc>
                <a:tc>
                  <a:txBody>
                    <a:bodyPr/>
                    <a:lstStyle/>
                    <a:p>
                      <a:r>
                        <a:rPr lang="de-DE" dirty="0" smtClean="0"/>
                        <a:t>Text</a:t>
                      </a:r>
                      <a:endParaRPr lang="de-DE" dirty="0"/>
                    </a:p>
                  </a:txBody>
                  <a:tcPr/>
                </a:tc>
              </a:tr>
              <a:tr h="482776">
                <a:tc>
                  <a:txBody>
                    <a:bodyPr/>
                    <a:lstStyle/>
                    <a:p>
                      <a:pPr algn="l"/>
                      <a:r>
                        <a:rPr lang="de-DE" sz="2000" u="none" dirty="0" smtClean="0">
                          <a:solidFill>
                            <a:srgbClr val="008080"/>
                          </a:solidFill>
                          <a:latin typeface="Consolas"/>
                        </a:rPr>
                        <a:t>&lt;</a:t>
                      </a:r>
                      <a:r>
                        <a:rPr lang="de-DE" sz="2000" u="none" dirty="0" smtClean="0">
                          <a:solidFill>
                            <a:srgbClr val="3F7F7F"/>
                          </a:solidFill>
                          <a:latin typeface="Consolas"/>
                        </a:rPr>
                        <a:t>a</a:t>
                      </a:r>
                      <a:r>
                        <a:rPr lang="de-DE" sz="2000" u="none" dirty="0" smtClean="0">
                          <a:solidFill>
                            <a:srgbClr val="000000"/>
                          </a:solidFill>
                          <a:latin typeface="Consolas"/>
                        </a:rPr>
                        <a:t> </a:t>
                      </a:r>
                      <a:r>
                        <a:rPr lang="de-DE" sz="2000" u="none" dirty="0" err="1" smtClean="0">
                          <a:solidFill>
                            <a:srgbClr val="7F007F"/>
                          </a:solidFill>
                          <a:latin typeface="Consolas"/>
                        </a:rPr>
                        <a:t>href</a:t>
                      </a:r>
                      <a:r>
                        <a:rPr lang="de-DE" sz="2000" u="none" dirty="0" smtClean="0">
                          <a:solidFill>
                            <a:srgbClr val="000000"/>
                          </a:solidFill>
                          <a:latin typeface="Consolas"/>
                        </a:rPr>
                        <a:t>=</a:t>
                      </a:r>
                      <a:r>
                        <a:rPr lang="de-DE" sz="2000" i="1" u="none" dirty="0" smtClean="0">
                          <a:solidFill>
                            <a:srgbClr val="2A00FF"/>
                          </a:solidFill>
                          <a:latin typeface="Consolas"/>
                        </a:rPr>
                        <a:t>"#"</a:t>
                      </a:r>
                      <a:r>
                        <a:rPr lang="de-DE" sz="2000" i="0" u="none" dirty="0" smtClean="0">
                          <a:solidFill>
                            <a:srgbClr val="008080"/>
                          </a:solidFill>
                          <a:latin typeface="Consolas"/>
                        </a:rPr>
                        <a:t>&gt;&lt;/</a:t>
                      </a:r>
                      <a:r>
                        <a:rPr lang="de-DE" sz="2000" i="0" u="none" dirty="0" smtClean="0">
                          <a:solidFill>
                            <a:srgbClr val="3F7F7F"/>
                          </a:solidFill>
                          <a:latin typeface="Consolas"/>
                        </a:rPr>
                        <a:t>a</a:t>
                      </a:r>
                      <a:r>
                        <a:rPr lang="de-DE" sz="2000" i="0" u="none" dirty="0" smtClean="0">
                          <a:solidFill>
                            <a:srgbClr val="008080"/>
                          </a:solidFill>
                          <a:latin typeface="Consolas"/>
                        </a:rPr>
                        <a:t>&gt;</a:t>
                      </a:r>
                    </a:p>
                  </a:txBody>
                  <a:tcPr/>
                </a:tc>
                <a:tc>
                  <a:txBody>
                    <a:bodyPr/>
                    <a:lstStyle/>
                    <a:p>
                      <a:r>
                        <a:rPr lang="de-DE" dirty="0" smtClean="0"/>
                        <a:t>Link</a:t>
                      </a:r>
                      <a:endParaRPr lang="de-DE" dirty="0"/>
                    </a:p>
                  </a:txBody>
                  <a:tcPr/>
                </a:tc>
              </a:tr>
              <a:tr h="482776">
                <a:tc>
                  <a:txBody>
                    <a:bodyPr/>
                    <a:lstStyle/>
                    <a:p>
                      <a:pPr algn="l"/>
                      <a:r>
                        <a:rPr lang="de-DE" sz="2000" u="none" dirty="0" smtClean="0">
                          <a:solidFill>
                            <a:srgbClr val="008080"/>
                          </a:solidFill>
                          <a:latin typeface="Consolas"/>
                        </a:rPr>
                        <a:t>&lt;</a:t>
                      </a:r>
                      <a:r>
                        <a:rPr lang="de-DE" sz="2000" u="none" dirty="0" err="1" smtClean="0">
                          <a:solidFill>
                            <a:srgbClr val="3F7F7F"/>
                          </a:solidFill>
                          <a:latin typeface="Consolas"/>
                        </a:rPr>
                        <a:t>img</a:t>
                      </a:r>
                      <a:r>
                        <a:rPr lang="de-DE" sz="2000" u="none" dirty="0" smtClean="0">
                          <a:solidFill>
                            <a:srgbClr val="000000"/>
                          </a:solidFill>
                          <a:latin typeface="Consolas"/>
                        </a:rPr>
                        <a:t> </a:t>
                      </a:r>
                      <a:r>
                        <a:rPr lang="de-DE" sz="2000" u="none" dirty="0" err="1" smtClean="0">
                          <a:solidFill>
                            <a:srgbClr val="7F007F"/>
                          </a:solidFill>
                          <a:latin typeface="Consolas"/>
                        </a:rPr>
                        <a:t>src</a:t>
                      </a:r>
                      <a:r>
                        <a:rPr lang="de-DE" sz="2000" u="none" dirty="0" smtClean="0">
                          <a:solidFill>
                            <a:srgbClr val="000000"/>
                          </a:solidFill>
                          <a:latin typeface="Consolas"/>
                        </a:rPr>
                        <a:t>=</a:t>
                      </a:r>
                      <a:r>
                        <a:rPr lang="de-DE" sz="2000" i="1" u="none" dirty="0" smtClean="0">
                          <a:solidFill>
                            <a:srgbClr val="2A00FF"/>
                          </a:solidFill>
                          <a:latin typeface="Consolas"/>
                        </a:rPr>
                        <a:t>"#"</a:t>
                      </a:r>
                      <a:r>
                        <a:rPr lang="de-DE" sz="2000" i="0" u="none" dirty="0" smtClean="0">
                          <a:solidFill>
                            <a:srgbClr val="008080"/>
                          </a:solidFill>
                          <a:latin typeface="Consolas"/>
                        </a:rPr>
                        <a:t>&gt;</a:t>
                      </a:r>
                    </a:p>
                  </a:txBody>
                  <a:tcPr/>
                </a:tc>
                <a:tc>
                  <a:txBody>
                    <a:bodyPr/>
                    <a:lstStyle/>
                    <a:p>
                      <a:r>
                        <a:rPr lang="de-DE" dirty="0" smtClean="0"/>
                        <a:t>Bild</a:t>
                      </a:r>
                      <a:endParaRPr lang="de-DE" dirty="0"/>
                    </a:p>
                  </a:txBody>
                  <a:tcPr/>
                </a:tc>
              </a:tr>
              <a:tr h="536688">
                <a:tc>
                  <a:txBody>
                    <a:bodyPr/>
                    <a:lstStyle/>
                    <a:p>
                      <a:pPr algn="l"/>
                      <a:r>
                        <a:rPr lang="de-DE" sz="2000" u="none" dirty="0" smtClean="0">
                          <a:solidFill>
                            <a:srgbClr val="008080"/>
                          </a:solidFill>
                          <a:latin typeface="Consolas"/>
                        </a:rPr>
                        <a:t>&lt;</a:t>
                      </a:r>
                      <a:r>
                        <a:rPr lang="de-DE" sz="2000" u="none" dirty="0" smtClean="0">
                          <a:solidFill>
                            <a:srgbClr val="3F7F7F"/>
                          </a:solidFill>
                          <a:latin typeface="Consolas"/>
                        </a:rPr>
                        <a:t>h1</a:t>
                      </a:r>
                      <a:r>
                        <a:rPr lang="de-DE" sz="2000" u="none" dirty="0" smtClean="0">
                          <a:solidFill>
                            <a:srgbClr val="008080"/>
                          </a:solidFill>
                          <a:latin typeface="Consolas"/>
                        </a:rPr>
                        <a:t>&gt;&lt;/</a:t>
                      </a:r>
                      <a:r>
                        <a:rPr lang="de-DE" sz="2000" u="none" dirty="0" smtClean="0">
                          <a:solidFill>
                            <a:srgbClr val="3F7F7F"/>
                          </a:solidFill>
                          <a:latin typeface="Consolas"/>
                        </a:rPr>
                        <a:t>h1</a:t>
                      </a:r>
                      <a:r>
                        <a:rPr lang="de-DE" sz="2000" u="none" dirty="0" smtClean="0">
                          <a:solidFill>
                            <a:srgbClr val="008080"/>
                          </a:solidFill>
                          <a:latin typeface="Consolas"/>
                        </a:rPr>
                        <a:t>&gt;</a:t>
                      </a:r>
                    </a:p>
                  </a:txBody>
                  <a:tcPr/>
                </a:tc>
                <a:tc>
                  <a:txBody>
                    <a:bodyPr/>
                    <a:lstStyle/>
                    <a:p>
                      <a:r>
                        <a:rPr lang="de-DE" dirty="0" smtClean="0"/>
                        <a:t>Überschrift 1. Ordnung</a:t>
                      </a:r>
                      <a:endParaRPr lang="de-DE" dirty="0"/>
                    </a:p>
                  </a:txBody>
                  <a:tcPr/>
                </a:tc>
              </a:tr>
              <a:tr h="482776">
                <a:tc>
                  <a:txBody>
                    <a:bodyPr/>
                    <a:lstStyle/>
                    <a:p>
                      <a:pPr algn="l"/>
                      <a:r>
                        <a:rPr lang="de-DE" sz="2000" u="none" dirty="0" smtClean="0">
                          <a:solidFill>
                            <a:srgbClr val="008080"/>
                          </a:solidFill>
                          <a:latin typeface="Consolas"/>
                        </a:rPr>
                        <a:t>&lt;</a:t>
                      </a:r>
                      <a:r>
                        <a:rPr lang="de-DE" sz="2000" u="none" dirty="0" smtClean="0">
                          <a:solidFill>
                            <a:srgbClr val="3F7F7F"/>
                          </a:solidFill>
                          <a:latin typeface="Consolas"/>
                        </a:rPr>
                        <a:t>div</a:t>
                      </a:r>
                      <a:r>
                        <a:rPr lang="de-DE" sz="2000" u="none" dirty="0" smtClean="0">
                          <a:solidFill>
                            <a:srgbClr val="008080"/>
                          </a:solidFill>
                          <a:latin typeface="Consolas"/>
                        </a:rPr>
                        <a:t>&gt;&lt;/</a:t>
                      </a:r>
                      <a:r>
                        <a:rPr lang="de-DE" sz="2000" u="none" dirty="0" smtClean="0">
                          <a:solidFill>
                            <a:srgbClr val="3F7F7F"/>
                          </a:solidFill>
                          <a:latin typeface="Consolas"/>
                        </a:rPr>
                        <a:t>div</a:t>
                      </a:r>
                      <a:r>
                        <a:rPr lang="de-DE" sz="2000" u="none" dirty="0" smtClean="0">
                          <a:solidFill>
                            <a:srgbClr val="008080"/>
                          </a:solidFill>
                          <a:latin typeface="Consolas"/>
                        </a:rPr>
                        <a:t>&gt;</a:t>
                      </a:r>
                    </a:p>
                  </a:txBody>
                  <a:tcPr/>
                </a:tc>
                <a:tc>
                  <a:txBody>
                    <a:bodyPr/>
                    <a:lstStyle/>
                    <a:p>
                      <a:r>
                        <a:rPr lang="de-DE" dirty="0" smtClean="0"/>
                        <a:t>Block-Element</a:t>
                      </a:r>
                      <a:endParaRPr lang="de-DE" dirty="0"/>
                    </a:p>
                  </a:txBody>
                  <a:tcPr/>
                </a:tc>
              </a:tr>
              <a:tr h="482776">
                <a:tc>
                  <a:txBody>
                    <a:bodyPr/>
                    <a:lstStyle/>
                    <a:p>
                      <a:pPr marL="0" marR="0" indent="0" algn="l" defTabSz="1088776" rtl="0" eaLnBrk="1" fontAlgn="auto" latinLnBrk="0" hangingPunct="1">
                        <a:lnSpc>
                          <a:spcPct val="100000"/>
                        </a:lnSpc>
                        <a:spcBef>
                          <a:spcPts val="0"/>
                        </a:spcBef>
                        <a:spcAft>
                          <a:spcPts val="0"/>
                        </a:spcAft>
                        <a:buClrTx/>
                        <a:buSzTx/>
                        <a:buFontTx/>
                        <a:buNone/>
                        <a:tabLst/>
                        <a:defRPr/>
                      </a:pPr>
                      <a:r>
                        <a:rPr lang="de-DE" sz="2000" u="none" dirty="0" smtClean="0">
                          <a:solidFill>
                            <a:srgbClr val="008080"/>
                          </a:solidFill>
                          <a:latin typeface="Consolas"/>
                        </a:rPr>
                        <a:t>&lt;</a:t>
                      </a:r>
                      <a:r>
                        <a:rPr lang="de-DE" sz="2000" u="none" dirty="0" smtClean="0">
                          <a:solidFill>
                            <a:srgbClr val="3F7F7F"/>
                          </a:solidFill>
                          <a:latin typeface="Consolas"/>
                        </a:rPr>
                        <a:t>span</a:t>
                      </a:r>
                      <a:r>
                        <a:rPr lang="de-DE" sz="2000" u="none" dirty="0" smtClean="0">
                          <a:solidFill>
                            <a:srgbClr val="008080"/>
                          </a:solidFill>
                          <a:latin typeface="Consolas"/>
                        </a:rPr>
                        <a:t>&gt;&lt;/</a:t>
                      </a:r>
                      <a:r>
                        <a:rPr lang="de-DE" sz="2000" u="none" dirty="0" smtClean="0">
                          <a:solidFill>
                            <a:srgbClr val="3F7F7F"/>
                          </a:solidFill>
                          <a:latin typeface="Consolas"/>
                        </a:rPr>
                        <a:t>span</a:t>
                      </a:r>
                      <a:r>
                        <a:rPr lang="de-DE" sz="2000" u="none" dirty="0" smtClean="0">
                          <a:solidFill>
                            <a:srgbClr val="008080"/>
                          </a:solidFill>
                          <a:latin typeface="Consolas"/>
                        </a:rPr>
                        <a:t>&gt;</a:t>
                      </a:r>
                    </a:p>
                  </a:txBody>
                  <a:tcPr/>
                </a:tc>
                <a:tc>
                  <a:txBody>
                    <a:bodyPr/>
                    <a:lstStyle/>
                    <a:p>
                      <a:r>
                        <a:rPr lang="de-DE" dirty="0" smtClean="0"/>
                        <a:t>Inline-Element</a:t>
                      </a:r>
                      <a:endParaRPr lang="de-DE" dirty="0"/>
                    </a:p>
                  </a:txBody>
                  <a:tcPr/>
                </a:tc>
              </a:tr>
              <a:tr h="482776">
                <a:tc>
                  <a:txBody>
                    <a:bodyPr/>
                    <a:lstStyle/>
                    <a:p>
                      <a:pPr marL="0" marR="0" indent="0" algn="l" defTabSz="1088776" rtl="0" eaLnBrk="1" fontAlgn="auto" latinLnBrk="0" hangingPunct="1">
                        <a:lnSpc>
                          <a:spcPct val="100000"/>
                        </a:lnSpc>
                        <a:spcBef>
                          <a:spcPts val="0"/>
                        </a:spcBef>
                        <a:spcAft>
                          <a:spcPts val="0"/>
                        </a:spcAft>
                        <a:buClrTx/>
                        <a:buSzTx/>
                        <a:buFontTx/>
                        <a:buNone/>
                        <a:tabLst/>
                        <a:defRPr/>
                      </a:pPr>
                      <a:r>
                        <a:rPr lang="de-DE" sz="2000" u="none" dirty="0" smtClean="0">
                          <a:solidFill>
                            <a:srgbClr val="008080"/>
                          </a:solidFill>
                          <a:latin typeface="Consolas"/>
                        </a:rPr>
                        <a:t>&lt;</a:t>
                      </a:r>
                      <a:r>
                        <a:rPr lang="de-DE" sz="2000" u="none" dirty="0" err="1" smtClean="0">
                          <a:solidFill>
                            <a:srgbClr val="008080"/>
                          </a:solidFill>
                          <a:latin typeface="Consolas"/>
                        </a:rPr>
                        <a:t>ul</a:t>
                      </a:r>
                      <a:r>
                        <a:rPr lang="de-DE" sz="2000" u="none" dirty="0" smtClean="0">
                          <a:solidFill>
                            <a:srgbClr val="008080"/>
                          </a:solidFill>
                          <a:latin typeface="Consolas"/>
                        </a:rPr>
                        <a:t>&gt;&lt;/</a:t>
                      </a:r>
                      <a:r>
                        <a:rPr lang="de-DE" sz="2000" u="none" dirty="0" err="1" smtClean="0">
                          <a:solidFill>
                            <a:srgbClr val="008080"/>
                          </a:solidFill>
                          <a:latin typeface="Consolas"/>
                        </a:rPr>
                        <a:t>ul</a:t>
                      </a:r>
                      <a:r>
                        <a:rPr lang="de-DE" sz="2000" u="none" dirty="0" smtClean="0">
                          <a:solidFill>
                            <a:srgbClr val="008080"/>
                          </a:solidFill>
                          <a:latin typeface="Consolas"/>
                        </a:rPr>
                        <a:t>&gt;</a:t>
                      </a:r>
                    </a:p>
                  </a:txBody>
                  <a:tcPr/>
                </a:tc>
                <a:tc>
                  <a:txBody>
                    <a:bodyPr/>
                    <a:lstStyle/>
                    <a:p>
                      <a:r>
                        <a:rPr lang="de-DE" dirty="0" smtClean="0"/>
                        <a:t>Liste</a:t>
                      </a:r>
                      <a:endParaRPr lang="de-DE" dirty="0"/>
                    </a:p>
                  </a:txBody>
                  <a:tcPr/>
                </a:tc>
              </a:tr>
              <a:tr h="482776">
                <a:tc>
                  <a:txBody>
                    <a:bodyPr/>
                    <a:lstStyle/>
                    <a:p>
                      <a:pPr marL="0" marR="0" indent="0" algn="l" defTabSz="1088776" rtl="0" eaLnBrk="1" fontAlgn="auto" latinLnBrk="0" hangingPunct="1">
                        <a:lnSpc>
                          <a:spcPct val="100000"/>
                        </a:lnSpc>
                        <a:spcBef>
                          <a:spcPts val="0"/>
                        </a:spcBef>
                        <a:spcAft>
                          <a:spcPts val="0"/>
                        </a:spcAft>
                        <a:buClrTx/>
                        <a:buSzTx/>
                        <a:buFontTx/>
                        <a:buNone/>
                        <a:tabLst/>
                        <a:defRPr/>
                      </a:pPr>
                      <a:r>
                        <a:rPr lang="de-DE" sz="2000" u="none" dirty="0" smtClean="0">
                          <a:solidFill>
                            <a:srgbClr val="008080"/>
                          </a:solidFill>
                          <a:latin typeface="Consolas"/>
                        </a:rPr>
                        <a:t>&lt;li&gt;&lt;/li&gt;</a:t>
                      </a:r>
                    </a:p>
                  </a:txBody>
                  <a:tcPr/>
                </a:tc>
                <a:tc>
                  <a:txBody>
                    <a:bodyPr/>
                    <a:lstStyle/>
                    <a:p>
                      <a:r>
                        <a:rPr lang="de-DE" dirty="0" smtClean="0"/>
                        <a:t>Listenelement</a:t>
                      </a:r>
                      <a:endParaRPr lang="de-DE" dirty="0"/>
                    </a:p>
                  </a:txBody>
                  <a:tcPr/>
                </a:tc>
              </a:tr>
            </a:tbl>
          </a:graphicData>
        </a:graphic>
      </p:graphicFrame>
    </p:spTree>
    <p:extLst>
      <p:ext uri="{BB962C8B-B14F-4D97-AF65-F5344CB8AC3E}">
        <p14:creationId xmlns:p14="http://schemas.microsoft.com/office/powerpoint/2010/main" val="4148622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HTML – Formularelemente</a:t>
            </a:r>
            <a:endParaRPr lang="de-DE" dirty="0"/>
          </a:p>
        </p:txBody>
      </p:sp>
      <p:graphicFrame>
        <p:nvGraphicFramePr>
          <p:cNvPr id="4" name="Table 3"/>
          <p:cNvGraphicFramePr>
            <a:graphicFrameLocks noGrp="1"/>
          </p:cNvGraphicFramePr>
          <p:nvPr>
            <p:extLst>
              <p:ext uri="{D42A27DB-BD31-4B8C-83A1-F6EECF244321}">
                <p14:modId xmlns:p14="http://schemas.microsoft.com/office/powerpoint/2010/main" val="3904284360"/>
              </p:ext>
            </p:extLst>
          </p:nvPr>
        </p:nvGraphicFramePr>
        <p:xfrm>
          <a:off x="323850" y="1690688"/>
          <a:ext cx="9546562" cy="3666848"/>
        </p:xfrm>
        <a:graphic>
          <a:graphicData uri="http://schemas.openxmlformats.org/drawingml/2006/table">
            <a:tbl>
              <a:tblPr firstRow="1" bandRow="1">
                <a:tableStyleId>{2D5ABB26-0587-4C30-8999-92F81FD0307C}</a:tableStyleId>
              </a:tblPr>
              <a:tblGrid>
                <a:gridCol w="4773281"/>
                <a:gridCol w="4773281"/>
              </a:tblGrid>
              <a:tr h="482776">
                <a:tc>
                  <a:txBody>
                    <a:bodyPr/>
                    <a:lstStyle/>
                    <a:p>
                      <a:pPr algn="l"/>
                      <a:r>
                        <a:rPr lang="de-DE" sz="2000" u="none" dirty="0" smtClean="0">
                          <a:solidFill>
                            <a:srgbClr val="008080"/>
                          </a:solidFill>
                          <a:latin typeface="Consolas"/>
                        </a:rPr>
                        <a:t>&lt;form&gt;</a:t>
                      </a:r>
                    </a:p>
                  </a:txBody>
                  <a:tcPr/>
                </a:tc>
                <a:tc>
                  <a:txBody>
                    <a:bodyPr/>
                    <a:lstStyle/>
                    <a:p>
                      <a:r>
                        <a:rPr lang="de-DE" dirty="0" smtClean="0"/>
                        <a:t>Formular</a:t>
                      </a:r>
                      <a:endParaRPr lang="de-DE" dirty="0"/>
                    </a:p>
                  </a:txBody>
                  <a:tcPr/>
                </a:tc>
              </a:tr>
              <a:tr h="482776">
                <a:tc>
                  <a:txBody>
                    <a:bodyPr/>
                    <a:lstStyle/>
                    <a:p>
                      <a:pPr algn="l"/>
                      <a:r>
                        <a:rPr lang="de-DE" sz="2000" i="0" u="none" dirty="0" smtClean="0">
                          <a:solidFill>
                            <a:srgbClr val="008080"/>
                          </a:solidFill>
                          <a:latin typeface="Consolas"/>
                        </a:rPr>
                        <a:t>&lt;</a:t>
                      </a:r>
                      <a:r>
                        <a:rPr lang="de-DE" sz="2000" i="0" u="none" dirty="0" err="1" smtClean="0">
                          <a:solidFill>
                            <a:srgbClr val="008080"/>
                          </a:solidFill>
                          <a:latin typeface="Consolas"/>
                        </a:rPr>
                        <a:t>label</a:t>
                      </a:r>
                      <a:r>
                        <a:rPr lang="de-DE" sz="2000" i="0" u="none" dirty="0" smtClean="0">
                          <a:solidFill>
                            <a:srgbClr val="008080"/>
                          </a:solidFill>
                          <a:latin typeface="Consolas"/>
                        </a:rPr>
                        <a:t>&gt;</a:t>
                      </a:r>
                    </a:p>
                  </a:txBody>
                  <a:tcPr/>
                </a:tc>
                <a:tc>
                  <a:txBody>
                    <a:bodyPr/>
                    <a:lstStyle/>
                    <a:p>
                      <a:r>
                        <a:rPr lang="de-DE" dirty="0" smtClean="0"/>
                        <a:t>Label</a:t>
                      </a:r>
                      <a:r>
                        <a:rPr lang="de-DE" baseline="0" dirty="0" smtClean="0"/>
                        <a:t> (Beschriftung für Eingabefeld)</a:t>
                      </a:r>
                      <a:endParaRPr lang="de-DE" dirty="0"/>
                    </a:p>
                  </a:txBody>
                  <a:tcPr/>
                </a:tc>
              </a:tr>
              <a:tr h="482776">
                <a:tc>
                  <a:txBody>
                    <a:bodyPr/>
                    <a:lstStyle/>
                    <a:p>
                      <a:pPr algn="l"/>
                      <a:r>
                        <a:rPr lang="en-US" sz="2000" dirty="0" smtClean="0">
                          <a:solidFill>
                            <a:srgbClr val="008080"/>
                          </a:solidFill>
                          <a:latin typeface="Consolas"/>
                        </a:rPr>
                        <a:t>&lt;</a:t>
                      </a:r>
                      <a:r>
                        <a:rPr lang="en-US" sz="2000" dirty="0" smtClean="0">
                          <a:solidFill>
                            <a:srgbClr val="3F7F7F"/>
                          </a:solidFill>
                          <a:latin typeface="Consolas"/>
                        </a:rPr>
                        <a:t>button</a:t>
                      </a:r>
                      <a:r>
                        <a:rPr lang="en-US" sz="2000" dirty="0" smtClean="0">
                          <a:solidFill>
                            <a:srgbClr val="008080"/>
                          </a:solidFill>
                          <a:latin typeface="Consolas"/>
                        </a:rPr>
                        <a:t>&gt; </a:t>
                      </a:r>
                      <a:r>
                        <a:rPr lang="en-US" sz="2100" dirty="0" err="1" smtClean="0">
                          <a:solidFill>
                            <a:schemeClr val="tx1"/>
                          </a:solidFill>
                          <a:latin typeface="+mj-lt"/>
                        </a:rPr>
                        <a:t>oder</a:t>
                      </a:r>
                      <a:r>
                        <a:rPr lang="en-US" sz="2000" dirty="0" smtClean="0">
                          <a:solidFill>
                            <a:schemeClr val="tx1"/>
                          </a:solidFill>
                          <a:latin typeface="Consolas"/>
                        </a:rPr>
                        <a:t> </a:t>
                      </a:r>
                      <a:r>
                        <a:rPr lang="en-US" sz="2000" dirty="0" smtClean="0">
                          <a:solidFill>
                            <a:srgbClr val="008080"/>
                          </a:solidFill>
                          <a:latin typeface="Consolas"/>
                        </a:rPr>
                        <a:t>&lt;</a:t>
                      </a:r>
                      <a:r>
                        <a:rPr lang="en-US" sz="2000" dirty="0" smtClean="0">
                          <a:solidFill>
                            <a:srgbClr val="3F7F7F"/>
                          </a:solidFill>
                          <a:latin typeface="Consolas"/>
                        </a:rPr>
                        <a:t>input </a:t>
                      </a:r>
                      <a:r>
                        <a:rPr lang="en-US" sz="2000" dirty="0" smtClean="0">
                          <a:solidFill>
                            <a:srgbClr val="7F007F"/>
                          </a:solidFill>
                          <a:latin typeface="Consolas"/>
                        </a:rPr>
                        <a:t>type</a:t>
                      </a:r>
                      <a:r>
                        <a:rPr lang="en-US" sz="2000" dirty="0" smtClean="0">
                          <a:solidFill>
                            <a:srgbClr val="000000"/>
                          </a:solidFill>
                          <a:latin typeface="Consolas"/>
                        </a:rPr>
                        <a:t>=</a:t>
                      </a:r>
                      <a:r>
                        <a:rPr lang="en-US" sz="2000" i="1" dirty="0" smtClean="0">
                          <a:solidFill>
                            <a:srgbClr val="2A00FF"/>
                          </a:solidFill>
                          <a:latin typeface="Consolas"/>
                        </a:rPr>
                        <a:t>"button"</a:t>
                      </a:r>
                      <a:r>
                        <a:rPr lang="en-US" sz="2000" i="0" dirty="0" smtClean="0">
                          <a:solidFill>
                            <a:srgbClr val="008080"/>
                          </a:solidFill>
                          <a:latin typeface="Consolas"/>
                        </a:rPr>
                        <a:t>&gt;</a:t>
                      </a:r>
                    </a:p>
                  </a:txBody>
                  <a:tcPr/>
                </a:tc>
                <a:tc>
                  <a:txBody>
                    <a:bodyPr/>
                    <a:lstStyle/>
                    <a:p>
                      <a:r>
                        <a:rPr lang="de-DE" dirty="0" smtClean="0"/>
                        <a:t>Button</a:t>
                      </a:r>
                      <a:endParaRPr lang="de-DE" dirty="0"/>
                    </a:p>
                  </a:txBody>
                  <a:tcPr/>
                </a:tc>
              </a:tr>
              <a:tr h="536688">
                <a:tc>
                  <a:txBody>
                    <a:bodyPr/>
                    <a:lstStyle/>
                    <a:p>
                      <a:pPr algn="l"/>
                      <a:r>
                        <a:rPr lang="de-DE" sz="2000" dirty="0" smtClean="0">
                          <a:solidFill>
                            <a:srgbClr val="008080"/>
                          </a:solidFill>
                          <a:latin typeface="Consolas"/>
                        </a:rPr>
                        <a:t>&lt;</a:t>
                      </a:r>
                      <a:r>
                        <a:rPr lang="de-DE" sz="2000" dirty="0" err="1" smtClean="0">
                          <a:solidFill>
                            <a:srgbClr val="3F7F7F"/>
                          </a:solidFill>
                          <a:latin typeface="Consolas"/>
                        </a:rPr>
                        <a:t>input</a:t>
                      </a:r>
                      <a:r>
                        <a:rPr lang="de-DE" sz="2000" dirty="0" smtClean="0">
                          <a:solidFill>
                            <a:srgbClr val="008080"/>
                          </a:solidFill>
                          <a:latin typeface="Consolas"/>
                        </a:rPr>
                        <a:t>&gt;</a:t>
                      </a:r>
                    </a:p>
                  </a:txBody>
                  <a:tcPr/>
                </a:tc>
                <a:tc>
                  <a:txBody>
                    <a:bodyPr/>
                    <a:lstStyle/>
                    <a:p>
                      <a:r>
                        <a:rPr lang="de-DE" dirty="0" smtClean="0"/>
                        <a:t>Eingabefeld</a:t>
                      </a:r>
                      <a:endParaRPr lang="de-DE" dirty="0"/>
                    </a:p>
                  </a:txBody>
                  <a:tcPr/>
                </a:tc>
              </a:tr>
              <a:tr h="482776">
                <a:tc>
                  <a:txBody>
                    <a:bodyPr/>
                    <a:lstStyle/>
                    <a:p>
                      <a:pPr algn="l"/>
                      <a:r>
                        <a:rPr lang="de-DE" sz="2000" dirty="0" smtClean="0">
                          <a:solidFill>
                            <a:srgbClr val="008080"/>
                          </a:solidFill>
                          <a:latin typeface="Consolas"/>
                        </a:rPr>
                        <a:t>&lt;</a:t>
                      </a:r>
                      <a:r>
                        <a:rPr lang="de-DE" sz="2000" dirty="0" err="1" smtClean="0">
                          <a:solidFill>
                            <a:srgbClr val="3F7F7F"/>
                          </a:solidFill>
                          <a:latin typeface="Consolas"/>
                        </a:rPr>
                        <a:t>textarea</a:t>
                      </a:r>
                      <a:r>
                        <a:rPr lang="de-DE" sz="2000" dirty="0" smtClean="0">
                          <a:solidFill>
                            <a:srgbClr val="008080"/>
                          </a:solidFill>
                          <a:latin typeface="Consolas"/>
                        </a:rPr>
                        <a:t>&gt;&lt;/</a:t>
                      </a:r>
                      <a:r>
                        <a:rPr lang="de-DE" sz="2000" dirty="0" err="1" smtClean="0">
                          <a:solidFill>
                            <a:srgbClr val="3F7F7F"/>
                          </a:solidFill>
                          <a:latin typeface="Consolas"/>
                        </a:rPr>
                        <a:t>textarea</a:t>
                      </a:r>
                      <a:r>
                        <a:rPr lang="de-DE" sz="2000" dirty="0" smtClean="0">
                          <a:solidFill>
                            <a:srgbClr val="008080"/>
                          </a:solidFill>
                          <a:latin typeface="Consolas"/>
                        </a:rPr>
                        <a:t>&gt;</a:t>
                      </a:r>
                    </a:p>
                  </a:txBody>
                  <a:tcPr/>
                </a:tc>
                <a:tc>
                  <a:txBody>
                    <a:bodyPr/>
                    <a:lstStyle/>
                    <a:p>
                      <a:r>
                        <a:rPr lang="de-DE" dirty="0" smtClean="0"/>
                        <a:t>Mehrzeiliges</a:t>
                      </a:r>
                      <a:r>
                        <a:rPr lang="de-DE" baseline="0" dirty="0" smtClean="0"/>
                        <a:t> Eingabefeld</a:t>
                      </a:r>
                      <a:endParaRPr lang="de-DE" dirty="0"/>
                    </a:p>
                  </a:txBody>
                  <a:tcPr/>
                </a:tc>
              </a:tr>
              <a:tr h="482776">
                <a:tc>
                  <a:txBody>
                    <a:bodyPr/>
                    <a:lstStyle/>
                    <a:p>
                      <a:pPr algn="l"/>
                      <a:r>
                        <a:rPr lang="de-DE" sz="2000" dirty="0" smtClean="0">
                          <a:solidFill>
                            <a:srgbClr val="008080"/>
                          </a:solidFill>
                          <a:latin typeface="Consolas"/>
                        </a:rPr>
                        <a:t>&lt;</a:t>
                      </a:r>
                      <a:r>
                        <a:rPr lang="de-DE" sz="2000" dirty="0" err="1" smtClean="0">
                          <a:solidFill>
                            <a:srgbClr val="3F7F7F"/>
                          </a:solidFill>
                          <a:latin typeface="Consolas"/>
                        </a:rPr>
                        <a:t>select</a:t>
                      </a:r>
                      <a:r>
                        <a:rPr lang="de-DE" sz="2000" dirty="0" smtClean="0">
                          <a:solidFill>
                            <a:srgbClr val="008080"/>
                          </a:solidFill>
                          <a:latin typeface="Consolas"/>
                        </a:rPr>
                        <a:t>&gt;</a:t>
                      </a:r>
                      <a:endParaRPr lang="de-DE" sz="2000" u="none" dirty="0" smtClean="0">
                        <a:solidFill>
                          <a:srgbClr val="008080"/>
                        </a:solidFill>
                        <a:latin typeface="Consolas"/>
                      </a:endParaRPr>
                    </a:p>
                  </a:txBody>
                  <a:tcPr/>
                </a:tc>
                <a:tc>
                  <a:txBody>
                    <a:bodyPr/>
                    <a:lstStyle/>
                    <a:p>
                      <a:r>
                        <a:rPr lang="de-DE" dirty="0" smtClean="0"/>
                        <a:t>Auswahlliste</a:t>
                      </a:r>
                      <a:endParaRPr lang="de-DE" dirty="0"/>
                    </a:p>
                  </a:txBody>
                  <a:tcPr/>
                </a:tc>
              </a:tr>
              <a:tr h="482776">
                <a:tc>
                  <a:txBody>
                    <a:bodyPr/>
                    <a:lstStyle/>
                    <a:p>
                      <a:pPr algn="l"/>
                      <a:r>
                        <a:rPr lang="de-DE" sz="2000" dirty="0" smtClean="0">
                          <a:solidFill>
                            <a:srgbClr val="008080"/>
                          </a:solidFill>
                          <a:latin typeface="Consolas"/>
                        </a:rPr>
                        <a:t>&lt;</a:t>
                      </a:r>
                      <a:r>
                        <a:rPr lang="de-DE" sz="2000" dirty="0" err="1" smtClean="0">
                          <a:solidFill>
                            <a:srgbClr val="3F7F7F"/>
                          </a:solidFill>
                          <a:latin typeface="Consolas"/>
                        </a:rPr>
                        <a:t>option</a:t>
                      </a:r>
                      <a:r>
                        <a:rPr lang="de-DE" sz="2000" dirty="0" smtClean="0">
                          <a:solidFill>
                            <a:srgbClr val="008080"/>
                          </a:solidFill>
                          <a:latin typeface="Consolas"/>
                        </a:rPr>
                        <a:t>&gt;</a:t>
                      </a:r>
                    </a:p>
                  </a:txBody>
                  <a:tcPr/>
                </a:tc>
                <a:tc>
                  <a:txBody>
                    <a:bodyPr/>
                    <a:lstStyle/>
                    <a:p>
                      <a:r>
                        <a:rPr lang="de-DE" dirty="0" smtClean="0"/>
                        <a:t>Element in Auswahlliste</a:t>
                      </a:r>
                      <a:endParaRPr lang="de-DE" dirty="0"/>
                    </a:p>
                  </a:txBody>
                  <a:tcPr/>
                </a:tc>
              </a:tr>
            </a:tbl>
          </a:graphicData>
        </a:graphic>
      </p:graphicFrame>
    </p:spTree>
    <p:extLst>
      <p:ext uri="{BB962C8B-B14F-4D97-AF65-F5344CB8AC3E}">
        <p14:creationId xmlns:p14="http://schemas.microsoft.com/office/powerpoint/2010/main" val="1511220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CSS</a:t>
            </a:r>
            <a:br>
              <a:rPr lang="de-DE" dirty="0" smtClean="0"/>
            </a:br>
            <a:r>
              <a:rPr lang="de-DE" sz="2000" dirty="0" smtClean="0"/>
              <a:t>Cascading Style Sheets</a:t>
            </a:r>
            <a:endParaRPr lang="de-DE" sz="2000" dirty="0"/>
          </a:p>
        </p:txBody>
      </p:sp>
      <p:sp>
        <p:nvSpPr>
          <p:cNvPr id="3" name="Text Placeholder 2"/>
          <p:cNvSpPr>
            <a:spLocks noGrp="1"/>
          </p:cNvSpPr>
          <p:nvPr>
            <p:ph type="body" sz="quarter" idx="10"/>
          </p:nvPr>
        </p:nvSpPr>
        <p:spPr/>
        <p:txBody>
          <a:bodyPr/>
          <a:lstStyle/>
          <a:p>
            <a:r>
              <a:rPr lang="de-DE" dirty="0" smtClean="0"/>
              <a:t>Sprache zur Gestaltung von HTML</a:t>
            </a:r>
          </a:p>
          <a:p>
            <a:pPr lvl="1"/>
            <a:r>
              <a:rPr lang="de-DE" dirty="0" smtClean="0"/>
              <a:t>Beispiel</a:t>
            </a:r>
          </a:p>
        </p:txBody>
      </p:sp>
      <p:sp>
        <p:nvSpPr>
          <p:cNvPr id="5" name="Rectangle 4"/>
          <p:cNvSpPr/>
          <p:nvPr/>
        </p:nvSpPr>
        <p:spPr>
          <a:xfrm>
            <a:off x="349931" y="2634343"/>
            <a:ext cx="6096000" cy="1569660"/>
          </a:xfrm>
          <a:prstGeom prst="rect">
            <a:avLst/>
          </a:prstGeom>
        </p:spPr>
        <p:txBody>
          <a:bodyPr>
            <a:spAutoFit/>
          </a:bodyPr>
          <a:lstStyle/>
          <a:p>
            <a:r>
              <a:rPr lang="de-DE" sz="2400" b="1" dirty="0">
                <a:solidFill>
                  <a:srgbClr val="3F7F7F"/>
                </a:solidFill>
                <a:latin typeface="Consolas"/>
              </a:rPr>
              <a:t>h1 </a:t>
            </a:r>
            <a:r>
              <a:rPr lang="de-DE" sz="2400" b="1" dirty="0">
                <a:solidFill>
                  <a:srgbClr val="000000"/>
                </a:solidFill>
                <a:latin typeface="Consolas"/>
              </a:rPr>
              <a:t>{</a:t>
            </a:r>
          </a:p>
          <a:p>
            <a:r>
              <a:rPr lang="de-DE" sz="2400" dirty="0" smtClean="0">
                <a:solidFill>
                  <a:srgbClr val="7F007F"/>
                </a:solidFill>
                <a:latin typeface="Consolas"/>
              </a:rPr>
              <a:t>  </a:t>
            </a:r>
            <a:r>
              <a:rPr lang="de-DE" sz="2400" dirty="0" err="1" smtClean="0">
                <a:solidFill>
                  <a:srgbClr val="7F007F"/>
                </a:solidFill>
                <a:latin typeface="Consolas"/>
              </a:rPr>
              <a:t>color</a:t>
            </a:r>
            <a:r>
              <a:rPr lang="de-DE" sz="2400" dirty="0">
                <a:solidFill>
                  <a:srgbClr val="000000"/>
                </a:solidFill>
                <a:latin typeface="Consolas"/>
              </a:rPr>
              <a:t>: </a:t>
            </a:r>
            <a:r>
              <a:rPr lang="de-DE" sz="2400" i="1" dirty="0" err="1">
                <a:solidFill>
                  <a:srgbClr val="2A00E1"/>
                </a:solidFill>
                <a:latin typeface="Consolas"/>
              </a:rPr>
              <a:t>grey</a:t>
            </a:r>
            <a:r>
              <a:rPr lang="de-DE" sz="2400" i="1" dirty="0">
                <a:solidFill>
                  <a:srgbClr val="000000"/>
                </a:solidFill>
                <a:latin typeface="Consolas"/>
              </a:rPr>
              <a:t>;</a:t>
            </a:r>
          </a:p>
          <a:p>
            <a:r>
              <a:rPr lang="de-DE" sz="2400" dirty="0" smtClean="0">
                <a:solidFill>
                  <a:srgbClr val="7F007F"/>
                </a:solidFill>
                <a:latin typeface="Consolas"/>
              </a:rPr>
              <a:t>  </a:t>
            </a:r>
            <a:r>
              <a:rPr lang="de-DE" sz="2400" dirty="0" err="1" smtClean="0">
                <a:solidFill>
                  <a:srgbClr val="7F007F"/>
                </a:solidFill>
                <a:latin typeface="Consolas"/>
              </a:rPr>
              <a:t>margin</a:t>
            </a:r>
            <a:r>
              <a:rPr lang="de-DE" sz="2400" dirty="0">
                <a:solidFill>
                  <a:srgbClr val="000000"/>
                </a:solidFill>
                <a:latin typeface="Consolas"/>
              </a:rPr>
              <a:t>: </a:t>
            </a:r>
            <a:r>
              <a:rPr lang="de-DE" sz="2400" i="1" dirty="0">
                <a:solidFill>
                  <a:srgbClr val="2A00E1"/>
                </a:solidFill>
                <a:latin typeface="Consolas"/>
              </a:rPr>
              <a:t>2px</a:t>
            </a:r>
            <a:r>
              <a:rPr lang="de-DE" sz="2400" i="1" dirty="0">
                <a:solidFill>
                  <a:srgbClr val="000000"/>
                </a:solidFill>
                <a:latin typeface="Consolas"/>
              </a:rPr>
              <a:t>;</a:t>
            </a:r>
          </a:p>
          <a:p>
            <a:r>
              <a:rPr lang="de-DE" sz="2400" dirty="0">
                <a:solidFill>
                  <a:srgbClr val="000000"/>
                </a:solidFill>
                <a:latin typeface="Consolas"/>
              </a:rPr>
              <a:t>}</a:t>
            </a:r>
          </a:p>
        </p:txBody>
      </p:sp>
    </p:spTree>
    <p:extLst>
      <p:ext uri="{BB962C8B-B14F-4D97-AF65-F5344CB8AC3E}">
        <p14:creationId xmlns:p14="http://schemas.microsoft.com/office/powerpoint/2010/main" val="781766696"/>
      </p:ext>
    </p:extLst>
  </p:cSld>
  <p:clrMapOvr>
    <a:masterClrMapping/>
  </p:clrMapOvr>
</p:sld>
</file>

<file path=ppt/theme/theme1.xml><?xml version="1.0" encoding="utf-8"?>
<a:theme xmlns:a="http://schemas.openxmlformats.org/drawingml/2006/main" name="SAP_2014_16x9_v1.0">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SAP_2014_16x9_v1.0</Template>
  <TotalTime>0</TotalTime>
  <Words>875</Words>
  <Application>Microsoft Office PowerPoint</Application>
  <PresentationFormat>Custom</PresentationFormat>
  <Paragraphs>301</Paragraphs>
  <Slides>33</Slides>
  <Notes>5</Notes>
  <HiddenSlides>2</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SAP_2014_16x9_v1.0</vt:lpstr>
      <vt:lpstr>JavaScript CrossCourse</vt:lpstr>
      <vt:lpstr>Agenda</vt:lpstr>
      <vt:lpstr>HTML</vt:lpstr>
      <vt:lpstr>HTML Hypertext Markup Language</vt:lpstr>
      <vt:lpstr>HTML Hypertext Markup Language</vt:lpstr>
      <vt:lpstr>Das HTML-Grundgerüst</vt:lpstr>
      <vt:lpstr>HTML – Allgemeine Elemente</vt:lpstr>
      <vt:lpstr>HTML – Formularelemente</vt:lpstr>
      <vt:lpstr>CSS Cascading Style Sheets</vt:lpstr>
      <vt:lpstr>CSS – Einige wichtige Eigenschaften</vt:lpstr>
      <vt:lpstr>CSS im HTML einbinden</vt:lpstr>
      <vt:lpstr>Was ist JavaScript?</vt:lpstr>
      <vt:lpstr>Was ist JavaScript?</vt:lpstr>
      <vt:lpstr>Einbinden von JavaScript in HTML</vt:lpstr>
      <vt:lpstr>Hello World</vt:lpstr>
      <vt:lpstr>Hello World – Das erste Programm</vt:lpstr>
      <vt:lpstr>Übung – Hello World</vt:lpstr>
      <vt:lpstr>Variablen</vt:lpstr>
      <vt:lpstr>Variablen</vt:lpstr>
      <vt:lpstr>Kontrollstrukturen</vt:lpstr>
      <vt:lpstr>Bedingungen</vt:lpstr>
      <vt:lpstr>Bedingungen – Truthy</vt:lpstr>
      <vt:lpstr>Übung – Bedingungen</vt:lpstr>
      <vt:lpstr>Verzweigungen</vt:lpstr>
      <vt:lpstr>Verzweigungen</vt:lpstr>
      <vt:lpstr>Schleifen</vt:lpstr>
      <vt:lpstr>Objektorientierung</vt:lpstr>
      <vt:lpstr>Objekte durch Objektliterale</vt:lpstr>
      <vt:lpstr>Objekte durch Funktionen erzeugen</vt:lpstr>
      <vt:lpstr>„Vererbung“</vt:lpstr>
      <vt:lpstr>Thank you</vt:lpstr>
      <vt:lpstr>PowerPoint Presentation</vt:lpstr>
      <vt:lpstr>PowerPoint Presentation</vt:lpstr>
    </vt:vector>
  </TitlesOfParts>
  <Company>SAP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Liedtke, Matthias</dc:creator>
  <cp:lastModifiedBy>Liedtke, Matthias</cp:lastModifiedBy>
  <cp:revision>58</cp:revision>
  <dcterms:created xsi:type="dcterms:W3CDTF">2015-04-19T20:28:26Z</dcterms:created>
  <dcterms:modified xsi:type="dcterms:W3CDTF">2015-04-23T09:26:53Z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