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9" r:id="rId2"/>
    <p:sldId id="284" r:id="rId3"/>
    <p:sldId id="283" r:id="rId4"/>
    <p:sldId id="293" r:id="rId5"/>
    <p:sldId id="290" r:id="rId6"/>
    <p:sldId id="286" r:id="rId7"/>
    <p:sldId id="285" r:id="rId8"/>
    <p:sldId id="291" r:id="rId9"/>
    <p:sldId id="289" r:id="rId10"/>
    <p:sldId id="258" r:id="rId11"/>
    <p:sldId id="292" r:id="rId12"/>
    <p:sldId id="287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78146" autoAdjust="0"/>
  </p:normalViewPr>
  <p:slideViewPr>
    <p:cSldViewPr snapToGrid="0">
      <p:cViewPr>
        <p:scale>
          <a:sx n="100" d="100"/>
          <a:sy n="100" d="100"/>
        </p:scale>
        <p:origin x="728" y="1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8494C-AE34-42CB-89A1-EF65868C4C6A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6D088-27D1-433A-A9A9-E30AD3E13E1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31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 </a:t>
            </a:r>
            <a:r>
              <a:rPr lang="de-DE" dirty="0" err="1"/>
              <a:t>news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an </a:t>
            </a:r>
            <a:r>
              <a:rPr lang="de-DE" dirty="0" err="1"/>
              <a:t>article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info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Persons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…</a:t>
            </a:r>
          </a:p>
          <a:p>
            <a:pPr marL="171450" indent="-171450">
              <a:buFontTx/>
              <a:buChar char="-"/>
            </a:pPr>
            <a:r>
              <a:rPr lang="de-DE" dirty="0"/>
              <a:t>…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wonder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/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50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 </a:t>
            </a:r>
            <a:r>
              <a:rPr lang="de-DE" dirty="0" err="1"/>
              <a:t>news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an </a:t>
            </a:r>
            <a:r>
              <a:rPr lang="de-DE" dirty="0" err="1"/>
              <a:t>article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info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Persons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…</a:t>
            </a:r>
          </a:p>
          <a:p>
            <a:pPr marL="171450" indent="-171450">
              <a:buFontTx/>
              <a:buChar char="-"/>
            </a:pPr>
            <a:r>
              <a:rPr lang="de-DE" dirty="0"/>
              <a:t>…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wonder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/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972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Chrome Extension with Config sends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NER identifies </a:t>
            </a:r>
            <a:r>
              <a:rPr lang="en-US" dirty="0" err="1"/>
              <a:t>entites</a:t>
            </a:r>
            <a:r>
              <a:rPr lang="en-US" dirty="0"/>
              <a:t> in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Sources are queried and processed -&gt; consolidated in local context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context </a:t>
            </a:r>
            <a:r>
              <a:rPr lang="en-US" dirty="0" err="1"/>
              <a:t>releveant</a:t>
            </a:r>
            <a:r>
              <a:rPr lang="en-US" dirty="0"/>
              <a:t> information are collected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 returned to CE and visualized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633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Reg-ex search in sources for entities, and there context: Direct and in-direct relations of first order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 logic to identify most relevant URIs and store locally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Load of custom OWL specifying the properties across sources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Combine via reasoner to inference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custom property selection to filter the relevant properties + context -&gt; return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227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 the technical side: architecture is extensible, as in new sources can</a:t>
            </a:r>
            <a:r>
              <a:rPr lang="en-GB" baseline="0" dirty="0"/>
              <a:t> easily be added</a:t>
            </a:r>
          </a:p>
          <a:p>
            <a:r>
              <a:rPr lang="en-GB" dirty="0"/>
              <a:t>Chrome</a:t>
            </a:r>
            <a:r>
              <a:rPr lang="en-GB" baseline="0" dirty="0"/>
              <a:t> extension gets pretty much everything from the server, so this would not need any updates</a:t>
            </a:r>
          </a:p>
          <a:p>
            <a:endParaRPr lang="en-GB" baseline="0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345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 script:</a:t>
            </a:r>
          </a:p>
          <a:p>
            <a:r>
              <a:rPr lang="en-GB" dirty="0"/>
              <a:t>User</a:t>
            </a:r>
            <a:r>
              <a:rPr lang="en-GB" baseline="0" dirty="0"/>
              <a:t> visits his favourite website (Spiegel, </a:t>
            </a:r>
            <a:r>
              <a:rPr lang="en-GB" baseline="0" dirty="0" err="1"/>
              <a:t>bbc</a:t>
            </a:r>
            <a:r>
              <a:rPr lang="en-GB" baseline="0" dirty="0"/>
              <a:t>, CNN)</a:t>
            </a:r>
          </a:p>
          <a:p>
            <a:r>
              <a:rPr lang="en-GB" baseline="0" dirty="0"/>
              <a:t>Reads an article about foreign politics: Trump is filling </a:t>
            </a:r>
            <a:r>
              <a:rPr lang="en-GB" baseline="0"/>
              <a:t>his cabinet (example: http://www.bbc.com/news/world-us-canada-38168382) </a:t>
            </a:r>
            <a:endParaRPr lang="en-GB" baseline="0" dirty="0"/>
          </a:p>
          <a:p>
            <a:r>
              <a:rPr lang="en-GB" baseline="0" dirty="0"/>
              <a:t>Now Trump obviously he knows, but who is this other person that is mentioned here? </a:t>
            </a:r>
          </a:p>
          <a:p>
            <a:pPr marL="171450" indent="-171450">
              <a:buFont typeface="Wingdings" pitchFamily="2" charset="2"/>
              <a:buChar char="è"/>
            </a:pPr>
            <a:r>
              <a:rPr lang="en-GB" baseline="0" dirty="0">
                <a:sym typeface="Wingdings" panose="05000000000000000000" pitchFamily="2" charset="2"/>
              </a:rPr>
              <a:t>Select the text and click the button!</a:t>
            </a:r>
          </a:p>
          <a:p>
            <a:pPr marL="0" indent="0">
              <a:buFont typeface="Wingdings" pitchFamily="2" charset="2"/>
              <a:buNone/>
            </a:pPr>
            <a:r>
              <a:rPr lang="en-GB" baseline="0" dirty="0">
                <a:sym typeface="Wingdings" panose="05000000000000000000" pitchFamily="2" charset="2"/>
              </a:rPr>
              <a:t>View information about the named entities that were found:</a:t>
            </a:r>
          </a:p>
          <a:p>
            <a:pPr marL="171450" indent="-171450">
              <a:buFont typeface="Wingdings" pitchFamily="2" charset="2"/>
              <a:buChar char="è"/>
            </a:pPr>
            <a:r>
              <a:rPr lang="en-GB" baseline="0" dirty="0">
                <a:sym typeface="Wingdings" panose="05000000000000000000" pitchFamily="2" charset="2"/>
              </a:rPr>
              <a:t>Information about Trump (there seems to be a lot) and the other person</a:t>
            </a:r>
          </a:p>
          <a:p>
            <a:pPr marL="171450" indent="-171450">
              <a:buFont typeface="Wingdings" pitchFamily="2" charset="2"/>
              <a:buChar char="è"/>
            </a:pPr>
            <a:r>
              <a:rPr lang="en-GB" baseline="0" dirty="0">
                <a:sym typeface="Wingdings" panose="05000000000000000000" pitchFamily="2" charset="2"/>
              </a:rPr>
              <a:t>Now this is useful, but what connects Trump to this person? View visualization</a:t>
            </a:r>
          </a:p>
          <a:p>
            <a:pPr marL="171450" indent="-171450">
              <a:buFont typeface="Wingdings" pitchFamily="2" charset="2"/>
              <a:buChar char="è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297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81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3CAB-27D4-4953-BA7C-39BAE24E605E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44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6690-9EF3-4749-8403-602024AB73D2}" type="datetime1">
              <a:rPr lang="en-GB" smtClean="0"/>
              <a:t>05/12/2016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57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E8A-75A3-4867-94E4-590D730EBB1E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127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3CC1-5D48-4D8E-A506-FE00E1BA1FC1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144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652-7282-41FA-AD47-BB58E05EBCB1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028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253B-D946-4B16-A4D6-EDCC8FBA3639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604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8B47-D74F-482E-AC4D-924E1F9C02E1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249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4574-8D06-4B14-A4E3-883F870E467D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837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02F4-EBA5-433C-B12C-1A26A76C696F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88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906" y="150963"/>
            <a:ext cx="10127411" cy="175259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906" y="1903562"/>
            <a:ext cx="10127411" cy="3887638"/>
          </a:xfrm>
        </p:spPr>
        <p:txBody>
          <a:bodyPr anchor="ctr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6248398"/>
            <a:ext cx="1143000" cy="365125"/>
          </a:xfrm>
        </p:spPr>
        <p:txBody>
          <a:bodyPr/>
          <a:lstStyle/>
          <a:p>
            <a:fld id="{F7FB45E5-CEA6-436A-9116-67114B66AE83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1799" y="6248399"/>
            <a:ext cx="7084177" cy="365125"/>
          </a:xfrm>
        </p:spPr>
        <p:txBody>
          <a:bodyPr/>
          <a:lstStyle/>
          <a:p>
            <a:r>
              <a:rPr lang="en-GB" dirty="0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6336" y="6248400"/>
            <a:ext cx="551167" cy="365125"/>
          </a:xfrm>
        </p:spPr>
        <p:txBody>
          <a:bodyPr/>
          <a:lstStyle>
            <a:lvl1pPr>
              <a:defRPr sz="1400"/>
            </a:lvl1pPr>
          </a:lstStyle>
          <a:p>
            <a:fld id="{2921BF44-F096-42DF-ADC3-B535522D2EE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553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2DC2-CC95-4628-A2C3-DBCC8B67E0EE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22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6B20-101B-4EF1-A005-17BBB9B97973}" type="datetime1">
              <a:rPr lang="en-GB" smtClean="0"/>
              <a:t>05/12/2016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4D18-03FA-444B-A6E8-081CE70D1F1D}" type="datetime1">
              <a:rPr lang="en-GB" smtClean="0"/>
              <a:t>05/12/2016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5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0278-C667-458C-BF50-C38C35F84025}" type="datetime1">
              <a:rPr lang="en-GB" smtClean="0"/>
              <a:t>05/12/2016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29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FF95-CD9F-49D0-9692-6F86CB53E266}" type="datetime1">
              <a:rPr lang="en-GB" smtClean="0"/>
              <a:t>05/12/2016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55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C31A-CCBC-47C9-B55B-D6E279E5509C}" type="datetime1">
              <a:rPr lang="en-GB" smtClean="0"/>
              <a:t>05/12/2016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98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B9F4-BB56-4914-9BD8-B56AC1531316}" type="datetime1">
              <a:rPr lang="en-GB" smtClean="0"/>
              <a:t>05/12/2016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92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767" y="228600"/>
            <a:ext cx="11248278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767" y="1981199"/>
            <a:ext cx="11248278" cy="365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0DFA59-A6D8-4F35-B196-6C06090E1566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10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localhost:8443/RetrieveTriple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8.png"/><Relationship Id="rId21" Type="http://schemas.openxmlformats.org/officeDocument/2006/relationships/image" Target="../media/image20.png"/><Relationship Id="rId7" Type="http://schemas.openxmlformats.org/officeDocument/2006/relationships/image" Target="../media/image5.svg"/><Relationship Id="rId12" Type="http://schemas.microsoft.com/office/2007/relationships/hdphoto" Target="../media/hdphoto3.wdp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microsoft.com/office/2007/relationships/hdphoto" Target="../media/hdphoto2.wdp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19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7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18" Type="http://schemas.openxmlformats.org/officeDocument/2006/relationships/image" Target="../media/image11.png"/><Relationship Id="rId3" Type="http://schemas.openxmlformats.org/officeDocument/2006/relationships/image" Target="../media/image8.png"/><Relationship Id="rId21" Type="http://schemas.openxmlformats.org/officeDocument/2006/relationships/image" Target="../media/image18.png"/><Relationship Id="rId7" Type="http://schemas.openxmlformats.org/officeDocument/2006/relationships/image" Target="../media/image7.svg"/><Relationship Id="rId12" Type="http://schemas.openxmlformats.org/officeDocument/2006/relationships/image" Target="../media/image10.png"/><Relationship Id="rId17" Type="http://schemas.openxmlformats.org/officeDocument/2006/relationships/image" Target="../media/image5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5.svg"/><Relationship Id="rId24" Type="http://schemas.openxmlformats.org/officeDocument/2006/relationships/image" Target="../media/image17.svg"/><Relationship Id="rId5" Type="http://schemas.microsoft.com/office/2007/relationships/hdphoto" Target="../media/hdphoto2.wdp"/><Relationship Id="rId15" Type="http://schemas.openxmlformats.org/officeDocument/2006/relationships/image" Target="../media/image28.svg"/><Relationship Id="rId23" Type="http://schemas.openxmlformats.org/officeDocument/2006/relationships/image" Target="../media/image16.png"/><Relationship Id="rId10" Type="http://schemas.openxmlformats.org/officeDocument/2006/relationships/image" Target="../media/image24.png"/><Relationship Id="rId19" Type="http://schemas.microsoft.com/office/2007/relationships/hdphoto" Target="../media/hdphoto3.wdp"/><Relationship Id="rId4" Type="http://schemas.openxmlformats.org/officeDocument/2006/relationships/image" Target="../media/image9.png"/><Relationship Id="rId9" Type="http://schemas.openxmlformats.org/officeDocument/2006/relationships/image" Target="../media/image23.svg"/><Relationship Id="rId14" Type="http://schemas.openxmlformats.org/officeDocument/2006/relationships/image" Target="../media/image27.png"/><Relationship Id="rId22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8443/RetrieveAvailableProperties" TargetMode="External"/><Relationship Id="rId2" Type="http://schemas.openxmlformats.org/officeDocument/2006/relationships/hyperlink" Target="https://localhost:8443/RetrieveTriples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 needs context…</a:t>
            </a:r>
          </a:p>
        </p:txBody>
      </p:sp>
      <p:pic>
        <p:nvPicPr>
          <p:cNvPr id="1028" name="Picture 4" descr="http://westwoodcivicclub.com/wp-content/uploads/2015/11/news-ic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" t="6248" r="6322" b="6114"/>
          <a:stretch/>
        </p:blipFill>
        <p:spPr bwMode="auto">
          <a:xfrm>
            <a:off x="2381843" y="1478921"/>
            <a:ext cx="4909279" cy="486683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lipse 11"/>
          <p:cNvSpPr/>
          <p:nvPr/>
        </p:nvSpPr>
        <p:spPr>
          <a:xfrm>
            <a:off x="2904299" y="3305141"/>
            <a:ext cx="1224685" cy="121439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040459" y="5224070"/>
            <a:ext cx="1696979" cy="27731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/>
          <p:cNvCxnSpPr>
            <a:stCxn id="12" idx="5"/>
            <a:endCxn id="15" idx="1"/>
          </p:cNvCxnSpPr>
          <p:nvPr/>
        </p:nvCxnSpPr>
        <p:spPr>
          <a:xfrm>
            <a:off x="3949633" y="4341691"/>
            <a:ext cx="339343" cy="92299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7272028" y="2854511"/>
            <a:ext cx="146403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9768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10</a:t>
            </a:fld>
            <a:endParaRPr lang="en-GB"/>
          </a:p>
        </p:txBody>
      </p:sp>
      <p:sp>
        <p:nvSpPr>
          <p:cNvPr id="9" name="Inhaltsplatzhalter 4"/>
          <p:cNvSpPr>
            <a:spLocks noGrp="1"/>
          </p:cNvSpPr>
          <p:nvPr>
            <p:ph idx="1"/>
          </p:nvPr>
        </p:nvSpPr>
        <p:spPr>
          <a:xfrm>
            <a:off x="948906" y="1903562"/>
            <a:ext cx="10127411" cy="388763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Architecture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Named Entity Recognition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SPARQL Engine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Server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Chrome Extension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Demo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7866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3074" name="Picture 2" descr="C:\Users\Oliver\workspace java local\SemanticWebTechnologies\ProjectReport\img\Architecture_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897" y="1469914"/>
            <a:ext cx="5100205" cy="522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449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Server: REST API (1)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dirty="0"/>
              <a:t>POST </a:t>
            </a:r>
            <a:r>
              <a:rPr lang="de-DE" dirty="0">
                <a:hlinkClick r:id="rId2"/>
              </a:rPr>
              <a:t>https://localhost:8443/RetrieveTriples</a:t>
            </a:r>
            <a:br>
              <a:rPr lang="de-DE" dirty="0"/>
            </a:br>
            <a:r>
              <a:rPr lang="de-DE" dirty="0"/>
              <a:t>Request body: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br>
              <a:rPr lang="en-GB" dirty="0"/>
            </a:br>
            <a:r>
              <a:rPr lang="en-GB" dirty="0"/>
              <a:t>Response body: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597" y="3352207"/>
            <a:ext cx="4495441" cy="277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921" y="3352207"/>
            <a:ext cx="4438650" cy="115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463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Server: REST API (2)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dirty="0"/>
              <a:t>GET https://localhost:8443/RetrieveAvailableProperties</a:t>
            </a:r>
            <a:br>
              <a:rPr lang="de-DE" dirty="0"/>
            </a:br>
            <a:r>
              <a:rPr lang="de-DE" dirty="0"/>
              <a:t>Response body: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72" y="2797629"/>
            <a:ext cx="3259616" cy="375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72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 Annotation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LOD</a:t>
            </a:r>
          </a:p>
        </p:txBody>
      </p:sp>
      <p:pic>
        <p:nvPicPr>
          <p:cNvPr id="1028" name="Picture 4" descr="http://westwoodcivicclub.com/wp-content/uploads/2015/11/news-ic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" t="6248" r="6322" b="6114"/>
          <a:stretch/>
        </p:blipFill>
        <p:spPr bwMode="auto">
          <a:xfrm>
            <a:off x="2378143" y="1478921"/>
            <a:ext cx="4909279" cy="486683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7217765" y="2038662"/>
            <a:ext cx="2824232" cy="41906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4" descr="http://westwoodcivicclub.com/wp-content/uploads/2015/11/news-ic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9" t="38956" r="34210" b="41339"/>
          <a:stretch/>
        </p:blipFill>
        <p:spPr bwMode="auto">
          <a:xfrm>
            <a:off x="7225260" y="2038663"/>
            <a:ext cx="2780676" cy="109428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estwoodcivicclub.com/wp-content/uploads/2015/11/news-ic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9" t="38956" r="34210" b="41339"/>
          <a:stretch/>
        </p:blipFill>
        <p:spPr bwMode="auto">
          <a:xfrm>
            <a:off x="7233863" y="3132945"/>
            <a:ext cx="2780676" cy="109428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7328630" y="3232150"/>
            <a:ext cx="971550" cy="946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2" name="Picture 4" descr="City hall building Free Icon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25" b="94089" l="0" r="100000">
                        <a14:foregroundMark x1="5272" y1="63419" x2="5272" y2="63419"/>
                        <a14:foregroundMark x1="40096" y1="85144" x2="40096" y2="85144"/>
                        <a14:foregroundMark x1="87700" y1="79233" x2="87700" y2="792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980" y="3275480"/>
            <a:ext cx="859489" cy="85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ity hall building Fre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25" b="94089" l="0" r="100000">
                        <a14:foregroundMark x1="5272" y1="63419" x2="5272" y2="63419"/>
                        <a14:foregroundMark x1="40096" y1="85144" x2="40096" y2="85144"/>
                        <a14:foregroundMark x1="87700" y1="79233" x2="87700" y2="792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422" y="4327007"/>
            <a:ext cx="1135920" cy="1135920"/>
          </a:xfrm>
          <a:prstGeom prst="rect">
            <a:avLst/>
          </a:prstGeom>
          <a:noFill/>
        </p:spPr>
      </p:pic>
      <p:pic>
        <p:nvPicPr>
          <p:cNvPr id="12" name="Grafik 11" descr="Netzwerk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67688">
            <a:off x="7971306" y="4376273"/>
            <a:ext cx="1638080" cy="1638080"/>
          </a:xfrm>
          <a:prstGeom prst="rect">
            <a:avLst/>
          </a:prstGeom>
        </p:spPr>
      </p:pic>
      <p:pic>
        <p:nvPicPr>
          <p:cNvPr id="13" name="Grafik 12" descr="Benutzer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14911" y="4160014"/>
            <a:ext cx="1103605" cy="110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0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3</a:t>
            </a:fld>
            <a:endParaRPr lang="en-GB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351" y="3005435"/>
            <a:ext cx="831423" cy="551484"/>
          </a:xfrm>
          <a:prstGeom prst="rect">
            <a:avLst/>
          </a:prstGeom>
        </p:spPr>
      </p:pic>
      <p:sp>
        <p:nvSpPr>
          <p:cNvPr id="3" name="Rechteck: abgerundete Ecken 2"/>
          <p:cNvSpPr/>
          <p:nvPr/>
        </p:nvSpPr>
        <p:spPr>
          <a:xfrm>
            <a:off x="1002153" y="2123294"/>
            <a:ext cx="1624093" cy="37720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Chrome Extension</a:t>
            </a:r>
          </a:p>
        </p:txBody>
      </p:sp>
      <p:sp>
        <p:nvSpPr>
          <p:cNvPr id="27" name="Rechteck: abgerundete Ecken 26"/>
          <p:cNvSpPr/>
          <p:nvPr/>
        </p:nvSpPr>
        <p:spPr>
          <a:xfrm>
            <a:off x="3512519" y="2123293"/>
            <a:ext cx="4777214" cy="377203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Java Server</a:t>
            </a:r>
          </a:p>
        </p:txBody>
      </p:sp>
      <p:sp>
        <p:nvSpPr>
          <p:cNvPr id="36" name="Rechteck: abgerundete Ecken 35"/>
          <p:cNvSpPr/>
          <p:nvPr/>
        </p:nvSpPr>
        <p:spPr>
          <a:xfrm>
            <a:off x="3632839" y="2686788"/>
            <a:ext cx="1459183" cy="2013434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tx1"/>
                </a:solidFill>
              </a:rPr>
              <a:t>Named</a:t>
            </a:r>
            <a:r>
              <a:rPr lang="de-DE" dirty="0">
                <a:solidFill>
                  <a:schemeClr val="tx1"/>
                </a:solidFill>
              </a:rPr>
              <a:t> Entity Recognition</a:t>
            </a:r>
          </a:p>
        </p:txBody>
      </p:sp>
      <p:pic>
        <p:nvPicPr>
          <p:cNvPr id="42" name="Picture 4" descr="City hall building Fre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25" b="94089" l="0" r="100000">
                        <a14:foregroundMark x1="5272" y1="63419" x2="5272" y2="63419"/>
                        <a14:foregroundMark x1="40096" y1="85144" x2="40096" y2="85144"/>
                        <a14:foregroundMark x1="87700" y1="79233" x2="87700" y2="792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774" y="3707823"/>
            <a:ext cx="670936" cy="670936"/>
          </a:xfrm>
          <a:prstGeom prst="rect">
            <a:avLst/>
          </a:prstGeom>
          <a:noFill/>
        </p:spPr>
      </p:pic>
      <p:sp>
        <p:nvSpPr>
          <p:cNvPr id="45" name="Rechteck: abgerundete Ecken 44"/>
          <p:cNvSpPr/>
          <p:nvPr/>
        </p:nvSpPr>
        <p:spPr>
          <a:xfrm>
            <a:off x="9245600" y="2123293"/>
            <a:ext cx="1365250" cy="3772031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tx1"/>
                </a:solidFill>
              </a:rPr>
              <a:t>Sources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6" name="Rechteck: abgerundete Ecken 45"/>
          <p:cNvSpPr/>
          <p:nvPr/>
        </p:nvSpPr>
        <p:spPr>
          <a:xfrm>
            <a:off x="5379514" y="2686787"/>
            <a:ext cx="2786585" cy="3034129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SPARQL Engine</a:t>
            </a:r>
          </a:p>
        </p:txBody>
      </p:sp>
      <p:pic>
        <p:nvPicPr>
          <p:cNvPr id="49" name="Grafik 48" descr="Netzwerk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111766">
            <a:off x="6274967" y="4985804"/>
            <a:ext cx="746264" cy="746264"/>
          </a:xfrm>
          <a:prstGeom prst="rect">
            <a:avLst/>
          </a:prstGeom>
        </p:spPr>
      </p:pic>
      <p:pic>
        <p:nvPicPr>
          <p:cNvPr id="53" name="Grafik 52" descr="Benutzer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68237" y="3993154"/>
            <a:ext cx="610815" cy="610815"/>
          </a:xfrm>
          <a:prstGeom prst="rect">
            <a:avLst/>
          </a:prstGeom>
        </p:spPr>
      </p:pic>
      <p:cxnSp>
        <p:nvCxnSpPr>
          <p:cNvPr id="21" name="Gewinkelte Verbindung 20"/>
          <p:cNvCxnSpPr>
            <a:cxnSpLocks/>
            <a:endCxn id="36" idx="1"/>
          </p:cNvCxnSpPr>
          <p:nvPr/>
        </p:nvCxnSpPr>
        <p:spPr>
          <a:xfrm flipV="1">
            <a:off x="2587434" y="3693505"/>
            <a:ext cx="1045405" cy="1618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cxnSpLocks/>
            <a:stCxn id="36" idx="3"/>
          </p:cNvCxnSpPr>
          <p:nvPr/>
        </p:nvCxnSpPr>
        <p:spPr>
          <a:xfrm>
            <a:off x="5092022" y="3693505"/>
            <a:ext cx="287492" cy="14318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fik 5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321" y="3480645"/>
            <a:ext cx="1462931" cy="454356"/>
          </a:xfrm>
          <a:prstGeom prst="rect">
            <a:avLst/>
          </a:prstGeom>
        </p:spPr>
      </p:pic>
      <p:pic>
        <p:nvPicPr>
          <p:cNvPr id="60" name="Grafik 59" descr="Benutzer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62206" y="4862427"/>
            <a:ext cx="505454" cy="505454"/>
          </a:xfrm>
          <a:prstGeom prst="rect">
            <a:avLst/>
          </a:prstGeom>
        </p:spPr>
      </p:pic>
      <p:pic>
        <p:nvPicPr>
          <p:cNvPr id="61" name="Picture 4" descr="City hall building Free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425" b="94089" l="0" r="100000">
                        <a14:foregroundMark x1="5272" y1="63419" x2="5272" y2="63419"/>
                        <a14:foregroundMark x1="40096" y1="85144" x2="40096" y2="85144"/>
                        <a14:foregroundMark x1="87700" y1="79233" x2="87700" y2="792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290" y="4984750"/>
            <a:ext cx="545158" cy="545158"/>
          </a:xfrm>
          <a:prstGeom prst="rect">
            <a:avLst/>
          </a:prstGeom>
          <a:noFill/>
        </p:spPr>
      </p:pic>
      <p:cxnSp>
        <p:nvCxnSpPr>
          <p:cNvPr id="62" name="Gewinkelte Verbindung 20"/>
          <p:cNvCxnSpPr>
            <a:cxnSpLocks/>
            <a:endCxn id="132" idx="3"/>
          </p:cNvCxnSpPr>
          <p:nvPr/>
        </p:nvCxnSpPr>
        <p:spPr>
          <a:xfrm rot="10800000">
            <a:off x="2636715" y="5062768"/>
            <a:ext cx="3089672" cy="23004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0" idx="1"/>
            <a:endCxn id="124" idx="3"/>
          </p:cNvCxnSpPr>
          <p:nvPr/>
        </p:nvCxnSpPr>
        <p:spPr>
          <a:xfrm flipH="1" flipV="1">
            <a:off x="7876795" y="3708334"/>
            <a:ext cx="1658912" cy="1367327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78" idx="1"/>
            <a:endCxn id="124" idx="3"/>
          </p:cNvCxnSpPr>
          <p:nvPr/>
        </p:nvCxnSpPr>
        <p:spPr>
          <a:xfrm flipH="1" flipV="1">
            <a:off x="7876795" y="3708334"/>
            <a:ext cx="1659556" cy="440936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cxnSpLocks/>
            <a:stCxn id="10" idx="1"/>
            <a:endCxn id="124" idx="3"/>
          </p:cNvCxnSpPr>
          <p:nvPr/>
        </p:nvCxnSpPr>
        <p:spPr>
          <a:xfrm flipH="1">
            <a:off x="7876795" y="3281177"/>
            <a:ext cx="1659556" cy="427157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9464588" y="268678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DBpedia</a:t>
            </a:r>
            <a:endParaRPr lang="de-DE" dirty="0"/>
          </a:p>
        </p:txBody>
      </p:sp>
      <p:pic>
        <p:nvPicPr>
          <p:cNvPr id="78" name="Grafik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351" y="3873528"/>
            <a:ext cx="831423" cy="551484"/>
          </a:xfrm>
          <a:prstGeom prst="rect">
            <a:avLst/>
          </a:prstGeom>
        </p:spPr>
      </p:pic>
      <p:sp>
        <p:nvSpPr>
          <p:cNvPr id="79" name="Textfeld 78"/>
          <p:cNvSpPr txBox="1"/>
          <p:nvPr/>
        </p:nvSpPr>
        <p:spPr>
          <a:xfrm>
            <a:off x="9538260" y="3574916"/>
            <a:ext cx="82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YAGO2</a:t>
            </a:r>
          </a:p>
        </p:txBody>
      </p:sp>
      <p:pic>
        <p:nvPicPr>
          <p:cNvPr id="80" name="Grafik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707" y="4799919"/>
            <a:ext cx="831423" cy="551484"/>
          </a:xfrm>
          <a:prstGeom prst="rect">
            <a:avLst/>
          </a:prstGeom>
        </p:spPr>
      </p:pic>
      <p:sp>
        <p:nvSpPr>
          <p:cNvPr id="81" name="Textfeld 80"/>
          <p:cNvSpPr txBox="1"/>
          <p:nvPr/>
        </p:nvSpPr>
        <p:spPr>
          <a:xfrm>
            <a:off x="9511809" y="44833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85" name="Textfeld 84"/>
          <p:cNvSpPr txBox="1"/>
          <p:nvPr/>
        </p:nvSpPr>
        <p:spPr>
          <a:xfrm>
            <a:off x="9689500" y="4262699"/>
            <a:ext cx="92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…</a:t>
            </a:r>
          </a:p>
        </p:txBody>
      </p:sp>
      <p:cxnSp>
        <p:nvCxnSpPr>
          <p:cNvPr id="99" name="Gerade Verbindung mit Pfeil 98"/>
          <p:cNvCxnSpPr>
            <a:cxnSpLocks/>
            <a:stCxn id="59" idx="2"/>
            <a:endCxn id="170" idx="0"/>
          </p:cNvCxnSpPr>
          <p:nvPr/>
        </p:nvCxnSpPr>
        <p:spPr>
          <a:xfrm>
            <a:off x="6265787" y="3935001"/>
            <a:ext cx="5498" cy="244914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Grafik 11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2" t="30011" r="18445" b="12840"/>
          <a:stretch/>
        </p:blipFill>
        <p:spPr>
          <a:xfrm>
            <a:off x="7088465" y="4834081"/>
            <a:ext cx="527905" cy="490126"/>
          </a:xfrm>
          <a:prstGeom prst="rect">
            <a:avLst/>
          </a:prstGeom>
        </p:spPr>
      </p:pic>
      <p:pic>
        <p:nvPicPr>
          <p:cNvPr id="124" name="Grafik 1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155" y="3423514"/>
            <a:ext cx="569640" cy="569640"/>
          </a:xfrm>
          <a:prstGeom prst="rect">
            <a:avLst/>
          </a:prstGeom>
          <a:ln>
            <a:noFill/>
          </a:ln>
        </p:spPr>
      </p:pic>
      <p:cxnSp>
        <p:nvCxnSpPr>
          <p:cNvPr id="129" name="Gerade Verbindung mit Pfeil 128"/>
          <p:cNvCxnSpPr>
            <a:cxnSpLocks/>
            <a:stCxn id="124" idx="1"/>
            <a:endCxn id="59" idx="3"/>
          </p:cNvCxnSpPr>
          <p:nvPr/>
        </p:nvCxnSpPr>
        <p:spPr>
          <a:xfrm flipH="1" flipV="1">
            <a:off x="6997252" y="3707823"/>
            <a:ext cx="309903" cy="511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Grafik 131" descr="Monitor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55" y="4243888"/>
            <a:ext cx="1637760" cy="1637760"/>
          </a:xfrm>
          <a:prstGeom prst="rect">
            <a:avLst/>
          </a:prstGeom>
        </p:spPr>
      </p:pic>
      <p:pic>
        <p:nvPicPr>
          <p:cNvPr id="133" name="Grafik 132" descr="Prüfliste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98955" y="3256705"/>
            <a:ext cx="832361" cy="832361"/>
          </a:xfrm>
          <a:prstGeom prst="rect">
            <a:avLst/>
          </a:prstGeom>
        </p:spPr>
      </p:pic>
      <p:pic>
        <p:nvPicPr>
          <p:cNvPr id="170" name="Grafik 169" descr="Filter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978295" y="4179915"/>
            <a:ext cx="585979" cy="432029"/>
          </a:xfrm>
          <a:prstGeom prst="rect">
            <a:avLst/>
          </a:prstGeom>
        </p:spPr>
      </p:pic>
      <p:cxnSp>
        <p:nvCxnSpPr>
          <p:cNvPr id="176" name="Gerade Verbindung mit Pfeil 175"/>
          <p:cNvCxnSpPr>
            <a:cxnSpLocks/>
            <a:stCxn id="170" idx="2"/>
          </p:cNvCxnSpPr>
          <p:nvPr/>
        </p:nvCxnSpPr>
        <p:spPr>
          <a:xfrm flipH="1">
            <a:off x="6265786" y="4611944"/>
            <a:ext cx="5499" cy="297086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38251" y="4585594"/>
            <a:ext cx="1159408" cy="735437"/>
          </a:xfrm>
          <a:prstGeom prst="rect">
            <a:avLst/>
          </a:prstGeom>
        </p:spPr>
      </p:pic>
      <p:pic>
        <p:nvPicPr>
          <p:cNvPr id="39" name="Picture 4" descr="http://westwoodcivicclub.com/wp-content/uploads/2015/11/news-icon.png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" t="6248" r="6322" b="6114"/>
          <a:stretch/>
        </p:blipFill>
        <p:spPr bwMode="auto">
          <a:xfrm>
            <a:off x="1744465" y="3306375"/>
            <a:ext cx="724042" cy="717781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77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6" grpId="0" animBg="1"/>
      <p:bldP spid="45" grpId="0" animBg="1"/>
      <p:bldP spid="46" grpId="0" animBg="1"/>
      <p:bldP spid="73" grpId="0"/>
      <p:bldP spid="79" grpId="0"/>
      <p:bldP spid="8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hteck: abgerundete Ecken 206"/>
          <p:cNvSpPr/>
          <p:nvPr/>
        </p:nvSpPr>
        <p:spPr>
          <a:xfrm>
            <a:off x="2366857" y="2933435"/>
            <a:ext cx="4960204" cy="227191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Jena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8906" y="150963"/>
            <a:ext cx="10127411" cy="1752599"/>
          </a:xfrm>
        </p:spPr>
        <p:txBody>
          <a:bodyPr/>
          <a:lstStyle/>
          <a:p>
            <a:r>
              <a:rPr lang="en-US" dirty="0"/>
              <a:t>SPARQL Engine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4</a:t>
            </a:fld>
            <a:endParaRPr lang="en-GB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51" y="2859385"/>
            <a:ext cx="831423" cy="551484"/>
          </a:xfrm>
          <a:prstGeom prst="rect">
            <a:avLst/>
          </a:prstGeom>
        </p:spPr>
      </p:pic>
      <p:sp>
        <p:nvSpPr>
          <p:cNvPr id="45" name="Rechteck: abgerundete Ecken 44"/>
          <p:cNvSpPr/>
          <p:nvPr/>
        </p:nvSpPr>
        <p:spPr>
          <a:xfrm>
            <a:off x="9817100" y="1977243"/>
            <a:ext cx="1365250" cy="3772031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tx1"/>
                </a:solidFill>
              </a:rPr>
              <a:t>Sources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10036088" y="254073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DBpedia</a:t>
            </a:r>
            <a:endParaRPr lang="de-DE" dirty="0"/>
          </a:p>
        </p:txBody>
      </p:sp>
      <p:pic>
        <p:nvPicPr>
          <p:cNvPr id="78" name="Grafik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51" y="3727478"/>
            <a:ext cx="831423" cy="551484"/>
          </a:xfrm>
          <a:prstGeom prst="rect">
            <a:avLst/>
          </a:prstGeom>
        </p:spPr>
      </p:pic>
      <p:sp>
        <p:nvSpPr>
          <p:cNvPr id="79" name="Textfeld 78"/>
          <p:cNvSpPr txBox="1"/>
          <p:nvPr/>
        </p:nvSpPr>
        <p:spPr>
          <a:xfrm>
            <a:off x="10109760" y="3428866"/>
            <a:ext cx="82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YAGO2</a:t>
            </a:r>
          </a:p>
        </p:txBody>
      </p:sp>
      <p:pic>
        <p:nvPicPr>
          <p:cNvPr id="80" name="Grafik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207" y="4653869"/>
            <a:ext cx="831423" cy="551484"/>
          </a:xfrm>
          <a:prstGeom prst="rect">
            <a:avLst/>
          </a:prstGeom>
        </p:spPr>
      </p:pic>
      <p:sp>
        <p:nvSpPr>
          <p:cNvPr id="81" name="Textfeld 80"/>
          <p:cNvSpPr txBox="1"/>
          <p:nvPr/>
        </p:nvSpPr>
        <p:spPr>
          <a:xfrm>
            <a:off x="10083309" y="43372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85" name="Textfeld 84"/>
          <p:cNvSpPr txBox="1"/>
          <p:nvPr/>
        </p:nvSpPr>
        <p:spPr>
          <a:xfrm>
            <a:off x="10261000" y="4116649"/>
            <a:ext cx="92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…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271859" y="178539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(.*)</a:t>
            </a:r>
            <a:endParaRPr lang="de-DE" b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123861" y="2148357"/>
            <a:ext cx="1656937" cy="577046"/>
            <a:chOff x="5453811" y="2245815"/>
            <a:chExt cx="1656937" cy="577046"/>
          </a:xfrm>
        </p:grpSpPr>
        <p:sp>
          <p:nvSpPr>
            <p:cNvPr id="46" name="Rechteck: abgerundete Ecken 45"/>
            <p:cNvSpPr/>
            <p:nvPr/>
          </p:nvSpPr>
          <p:spPr>
            <a:xfrm>
              <a:off x="5657011" y="2372865"/>
              <a:ext cx="1453737" cy="4499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Jena </a:t>
              </a:r>
              <a:r>
                <a:rPr lang="de-DE" dirty="0" err="1">
                  <a:solidFill>
                    <a:schemeClr val="tx1"/>
                  </a:solidFill>
                </a:rPr>
                <a:t>Queries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0" name="Rechteck: abgerundete Ecken 39"/>
            <p:cNvSpPr/>
            <p:nvPr/>
          </p:nvSpPr>
          <p:spPr>
            <a:xfrm>
              <a:off x="5555411" y="2309340"/>
              <a:ext cx="1453737" cy="4499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Jena </a:t>
              </a:r>
              <a:r>
                <a:rPr lang="de-DE" dirty="0" err="1">
                  <a:solidFill>
                    <a:schemeClr val="tx1"/>
                  </a:solidFill>
                </a:rPr>
                <a:t>Queries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1" name="Rechteck: abgerundete Ecken 40"/>
            <p:cNvSpPr/>
            <p:nvPr/>
          </p:nvSpPr>
          <p:spPr>
            <a:xfrm>
              <a:off x="5453811" y="2245815"/>
              <a:ext cx="1453737" cy="4499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Jena </a:t>
              </a:r>
              <a:r>
                <a:rPr lang="de-DE" dirty="0" err="1">
                  <a:solidFill>
                    <a:schemeClr val="tx1"/>
                  </a:solidFill>
                </a:rPr>
                <a:t>Queries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975770" y="1784043"/>
            <a:ext cx="1111278" cy="896146"/>
            <a:chOff x="2194035" y="2009076"/>
            <a:chExt cx="1111278" cy="896146"/>
          </a:xfrm>
        </p:grpSpPr>
        <p:pic>
          <p:nvPicPr>
            <p:cNvPr id="43" name="Picture 4" descr="City hall building Free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425" b="94089" l="0" r="100000">
                          <a14:foregroundMark x1="5272" y1="63419" x2="5272" y2="63419"/>
                          <a14:foregroundMark x1="40096" y1="85144" x2="40096" y2="85144"/>
                          <a14:foregroundMark x1="87700" y1="79233" x2="87700" y2="792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4035" y="2009076"/>
              <a:ext cx="670936" cy="670936"/>
            </a:xfrm>
            <a:prstGeom prst="rect">
              <a:avLst/>
            </a:prstGeom>
            <a:noFill/>
          </p:spPr>
        </p:pic>
        <p:pic>
          <p:nvPicPr>
            <p:cNvPr id="44" name="Grafik 43" descr="Benutzer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94498" y="2294407"/>
              <a:ext cx="610815" cy="610815"/>
            </a:xfrm>
            <a:prstGeom prst="rect">
              <a:avLst/>
            </a:prstGeom>
          </p:spPr>
        </p:pic>
      </p:grpSp>
      <p:cxnSp>
        <p:nvCxnSpPr>
          <p:cNvPr id="47" name="Gewinkelte Verbindung 20"/>
          <p:cNvCxnSpPr>
            <a:cxnSpLocks/>
            <a:stCxn id="44" idx="3"/>
            <a:endCxn id="41" idx="1"/>
          </p:cNvCxnSpPr>
          <p:nvPr/>
        </p:nvCxnSpPr>
        <p:spPr>
          <a:xfrm flipV="1">
            <a:off x="2087048" y="2373355"/>
            <a:ext cx="5036813" cy="1427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fik 62" descr="Zahnräde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19976" y="3355842"/>
            <a:ext cx="846279" cy="846279"/>
          </a:xfrm>
          <a:prstGeom prst="rect">
            <a:avLst/>
          </a:prstGeom>
        </p:spPr>
      </p:pic>
      <p:cxnSp>
        <p:nvCxnSpPr>
          <p:cNvPr id="64" name="Gewinkelte Verbindung 20"/>
          <p:cNvCxnSpPr>
            <a:cxnSpLocks/>
            <a:stCxn id="46" idx="2"/>
            <a:endCxn id="63" idx="0"/>
          </p:cNvCxnSpPr>
          <p:nvPr/>
        </p:nvCxnSpPr>
        <p:spPr>
          <a:xfrm rot="5400000">
            <a:off x="7683304" y="2985215"/>
            <a:ext cx="630439" cy="11081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winkelte Verbindung 20"/>
          <p:cNvCxnSpPr>
            <a:cxnSpLocks/>
            <a:stCxn id="40" idx="2"/>
            <a:endCxn id="63" idx="0"/>
          </p:cNvCxnSpPr>
          <p:nvPr/>
        </p:nvCxnSpPr>
        <p:spPr>
          <a:xfrm rot="5400000">
            <a:off x="7600741" y="3004253"/>
            <a:ext cx="693964" cy="921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20"/>
          <p:cNvCxnSpPr>
            <a:cxnSpLocks/>
            <a:stCxn id="41" idx="2"/>
            <a:endCxn id="63" idx="0"/>
          </p:cNvCxnSpPr>
          <p:nvPr/>
        </p:nvCxnSpPr>
        <p:spPr>
          <a:xfrm rot="16200000" flipH="1">
            <a:off x="7518179" y="2930904"/>
            <a:ext cx="757489" cy="92386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cxnSpLocks/>
            <a:stCxn id="10" idx="1"/>
            <a:endCxn id="46" idx="3"/>
          </p:cNvCxnSpPr>
          <p:nvPr/>
        </p:nvCxnSpPr>
        <p:spPr>
          <a:xfrm flipH="1" flipV="1">
            <a:off x="8780798" y="2500405"/>
            <a:ext cx="1327053" cy="634722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cxnSpLocks/>
            <a:stCxn id="78" idx="1"/>
            <a:endCxn id="40" idx="3"/>
          </p:cNvCxnSpPr>
          <p:nvPr/>
        </p:nvCxnSpPr>
        <p:spPr>
          <a:xfrm flipH="1" flipV="1">
            <a:off x="8679198" y="2436880"/>
            <a:ext cx="1428653" cy="156634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cxnSpLocks/>
            <a:stCxn id="80" idx="1"/>
            <a:endCxn id="41" idx="3"/>
          </p:cNvCxnSpPr>
          <p:nvPr/>
        </p:nvCxnSpPr>
        <p:spPr>
          <a:xfrm flipH="1" flipV="1">
            <a:off x="8577598" y="2373355"/>
            <a:ext cx="1529609" cy="2556256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pieren 76"/>
          <p:cNvGrpSpPr/>
          <p:nvPr/>
        </p:nvGrpSpPr>
        <p:grpSpPr>
          <a:xfrm>
            <a:off x="992964" y="3234372"/>
            <a:ext cx="1083786" cy="1083786"/>
            <a:chOff x="1306727" y="4032727"/>
            <a:chExt cx="1083786" cy="1083786"/>
          </a:xfrm>
        </p:grpSpPr>
        <p:pic>
          <p:nvPicPr>
            <p:cNvPr id="65" name="Grafik 64" descr="Papier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06727" y="4032727"/>
              <a:ext cx="1083786" cy="1083786"/>
            </a:xfrm>
            <a:prstGeom prst="rect">
              <a:avLst/>
            </a:prstGeom>
          </p:spPr>
        </p:pic>
        <p:sp>
          <p:nvSpPr>
            <p:cNvPr id="75" name="Textfeld 74"/>
            <p:cNvSpPr txBox="1"/>
            <p:nvPr/>
          </p:nvSpPr>
          <p:spPr>
            <a:xfrm>
              <a:off x="1516784" y="4483309"/>
              <a:ext cx="706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OWL</a:t>
              </a:r>
            </a:p>
          </p:txBody>
        </p:sp>
      </p:grpSp>
      <p:pic>
        <p:nvPicPr>
          <p:cNvPr id="92" name="Grafik 9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70" y="3566847"/>
            <a:ext cx="601448" cy="422019"/>
          </a:xfrm>
          <a:prstGeom prst="rect">
            <a:avLst/>
          </a:prstGeom>
        </p:spPr>
      </p:pic>
      <p:cxnSp>
        <p:nvCxnSpPr>
          <p:cNvPr id="93" name="Gewinkelte Verbindung 20"/>
          <p:cNvCxnSpPr>
            <a:cxnSpLocks/>
            <a:stCxn id="65" idx="3"/>
            <a:endCxn id="92" idx="1"/>
          </p:cNvCxnSpPr>
          <p:nvPr/>
        </p:nvCxnSpPr>
        <p:spPr>
          <a:xfrm>
            <a:off x="2076750" y="3776265"/>
            <a:ext cx="550220" cy="1592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Grafik 1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11" y="3365013"/>
            <a:ext cx="1277983" cy="827238"/>
          </a:xfrm>
          <a:prstGeom prst="rect">
            <a:avLst/>
          </a:prstGeom>
        </p:spPr>
      </p:pic>
      <p:cxnSp>
        <p:nvCxnSpPr>
          <p:cNvPr id="115" name="Gewinkelte Verbindung 20"/>
          <p:cNvCxnSpPr>
            <a:cxnSpLocks/>
            <a:stCxn id="63" idx="1"/>
            <a:endCxn id="114" idx="3"/>
          </p:cNvCxnSpPr>
          <p:nvPr/>
        </p:nvCxnSpPr>
        <p:spPr>
          <a:xfrm rot="10800000">
            <a:off x="7058694" y="3778632"/>
            <a:ext cx="461282" cy="35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Grafik 119"/>
          <p:cNvPicPr>
            <a:picLocks noChangeAspect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963" y="3219203"/>
            <a:ext cx="1917018" cy="1125328"/>
          </a:xfrm>
          <a:prstGeom prst="rect">
            <a:avLst/>
          </a:prstGeom>
        </p:spPr>
      </p:pic>
      <p:pic>
        <p:nvPicPr>
          <p:cNvPr id="111" name="Grafik 110" descr="Kopf mit Zahnrädern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76314" y="3543348"/>
            <a:ext cx="801131" cy="801131"/>
          </a:xfrm>
          <a:prstGeom prst="rect">
            <a:avLst/>
          </a:prstGeom>
        </p:spPr>
      </p:pic>
      <p:cxnSp>
        <p:nvCxnSpPr>
          <p:cNvPr id="122" name="Gewinkelte Verbindung 20"/>
          <p:cNvCxnSpPr>
            <a:cxnSpLocks/>
            <a:stCxn id="114" idx="1"/>
            <a:endCxn id="120" idx="3"/>
          </p:cNvCxnSpPr>
          <p:nvPr/>
        </p:nvCxnSpPr>
        <p:spPr>
          <a:xfrm rot="10800000" flipV="1">
            <a:off x="5430981" y="3778631"/>
            <a:ext cx="349730" cy="323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/>
          <p:cNvCxnSpPr>
            <a:cxnSpLocks/>
            <a:stCxn id="92" idx="3"/>
            <a:endCxn id="120" idx="1"/>
          </p:cNvCxnSpPr>
          <p:nvPr/>
        </p:nvCxnSpPr>
        <p:spPr>
          <a:xfrm>
            <a:off x="3228418" y="3777857"/>
            <a:ext cx="285545" cy="401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winkelte Verbindung 20"/>
          <p:cNvCxnSpPr>
            <a:cxnSpLocks/>
            <a:endCxn id="134" idx="0"/>
          </p:cNvCxnSpPr>
          <p:nvPr/>
        </p:nvCxnSpPr>
        <p:spPr>
          <a:xfrm rot="5400000">
            <a:off x="4159915" y="5225898"/>
            <a:ext cx="592571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/>
          <p:cNvCxnSpPr/>
          <p:nvPr/>
        </p:nvCxnSpPr>
        <p:spPr>
          <a:xfrm>
            <a:off x="2163607" y="1536071"/>
            <a:ext cx="11586" cy="4815684"/>
          </a:xfrm>
          <a:prstGeom prst="lin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8" name="Gewinkelte Verbindung 20"/>
          <p:cNvCxnSpPr>
            <a:cxnSpLocks/>
            <a:stCxn id="136" idx="1"/>
          </p:cNvCxnSpPr>
          <p:nvPr/>
        </p:nvCxnSpPr>
        <p:spPr>
          <a:xfrm rot="10800000" flipV="1">
            <a:off x="1291235" y="5853670"/>
            <a:ext cx="2383062" cy="414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uppieren 141"/>
          <p:cNvGrpSpPr/>
          <p:nvPr/>
        </p:nvGrpSpPr>
        <p:grpSpPr>
          <a:xfrm>
            <a:off x="3674297" y="5261942"/>
            <a:ext cx="2354451" cy="1255443"/>
            <a:chOff x="5906520" y="5648127"/>
            <a:chExt cx="1684080" cy="897987"/>
          </a:xfrm>
        </p:grpSpPr>
        <p:pic>
          <p:nvPicPr>
            <p:cNvPr id="134" name="Grafik 133" descr="Netzwerk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20111766">
              <a:off x="6249197" y="5799850"/>
              <a:ext cx="746264" cy="746264"/>
            </a:xfrm>
            <a:prstGeom prst="rect">
              <a:avLst/>
            </a:prstGeom>
          </p:spPr>
        </p:pic>
        <p:pic>
          <p:nvPicPr>
            <p:cNvPr id="135" name="Grafik 134" descr="Benutzer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36436" y="5676473"/>
              <a:ext cx="505454" cy="505454"/>
            </a:xfrm>
            <a:prstGeom prst="rect">
              <a:avLst/>
            </a:prstGeom>
          </p:spPr>
        </p:pic>
        <p:pic>
          <p:nvPicPr>
            <p:cNvPr id="136" name="Picture 4" descr="City hall building Free Icon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9425" b="94089" l="0" r="100000">
                          <a14:foregroundMark x1="5272" y1="63419" x2="5272" y2="63419"/>
                          <a14:foregroundMark x1="40096" y1="85144" x2="40096" y2="85144"/>
                          <a14:foregroundMark x1="87700" y1="79233" x2="87700" y2="792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6520" y="5798796"/>
              <a:ext cx="545158" cy="545158"/>
            </a:xfrm>
            <a:prstGeom prst="rect">
              <a:avLst/>
            </a:prstGeom>
            <a:noFill/>
          </p:spPr>
        </p:pic>
        <p:pic>
          <p:nvPicPr>
            <p:cNvPr id="137" name="Grafik 136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02" t="30011" r="18445" b="12840"/>
            <a:stretch/>
          </p:blipFill>
          <p:spPr>
            <a:xfrm>
              <a:off x="7062695" y="5648127"/>
              <a:ext cx="527905" cy="490126"/>
            </a:xfrm>
            <a:prstGeom prst="rect">
              <a:avLst/>
            </a:prstGeom>
          </p:spPr>
        </p:pic>
      </p:grpSp>
      <p:pic>
        <p:nvPicPr>
          <p:cNvPr id="128" name="Grafik 127" descr="Filter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652935" y="4268085"/>
            <a:ext cx="1606550" cy="826697"/>
          </a:xfrm>
          <a:prstGeom prst="rect">
            <a:avLst/>
          </a:prstGeom>
        </p:spPr>
      </p:pic>
      <p:pic>
        <p:nvPicPr>
          <p:cNvPr id="213" name="Grafik 212" descr="Prüfliste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6174" y="4262421"/>
            <a:ext cx="832361" cy="832361"/>
          </a:xfrm>
          <a:prstGeom prst="rect">
            <a:avLst/>
          </a:prstGeom>
        </p:spPr>
      </p:pic>
      <p:cxnSp>
        <p:nvCxnSpPr>
          <p:cNvPr id="214" name="Gewinkelte Verbindung 20"/>
          <p:cNvCxnSpPr>
            <a:cxnSpLocks/>
            <a:stCxn id="213" idx="3"/>
            <a:endCxn id="128" idx="1"/>
          </p:cNvCxnSpPr>
          <p:nvPr/>
        </p:nvCxnSpPr>
        <p:spPr>
          <a:xfrm>
            <a:off x="1948535" y="4678602"/>
            <a:ext cx="1704400" cy="2832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15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Server: REST API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1600" dirty="0"/>
              <a:t>POST </a:t>
            </a:r>
            <a:r>
              <a:rPr lang="de-DE" sz="1600" dirty="0">
                <a:hlinkClick r:id="rId2"/>
              </a:rPr>
              <a:t>https://localhost:8443/RetrieveTriples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Retrieves named entities</a:t>
            </a:r>
          </a:p>
          <a:p>
            <a:pPr lvl="1"/>
            <a:r>
              <a:rPr lang="en-GB" sz="1400" dirty="0"/>
              <a:t>Type, URI and properties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Retrieves context triples (connections between entities)</a:t>
            </a:r>
            <a:endParaRPr lang="de-DE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de-DE" sz="1600" dirty="0"/>
              <a:t>GET </a:t>
            </a:r>
            <a:r>
              <a:rPr lang="de-DE" sz="1600" dirty="0">
                <a:hlinkClick r:id="rId3"/>
              </a:rPr>
              <a:t>https://localhost:8443/RetrieveAvailableProperties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Retrieves available properties per entity type</a:t>
            </a:r>
          </a:p>
          <a:p>
            <a:pPr lvl="1"/>
            <a:r>
              <a:rPr lang="en-GB" sz="1400" dirty="0"/>
              <a:t>URI and label</a:t>
            </a:r>
            <a:endParaRPr lang="de-D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951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Chrome extension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/>
              <a:t>Background script on websites</a:t>
            </a:r>
          </a:p>
          <a:p>
            <a:r>
              <a:rPr lang="en-GB" dirty="0"/>
              <a:t>Injects HTML and JavaScript</a:t>
            </a:r>
          </a:p>
          <a:p>
            <a:r>
              <a:rPr lang="en-GB" dirty="0"/>
              <a:t>Handles communication with server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711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GB" dirty="0"/>
              <a:t>Extensible architecture</a:t>
            </a:r>
          </a:p>
          <a:p>
            <a:r>
              <a:rPr lang="en-GB" dirty="0"/>
              <a:t>Easily consumable application</a:t>
            </a:r>
          </a:p>
          <a:p>
            <a:pPr lvl="1"/>
            <a:r>
              <a:rPr lang="en-GB" dirty="0"/>
              <a:t>Retrieves additional information about entities</a:t>
            </a:r>
          </a:p>
          <a:p>
            <a:pPr lvl="1"/>
            <a:r>
              <a:rPr lang="en-GB" dirty="0"/>
              <a:t>Visualizes connections between entities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 </a:t>
            </a:r>
            <a:r>
              <a:rPr lang="en-GB" dirty="0"/>
              <a:t>User saves time: No Wikipedia lookups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100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87430" y="2098525"/>
            <a:ext cx="8574622" cy="2616199"/>
          </a:xfrm>
        </p:spPr>
        <p:txBody>
          <a:bodyPr anchor="ctr"/>
          <a:lstStyle/>
          <a:p>
            <a:pPr algn="ctr"/>
            <a:r>
              <a:rPr lang="en-GB" dirty="0"/>
              <a:t>Demo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875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Backup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537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479</Words>
  <Application>Microsoft Office PowerPoint</Application>
  <PresentationFormat>Breitbild</PresentationFormat>
  <Paragraphs>101</Paragraphs>
  <Slides>13</Slides>
  <Notes>7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Parallax</vt:lpstr>
      <vt:lpstr>Information needs context…</vt:lpstr>
      <vt:lpstr>Entity Annotation and Context from LOD</vt:lpstr>
      <vt:lpstr>Architecture</vt:lpstr>
      <vt:lpstr>SPARQL Engine</vt:lpstr>
      <vt:lpstr>Server: REST API</vt:lpstr>
      <vt:lpstr>Chrome extension</vt:lpstr>
      <vt:lpstr>Conclusion</vt:lpstr>
      <vt:lpstr>Demo</vt:lpstr>
      <vt:lpstr>Backup</vt:lpstr>
      <vt:lpstr>Agenda</vt:lpstr>
      <vt:lpstr>Architecture</vt:lpstr>
      <vt:lpstr>Server: REST API (1)</vt:lpstr>
      <vt:lpstr>Server: REST API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Braun</dc:creator>
  <cp:lastModifiedBy>Sascha Ulbrich</cp:lastModifiedBy>
  <cp:revision>210</cp:revision>
  <dcterms:created xsi:type="dcterms:W3CDTF">2015-11-27T22:10:23Z</dcterms:created>
  <dcterms:modified xsi:type="dcterms:W3CDTF">2016-12-05T14:23:26Z</dcterms:modified>
</cp:coreProperties>
</file>