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9" r:id="rId2"/>
    <p:sldId id="284" r:id="rId3"/>
    <p:sldId id="283" r:id="rId4"/>
    <p:sldId id="293" r:id="rId5"/>
    <p:sldId id="290" r:id="rId6"/>
    <p:sldId id="286" r:id="rId7"/>
    <p:sldId id="291" r:id="rId8"/>
    <p:sldId id="285" r:id="rId9"/>
    <p:sldId id="289" r:id="rId10"/>
    <p:sldId id="258" r:id="rId11"/>
    <p:sldId id="292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81236" autoAdjust="0"/>
  </p:normalViewPr>
  <p:slideViewPr>
    <p:cSldViewPr snapToGrid="0">
      <p:cViewPr>
        <p:scale>
          <a:sx n="100" d="100"/>
          <a:sy n="100" d="100"/>
        </p:scale>
        <p:origin x="-870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8494C-AE34-42CB-89A1-EF65868C4C6A}" type="datetimeFigureOut">
              <a:rPr lang="en-GB" smtClean="0"/>
              <a:t>05/12/2016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D088-27D1-433A-A9A9-E30AD3E13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0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article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…</a:t>
            </a:r>
          </a:p>
          <a:p>
            <a:pPr marL="171450" indent="-171450">
              <a:buFontTx/>
              <a:buChar char="-"/>
            </a:pPr>
            <a:r>
              <a:rPr lang="de-DE" dirty="0"/>
              <a:t>…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wonder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/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Chrome Extension with Config sends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NER identifies </a:t>
            </a:r>
            <a:r>
              <a:rPr lang="en-US" dirty="0" err="1"/>
              <a:t>entites</a:t>
            </a:r>
            <a:r>
              <a:rPr lang="en-US" dirty="0"/>
              <a:t> in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Sources are queried and processed -&gt; consolidated in local context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context </a:t>
            </a:r>
            <a:r>
              <a:rPr lang="en-US" dirty="0" err="1"/>
              <a:t>releveant</a:t>
            </a:r>
            <a:r>
              <a:rPr lang="en-US" dirty="0"/>
              <a:t> information are collected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 returned to CE and visualized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3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Reg-ex search in sources for entities, and there context: Direct and in-direct relations of first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logic to identify most relevant URIs and store locally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of custom OWL specifying the properties across 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Combine via reasoner to inference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custom property selection to filter the relevant properties + context -&gt; return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22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script:</a:t>
            </a:r>
          </a:p>
          <a:p>
            <a:r>
              <a:rPr lang="en-GB" dirty="0"/>
              <a:t>User</a:t>
            </a:r>
            <a:r>
              <a:rPr lang="en-GB" baseline="0" dirty="0"/>
              <a:t> visits his favourite website (Spiegel, </a:t>
            </a:r>
            <a:r>
              <a:rPr lang="en-GB" baseline="0" dirty="0" err="1"/>
              <a:t>bbc</a:t>
            </a:r>
            <a:r>
              <a:rPr lang="en-GB" baseline="0" dirty="0"/>
              <a:t>, CNN)</a:t>
            </a:r>
          </a:p>
          <a:p>
            <a:r>
              <a:rPr lang="en-GB" baseline="0" dirty="0"/>
              <a:t>Reads an article about foreign politics: Trump is filling </a:t>
            </a:r>
            <a:r>
              <a:rPr lang="en-GB" baseline="0"/>
              <a:t>his cabinet (example: http://www.bbc.com/news/world-us-canada-38168382) </a:t>
            </a:r>
            <a:endParaRPr lang="en-GB" baseline="0" dirty="0"/>
          </a:p>
          <a:p>
            <a:r>
              <a:rPr lang="en-GB" baseline="0" dirty="0"/>
              <a:t>Now Trump obviously he knows, but who is this other person that is mentioned here? 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Select the text and click the button!</a:t>
            </a:r>
          </a:p>
          <a:p>
            <a:pPr marL="0" indent="0">
              <a:buFont typeface="Wingdings" pitchFamily="2" charset="2"/>
              <a:buNone/>
            </a:pPr>
            <a:r>
              <a:rPr lang="en-GB" baseline="0" dirty="0">
                <a:sym typeface="Wingdings" panose="05000000000000000000" pitchFamily="2" charset="2"/>
              </a:rPr>
              <a:t>View information about the named entities that were found: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Information about Trump (there seems to be a lot) and the other person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GB" baseline="0" dirty="0">
                <a:sym typeface="Wingdings" panose="05000000000000000000" pitchFamily="2" charset="2"/>
              </a:rPr>
              <a:t>Now this is useful, but what connects Trump to this person? View visualization</a:t>
            </a:r>
          </a:p>
          <a:p>
            <a:pPr marL="171450" indent="-1714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9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the technical side: architecture is extensible, as in new sources can</a:t>
            </a:r>
            <a:r>
              <a:rPr lang="en-GB" baseline="0" dirty="0"/>
              <a:t> easily be added</a:t>
            </a:r>
          </a:p>
          <a:p>
            <a:r>
              <a:rPr lang="en-GB" dirty="0"/>
              <a:t>Chrome</a:t>
            </a:r>
            <a:r>
              <a:rPr lang="en-GB" baseline="0" dirty="0"/>
              <a:t> extension gets pretty much everything from the server, so this would not need any updates</a:t>
            </a:r>
          </a:p>
          <a:p>
            <a:r>
              <a:rPr lang="en-GB" baseline="0" dirty="0"/>
              <a:t>Chrome extension shows a customizable popup</a:t>
            </a:r>
          </a:p>
          <a:p>
            <a:pPr lvl="1"/>
            <a:r>
              <a:rPr lang="en-GB" dirty="0"/>
              <a:t>Retrieves additional information about entities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Visualizes connections between entities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/>
              <a:t>User saves time: No Wikipedia lookups necessary</a:t>
            </a:r>
          </a:p>
          <a:p>
            <a:pPr lvl="1"/>
            <a:endParaRPr lang="en-GB" i="0" dirty="0"/>
          </a:p>
          <a:p>
            <a:endParaRPr lang="en-GB" baseline="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4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6D088-27D1-433A-A9A9-E30AD3E13E1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1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3CAB-27D4-4953-BA7C-39BAE24E605E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4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6690-9EF3-4749-8403-602024AB73D2}" type="datetime1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7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E8A-75A3-4867-94E4-590D730EBB1E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3CC1-5D48-4D8E-A506-FE00E1BA1FC1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4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652-7282-41FA-AD47-BB58E05EBCB1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2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253B-D946-4B16-A4D6-EDCC8FBA3639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0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8B47-D74F-482E-AC4D-924E1F9C02E1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4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4574-8D06-4B14-A4E3-883F870E467D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3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02F4-EBA5-433C-B12C-1A26A76C696F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248398"/>
            <a:ext cx="1143000" cy="365125"/>
          </a:xfrm>
        </p:spPr>
        <p:txBody>
          <a:bodyPr/>
          <a:lstStyle/>
          <a:p>
            <a:fld id="{F7FB45E5-CEA6-436A-9116-67114B66AE83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1799" y="6248399"/>
            <a:ext cx="7084177" cy="365125"/>
          </a:xfrm>
        </p:spPr>
        <p:txBody>
          <a:bodyPr/>
          <a:lstStyle/>
          <a:p>
            <a:r>
              <a:rPr lang="en-GB" dirty="0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6336" y="6248400"/>
            <a:ext cx="551167" cy="365125"/>
          </a:xfrm>
        </p:spPr>
        <p:txBody>
          <a:bodyPr/>
          <a:lstStyle>
            <a:lvl1pPr>
              <a:defRPr sz="1400"/>
            </a:lvl1pPr>
          </a:lstStyle>
          <a:p>
            <a:fld id="{2921BF44-F096-42DF-ADC3-B535522D2EE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5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2DC2-CC95-4628-A2C3-DBCC8B67E0EE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2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6B20-101B-4EF1-A005-17BBB9B97973}" type="datetime1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4D18-03FA-444B-A6E8-081CE70D1F1D}" type="datetime1">
              <a:rPr lang="en-GB" smtClean="0"/>
              <a:t>05/12/2016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0278-C667-458C-BF50-C38C35F84025}" type="datetime1">
              <a:rPr lang="en-GB" smtClean="0"/>
              <a:t>05/12/2016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FF95-CD9F-49D0-9692-6F86CB53E266}" type="datetime1">
              <a:rPr lang="en-GB" smtClean="0"/>
              <a:t>05/12/2016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C31A-CCBC-47C9-B55B-D6E279E5509C}" type="datetime1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B9F4-BB56-4914-9BD8-B56AC1531316}" type="datetime1">
              <a:rPr lang="en-GB" smtClean="0"/>
              <a:t>05/12/2016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IMDb Rating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2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67" y="228600"/>
            <a:ext cx="11248278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767" y="1981199"/>
            <a:ext cx="11248278" cy="365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0DFA59-A6D8-4F35-B196-6C06090E1566}" type="datetime1">
              <a:rPr lang="en-GB" smtClean="0"/>
              <a:t>05/12/2016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IMDb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21BF44-F096-42DF-ADC3-B535522D2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0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svg"/><Relationship Id="rId18" Type="http://schemas.openxmlformats.org/officeDocument/2006/relationships/image" Target="../media/image18.svg"/><Relationship Id="rId3" Type="http://schemas.openxmlformats.org/officeDocument/2006/relationships/image" Target="../media/image6.png"/><Relationship Id="rId21" Type="http://schemas.openxmlformats.org/officeDocument/2006/relationships/image" Target="../media/image17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24" Type="http://schemas.openxmlformats.org/officeDocument/2006/relationships/image" Target="../media/image19.png"/><Relationship Id="rId5" Type="http://schemas.openxmlformats.org/officeDocument/2006/relationships/image" Target="../media/image10.svg"/><Relationship Id="rId15" Type="http://schemas.microsoft.com/office/2007/relationships/hdphoto" Target="../media/hdphoto2.wdp"/><Relationship Id="rId23" Type="http://schemas.microsoft.com/office/2007/relationships/hdphoto" Target="../media/hdphoto3.wdp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13.png"/><Relationship Id="rId2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8.png"/><Relationship Id="rId18" Type="http://schemas.openxmlformats.org/officeDocument/2006/relationships/image" Target="../media/image20.svg"/><Relationship Id="rId26" Type="http://schemas.openxmlformats.org/officeDocument/2006/relationships/image" Target="../media/image14.png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23.png"/><Relationship Id="rId25" Type="http://schemas.microsoft.com/office/2007/relationships/hdphoto" Target="../media/hdphoto2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.sv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2.png"/><Relationship Id="rId24" Type="http://schemas.openxmlformats.org/officeDocument/2006/relationships/image" Target="../media/image13.png"/><Relationship Id="rId5" Type="http://schemas.openxmlformats.org/officeDocument/2006/relationships/image" Target="../media/image2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svg"/><Relationship Id="rId19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microsoft.com/office/2007/relationships/hdphoto" Target="../media/hdphoto3.wdp"/><Relationship Id="rId22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443/RetrieveAvailableProperties" TargetMode="External"/><Relationship Id="rId2" Type="http://schemas.openxmlformats.org/officeDocument/2006/relationships/hyperlink" Target="https://localhost:8443/RetrieveTriple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7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3.wdp"/><Relationship Id="rId5" Type="http://schemas.openxmlformats.org/officeDocument/2006/relationships/image" Target="../media/image9.png"/><Relationship Id="rId15" Type="http://schemas.openxmlformats.org/officeDocument/2006/relationships/image" Target="../media/image31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29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5.sv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microsoft.com/office/2007/relationships/hdphoto" Target="../media/hdphoto4.wdp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needs context…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818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/>
          <p:cNvSpPr/>
          <p:nvPr/>
        </p:nvSpPr>
        <p:spPr>
          <a:xfrm>
            <a:off x="2904299" y="3305141"/>
            <a:ext cx="1224685" cy="121439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040459" y="5224070"/>
            <a:ext cx="1696979" cy="2773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stCxn id="12" idx="5"/>
            <a:endCxn id="15" idx="1"/>
          </p:cNvCxnSpPr>
          <p:nvPr/>
        </p:nvCxnSpPr>
        <p:spPr>
          <a:xfrm>
            <a:off x="3949633" y="4341691"/>
            <a:ext cx="339343" cy="92299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272028" y="2854511"/>
            <a:ext cx="14640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76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10</a:t>
            </a:fld>
            <a:endParaRPr lang="en-GB"/>
          </a:p>
        </p:txBody>
      </p:sp>
      <p:sp>
        <p:nvSpPr>
          <p:cNvPr id="9" name="Inhaltsplatzhalter 4"/>
          <p:cNvSpPr>
            <a:spLocks noGrp="1"/>
          </p:cNvSpPr>
          <p:nvPr>
            <p:ph idx="1"/>
          </p:nvPr>
        </p:nvSpPr>
        <p:spPr>
          <a:xfrm>
            <a:off x="948906" y="1903562"/>
            <a:ext cx="10127411" cy="38876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Named Entity Recognition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SPARQL Engine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Server</a:t>
            </a:r>
          </a:p>
          <a:p>
            <a:pPr marL="914400" lvl="1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Chrome Extension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5000"/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86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3074" name="Picture 2" descr="C:\Users\Oliver\workspace java local\SemanticWebTechnologies\ProjectReport\img\Architecture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97" y="1469914"/>
            <a:ext cx="5100205" cy="52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44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 (1)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POST </a:t>
            </a:r>
            <a:r>
              <a:rPr lang="de-DE" dirty="0">
                <a:hlinkClick r:id="rId2"/>
              </a:rPr>
              <a:t>https://localhost:8443/RetrieveTriples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Request body: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Response body: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97" y="3352207"/>
            <a:ext cx="4495441" cy="277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21" y="3352207"/>
            <a:ext cx="4438650" cy="115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46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 (2)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dirty="0"/>
              <a:t>GET https://localhost:8443/RetrieveAvailableProperties</a:t>
            </a:r>
            <a:br>
              <a:rPr lang="de-DE" dirty="0"/>
            </a:br>
            <a:r>
              <a:rPr lang="de-DE" dirty="0"/>
              <a:t>Response body: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2" y="2797629"/>
            <a:ext cx="3259616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2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Annotation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LOD</a:t>
            </a:r>
          </a:p>
        </p:txBody>
      </p:sp>
      <p:pic>
        <p:nvPicPr>
          <p:cNvPr id="1028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248" r="6322" b="6114"/>
          <a:stretch/>
        </p:blipFill>
        <p:spPr bwMode="auto">
          <a:xfrm>
            <a:off x="2378143" y="1478921"/>
            <a:ext cx="4909279" cy="48668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217765" y="2038662"/>
            <a:ext cx="2824232" cy="4190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25260" y="2038663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estwoodcivicclub.com/wp-content/uploads/2015/11/news-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38956" r="34210" b="41339"/>
          <a:stretch/>
        </p:blipFill>
        <p:spPr bwMode="auto">
          <a:xfrm>
            <a:off x="7233863" y="3132945"/>
            <a:ext cx="2780676" cy="10942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7328630" y="3232150"/>
            <a:ext cx="971550" cy="946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80" y="3275480"/>
            <a:ext cx="859489" cy="8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ity hall building Fre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5" b="94089" l="0" r="100000">
                        <a14:foregroundMark x1="5272" y1="63419" x2="5272" y2="63419"/>
                        <a14:foregroundMark x1="40096" y1="85144" x2="40096" y2="85144"/>
                        <a14:foregroundMark x1="87700" y1="79233" x2="87700" y2="79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422" y="4327007"/>
            <a:ext cx="1135920" cy="1135920"/>
          </a:xfrm>
          <a:prstGeom prst="rect">
            <a:avLst/>
          </a:prstGeom>
          <a:noFill/>
        </p:spPr>
      </p:pic>
      <p:pic>
        <p:nvPicPr>
          <p:cNvPr id="12" name="Grafik 11" descr="Netzwerk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20867688">
            <a:off x="7971306" y="4376273"/>
            <a:ext cx="1638080" cy="1638080"/>
          </a:xfrm>
          <a:prstGeom prst="rect">
            <a:avLst/>
          </a:prstGeom>
        </p:spPr>
      </p:pic>
      <p:pic>
        <p:nvPicPr>
          <p:cNvPr id="13" name="Grafik 12" descr="Benutzer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914911" y="4160014"/>
            <a:ext cx="1103605" cy="11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0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3</a:t>
            </a:fld>
            <a:endParaRPr lang="en-GB"/>
          </a:p>
        </p:txBody>
      </p:sp>
      <p:sp>
        <p:nvSpPr>
          <p:cNvPr id="3" name="Rechteck: abgerundete Ecken 2"/>
          <p:cNvSpPr/>
          <p:nvPr/>
        </p:nvSpPr>
        <p:spPr>
          <a:xfrm>
            <a:off x="828491" y="2123294"/>
            <a:ext cx="1797756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3512519" y="2123293"/>
            <a:ext cx="4777214" cy="37720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Java Server</a:t>
            </a:r>
          </a:p>
        </p:txBody>
      </p:sp>
      <p:sp>
        <p:nvSpPr>
          <p:cNvPr id="36" name="Rechteck: abgerundete Ecken 35"/>
          <p:cNvSpPr/>
          <p:nvPr/>
        </p:nvSpPr>
        <p:spPr>
          <a:xfrm>
            <a:off x="3677289" y="2686788"/>
            <a:ext cx="1459183" cy="2013434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Named</a:t>
            </a:r>
            <a:r>
              <a:rPr lang="de-DE" dirty="0">
                <a:solidFill>
                  <a:schemeClr val="tx1"/>
                </a:solidFill>
              </a:rPr>
              <a:t> Entity Recognition</a:t>
            </a:r>
          </a:p>
        </p:txBody>
      </p:sp>
      <p:sp>
        <p:nvSpPr>
          <p:cNvPr id="46" name="Rechteck: abgerundete Ecken 45"/>
          <p:cNvSpPr/>
          <p:nvPr/>
        </p:nvSpPr>
        <p:spPr>
          <a:xfrm>
            <a:off x="5379514" y="2686787"/>
            <a:ext cx="2786585" cy="30341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SPARQL Engine</a:t>
            </a:r>
          </a:p>
        </p:txBody>
      </p:sp>
      <p:cxnSp>
        <p:nvCxnSpPr>
          <p:cNvPr id="51" name="Gerade Verbindung mit Pfeil 50"/>
          <p:cNvCxnSpPr>
            <a:cxnSpLocks/>
            <a:stCxn id="36" idx="3"/>
          </p:cNvCxnSpPr>
          <p:nvPr/>
        </p:nvCxnSpPr>
        <p:spPr>
          <a:xfrm>
            <a:off x="5136472" y="3693505"/>
            <a:ext cx="24304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fik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21" y="3480645"/>
            <a:ext cx="1462931" cy="454356"/>
          </a:xfrm>
          <a:prstGeom prst="rect">
            <a:avLst/>
          </a:prstGeom>
        </p:spPr>
      </p:pic>
      <p:cxnSp>
        <p:nvCxnSpPr>
          <p:cNvPr id="66" name="Gerade Verbindung mit Pfeil 65"/>
          <p:cNvCxnSpPr>
            <a:cxnSpLocks/>
            <a:stCxn id="88" idx="1"/>
            <a:endCxn id="71" idx="3"/>
          </p:cNvCxnSpPr>
          <p:nvPr/>
        </p:nvCxnSpPr>
        <p:spPr>
          <a:xfrm flipH="1" flipV="1">
            <a:off x="7995634" y="3706785"/>
            <a:ext cx="1552307" cy="12409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6" idx="1"/>
            <a:endCxn id="71" idx="3"/>
          </p:cNvCxnSpPr>
          <p:nvPr/>
        </p:nvCxnSpPr>
        <p:spPr>
          <a:xfrm flipH="1" flipV="1">
            <a:off x="7995634" y="3706785"/>
            <a:ext cx="1540976" cy="28185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cxnSpLocks/>
            <a:stCxn id="82" idx="1"/>
            <a:endCxn id="71" idx="3"/>
          </p:cNvCxnSpPr>
          <p:nvPr/>
        </p:nvCxnSpPr>
        <p:spPr>
          <a:xfrm flipH="1">
            <a:off x="7995634" y="3023432"/>
            <a:ext cx="1538423" cy="68335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cxnSpLocks/>
            <a:stCxn id="71" idx="1"/>
            <a:endCxn id="59" idx="3"/>
          </p:cNvCxnSpPr>
          <p:nvPr/>
        </p:nvCxnSpPr>
        <p:spPr>
          <a:xfrm flipH="1">
            <a:off x="6997252" y="3706785"/>
            <a:ext cx="276906" cy="1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/>
          <p:cNvCxnSpPr>
            <a:cxnSpLocks/>
          </p:cNvCxnSpPr>
          <p:nvPr/>
        </p:nvCxnSpPr>
        <p:spPr>
          <a:xfrm>
            <a:off x="6271285" y="4262699"/>
            <a:ext cx="0" cy="53722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922755" y="4225526"/>
            <a:ext cx="1637760" cy="1637760"/>
            <a:chOff x="998955" y="4219176"/>
            <a:chExt cx="1637760" cy="1637760"/>
          </a:xfrm>
        </p:grpSpPr>
        <p:pic>
          <p:nvPicPr>
            <p:cNvPr id="132" name="Grafik 131" descr="Monito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98955" y="4219176"/>
              <a:ext cx="1637760" cy="1637760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8251" y="4560882"/>
              <a:ext cx="1159408" cy="735437"/>
            </a:xfrm>
            <a:prstGeom prst="rect">
              <a:avLst/>
            </a:prstGeom>
          </p:spPr>
        </p:pic>
      </p:grpSp>
      <p:grpSp>
        <p:nvGrpSpPr>
          <p:cNvPr id="44" name="Group 65"/>
          <p:cNvGrpSpPr/>
          <p:nvPr/>
        </p:nvGrpSpPr>
        <p:grpSpPr>
          <a:xfrm>
            <a:off x="1675581" y="3332810"/>
            <a:ext cx="782793" cy="946599"/>
            <a:chOff x="7000766" y="3700176"/>
            <a:chExt cx="782793" cy="946599"/>
          </a:xfrm>
        </p:grpSpPr>
        <p:pic>
          <p:nvPicPr>
            <p:cNvPr id="47" name="Picture 4" descr="http://westwoodcivicclub.com/wp-content/uploads/2015/11/news-icon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" t="6248" r="6322" b="6114"/>
            <a:stretch/>
          </p:blipFill>
          <p:spPr bwMode="auto">
            <a:xfrm>
              <a:off x="7033186" y="3700176"/>
              <a:ext cx="724042" cy="71778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67"/>
            <p:cNvSpPr txBox="1"/>
            <p:nvPr/>
          </p:nvSpPr>
          <p:spPr>
            <a:xfrm>
              <a:off x="7000766" y="4338998"/>
              <a:ext cx="782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Content</a:t>
              </a:r>
              <a:endParaRPr lang="de-DE" sz="1400" dirty="0"/>
            </a:p>
          </p:txBody>
        </p:sp>
      </p:grpSp>
      <p:grpSp>
        <p:nvGrpSpPr>
          <p:cNvPr id="50" name="Group 59"/>
          <p:cNvGrpSpPr/>
          <p:nvPr/>
        </p:nvGrpSpPr>
        <p:grpSpPr>
          <a:xfrm>
            <a:off x="895008" y="3200445"/>
            <a:ext cx="832361" cy="1074589"/>
            <a:chOff x="6306726" y="3650506"/>
            <a:chExt cx="832361" cy="1074589"/>
          </a:xfrm>
        </p:grpSpPr>
        <p:pic>
          <p:nvPicPr>
            <p:cNvPr id="52" name="Grafik 132" descr="Prüfliste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4" name="TextBox 55"/>
            <p:cNvSpPr txBox="1"/>
            <p:nvPr/>
          </p:nvSpPr>
          <p:spPr>
            <a:xfrm>
              <a:off x="6324845" y="4417318"/>
              <a:ext cx="797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Options</a:t>
              </a:r>
              <a:endParaRPr lang="de-DE" sz="14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772151" y="4611673"/>
            <a:ext cx="1901968" cy="1129422"/>
            <a:chOff x="5772151" y="4611673"/>
            <a:chExt cx="1901968" cy="1129422"/>
          </a:xfrm>
        </p:grpSpPr>
        <p:grpSp>
          <p:nvGrpSpPr>
            <p:cNvPr id="4" name="Gruppieren 3"/>
            <p:cNvGrpSpPr/>
            <p:nvPr/>
          </p:nvGrpSpPr>
          <p:grpSpPr>
            <a:xfrm>
              <a:off x="5932289" y="4611673"/>
              <a:ext cx="1684081" cy="897987"/>
              <a:chOff x="5932289" y="4834081"/>
              <a:chExt cx="1684081" cy="897987"/>
            </a:xfrm>
          </p:grpSpPr>
          <p:pic>
            <p:nvPicPr>
              <p:cNvPr id="49" name="Grafik 48" descr="Netzwerk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 rot="20111766">
                <a:off x="6274967" y="4985804"/>
                <a:ext cx="746264" cy="746264"/>
              </a:xfrm>
              <a:prstGeom prst="rect">
                <a:avLst/>
              </a:prstGeom>
            </p:spPr>
          </p:pic>
          <p:pic>
            <p:nvPicPr>
              <p:cNvPr id="60" name="Grafik 59" descr="Benutzer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6662206" y="4862427"/>
                <a:ext cx="505454" cy="505454"/>
              </a:xfrm>
              <a:prstGeom prst="rect">
                <a:avLst/>
              </a:prstGeom>
            </p:spPr>
          </p:pic>
          <p:pic>
            <p:nvPicPr>
              <p:cNvPr id="61" name="Picture 4" descr="City hall building Free Ico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425" b="94089" l="0" r="100000">
                            <a14:foregroundMark x1="5272" y1="63419" x2="5272" y2="63419"/>
                            <a14:foregroundMark x1="40096" y1="85144" x2="40096" y2="85144"/>
                            <a14:foregroundMark x1="87700" y1="79233" x2="87700" y2="792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2289" y="4987924"/>
                <a:ext cx="554235" cy="554235"/>
              </a:xfrm>
              <a:prstGeom prst="rect">
                <a:avLst/>
              </a:prstGeom>
              <a:noFill/>
            </p:spPr>
          </p:pic>
          <p:pic>
            <p:nvPicPr>
              <p:cNvPr id="117" name="Grafik 11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2" t="30011" r="18445" b="12840"/>
              <a:stretch/>
            </p:blipFill>
            <p:spPr>
              <a:xfrm>
                <a:off x="7088465" y="4834081"/>
                <a:ext cx="527905" cy="490126"/>
              </a:xfrm>
              <a:prstGeom prst="rect">
                <a:avLst/>
              </a:prstGeom>
            </p:spPr>
          </p:pic>
        </p:grpSp>
        <p:sp>
          <p:nvSpPr>
            <p:cNvPr id="55" name="TextBox 94"/>
            <p:cNvSpPr txBox="1"/>
            <p:nvPr/>
          </p:nvSpPr>
          <p:spPr>
            <a:xfrm>
              <a:off x="5772151" y="5433318"/>
              <a:ext cx="1901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Context and Properties</a:t>
              </a:r>
              <a:endParaRPr lang="de-DE" sz="1400" dirty="0"/>
            </a:p>
          </p:txBody>
        </p:sp>
      </p:grpSp>
      <p:cxnSp>
        <p:nvCxnSpPr>
          <p:cNvPr id="63" name="Gerade Verbindung mit Pfeil 62"/>
          <p:cNvCxnSpPr>
            <a:cxnSpLocks/>
            <a:stCxn id="47" idx="3"/>
            <a:endCxn id="36" idx="1"/>
          </p:cNvCxnSpPr>
          <p:nvPr/>
        </p:nvCxnSpPr>
        <p:spPr>
          <a:xfrm>
            <a:off x="2432043" y="3691701"/>
            <a:ext cx="1245246" cy="180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Grafik 169" descr="Filter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5848077" y="3952105"/>
            <a:ext cx="852350" cy="432029"/>
          </a:xfrm>
          <a:prstGeom prst="rect">
            <a:avLst/>
          </a:prstGeom>
        </p:spPr>
      </p:pic>
      <p:pic>
        <p:nvPicPr>
          <p:cNvPr id="71" name="Grafik 70" descr="Zahnräder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7274158" y="3346047"/>
            <a:ext cx="721476" cy="721476"/>
          </a:xfrm>
          <a:prstGeom prst="rect">
            <a:avLst/>
          </a:prstGeom>
        </p:spPr>
      </p:pic>
      <p:cxnSp>
        <p:nvCxnSpPr>
          <p:cNvPr id="76" name="Gerade Verbindung mit Pfeil 75"/>
          <p:cNvCxnSpPr>
            <a:cxnSpLocks/>
            <a:stCxn id="61" idx="1"/>
            <a:endCxn id="132" idx="3"/>
          </p:cNvCxnSpPr>
          <p:nvPr/>
        </p:nvCxnSpPr>
        <p:spPr>
          <a:xfrm flipH="1">
            <a:off x="2560515" y="5042634"/>
            <a:ext cx="3371774" cy="177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>
            <a:off x="9246504" y="2123293"/>
            <a:ext cx="1400076" cy="3772031"/>
            <a:chOff x="9246504" y="2123293"/>
            <a:chExt cx="1400076" cy="3772031"/>
          </a:xfrm>
        </p:grpSpPr>
        <p:pic>
          <p:nvPicPr>
            <p:cNvPr id="82" name="Grafik 81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057" y="2747690"/>
              <a:ext cx="831423" cy="551484"/>
            </a:xfrm>
            <a:prstGeom prst="rect">
              <a:avLst/>
            </a:prstGeom>
          </p:spPr>
        </p:pic>
        <p:sp>
          <p:nvSpPr>
            <p:cNvPr id="83" name="Rechteck: abgerundete Ecken 82"/>
            <p:cNvSpPr/>
            <p:nvPr/>
          </p:nvSpPr>
          <p:spPr>
            <a:xfrm>
              <a:off x="9246504" y="2123293"/>
              <a:ext cx="1365250" cy="3772031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Sources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9566860" y="326335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DBpedia</a:t>
              </a:r>
              <a:endParaRPr lang="de-DE" sz="1400" dirty="0"/>
            </a:p>
          </p:txBody>
        </p:sp>
        <p:pic>
          <p:nvPicPr>
            <p:cNvPr id="86" name="Grafik 85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610" y="3712897"/>
              <a:ext cx="831423" cy="551484"/>
            </a:xfrm>
            <a:prstGeom prst="rect">
              <a:avLst/>
            </a:prstGeom>
          </p:spPr>
        </p:pic>
        <p:sp>
          <p:nvSpPr>
            <p:cNvPr id="87" name="Textfeld 86"/>
            <p:cNvSpPr txBox="1"/>
            <p:nvPr/>
          </p:nvSpPr>
          <p:spPr>
            <a:xfrm>
              <a:off x="9605078" y="4246497"/>
              <a:ext cx="686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YAGO2</a:t>
              </a:r>
            </a:p>
          </p:txBody>
        </p:sp>
        <p:pic>
          <p:nvPicPr>
            <p:cNvPr id="88" name="Grafik 8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7941" y="4672029"/>
              <a:ext cx="831423" cy="551484"/>
            </a:xfrm>
            <a:prstGeom prst="rect">
              <a:avLst/>
            </a:prstGeom>
          </p:spPr>
        </p:pic>
        <p:sp>
          <p:nvSpPr>
            <p:cNvPr id="89" name="Textfeld 88"/>
            <p:cNvSpPr txBox="1"/>
            <p:nvPr/>
          </p:nvSpPr>
          <p:spPr>
            <a:xfrm>
              <a:off x="9726390" y="4951235"/>
              <a:ext cx="920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/>
                <a:t>…</a:t>
              </a:r>
            </a:p>
          </p:txBody>
        </p:sp>
      </p:grpSp>
      <p:grpSp>
        <p:nvGrpSpPr>
          <p:cNvPr id="90" name="Group 91"/>
          <p:cNvGrpSpPr/>
          <p:nvPr/>
        </p:nvGrpSpPr>
        <p:grpSpPr>
          <a:xfrm>
            <a:off x="3747296" y="3713460"/>
            <a:ext cx="1319168" cy="898213"/>
            <a:chOff x="7808451" y="4667024"/>
            <a:chExt cx="1319168" cy="898213"/>
          </a:xfrm>
        </p:grpSpPr>
        <p:pic>
          <p:nvPicPr>
            <p:cNvPr id="91" name="Picture 4" descr="City hall building Free Icon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6" y="4667024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92" name="Grafik 52" descr="Benutzer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8497799" y="4742591"/>
              <a:ext cx="610815" cy="610815"/>
            </a:xfrm>
            <a:prstGeom prst="rect">
              <a:avLst/>
            </a:prstGeom>
          </p:spPr>
        </p:pic>
        <p:sp>
          <p:nvSpPr>
            <p:cNvPr id="93" name="TextBox 94"/>
            <p:cNvSpPr txBox="1"/>
            <p:nvPr/>
          </p:nvSpPr>
          <p:spPr>
            <a:xfrm>
              <a:off x="7808451" y="5257460"/>
              <a:ext cx="131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Named Entities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27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hteck: abgerundete Ecken 206"/>
          <p:cNvSpPr/>
          <p:nvPr/>
        </p:nvSpPr>
        <p:spPr>
          <a:xfrm>
            <a:off x="2366857" y="2933435"/>
            <a:ext cx="4960204" cy="227191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Jena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8906" y="150963"/>
            <a:ext cx="10127411" cy="1752599"/>
          </a:xfrm>
        </p:spPr>
        <p:txBody>
          <a:bodyPr/>
          <a:lstStyle/>
          <a:p>
            <a:r>
              <a:rPr lang="en-US" dirty="0"/>
              <a:t>SPARQL Engine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t>4</a:t>
            </a:fld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53" y="2601640"/>
            <a:ext cx="831423" cy="551484"/>
          </a:xfrm>
          <a:prstGeom prst="rect">
            <a:avLst/>
          </a:prstGeom>
        </p:spPr>
      </p:pic>
      <p:sp>
        <p:nvSpPr>
          <p:cNvPr id="45" name="Rechteck: abgerundete Ecken 44"/>
          <p:cNvSpPr/>
          <p:nvPr/>
        </p:nvSpPr>
        <p:spPr>
          <a:xfrm>
            <a:off x="9817100" y="1977243"/>
            <a:ext cx="1365250" cy="3772031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Sources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10137456" y="311730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DBpedia</a:t>
            </a:r>
            <a:endParaRPr lang="de-DE" sz="1400" dirty="0"/>
          </a:p>
        </p:txBody>
      </p:sp>
      <p:pic>
        <p:nvPicPr>
          <p:cNvPr id="78" name="Grafik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06" y="3566847"/>
            <a:ext cx="831423" cy="551484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10175674" y="4100447"/>
            <a:ext cx="6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YAGO2</a:t>
            </a:r>
          </a:p>
        </p:txBody>
      </p:sp>
      <p:pic>
        <p:nvPicPr>
          <p:cNvPr id="80" name="Grafik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7" y="4525979"/>
            <a:ext cx="831423" cy="551484"/>
          </a:xfrm>
          <a:prstGeom prst="rect">
            <a:avLst/>
          </a:prstGeom>
        </p:spPr>
      </p:pic>
      <p:sp>
        <p:nvSpPr>
          <p:cNvPr id="81" name="Textfeld 80"/>
          <p:cNvSpPr txBox="1"/>
          <p:nvPr/>
        </p:nvSpPr>
        <p:spPr>
          <a:xfrm>
            <a:off x="10083309" y="43372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10296986" y="4805185"/>
            <a:ext cx="92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…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271859" y="178539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(.*)</a:t>
            </a:r>
            <a:endParaRPr lang="de-DE" b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327061" y="2148357"/>
            <a:ext cx="1656937" cy="577046"/>
            <a:chOff x="5453811" y="2245815"/>
            <a:chExt cx="1656937" cy="577046"/>
          </a:xfrm>
        </p:grpSpPr>
        <p:sp>
          <p:nvSpPr>
            <p:cNvPr id="46" name="Rechteck: abgerundete Ecken 45"/>
            <p:cNvSpPr/>
            <p:nvPr/>
          </p:nvSpPr>
          <p:spPr>
            <a:xfrm>
              <a:off x="5657011" y="2372865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: abgerundete Ecken 39"/>
            <p:cNvSpPr/>
            <p:nvPr/>
          </p:nvSpPr>
          <p:spPr>
            <a:xfrm>
              <a:off x="5555411" y="2309340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: abgerundete Ecken 40"/>
            <p:cNvSpPr/>
            <p:nvPr/>
          </p:nvSpPr>
          <p:spPr>
            <a:xfrm>
              <a:off x="5453811" y="2245815"/>
              <a:ext cx="1453737" cy="4499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Jena </a:t>
              </a:r>
              <a:r>
                <a:rPr lang="de-DE" dirty="0" err="1">
                  <a:solidFill>
                    <a:schemeClr val="tx1"/>
                  </a:solidFill>
                </a:rPr>
                <a:t>Queries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Gewinkelte Verbindung 20"/>
          <p:cNvCxnSpPr>
            <a:cxnSpLocks/>
            <a:stCxn id="46" idx="2"/>
            <a:endCxn id="63" idx="0"/>
          </p:cNvCxnSpPr>
          <p:nvPr/>
        </p:nvCxnSpPr>
        <p:spPr>
          <a:xfrm rot="5400000">
            <a:off x="7886504" y="2985215"/>
            <a:ext cx="630439" cy="1108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20"/>
          <p:cNvCxnSpPr>
            <a:cxnSpLocks/>
            <a:stCxn id="40" idx="2"/>
            <a:endCxn id="63" idx="0"/>
          </p:cNvCxnSpPr>
          <p:nvPr/>
        </p:nvCxnSpPr>
        <p:spPr>
          <a:xfrm rot="5400000">
            <a:off x="7803941" y="3004253"/>
            <a:ext cx="693964" cy="92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20"/>
          <p:cNvCxnSpPr>
            <a:cxnSpLocks/>
            <a:stCxn id="41" idx="2"/>
            <a:endCxn id="63" idx="0"/>
          </p:cNvCxnSpPr>
          <p:nvPr/>
        </p:nvCxnSpPr>
        <p:spPr>
          <a:xfrm rot="16200000" flipH="1">
            <a:off x="7721379" y="2930904"/>
            <a:ext cx="757489" cy="9238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cxnSpLocks/>
            <a:stCxn id="10" idx="1"/>
            <a:endCxn id="46" idx="3"/>
          </p:cNvCxnSpPr>
          <p:nvPr/>
        </p:nvCxnSpPr>
        <p:spPr>
          <a:xfrm flipH="1" flipV="1">
            <a:off x="8983998" y="2500405"/>
            <a:ext cx="1120655" cy="37697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cxnSpLocks/>
            <a:stCxn id="78" idx="1"/>
            <a:endCxn id="40" idx="3"/>
          </p:cNvCxnSpPr>
          <p:nvPr/>
        </p:nvCxnSpPr>
        <p:spPr>
          <a:xfrm flipH="1" flipV="1">
            <a:off x="8882398" y="2436880"/>
            <a:ext cx="1224808" cy="140570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cxnSpLocks/>
            <a:stCxn id="80" idx="1"/>
            <a:endCxn id="41" idx="3"/>
          </p:cNvCxnSpPr>
          <p:nvPr/>
        </p:nvCxnSpPr>
        <p:spPr>
          <a:xfrm flipH="1" flipV="1">
            <a:off x="8780798" y="2373355"/>
            <a:ext cx="1337739" cy="242836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winkelte Verbindung 20"/>
          <p:cNvCxnSpPr>
            <a:cxnSpLocks/>
            <a:stCxn id="63" idx="1"/>
            <a:endCxn id="114" idx="3"/>
          </p:cNvCxnSpPr>
          <p:nvPr/>
        </p:nvCxnSpPr>
        <p:spPr>
          <a:xfrm rot="10800000">
            <a:off x="7058694" y="3778632"/>
            <a:ext cx="664482" cy="3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3513963" y="3219203"/>
            <a:ext cx="1917018" cy="1371216"/>
            <a:chOff x="3513963" y="3219203"/>
            <a:chExt cx="1917018" cy="1371216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3513963" y="3219203"/>
              <a:ext cx="1917018" cy="1371216"/>
              <a:chOff x="3513963" y="3219203"/>
              <a:chExt cx="1917018" cy="1371216"/>
            </a:xfrm>
          </p:grpSpPr>
          <p:pic>
            <p:nvPicPr>
              <p:cNvPr id="120" name="Grafik 11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3963" y="3219203"/>
                <a:ext cx="1917018" cy="1125328"/>
              </a:xfrm>
              <a:prstGeom prst="rect">
                <a:avLst/>
              </a:prstGeom>
            </p:spPr>
          </p:pic>
          <p:sp>
            <p:nvSpPr>
              <p:cNvPr id="58" name="TextBox 55"/>
              <p:cNvSpPr txBox="1"/>
              <p:nvPr/>
            </p:nvSpPr>
            <p:spPr>
              <a:xfrm>
                <a:off x="3756838" y="4282642"/>
                <a:ext cx="14382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Inference Model</a:t>
                </a:r>
                <a:endParaRPr lang="de-DE" sz="1400" dirty="0"/>
              </a:p>
            </p:txBody>
          </p:sp>
        </p:grpSp>
        <p:pic>
          <p:nvPicPr>
            <p:cNvPr id="111" name="Grafik 110" descr="Kopf mit Zahnräder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076314" y="3543348"/>
              <a:ext cx="801131" cy="801131"/>
            </a:xfrm>
            <a:prstGeom prst="rect">
              <a:avLst/>
            </a:prstGeom>
          </p:spPr>
        </p:pic>
      </p:grpSp>
      <p:cxnSp>
        <p:nvCxnSpPr>
          <p:cNvPr id="147" name="Gerade Verbindung mit Pfeil 146"/>
          <p:cNvCxnSpPr>
            <a:cxnSpLocks/>
            <a:stCxn id="92" idx="3"/>
            <a:endCxn id="120" idx="1"/>
          </p:cNvCxnSpPr>
          <p:nvPr/>
        </p:nvCxnSpPr>
        <p:spPr>
          <a:xfrm>
            <a:off x="3330018" y="3777857"/>
            <a:ext cx="183945" cy="40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winkelte Verbindung 20"/>
          <p:cNvCxnSpPr>
            <a:cxnSpLocks/>
          </p:cNvCxnSpPr>
          <p:nvPr/>
        </p:nvCxnSpPr>
        <p:spPr>
          <a:xfrm rot="5400000">
            <a:off x="4159915" y="5225898"/>
            <a:ext cx="59257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/>
          <p:cNvCxnSpPr>
            <a:cxnSpLocks/>
          </p:cNvCxnSpPr>
          <p:nvPr/>
        </p:nvCxnSpPr>
        <p:spPr>
          <a:xfrm>
            <a:off x="2175837" y="1903562"/>
            <a:ext cx="0" cy="3547954"/>
          </a:xfrm>
          <a:prstGeom prst="lin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8" name="Grafik 127" descr="Filter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652935" y="4453433"/>
            <a:ext cx="1606550" cy="826697"/>
          </a:xfrm>
          <a:prstGeom prst="rect">
            <a:avLst/>
          </a:prstGeom>
        </p:spPr>
      </p:pic>
      <p:grpSp>
        <p:nvGrpSpPr>
          <p:cNvPr id="51" name="Group 59"/>
          <p:cNvGrpSpPr/>
          <p:nvPr/>
        </p:nvGrpSpPr>
        <p:grpSpPr>
          <a:xfrm>
            <a:off x="1018249" y="4447563"/>
            <a:ext cx="832361" cy="1059842"/>
            <a:chOff x="6306726" y="3650506"/>
            <a:chExt cx="832361" cy="1059842"/>
          </a:xfrm>
        </p:grpSpPr>
        <p:pic>
          <p:nvPicPr>
            <p:cNvPr id="52" name="Grafik 132" descr="Prüfliste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3" name="TextBox 55"/>
            <p:cNvSpPr txBox="1"/>
            <p:nvPr/>
          </p:nvSpPr>
          <p:spPr>
            <a:xfrm>
              <a:off x="6315490" y="4402571"/>
              <a:ext cx="806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Options</a:t>
              </a:r>
              <a:endParaRPr lang="de-DE" sz="14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660400" y="3351220"/>
            <a:ext cx="1515437" cy="1094832"/>
            <a:chOff x="660400" y="3344870"/>
            <a:chExt cx="1515437" cy="1094832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974633" y="3344870"/>
              <a:ext cx="890013" cy="858367"/>
              <a:chOff x="1159809" y="4032727"/>
              <a:chExt cx="1083784" cy="1083786"/>
            </a:xfrm>
          </p:grpSpPr>
          <p:pic>
            <p:nvPicPr>
              <p:cNvPr id="65" name="Grafik 64" descr="Papier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59809" y="4032727"/>
                <a:ext cx="1083784" cy="1083786"/>
              </a:xfrm>
              <a:prstGeom prst="rect">
                <a:avLst/>
              </a:prstGeom>
            </p:spPr>
          </p:pic>
          <p:sp>
            <p:nvSpPr>
              <p:cNvPr id="75" name="Textfeld 74"/>
              <p:cNvSpPr txBox="1"/>
              <p:nvPr/>
            </p:nvSpPr>
            <p:spPr>
              <a:xfrm>
                <a:off x="1369208" y="4523370"/>
                <a:ext cx="706722" cy="34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dirty="0"/>
                  <a:t>OWL</a:t>
                </a:r>
              </a:p>
            </p:txBody>
          </p:sp>
        </p:grpSp>
        <p:sp>
          <p:nvSpPr>
            <p:cNvPr id="55" name="TextBox 55"/>
            <p:cNvSpPr txBox="1"/>
            <p:nvPr/>
          </p:nvSpPr>
          <p:spPr>
            <a:xfrm>
              <a:off x="660400" y="4131925"/>
              <a:ext cx="1515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Custom Ontology</a:t>
              </a:r>
              <a:endParaRPr lang="de-DE" sz="1400" dirty="0"/>
            </a:p>
          </p:txBody>
        </p:sp>
      </p:grpSp>
      <p:grpSp>
        <p:nvGrpSpPr>
          <p:cNvPr id="60" name="Group 91"/>
          <p:cNvGrpSpPr/>
          <p:nvPr/>
        </p:nvGrpSpPr>
        <p:grpSpPr>
          <a:xfrm>
            <a:off x="746986" y="1995332"/>
            <a:ext cx="1319168" cy="898213"/>
            <a:chOff x="7808451" y="4667024"/>
            <a:chExt cx="1319168" cy="898213"/>
          </a:xfrm>
        </p:grpSpPr>
        <p:pic>
          <p:nvPicPr>
            <p:cNvPr id="61" name="Picture 4" descr="City hall building Free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6" y="4667024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62" name="Grafik 52" descr="Benutzer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8497799" y="4742591"/>
              <a:ext cx="610815" cy="610815"/>
            </a:xfrm>
            <a:prstGeom prst="rect">
              <a:avLst/>
            </a:prstGeom>
          </p:spPr>
        </p:pic>
        <p:sp>
          <p:nvSpPr>
            <p:cNvPr id="66" name="TextBox 94"/>
            <p:cNvSpPr txBox="1"/>
            <p:nvPr/>
          </p:nvSpPr>
          <p:spPr>
            <a:xfrm>
              <a:off x="7808451" y="5257460"/>
              <a:ext cx="131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Named Entities</a:t>
              </a:r>
              <a:endParaRPr lang="de-DE" sz="14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7368118" y="3355842"/>
            <a:ext cx="1534672" cy="1069413"/>
            <a:chOff x="7368118" y="3355842"/>
            <a:chExt cx="1534672" cy="1069413"/>
          </a:xfrm>
        </p:grpSpPr>
        <p:pic>
          <p:nvPicPr>
            <p:cNvPr id="63" name="Grafik 62" descr="Zahnräder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7723176" y="3355842"/>
              <a:ext cx="846279" cy="846279"/>
            </a:xfrm>
            <a:prstGeom prst="rect">
              <a:avLst/>
            </a:prstGeom>
          </p:spPr>
        </p:pic>
        <p:sp>
          <p:nvSpPr>
            <p:cNvPr id="67" name="TextBox 55"/>
            <p:cNvSpPr txBox="1"/>
            <p:nvPr/>
          </p:nvSpPr>
          <p:spPr>
            <a:xfrm>
              <a:off x="7368118" y="4117478"/>
              <a:ext cx="1534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URI Identification</a:t>
              </a:r>
              <a:endParaRPr lang="de-DE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334288" y="3566847"/>
            <a:ext cx="1382855" cy="694796"/>
            <a:chOff x="2334288" y="3566847"/>
            <a:chExt cx="1382855" cy="694796"/>
          </a:xfrm>
        </p:grpSpPr>
        <p:pic>
          <p:nvPicPr>
            <p:cNvPr id="92" name="Grafik 9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570" y="3566847"/>
              <a:ext cx="601448" cy="422019"/>
            </a:xfrm>
            <a:prstGeom prst="rect">
              <a:avLst/>
            </a:prstGeom>
          </p:spPr>
        </p:pic>
        <p:sp>
          <p:nvSpPr>
            <p:cNvPr id="68" name="TextBox 55"/>
            <p:cNvSpPr txBox="1"/>
            <p:nvPr/>
          </p:nvSpPr>
          <p:spPr>
            <a:xfrm>
              <a:off x="2334288" y="3953866"/>
              <a:ext cx="1382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Ontology Model</a:t>
              </a:r>
              <a:endParaRPr lang="de-DE" sz="1400" dirty="0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5780711" y="3365013"/>
            <a:ext cx="1277983" cy="1129573"/>
            <a:chOff x="5780711" y="3365013"/>
            <a:chExt cx="1277983" cy="1129573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711" y="3365013"/>
              <a:ext cx="1277983" cy="827238"/>
            </a:xfrm>
            <a:prstGeom prst="rect">
              <a:avLst/>
            </a:prstGeom>
          </p:spPr>
        </p:pic>
        <p:sp>
          <p:nvSpPr>
            <p:cNvPr id="71" name="TextBox 55"/>
            <p:cNvSpPr txBox="1"/>
            <p:nvPr/>
          </p:nvSpPr>
          <p:spPr>
            <a:xfrm>
              <a:off x="5792632" y="4186809"/>
              <a:ext cx="1261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Source Model</a:t>
              </a:r>
              <a:endParaRPr lang="de-DE" sz="1400" dirty="0"/>
            </a:p>
          </p:txBody>
        </p:sp>
      </p:grpSp>
      <p:grpSp>
        <p:nvGrpSpPr>
          <p:cNvPr id="72" name="Gruppieren 71"/>
          <p:cNvGrpSpPr/>
          <p:nvPr/>
        </p:nvGrpSpPr>
        <p:grpSpPr>
          <a:xfrm>
            <a:off x="3487785" y="5338414"/>
            <a:ext cx="2140823" cy="1283574"/>
            <a:chOff x="5871493" y="4611673"/>
            <a:chExt cx="1802625" cy="1080801"/>
          </a:xfrm>
        </p:grpSpPr>
        <p:grpSp>
          <p:nvGrpSpPr>
            <p:cNvPr id="83" name="Gruppieren 82"/>
            <p:cNvGrpSpPr/>
            <p:nvPr/>
          </p:nvGrpSpPr>
          <p:grpSpPr>
            <a:xfrm>
              <a:off x="5932289" y="4611673"/>
              <a:ext cx="1684081" cy="897987"/>
              <a:chOff x="5932289" y="4834081"/>
              <a:chExt cx="1684081" cy="897987"/>
            </a:xfrm>
          </p:grpSpPr>
          <p:pic>
            <p:nvPicPr>
              <p:cNvPr id="86" name="Grafik 85" descr="Netzwerk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2"/>
                  </a:ext>
                </a:extLst>
              </a:blip>
              <a:stretch>
                <a:fillRect/>
              </a:stretch>
            </p:blipFill>
            <p:spPr>
              <a:xfrm rot="20111766">
                <a:off x="6274967" y="4985804"/>
                <a:ext cx="746264" cy="746264"/>
              </a:xfrm>
              <a:prstGeom prst="rect">
                <a:avLst/>
              </a:prstGeom>
            </p:spPr>
          </p:pic>
          <p:pic>
            <p:nvPicPr>
              <p:cNvPr id="87" name="Grafik 86" descr="Benutzer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p:blipFill>
            <p:spPr>
              <a:xfrm>
                <a:off x="6662206" y="4862427"/>
                <a:ext cx="505454" cy="505454"/>
              </a:xfrm>
              <a:prstGeom prst="rect">
                <a:avLst/>
              </a:prstGeom>
            </p:spPr>
          </p:pic>
          <p:pic>
            <p:nvPicPr>
              <p:cNvPr id="88" name="Picture 4" descr="City hall building Free Icon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ackgroundRemoval t="9425" b="94089" l="0" r="100000">
                            <a14:foregroundMark x1="5272" y1="63419" x2="5272" y2="63419"/>
                            <a14:foregroundMark x1="40096" y1="85144" x2="40096" y2="85144"/>
                            <a14:foregroundMark x1="87700" y1="79233" x2="87700" y2="792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2289" y="4987924"/>
                <a:ext cx="554235" cy="554235"/>
              </a:xfrm>
              <a:prstGeom prst="rect">
                <a:avLst/>
              </a:prstGeom>
              <a:noFill/>
            </p:spPr>
          </p:pic>
          <p:pic>
            <p:nvPicPr>
              <p:cNvPr id="89" name="Grafik 88"/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2" t="30011" r="18445" b="12840"/>
              <a:stretch/>
            </p:blipFill>
            <p:spPr>
              <a:xfrm>
                <a:off x="7088465" y="4834081"/>
                <a:ext cx="527905" cy="490126"/>
              </a:xfrm>
              <a:prstGeom prst="rect">
                <a:avLst/>
              </a:prstGeom>
            </p:spPr>
          </p:pic>
        </p:grpSp>
        <p:sp>
          <p:nvSpPr>
            <p:cNvPr id="84" name="TextBox 94"/>
            <p:cNvSpPr txBox="1"/>
            <p:nvPr/>
          </p:nvSpPr>
          <p:spPr>
            <a:xfrm>
              <a:off x="5871493" y="5433318"/>
              <a:ext cx="1802625" cy="259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Context and Properties</a:t>
              </a:r>
              <a:endParaRPr lang="de-DE" sz="1400" dirty="0"/>
            </a:p>
          </p:txBody>
        </p:sp>
      </p:grpSp>
      <p:cxnSp>
        <p:nvCxnSpPr>
          <p:cNvPr id="91" name="Gerade Verbindung mit Pfeil 90"/>
          <p:cNvCxnSpPr>
            <a:cxnSpLocks/>
            <a:stCxn id="65" idx="3"/>
            <a:endCxn id="92" idx="1"/>
          </p:cNvCxnSpPr>
          <p:nvPr/>
        </p:nvCxnSpPr>
        <p:spPr>
          <a:xfrm flipV="1">
            <a:off x="1864646" y="3777857"/>
            <a:ext cx="863924" cy="254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cxnSpLocks/>
            <a:stCxn id="62" idx="3"/>
            <a:endCxn id="41" idx="1"/>
          </p:cNvCxnSpPr>
          <p:nvPr/>
        </p:nvCxnSpPr>
        <p:spPr>
          <a:xfrm flipV="1">
            <a:off x="2047149" y="2373355"/>
            <a:ext cx="5279912" cy="29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cxnSpLocks/>
          </p:cNvCxnSpPr>
          <p:nvPr/>
        </p:nvCxnSpPr>
        <p:spPr>
          <a:xfrm>
            <a:off x="1850610" y="4653869"/>
            <a:ext cx="1974603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cxnSpLocks/>
            <a:stCxn id="114" idx="1"/>
            <a:endCxn id="120" idx="3"/>
          </p:cNvCxnSpPr>
          <p:nvPr/>
        </p:nvCxnSpPr>
        <p:spPr>
          <a:xfrm flipH="1">
            <a:off x="5430981" y="3778632"/>
            <a:ext cx="349730" cy="323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Server: REST API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32971" y="4554823"/>
            <a:ext cx="4895055" cy="13249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400" dirty="0"/>
              <a:t>POST </a:t>
            </a:r>
            <a:r>
              <a:rPr lang="de-DE" sz="1400" dirty="0">
                <a:hlinkClick r:id="rId2"/>
              </a:rPr>
              <a:t>https://localhost:8443/RetrieveTriples</a:t>
            </a:r>
            <a:endParaRPr lang="de-DE" sz="1400" dirty="0"/>
          </a:p>
          <a:p>
            <a:pPr marL="0" indent="0">
              <a:buNone/>
            </a:pPr>
            <a:r>
              <a:rPr lang="en-GB" sz="1400" dirty="0"/>
              <a:t>Retrieves named entities</a:t>
            </a:r>
          </a:p>
          <a:p>
            <a:pPr lvl="1"/>
            <a:r>
              <a:rPr lang="en-GB" sz="1400" dirty="0"/>
              <a:t>Type, URI and properties</a:t>
            </a:r>
          </a:p>
          <a:p>
            <a:pPr marL="0" indent="0">
              <a:buNone/>
            </a:pPr>
            <a:r>
              <a:rPr lang="en-GB" sz="1400" dirty="0"/>
              <a:t>Retrieves context triples (connections between entities)</a:t>
            </a:r>
            <a:endParaRPr lang="de-DE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21680" y="1962417"/>
            <a:ext cx="4443121" cy="99343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1400" dirty="0"/>
              <a:t>GET </a:t>
            </a:r>
            <a:r>
              <a:rPr lang="de-DE" sz="1400" dirty="0">
                <a:hlinkClick r:id="rId3"/>
              </a:rPr>
              <a:t>https://localhost:8443/RetrieveAvailableProperties</a:t>
            </a:r>
            <a:endParaRPr lang="de-DE" sz="1400" dirty="0"/>
          </a:p>
          <a:p>
            <a:pPr marL="0" indent="0">
              <a:buNone/>
            </a:pPr>
            <a:r>
              <a:rPr lang="en-GB" sz="1400" dirty="0"/>
              <a:t>Retrieves available properties per entity type</a:t>
            </a:r>
          </a:p>
          <a:p>
            <a:pPr lvl="1"/>
            <a:r>
              <a:rPr lang="en-GB" sz="1400" dirty="0"/>
              <a:t>URI and label</a:t>
            </a:r>
            <a:endParaRPr lang="de-D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hteck: abgerundete Ecken 206"/>
          <p:cNvSpPr/>
          <p:nvPr/>
        </p:nvSpPr>
        <p:spPr>
          <a:xfrm>
            <a:off x="9448153" y="2359261"/>
            <a:ext cx="1599088" cy="35205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Rechteck: abgerundete Ecken 206"/>
          <p:cNvSpPr/>
          <p:nvPr/>
        </p:nvSpPr>
        <p:spPr>
          <a:xfrm>
            <a:off x="1039242" y="2359260"/>
            <a:ext cx="1599088" cy="3520529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38330" y="3019655"/>
            <a:ext cx="6809823" cy="2126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38330" y="4277819"/>
            <a:ext cx="6809823" cy="2126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805982" y="2779889"/>
            <a:ext cx="474517" cy="47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de-DE" dirty="0"/>
          </a:p>
        </p:txBody>
      </p:sp>
      <p:sp>
        <p:nvSpPr>
          <p:cNvPr id="13" name="Oval 12"/>
          <p:cNvSpPr/>
          <p:nvPr/>
        </p:nvSpPr>
        <p:spPr>
          <a:xfrm>
            <a:off x="5805982" y="4038054"/>
            <a:ext cx="474517" cy="479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51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Chrome extension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Rechteck: abgerundete Ecken 2"/>
          <p:cNvSpPr/>
          <p:nvPr/>
        </p:nvSpPr>
        <p:spPr>
          <a:xfrm>
            <a:off x="5900049" y="2146225"/>
            <a:ext cx="1624093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Chrome Extension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30747" y="3322815"/>
            <a:ext cx="1637760" cy="1637760"/>
            <a:chOff x="998955" y="4243888"/>
            <a:chExt cx="1637760" cy="1637760"/>
          </a:xfrm>
        </p:grpSpPr>
        <p:pic>
          <p:nvPicPr>
            <p:cNvPr id="6" name="Grafik 131" descr="Monito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98955" y="4243888"/>
              <a:ext cx="1637760" cy="1637760"/>
            </a:xfrm>
            <a:prstGeom prst="rect">
              <a:avLst/>
            </a:prstGeom>
          </p:spPr>
        </p:pic>
        <p:pic>
          <p:nvPicPr>
            <p:cNvPr id="8" name="Grafik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8251" y="4585594"/>
              <a:ext cx="1159408" cy="735437"/>
            </a:xfrm>
            <a:prstGeom prst="rect">
              <a:avLst/>
            </a:prstGeom>
          </p:spPr>
        </p:pic>
      </p:grpSp>
      <p:sp>
        <p:nvSpPr>
          <p:cNvPr id="11" name="Rechteck: abgerundete Ecken 2"/>
          <p:cNvSpPr/>
          <p:nvPr/>
        </p:nvSpPr>
        <p:spPr>
          <a:xfrm>
            <a:off x="844414" y="2109618"/>
            <a:ext cx="1624093" cy="37720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3" name="Rechteck: abgerundete Ecken 206"/>
          <p:cNvSpPr/>
          <p:nvPr/>
        </p:nvSpPr>
        <p:spPr>
          <a:xfrm>
            <a:off x="9448153" y="2146225"/>
            <a:ext cx="1599088" cy="3772030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24141" y="4569061"/>
            <a:ext cx="192401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468509" y="2523657"/>
            <a:ext cx="3420946" cy="143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468510" y="3371215"/>
            <a:ext cx="3420945" cy="1256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81841" y="4754334"/>
            <a:ext cx="735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Website</a:t>
            </a:r>
            <a:endParaRPr lang="de-DE" sz="1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8452885" y="3597193"/>
            <a:ext cx="809128" cy="994765"/>
            <a:chOff x="7023909" y="3700176"/>
            <a:chExt cx="809128" cy="994765"/>
          </a:xfrm>
        </p:grpSpPr>
        <p:pic>
          <p:nvPicPr>
            <p:cNvPr id="9" name="Picture 4" descr="http://westwoodcivicclub.com/wp-content/uploads/2015/11/news-icon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" t="6248" r="6322" b="6114"/>
            <a:stretch/>
          </p:blipFill>
          <p:spPr bwMode="auto">
            <a:xfrm>
              <a:off x="7052236" y="3700176"/>
              <a:ext cx="724042" cy="71778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7023909" y="4399596"/>
              <a:ext cx="809128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Content</a:t>
              </a:r>
              <a:endParaRPr lang="de-DE" sz="14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791990" y="3530163"/>
            <a:ext cx="832361" cy="1071320"/>
            <a:chOff x="6306726" y="3650506"/>
            <a:chExt cx="832361" cy="1071320"/>
          </a:xfrm>
        </p:grpSpPr>
        <p:pic>
          <p:nvPicPr>
            <p:cNvPr id="7" name="Grafik 132" descr="Prüfliste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306726" y="3650506"/>
              <a:ext cx="832361" cy="832361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6311800" y="4426481"/>
              <a:ext cx="809128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Options</a:t>
              </a:r>
              <a:endParaRPr lang="de-DE" sz="14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2476128" y="4339880"/>
            <a:ext cx="3431540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777292" y="3472533"/>
            <a:ext cx="809128" cy="939047"/>
            <a:chOff x="7023909" y="3700176"/>
            <a:chExt cx="809128" cy="939047"/>
          </a:xfrm>
        </p:grpSpPr>
        <p:pic>
          <p:nvPicPr>
            <p:cNvPr id="67" name="Picture 4" descr="http://westwoodcivicclub.com/wp-content/uploads/2015/11/news-icon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" t="6248" r="6322" b="6114"/>
            <a:stretch/>
          </p:blipFill>
          <p:spPr bwMode="auto">
            <a:xfrm>
              <a:off x="7052236" y="3700176"/>
              <a:ext cx="724042" cy="71778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7023909" y="4314344"/>
              <a:ext cx="809128" cy="32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Content</a:t>
              </a:r>
              <a:endParaRPr lang="de-DE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473980" y="2686347"/>
            <a:ext cx="1435837" cy="690205"/>
            <a:chOff x="3473980" y="2686347"/>
            <a:chExt cx="1435837" cy="690205"/>
          </a:xfrm>
        </p:grpSpPr>
        <p:sp>
          <p:nvSpPr>
            <p:cNvPr id="53" name="Content Placeholder 5"/>
            <p:cNvSpPr txBox="1">
              <a:spLocks/>
            </p:cNvSpPr>
            <p:nvPr/>
          </p:nvSpPr>
          <p:spPr>
            <a:xfrm>
              <a:off x="3473980" y="3092547"/>
              <a:ext cx="143583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Generate button</a:t>
              </a:r>
              <a:endParaRPr lang="de-DE" sz="1400" dirty="0"/>
            </a:p>
          </p:txBody>
        </p:sp>
        <p:pic>
          <p:nvPicPr>
            <p:cNvPr id="1028" name="Picture 4" descr="https://cdn0.iconfinder.com/data/icons/HTML5/512/HTML_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051" y="2686347"/>
              <a:ext cx="495120" cy="49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3404128" y="1789542"/>
            <a:ext cx="1558157" cy="734114"/>
            <a:chOff x="2946928" y="1789542"/>
            <a:chExt cx="1558157" cy="734114"/>
          </a:xfrm>
        </p:grpSpPr>
        <p:sp>
          <p:nvSpPr>
            <p:cNvPr id="23" name="Content Placeholder 5"/>
            <p:cNvSpPr txBox="1">
              <a:spLocks/>
            </p:cNvSpPr>
            <p:nvPr/>
          </p:nvSpPr>
          <p:spPr>
            <a:xfrm>
              <a:off x="2946928" y="2239651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Background script</a:t>
              </a:r>
              <a:endParaRPr lang="de-DE" sz="1400" dirty="0"/>
            </a:p>
          </p:txBody>
        </p:sp>
        <p:pic>
          <p:nvPicPr>
            <p:cNvPr id="1030" name="Picture 6" descr="http://dev.bowdenweb.com/a/i/js/icons/javascript-icon-512-04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472" y="1789542"/>
              <a:ext cx="450109" cy="45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/>
          <p:cNvGrpSpPr/>
          <p:nvPr/>
        </p:nvGrpSpPr>
        <p:grpSpPr>
          <a:xfrm>
            <a:off x="3503575" y="4976302"/>
            <a:ext cx="1435837" cy="690205"/>
            <a:chOff x="3473980" y="2686347"/>
            <a:chExt cx="1435837" cy="690205"/>
          </a:xfrm>
        </p:grpSpPr>
        <p:sp>
          <p:nvSpPr>
            <p:cNvPr id="85" name="Content Placeholder 5"/>
            <p:cNvSpPr txBox="1">
              <a:spLocks/>
            </p:cNvSpPr>
            <p:nvPr/>
          </p:nvSpPr>
          <p:spPr>
            <a:xfrm>
              <a:off x="3473980" y="3092547"/>
              <a:ext cx="143583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400" dirty="0"/>
                <a:t>Generate Popup</a:t>
              </a:r>
              <a:endParaRPr lang="de-DE" sz="1400" dirty="0"/>
            </a:p>
          </p:txBody>
        </p:sp>
        <p:pic>
          <p:nvPicPr>
            <p:cNvPr id="86" name="Picture 4" descr="https://cdn0.iconfinder.com/data/icons/HTML5/512/HTML_Logo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051" y="2686347"/>
              <a:ext cx="495120" cy="49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7" name="Straight Arrow Connector 86"/>
          <p:cNvCxnSpPr/>
          <p:nvPr/>
        </p:nvCxnSpPr>
        <p:spPr>
          <a:xfrm flipH="1">
            <a:off x="2468510" y="5647747"/>
            <a:ext cx="3439159" cy="2638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7524141" y="5467706"/>
            <a:ext cx="1924012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7758109" y="4667024"/>
            <a:ext cx="1433421" cy="800686"/>
            <a:chOff x="7758109" y="4667024"/>
            <a:chExt cx="1433421" cy="800686"/>
          </a:xfrm>
        </p:grpSpPr>
        <p:pic>
          <p:nvPicPr>
            <p:cNvPr id="82" name="Picture 4" descr="City hall building Free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9596" y="4667024"/>
              <a:ext cx="670936" cy="670936"/>
            </a:xfrm>
            <a:prstGeom prst="rect">
              <a:avLst/>
            </a:prstGeom>
            <a:noFill/>
          </p:spPr>
        </p:pic>
        <p:pic>
          <p:nvPicPr>
            <p:cNvPr id="83" name="Grafik 52" descr="Benutzer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8497799" y="4742591"/>
              <a:ext cx="610815" cy="610815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7758109" y="5199215"/>
              <a:ext cx="1433421" cy="26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Named entities</a:t>
              </a:r>
              <a:endParaRPr lang="de-DE" sz="14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900049" y="3190992"/>
            <a:ext cx="1558157" cy="969753"/>
            <a:chOff x="2946928" y="1582478"/>
            <a:chExt cx="1558157" cy="969753"/>
          </a:xfrm>
        </p:grpSpPr>
        <p:sp>
          <p:nvSpPr>
            <p:cNvPr id="98" name="Content Placeholder 5"/>
            <p:cNvSpPr txBox="1">
              <a:spLocks/>
            </p:cNvSpPr>
            <p:nvPr/>
          </p:nvSpPr>
          <p:spPr>
            <a:xfrm>
              <a:off x="2946928" y="2268226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200" dirty="0"/>
                <a:t>JavaScript</a:t>
              </a:r>
              <a:endParaRPr lang="de-DE" sz="1200" dirty="0"/>
            </a:p>
          </p:txBody>
        </p:sp>
        <p:pic>
          <p:nvPicPr>
            <p:cNvPr id="99" name="Picture 6" descr="http://dev.bowdenweb.com/a/i/js/icons/javascript-icon-512-04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133" y="1582478"/>
              <a:ext cx="676223" cy="67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/>
          <p:cNvGrpSpPr/>
          <p:nvPr/>
        </p:nvGrpSpPr>
        <p:grpSpPr>
          <a:xfrm>
            <a:off x="5889455" y="4407517"/>
            <a:ext cx="1558157" cy="1181045"/>
            <a:chOff x="5889455" y="4864717"/>
            <a:chExt cx="1558157" cy="1181045"/>
          </a:xfrm>
        </p:grpSpPr>
        <p:pic>
          <p:nvPicPr>
            <p:cNvPr id="1032" name="Picture 8" descr="Free Icons: Css Icon | Web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139" y="4864717"/>
              <a:ext cx="955974" cy="955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Content Placeholder 5"/>
            <p:cNvSpPr txBox="1">
              <a:spLocks/>
            </p:cNvSpPr>
            <p:nvPr/>
          </p:nvSpPr>
          <p:spPr>
            <a:xfrm>
              <a:off x="5889455" y="5761757"/>
              <a:ext cx="1558157" cy="28400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GB" sz="1200" dirty="0"/>
                <a:t>CSS stylesheets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371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87430" y="2098525"/>
            <a:ext cx="8574622" cy="2616199"/>
          </a:xfrm>
        </p:spPr>
        <p:txBody>
          <a:bodyPr anchor="ctr"/>
          <a:lstStyle/>
          <a:p>
            <a:pPr algn="ctr"/>
            <a:r>
              <a:rPr lang="en-GB" dirty="0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87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AutoShape 12" descr="Image result for chrom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14" descr="Image result for chrome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66" name="Picture 18" descr="https://www.total-toolbar.com/wp-content/uploads/2014/12/Custom-Google-Chrome-Extension-Developmen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34" y="2589719"/>
            <a:ext cx="1774283" cy="17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57975" y="4531251"/>
            <a:ext cx="22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Easy installation </a:t>
            </a:r>
            <a:endParaRPr lang="de-DE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879476" y="2588413"/>
            <a:ext cx="2111376" cy="1600653"/>
            <a:chOff x="508001" y="2388388"/>
            <a:chExt cx="2111376" cy="1600653"/>
          </a:xfrm>
        </p:grpSpPr>
        <p:pic>
          <p:nvPicPr>
            <p:cNvPr id="15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1" y="3510598"/>
              <a:ext cx="711200" cy="460360"/>
            </a:xfrm>
            <a:prstGeom prst="rect">
              <a:avLst/>
            </a:prstGeom>
          </p:spPr>
        </p:pic>
        <p:pic>
          <p:nvPicPr>
            <p:cNvPr id="16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977" y="3510598"/>
              <a:ext cx="711200" cy="460360"/>
            </a:xfrm>
            <a:prstGeom prst="rect">
              <a:avLst/>
            </a:prstGeom>
          </p:spPr>
        </p:pic>
        <p:pic>
          <p:nvPicPr>
            <p:cNvPr id="17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177" y="3528681"/>
              <a:ext cx="711200" cy="460360"/>
            </a:xfrm>
            <a:prstGeom prst="rect">
              <a:avLst/>
            </a:prstGeom>
          </p:spPr>
        </p:pic>
        <p:pic>
          <p:nvPicPr>
            <p:cNvPr id="25" name="Picture 2" descr="Fileserver, server icon 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694" y="2388388"/>
              <a:ext cx="749767" cy="749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Elbow Connector 12"/>
            <p:cNvCxnSpPr>
              <a:stCxn id="15" idx="0"/>
              <a:endCxn id="25" idx="2"/>
            </p:cNvCxnSpPr>
            <p:nvPr/>
          </p:nvCxnSpPr>
          <p:spPr>
            <a:xfrm rot="5400000" flipH="1" flipV="1">
              <a:off x="1021868" y="2979889"/>
              <a:ext cx="372443" cy="688977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7" idx="0"/>
              <a:endCxn id="25" idx="2"/>
            </p:cNvCxnSpPr>
            <p:nvPr/>
          </p:nvCxnSpPr>
          <p:spPr>
            <a:xfrm rot="16200000" flipV="1">
              <a:off x="1712915" y="2977818"/>
              <a:ext cx="390526" cy="711199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6" idx="0"/>
              <a:endCxn id="25" idx="2"/>
            </p:cNvCxnSpPr>
            <p:nvPr/>
          </p:nvCxnSpPr>
          <p:spPr>
            <a:xfrm rot="5400000" flipH="1" flipV="1">
              <a:off x="1366356" y="3324377"/>
              <a:ext cx="372443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83052" y="4504254"/>
            <a:ext cx="22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Extensible architecture</a:t>
            </a:r>
            <a:endParaRPr lang="de-DE" sz="2400" dirty="0"/>
          </a:p>
        </p:txBody>
      </p:sp>
      <p:grpSp>
        <p:nvGrpSpPr>
          <p:cNvPr id="2051" name="Group 2050"/>
          <p:cNvGrpSpPr/>
          <p:nvPr/>
        </p:nvGrpSpPr>
        <p:grpSpPr>
          <a:xfrm>
            <a:off x="6291684" y="2913431"/>
            <a:ext cx="1839441" cy="1148731"/>
            <a:chOff x="6291684" y="3152727"/>
            <a:chExt cx="1839441" cy="1148731"/>
          </a:xfrm>
        </p:grpSpPr>
        <p:pic>
          <p:nvPicPr>
            <p:cNvPr id="36" name="Grafik 133" descr="Netzwerk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665512" y="3152727"/>
              <a:ext cx="1043325" cy="1043325"/>
            </a:xfrm>
            <a:prstGeom prst="rect">
              <a:avLst/>
            </a:prstGeom>
          </p:spPr>
        </p:pic>
        <p:pic>
          <p:nvPicPr>
            <p:cNvPr id="37" name="Grafik 134" descr="Benutzer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7547111" y="3196875"/>
              <a:ext cx="584014" cy="584014"/>
            </a:xfrm>
            <a:prstGeom prst="rect">
              <a:avLst/>
            </a:prstGeom>
          </p:spPr>
        </p:pic>
        <p:pic>
          <p:nvPicPr>
            <p:cNvPr id="38" name="Picture 4" descr="City hall building Free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425" b="94089" l="0" r="100000">
                          <a14:foregroundMark x1="5272" y1="63419" x2="5272" y2="63419"/>
                          <a14:foregroundMark x1="40096" y1="85144" x2="40096" y2="85144"/>
                          <a14:foregroundMark x1="87700" y1="79233" x2="87700" y2="792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1684" y="3780889"/>
              <a:ext cx="520569" cy="520569"/>
            </a:xfrm>
            <a:prstGeom prst="rect">
              <a:avLst/>
            </a:prstGeom>
            <a:noFill/>
          </p:spPr>
        </p:pic>
      </p:grpSp>
      <p:sp>
        <p:nvSpPr>
          <p:cNvPr id="2048" name="AutoShape 20" descr="Image result for wikipedia lo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5881623" y="4531251"/>
            <a:ext cx="2611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Shows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Named entities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Connections</a:t>
            </a:r>
            <a:endParaRPr lang="de-DE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8663400" y="4580692"/>
            <a:ext cx="22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No Wikipedia lookups!</a:t>
            </a:r>
            <a:endParaRPr lang="de-DE" sz="2400" dirty="0"/>
          </a:p>
        </p:txBody>
      </p:sp>
      <p:grpSp>
        <p:nvGrpSpPr>
          <p:cNvPr id="2053" name="Group 2052"/>
          <p:cNvGrpSpPr/>
          <p:nvPr/>
        </p:nvGrpSpPr>
        <p:grpSpPr>
          <a:xfrm>
            <a:off x="8534427" y="2356896"/>
            <a:ext cx="2539945" cy="2239927"/>
            <a:chOff x="8534427" y="2509296"/>
            <a:chExt cx="2539945" cy="2239927"/>
          </a:xfrm>
        </p:grpSpPr>
        <p:pic>
          <p:nvPicPr>
            <p:cNvPr id="2070" name="Picture 22" descr="https://upload.wikimedia.org/wikipedia/commons/thumb/d/de/Wikipedia_Logo_1.0.png/220px-Wikipedia_Logo_1.0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7210" y="2887198"/>
              <a:ext cx="1574380" cy="1574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2" name="Multiply 2051"/>
            <p:cNvSpPr/>
            <p:nvPr/>
          </p:nvSpPr>
          <p:spPr>
            <a:xfrm>
              <a:off x="8534427" y="2509296"/>
              <a:ext cx="2539945" cy="2239927"/>
            </a:xfrm>
            <a:prstGeom prst="mathMultiply">
              <a:avLst>
                <a:gd name="adj1" fmla="val 834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6100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Backup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BF44-F096-42DF-ADC3-B535522D2EE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3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499</Words>
  <Application>Microsoft Office PowerPoint</Application>
  <PresentationFormat>Custom</PresentationFormat>
  <Paragraphs>133</Paragraphs>
  <Slides>13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Information needs context…</vt:lpstr>
      <vt:lpstr>Entity Annotation and Context from LOD</vt:lpstr>
      <vt:lpstr>Architecture</vt:lpstr>
      <vt:lpstr>SPARQL Engine</vt:lpstr>
      <vt:lpstr>Server: REST API</vt:lpstr>
      <vt:lpstr>Chrome extension</vt:lpstr>
      <vt:lpstr>Demo</vt:lpstr>
      <vt:lpstr>Conclusion</vt:lpstr>
      <vt:lpstr>Backup</vt:lpstr>
      <vt:lpstr>Agenda</vt:lpstr>
      <vt:lpstr>Architecture</vt:lpstr>
      <vt:lpstr>Server: REST API (1)</vt:lpstr>
      <vt:lpstr>Server: REST API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Braun</dc:creator>
  <cp:lastModifiedBy>Oliver Frendo</cp:lastModifiedBy>
  <cp:revision>240</cp:revision>
  <dcterms:created xsi:type="dcterms:W3CDTF">2015-11-27T22:10:23Z</dcterms:created>
  <dcterms:modified xsi:type="dcterms:W3CDTF">2016-12-05T20:40:22Z</dcterms:modified>
</cp:coreProperties>
</file>