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9" r:id="rId2"/>
    <p:sldId id="284" r:id="rId3"/>
    <p:sldId id="283" r:id="rId4"/>
    <p:sldId id="293" r:id="rId5"/>
    <p:sldId id="290" r:id="rId6"/>
    <p:sldId id="294" r:id="rId7"/>
    <p:sldId id="291" r:id="rId8"/>
    <p:sldId id="285" r:id="rId9"/>
    <p:sldId id="296" r:id="rId10"/>
    <p:sldId id="289" r:id="rId11"/>
    <p:sldId id="258" r:id="rId12"/>
    <p:sldId id="292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48242" autoAdjust="0"/>
  </p:normalViewPr>
  <p:slideViewPr>
    <p:cSldViewPr snapToGrid="0">
      <p:cViewPr varScale="1">
        <p:scale>
          <a:sx n="39" d="100"/>
          <a:sy n="39" d="100"/>
        </p:scale>
        <p:origin x="2280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494C-AE34-42CB-89A1-EF65868C4C6A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D088-27D1-433A-A9A9-E30AD3E13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Chrome Extension with Config sends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 identifies </a:t>
            </a:r>
            <a:r>
              <a:rPr lang="en-US" dirty="0" err="1"/>
              <a:t>entites</a:t>
            </a:r>
            <a:r>
              <a:rPr lang="en-US" dirty="0"/>
              <a:t>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 are queried and processed -&gt; consolidated in local context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context </a:t>
            </a:r>
            <a:r>
              <a:rPr lang="en-US" dirty="0" err="1"/>
              <a:t>releveant</a:t>
            </a:r>
            <a:r>
              <a:rPr lang="en-US" dirty="0"/>
              <a:t> information are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 returned to CE and visualized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3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Reg-ex search in sources for entities, and there context: Direct and in-direct relations of first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logic to identify most relevant URIs and store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of custom OWL specifying the properties across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via reasoner to inference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custom property selection to filter the relevant properties + context -&gt; return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2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Last </a:t>
            </a:r>
            <a:r>
              <a:rPr lang="de-DE" dirty="0" err="1" smtClean="0"/>
              <a:t>step</a:t>
            </a:r>
            <a:r>
              <a:rPr lang="de-DE" dirty="0" smtClean="0"/>
              <a:t>: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given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2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script:</a:t>
            </a:r>
          </a:p>
          <a:p>
            <a:r>
              <a:rPr lang="en-GB" dirty="0"/>
              <a:t>User</a:t>
            </a:r>
            <a:r>
              <a:rPr lang="en-GB" baseline="0" dirty="0"/>
              <a:t> visits his favourite website (Spiegel, </a:t>
            </a:r>
            <a:r>
              <a:rPr lang="en-GB" baseline="0" dirty="0" err="1"/>
              <a:t>bbc</a:t>
            </a:r>
            <a:r>
              <a:rPr lang="en-GB" baseline="0" dirty="0"/>
              <a:t>, CNN)</a:t>
            </a:r>
          </a:p>
          <a:p>
            <a:r>
              <a:rPr lang="en-GB" baseline="0" dirty="0"/>
              <a:t>Reads an article about foreign politics: Trump is filling his </a:t>
            </a:r>
            <a:r>
              <a:rPr lang="en-GB" baseline="0" dirty="0" smtClean="0"/>
              <a:t>cabinet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http</a:t>
            </a:r>
            <a:r>
              <a:rPr lang="en-GB" baseline="0" dirty="0"/>
              <a:t>://</a:t>
            </a:r>
            <a:r>
              <a:rPr lang="en-GB" baseline="0" dirty="0" smtClean="0"/>
              <a:t>www.bbc.com/news/world-us-canada-38168382 (cabinet)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http://www.bbc.com/news/world-us-canada-38179002 (trump vs Clinton)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http://www.nytimes.com/interactive/2016/us/politics/donald-trump-administration.html?_r=0 (trump + ben </a:t>
            </a:r>
            <a:r>
              <a:rPr lang="en-GB" baseline="0" dirty="0" err="1" smtClean="0"/>
              <a:t>carson</a:t>
            </a:r>
            <a:r>
              <a:rPr lang="en-GB" baseline="0" dirty="0" smtClean="0"/>
              <a:t>)</a:t>
            </a:r>
          </a:p>
          <a:p>
            <a:endParaRPr lang="en-GB" baseline="0" dirty="0"/>
          </a:p>
          <a:p>
            <a:r>
              <a:rPr lang="en-GB" baseline="0" dirty="0"/>
              <a:t>Now Trump obviously he knows, but who is this other person that is mentioned here? 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Select the text and click the button!</a:t>
            </a:r>
          </a:p>
          <a:p>
            <a:pPr marL="0" indent="0">
              <a:buFont typeface="Wingdings" pitchFamily="2" charset="2"/>
              <a:buNone/>
            </a:pPr>
            <a:r>
              <a:rPr lang="en-GB" baseline="0" dirty="0">
                <a:sym typeface="Wingdings" panose="05000000000000000000" pitchFamily="2" charset="2"/>
              </a:rPr>
              <a:t>View information about the named entities that were found: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Information about Trump (there seems to be a lot) and the other person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Now this is useful, but what connects Trump to this person? View visualization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9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technical side: architecture is extensible, as in new sources can</a:t>
            </a:r>
            <a:r>
              <a:rPr lang="en-GB" baseline="0" dirty="0"/>
              <a:t> easily be added</a:t>
            </a:r>
          </a:p>
          <a:p>
            <a:r>
              <a:rPr lang="en-GB" dirty="0"/>
              <a:t>Chrome</a:t>
            </a:r>
            <a:r>
              <a:rPr lang="en-GB" baseline="0" dirty="0"/>
              <a:t> extension gets pretty much everything from the server, so this would not need any updates</a:t>
            </a:r>
          </a:p>
          <a:p>
            <a:r>
              <a:rPr lang="en-GB" baseline="0" dirty="0"/>
              <a:t>Chrome extension shows a customizable popup</a:t>
            </a:r>
          </a:p>
          <a:p>
            <a:pPr lvl="1"/>
            <a:r>
              <a:rPr lang="en-GB" dirty="0"/>
              <a:t>Retrieves additional information about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Visualizes connections between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User saves time: No Wikipedia lookups necessary</a:t>
            </a:r>
          </a:p>
          <a:p>
            <a:pPr lvl="1"/>
            <a:endParaRPr lang="en-GB" i="0" dirty="0"/>
          </a:p>
          <a:p>
            <a:endParaRPr lang="en-GB" baseline="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script:</a:t>
            </a:r>
          </a:p>
          <a:p>
            <a:r>
              <a:rPr lang="en-GB" dirty="0"/>
              <a:t>User</a:t>
            </a:r>
            <a:r>
              <a:rPr lang="en-GB" baseline="0" dirty="0"/>
              <a:t> visits his favourite website (Spiegel, </a:t>
            </a:r>
            <a:r>
              <a:rPr lang="en-GB" baseline="0" dirty="0" err="1"/>
              <a:t>bbc</a:t>
            </a:r>
            <a:r>
              <a:rPr lang="en-GB" baseline="0" dirty="0"/>
              <a:t>, CNN)</a:t>
            </a:r>
          </a:p>
          <a:p>
            <a:r>
              <a:rPr lang="en-GB" baseline="0" dirty="0"/>
              <a:t>Reads an article about foreign politics: Trump is filling his cabinet (example: http://www.bbc.com/news/world-us-canada-38168382) </a:t>
            </a:r>
          </a:p>
          <a:p>
            <a:r>
              <a:rPr lang="en-GB" baseline="0" dirty="0"/>
              <a:t>Now Trump obviously he knows, but who is this other person that is mentioned here? 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Select the text and click the button!</a:t>
            </a:r>
          </a:p>
          <a:p>
            <a:pPr marL="0" indent="0">
              <a:buFont typeface="Wingdings" pitchFamily="2" charset="2"/>
              <a:buNone/>
            </a:pPr>
            <a:r>
              <a:rPr lang="en-GB" baseline="0" dirty="0">
                <a:sym typeface="Wingdings" panose="05000000000000000000" pitchFamily="2" charset="2"/>
              </a:rPr>
              <a:t>View information about the named entities that were found: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Information about Trump (there seems to be a lot) and the other person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Now this is useful, but what connects Trump to this person? View visualization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74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1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CAB-27D4-4953-BA7C-39BAE24E605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6690-9EF3-4749-8403-602024AB73D2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E8A-75A3-4867-94E4-590D730EBB1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CC1-5D48-4D8E-A506-FE00E1BA1FC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652-7282-41FA-AD47-BB58E05EBCB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2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253B-D946-4B16-A4D6-EDCC8FBA3639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0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B47-D74F-482E-AC4D-924E1F9C02E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4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4574-8D06-4B14-A4E3-883F870E467D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3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02F4-EBA5-433C-B12C-1A26A76C696F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48398"/>
            <a:ext cx="1143000" cy="365125"/>
          </a:xfrm>
        </p:spPr>
        <p:txBody>
          <a:bodyPr/>
          <a:lstStyle/>
          <a:p>
            <a:fld id="{F7FB45E5-CEA6-436A-9116-67114B66AE83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1799" y="6248399"/>
            <a:ext cx="7084177" cy="365125"/>
          </a:xfrm>
        </p:spPr>
        <p:txBody>
          <a:bodyPr/>
          <a:lstStyle/>
          <a:p>
            <a:r>
              <a:rPr lang="en-GB" dirty="0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336" y="6248400"/>
            <a:ext cx="551167" cy="365125"/>
          </a:xfrm>
        </p:spPr>
        <p:txBody>
          <a:bodyPr/>
          <a:lstStyle>
            <a:lvl1pPr>
              <a:defRPr sz="1400"/>
            </a:lvl1pPr>
          </a:lstStyle>
          <a:p>
            <a:fld id="{2921BF44-F096-42DF-ADC3-B535522D2EE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2DC2-CC95-4628-A2C3-DBCC8B67E0E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6B20-101B-4EF1-A005-17BBB9B97973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4D18-03FA-444B-A6E8-081CE70D1F1D}" type="datetime1">
              <a:rPr lang="en-GB" smtClean="0"/>
              <a:t>06/12/2016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0278-C667-458C-BF50-C38C35F84025}" type="datetime1">
              <a:rPr lang="en-GB" smtClean="0"/>
              <a:t>06/12/2016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FF95-CD9F-49D0-9692-6F86CB53E266}" type="datetime1">
              <a:rPr lang="en-GB" smtClean="0"/>
              <a:t>06/12/2016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1A-CCBC-47C9-B55B-D6E279E5509C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9F4-BB56-4914-9BD8-B56AC1531316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67" y="228600"/>
            <a:ext cx="1124827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67" y="1981199"/>
            <a:ext cx="11248278" cy="365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DFA59-A6D8-4F35-B196-6C06090E1566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18" Type="http://schemas.openxmlformats.org/officeDocument/2006/relationships/image" Target="../media/image18.svg"/><Relationship Id="rId3" Type="http://schemas.openxmlformats.org/officeDocument/2006/relationships/image" Target="../media/image6.png"/><Relationship Id="rId21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24" Type="http://schemas.openxmlformats.org/officeDocument/2006/relationships/image" Target="../media/image19.png"/><Relationship Id="rId5" Type="http://schemas.openxmlformats.org/officeDocument/2006/relationships/image" Target="../media/image10.svg"/><Relationship Id="rId15" Type="http://schemas.microsoft.com/office/2007/relationships/hdphoto" Target="../media/hdphoto2.wdp"/><Relationship Id="rId23" Type="http://schemas.microsoft.com/office/2007/relationships/hdphoto" Target="../media/hdphoto3.wdp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13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6" Type="http://schemas.openxmlformats.org/officeDocument/2006/relationships/image" Target="../media/image14.png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23.png"/><Relationship Id="rId25" Type="http://schemas.microsoft.com/office/2007/relationships/hdphoto" Target="../media/hdphoto2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2.png"/><Relationship Id="rId24" Type="http://schemas.openxmlformats.org/officeDocument/2006/relationships/image" Target="../media/image13.png"/><Relationship Id="rId5" Type="http://schemas.openxmlformats.org/officeDocument/2006/relationships/image" Target="../media/image2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svg"/><Relationship Id="rId19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microsoft.com/office/2007/relationships/hdphoto" Target="../media/hdphoto3.wdp"/><Relationship Id="rId22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RetrieveAvailableProperties" TargetMode="External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2.png"/><Relationship Id="rId18" Type="http://schemas.microsoft.com/office/2007/relationships/hdphoto" Target="../media/hdphoto4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19" Type="http://schemas.openxmlformats.org/officeDocument/2006/relationships/image" Target="../media/image35.png"/><Relationship Id="rId4" Type="http://schemas.openxmlformats.org/officeDocument/2006/relationships/image" Target="../media/image10.svg"/><Relationship Id="rId9" Type="http://schemas.openxmlformats.org/officeDocument/2006/relationships/image" Target="../media/image28.png"/><Relationship Id="rId1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svg"/><Relationship Id="rId18" Type="http://schemas.openxmlformats.org/officeDocument/2006/relationships/image" Target="../media/image14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7" Type="http://schemas.microsoft.com/office/2007/relationships/hdphoto" Target="../media/hdphoto2.wd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5" Type="http://schemas.openxmlformats.org/officeDocument/2006/relationships/image" Target="../media/image7.svg"/><Relationship Id="rId4" Type="http://schemas.openxmlformats.org/officeDocument/2006/relationships/image" Target="../media/image37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needs context…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818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2904299" y="3305141"/>
            <a:ext cx="1224685" cy="121439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040459" y="5224070"/>
            <a:ext cx="1696979" cy="2773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12" idx="5"/>
            <a:endCxn id="15" idx="1"/>
          </p:cNvCxnSpPr>
          <p:nvPr/>
        </p:nvCxnSpPr>
        <p:spPr>
          <a:xfrm>
            <a:off x="3949633" y="4341691"/>
            <a:ext cx="339343" cy="92299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272028" y="2854511"/>
            <a:ext cx="14640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6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3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11</a:t>
            </a:fld>
            <a:endParaRPr lang="en-GB"/>
          </a:p>
        </p:txBody>
      </p:sp>
      <p:sp>
        <p:nvSpPr>
          <p:cNvPr id="9" name="Inhaltsplatzhalter 4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SPARQL Engine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Server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Chrome Extension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8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3074" name="Picture 2" descr="C:\Users\Oliver\workspace java local\SemanticWebTechnologies\ProjectReport\img\Architecture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97" y="1469914"/>
            <a:ext cx="510020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4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(1)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POST </a:t>
            </a:r>
            <a:r>
              <a:rPr lang="de-DE" dirty="0">
                <a:hlinkClick r:id="rId2"/>
              </a:rPr>
              <a:t>https://localhost:8443/RetrieveTriples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Request body: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Response body: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97" y="3352207"/>
            <a:ext cx="4495441" cy="277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21" y="3352207"/>
            <a:ext cx="4438650" cy="115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6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(2)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GET https://localhost:8443/RetrieveAvailableProperties</a:t>
            </a:r>
            <a:br>
              <a:rPr lang="de-DE" dirty="0"/>
            </a:br>
            <a:r>
              <a:rPr lang="de-DE" dirty="0"/>
              <a:t>Response body: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97629"/>
            <a:ext cx="3259616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Annotation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LOD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781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217765" y="2038662"/>
            <a:ext cx="2824232" cy="41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25260" y="2038663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33863" y="3132945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7328630" y="3232150"/>
            <a:ext cx="971550" cy="946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0" y="3275480"/>
            <a:ext cx="859489" cy="8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22" y="4327007"/>
            <a:ext cx="1135920" cy="1135920"/>
          </a:xfrm>
          <a:prstGeom prst="rect">
            <a:avLst/>
          </a:prstGeom>
          <a:noFill/>
        </p:spPr>
      </p:pic>
      <p:pic>
        <p:nvPicPr>
          <p:cNvPr id="12" name="Grafik 11" descr="Netzwe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0867688">
            <a:off x="7971306" y="4376273"/>
            <a:ext cx="1638080" cy="1638080"/>
          </a:xfrm>
          <a:prstGeom prst="rect">
            <a:avLst/>
          </a:prstGeom>
        </p:spPr>
      </p:pic>
      <p:pic>
        <p:nvPicPr>
          <p:cNvPr id="13" name="Grafik 12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914911" y="4160014"/>
            <a:ext cx="1103605" cy="11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3</a:t>
            </a:fld>
            <a:endParaRPr lang="en-GB"/>
          </a:p>
        </p:txBody>
      </p:sp>
      <p:sp>
        <p:nvSpPr>
          <p:cNvPr id="3" name="Rechteck: abgerundete Ecken 2"/>
          <p:cNvSpPr/>
          <p:nvPr/>
        </p:nvSpPr>
        <p:spPr>
          <a:xfrm>
            <a:off x="828491" y="2123294"/>
            <a:ext cx="1797756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3512519" y="2123293"/>
            <a:ext cx="4777214" cy="37720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Server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3677289" y="2686788"/>
            <a:ext cx="1459183" cy="201343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Named</a:t>
            </a:r>
            <a:r>
              <a:rPr lang="de-DE" dirty="0">
                <a:solidFill>
                  <a:schemeClr val="tx1"/>
                </a:solidFill>
              </a:rPr>
              <a:t> Entity Recognition</a:t>
            </a:r>
          </a:p>
        </p:txBody>
      </p:sp>
      <p:sp>
        <p:nvSpPr>
          <p:cNvPr id="46" name="Rechteck: abgerundete Ecken 45"/>
          <p:cNvSpPr/>
          <p:nvPr/>
        </p:nvSpPr>
        <p:spPr>
          <a:xfrm>
            <a:off x="5379514" y="2686787"/>
            <a:ext cx="2786585" cy="30341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SPARQL Engine</a:t>
            </a:r>
          </a:p>
        </p:txBody>
      </p:sp>
      <p:cxnSp>
        <p:nvCxnSpPr>
          <p:cNvPr id="51" name="Gerade Verbindung mit Pfeil 50"/>
          <p:cNvCxnSpPr>
            <a:cxnSpLocks/>
            <a:stCxn id="36" idx="3"/>
          </p:cNvCxnSpPr>
          <p:nvPr/>
        </p:nvCxnSpPr>
        <p:spPr>
          <a:xfrm>
            <a:off x="5136472" y="3693505"/>
            <a:ext cx="24304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21" y="3480645"/>
            <a:ext cx="1462931" cy="454356"/>
          </a:xfrm>
          <a:prstGeom prst="rect">
            <a:avLst/>
          </a:prstGeom>
        </p:spPr>
      </p:pic>
      <p:cxnSp>
        <p:nvCxnSpPr>
          <p:cNvPr id="66" name="Gerade Verbindung mit Pfeil 65"/>
          <p:cNvCxnSpPr>
            <a:cxnSpLocks/>
            <a:stCxn id="88" idx="1"/>
            <a:endCxn id="71" idx="3"/>
          </p:cNvCxnSpPr>
          <p:nvPr/>
        </p:nvCxnSpPr>
        <p:spPr>
          <a:xfrm flipH="1" flipV="1">
            <a:off x="7995634" y="3706785"/>
            <a:ext cx="1552307" cy="12409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6" idx="1"/>
            <a:endCxn id="71" idx="3"/>
          </p:cNvCxnSpPr>
          <p:nvPr/>
        </p:nvCxnSpPr>
        <p:spPr>
          <a:xfrm flipH="1" flipV="1">
            <a:off x="7995634" y="3706785"/>
            <a:ext cx="1540976" cy="2818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82" idx="1"/>
            <a:endCxn id="71" idx="3"/>
          </p:cNvCxnSpPr>
          <p:nvPr/>
        </p:nvCxnSpPr>
        <p:spPr>
          <a:xfrm flipH="1">
            <a:off x="7995634" y="3023432"/>
            <a:ext cx="1538423" cy="68335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cxnSpLocks/>
            <a:stCxn id="71" idx="1"/>
            <a:endCxn id="59" idx="3"/>
          </p:cNvCxnSpPr>
          <p:nvPr/>
        </p:nvCxnSpPr>
        <p:spPr>
          <a:xfrm flipH="1">
            <a:off x="6997252" y="3706785"/>
            <a:ext cx="276906" cy="1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/>
          <p:cNvCxnSpPr>
            <a:cxnSpLocks/>
          </p:cNvCxnSpPr>
          <p:nvPr/>
        </p:nvCxnSpPr>
        <p:spPr>
          <a:xfrm>
            <a:off x="6271285" y="4262699"/>
            <a:ext cx="0" cy="5372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922755" y="4225526"/>
            <a:ext cx="1637760" cy="1637760"/>
            <a:chOff x="998955" y="4219176"/>
            <a:chExt cx="1637760" cy="1637760"/>
          </a:xfrm>
        </p:grpSpPr>
        <p:pic>
          <p:nvPicPr>
            <p:cNvPr id="132" name="Grafik 131" descr="Monito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98955" y="4219176"/>
              <a:ext cx="1637760" cy="1637760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8251" y="4560882"/>
              <a:ext cx="1159408" cy="735437"/>
            </a:xfrm>
            <a:prstGeom prst="rect">
              <a:avLst/>
            </a:prstGeom>
          </p:spPr>
        </p:pic>
      </p:grpSp>
      <p:grpSp>
        <p:nvGrpSpPr>
          <p:cNvPr id="44" name="Group 65"/>
          <p:cNvGrpSpPr/>
          <p:nvPr/>
        </p:nvGrpSpPr>
        <p:grpSpPr>
          <a:xfrm>
            <a:off x="1675581" y="3332810"/>
            <a:ext cx="782793" cy="946599"/>
            <a:chOff x="7000766" y="3700176"/>
            <a:chExt cx="782793" cy="946599"/>
          </a:xfrm>
        </p:grpSpPr>
        <p:pic>
          <p:nvPicPr>
            <p:cNvPr id="47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3318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67"/>
            <p:cNvSpPr txBox="1"/>
            <p:nvPr/>
          </p:nvSpPr>
          <p:spPr>
            <a:xfrm>
              <a:off x="7000766" y="4338998"/>
              <a:ext cx="782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50" name="Group 59"/>
          <p:cNvGrpSpPr/>
          <p:nvPr/>
        </p:nvGrpSpPr>
        <p:grpSpPr>
          <a:xfrm>
            <a:off x="895008" y="3200445"/>
            <a:ext cx="832361" cy="1074589"/>
            <a:chOff x="6306726" y="3650506"/>
            <a:chExt cx="832361" cy="1074589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4" name="TextBox 55"/>
            <p:cNvSpPr txBox="1"/>
            <p:nvPr/>
          </p:nvSpPr>
          <p:spPr>
            <a:xfrm>
              <a:off x="6324845" y="4417318"/>
              <a:ext cx="797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772151" y="4611673"/>
            <a:ext cx="1901968" cy="1129422"/>
            <a:chOff x="5772151" y="4611673"/>
            <a:chExt cx="1901968" cy="1129422"/>
          </a:xfrm>
        </p:grpSpPr>
        <p:grpSp>
          <p:nvGrpSpPr>
            <p:cNvPr id="4" name="Gruppieren 3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49" name="Grafik 48" descr="Netzwerk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60" name="Grafik 59" descr="Benutzer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61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117" name="Grafik 11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55" name="TextBox 94"/>
            <p:cNvSpPr txBox="1"/>
            <p:nvPr/>
          </p:nvSpPr>
          <p:spPr>
            <a:xfrm>
              <a:off x="5772151" y="5433318"/>
              <a:ext cx="1901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63" name="Gerade Verbindung mit Pfeil 62"/>
          <p:cNvCxnSpPr>
            <a:cxnSpLocks/>
            <a:stCxn id="47" idx="3"/>
            <a:endCxn id="36" idx="1"/>
          </p:cNvCxnSpPr>
          <p:nvPr/>
        </p:nvCxnSpPr>
        <p:spPr>
          <a:xfrm>
            <a:off x="2432043" y="3691701"/>
            <a:ext cx="1245246" cy="18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Grafik 169" descr="Filter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5848077" y="3952105"/>
            <a:ext cx="852350" cy="432029"/>
          </a:xfrm>
          <a:prstGeom prst="rect">
            <a:avLst/>
          </a:prstGeom>
        </p:spPr>
      </p:pic>
      <p:pic>
        <p:nvPicPr>
          <p:cNvPr id="71" name="Grafik 70" descr="Zahnräder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7274158" y="3346047"/>
            <a:ext cx="721476" cy="721476"/>
          </a:xfrm>
          <a:prstGeom prst="rect">
            <a:avLst/>
          </a:prstGeom>
        </p:spPr>
      </p:pic>
      <p:cxnSp>
        <p:nvCxnSpPr>
          <p:cNvPr id="76" name="Gerade Verbindung mit Pfeil 75"/>
          <p:cNvCxnSpPr>
            <a:cxnSpLocks/>
            <a:stCxn id="61" idx="1"/>
            <a:endCxn id="132" idx="3"/>
          </p:cNvCxnSpPr>
          <p:nvPr/>
        </p:nvCxnSpPr>
        <p:spPr>
          <a:xfrm flipH="1">
            <a:off x="2560515" y="5042634"/>
            <a:ext cx="3371774" cy="17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>
            <a:off x="9246504" y="2123293"/>
            <a:ext cx="1400076" cy="3772031"/>
            <a:chOff x="9246504" y="2123293"/>
            <a:chExt cx="1400076" cy="3772031"/>
          </a:xfrm>
        </p:grpSpPr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057" y="2747690"/>
              <a:ext cx="831423" cy="551484"/>
            </a:xfrm>
            <a:prstGeom prst="rect">
              <a:avLst/>
            </a:prstGeom>
          </p:spPr>
        </p:pic>
        <p:sp>
          <p:nvSpPr>
            <p:cNvPr id="83" name="Rechteck: abgerundete Ecken 82"/>
            <p:cNvSpPr/>
            <p:nvPr/>
          </p:nvSpPr>
          <p:spPr>
            <a:xfrm>
              <a:off x="9246504" y="2123293"/>
              <a:ext cx="1365250" cy="3772031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Sources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9566860" y="326335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DBpedia</a:t>
              </a:r>
              <a:endParaRPr lang="de-DE" sz="1400" dirty="0"/>
            </a:p>
          </p:txBody>
        </p:sp>
        <p:pic>
          <p:nvPicPr>
            <p:cNvPr id="86" name="Grafik 8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610" y="3712897"/>
              <a:ext cx="831423" cy="551484"/>
            </a:xfrm>
            <a:prstGeom prst="rect">
              <a:avLst/>
            </a:prstGeom>
          </p:spPr>
        </p:pic>
        <p:sp>
          <p:nvSpPr>
            <p:cNvPr id="87" name="Textfeld 86"/>
            <p:cNvSpPr txBox="1"/>
            <p:nvPr/>
          </p:nvSpPr>
          <p:spPr>
            <a:xfrm>
              <a:off x="9605078" y="4246497"/>
              <a:ext cx="686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YAGO2</a:t>
              </a:r>
            </a:p>
          </p:txBody>
        </p:sp>
        <p:pic>
          <p:nvPicPr>
            <p:cNvPr id="88" name="Grafik 8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7941" y="4672029"/>
              <a:ext cx="831423" cy="551484"/>
            </a:xfrm>
            <a:prstGeom prst="rect">
              <a:avLst/>
            </a:prstGeom>
          </p:spPr>
        </p:pic>
        <p:sp>
          <p:nvSpPr>
            <p:cNvPr id="89" name="Textfeld 88"/>
            <p:cNvSpPr txBox="1"/>
            <p:nvPr/>
          </p:nvSpPr>
          <p:spPr>
            <a:xfrm>
              <a:off x="9726390" y="4951235"/>
              <a:ext cx="920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/>
                <a:t>…</a:t>
              </a:r>
            </a:p>
          </p:txBody>
        </p:sp>
      </p:grpSp>
      <p:grpSp>
        <p:nvGrpSpPr>
          <p:cNvPr id="90" name="Group 91"/>
          <p:cNvGrpSpPr/>
          <p:nvPr/>
        </p:nvGrpSpPr>
        <p:grpSpPr>
          <a:xfrm>
            <a:off x="3747296" y="3713460"/>
            <a:ext cx="1319168" cy="898213"/>
            <a:chOff x="7808451" y="4667024"/>
            <a:chExt cx="1319168" cy="898213"/>
          </a:xfrm>
        </p:grpSpPr>
        <p:pic>
          <p:nvPicPr>
            <p:cNvPr id="9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92" name="Grafik 52" descr="Benutzer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93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hteck: abgerundete Ecken 206"/>
          <p:cNvSpPr/>
          <p:nvPr/>
        </p:nvSpPr>
        <p:spPr>
          <a:xfrm>
            <a:off x="2366857" y="2933435"/>
            <a:ext cx="4960204" cy="227191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Jena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/>
          <a:p>
            <a:r>
              <a:rPr lang="en-US" dirty="0"/>
              <a:t>SPARQL Engine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4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53" y="2601640"/>
            <a:ext cx="831423" cy="551484"/>
          </a:xfrm>
          <a:prstGeom prst="rect">
            <a:avLst/>
          </a:prstGeom>
        </p:spPr>
      </p:pic>
      <p:sp>
        <p:nvSpPr>
          <p:cNvPr id="45" name="Rechteck: abgerundete Ecken 44"/>
          <p:cNvSpPr/>
          <p:nvPr/>
        </p:nvSpPr>
        <p:spPr>
          <a:xfrm>
            <a:off x="9817100" y="197724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10137456" y="311730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DBpedia</a:t>
            </a:r>
            <a:endParaRPr lang="de-DE" sz="1400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6" y="3566847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10175674" y="4100447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7" y="452597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10083309" y="4337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10296986" y="4805185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271859" y="178539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(.*)</a:t>
            </a:r>
            <a:endParaRPr lang="de-DE" b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327061" y="2148357"/>
            <a:ext cx="1656937" cy="577046"/>
            <a:chOff x="5453811" y="2245815"/>
            <a:chExt cx="1656937" cy="577046"/>
          </a:xfrm>
        </p:grpSpPr>
        <p:sp>
          <p:nvSpPr>
            <p:cNvPr id="46" name="Rechteck: abgerundete Ecken 45"/>
            <p:cNvSpPr/>
            <p:nvPr/>
          </p:nvSpPr>
          <p:spPr>
            <a:xfrm>
              <a:off x="5657011" y="237286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: abgerundete Ecken 39"/>
            <p:cNvSpPr/>
            <p:nvPr/>
          </p:nvSpPr>
          <p:spPr>
            <a:xfrm>
              <a:off x="5555411" y="2309340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: abgerundete Ecken 40"/>
            <p:cNvSpPr/>
            <p:nvPr/>
          </p:nvSpPr>
          <p:spPr>
            <a:xfrm>
              <a:off x="5453811" y="224581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Gewinkelte Verbindung 20"/>
          <p:cNvCxnSpPr>
            <a:cxnSpLocks/>
            <a:stCxn id="46" idx="2"/>
            <a:endCxn id="63" idx="0"/>
          </p:cNvCxnSpPr>
          <p:nvPr/>
        </p:nvCxnSpPr>
        <p:spPr>
          <a:xfrm rot="5400000">
            <a:off x="7886504" y="2985215"/>
            <a:ext cx="630439" cy="1108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20"/>
          <p:cNvCxnSpPr>
            <a:cxnSpLocks/>
            <a:stCxn id="40" idx="2"/>
            <a:endCxn id="63" idx="0"/>
          </p:cNvCxnSpPr>
          <p:nvPr/>
        </p:nvCxnSpPr>
        <p:spPr>
          <a:xfrm rot="5400000">
            <a:off x="7803941" y="3004253"/>
            <a:ext cx="693964" cy="92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20"/>
          <p:cNvCxnSpPr>
            <a:cxnSpLocks/>
            <a:stCxn id="41" idx="2"/>
            <a:endCxn id="63" idx="0"/>
          </p:cNvCxnSpPr>
          <p:nvPr/>
        </p:nvCxnSpPr>
        <p:spPr>
          <a:xfrm rot="16200000" flipH="1">
            <a:off x="7721379" y="2930904"/>
            <a:ext cx="757489" cy="9238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cxnSpLocks/>
            <a:stCxn id="10" idx="1"/>
            <a:endCxn id="46" idx="3"/>
          </p:cNvCxnSpPr>
          <p:nvPr/>
        </p:nvCxnSpPr>
        <p:spPr>
          <a:xfrm flipH="1" flipV="1">
            <a:off x="8983998" y="2500405"/>
            <a:ext cx="1120655" cy="3769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cxnSpLocks/>
            <a:stCxn id="78" idx="1"/>
            <a:endCxn id="40" idx="3"/>
          </p:cNvCxnSpPr>
          <p:nvPr/>
        </p:nvCxnSpPr>
        <p:spPr>
          <a:xfrm flipH="1" flipV="1">
            <a:off x="8882398" y="2436880"/>
            <a:ext cx="1224808" cy="140570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cxnSpLocks/>
            <a:stCxn id="80" idx="1"/>
            <a:endCxn id="41" idx="3"/>
          </p:cNvCxnSpPr>
          <p:nvPr/>
        </p:nvCxnSpPr>
        <p:spPr>
          <a:xfrm flipH="1" flipV="1">
            <a:off x="8780798" y="2373355"/>
            <a:ext cx="1337739" cy="24283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winkelte Verbindung 20"/>
          <p:cNvCxnSpPr>
            <a:cxnSpLocks/>
            <a:stCxn id="63" idx="1"/>
            <a:endCxn id="114" idx="3"/>
          </p:cNvCxnSpPr>
          <p:nvPr/>
        </p:nvCxnSpPr>
        <p:spPr>
          <a:xfrm rot="10800000">
            <a:off x="7058694" y="3778632"/>
            <a:ext cx="664482" cy="3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3513963" y="3219203"/>
            <a:ext cx="1917018" cy="1371216"/>
            <a:chOff x="3513963" y="3219203"/>
            <a:chExt cx="1917018" cy="1371216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513963" y="3219203"/>
              <a:ext cx="1917018" cy="1371216"/>
              <a:chOff x="3513963" y="3219203"/>
              <a:chExt cx="1917018" cy="1371216"/>
            </a:xfrm>
          </p:grpSpPr>
          <p:pic>
            <p:nvPicPr>
              <p:cNvPr id="120" name="Grafik 11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3963" y="3219203"/>
                <a:ext cx="1917018" cy="1125328"/>
              </a:xfrm>
              <a:prstGeom prst="rect">
                <a:avLst/>
              </a:prstGeom>
            </p:spPr>
          </p:pic>
          <p:sp>
            <p:nvSpPr>
              <p:cNvPr id="58" name="TextBox 55"/>
              <p:cNvSpPr txBox="1"/>
              <p:nvPr/>
            </p:nvSpPr>
            <p:spPr>
              <a:xfrm>
                <a:off x="3756838" y="4282642"/>
                <a:ext cx="14382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Inference Model</a:t>
                </a:r>
                <a:endParaRPr lang="de-DE" sz="1400" dirty="0"/>
              </a:p>
            </p:txBody>
          </p:sp>
        </p:grpSp>
        <p:pic>
          <p:nvPicPr>
            <p:cNvPr id="111" name="Grafik 110" descr="Kopf mit Zahnräder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076314" y="3543348"/>
              <a:ext cx="801131" cy="801131"/>
            </a:xfrm>
            <a:prstGeom prst="rect">
              <a:avLst/>
            </a:prstGeom>
          </p:spPr>
        </p:pic>
      </p:grpSp>
      <p:cxnSp>
        <p:nvCxnSpPr>
          <p:cNvPr id="147" name="Gerade Verbindung mit Pfeil 146"/>
          <p:cNvCxnSpPr>
            <a:cxnSpLocks/>
            <a:stCxn id="92" idx="3"/>
            <a:endCxn id="120" idx="1"/>
          </p:cNvCxnSpPr>
          <p:nvPr/>
        </p:nvCxnSpPr>
        <p:spPr>
          <a:xfrm>
            <a:off x="3330018" y="3777857"/>
            <a:ext cx="183945" cy="40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20"/>
          <p:cNvCxnSpPr>
            <a:cxnSpLocks/>
          </p:cNvCxnSpPr>
          <p:nvPr/>
        </p:nvCxnSpPr>
        <p:spPr>
          <a:xfrm rot="5400000">
            <a:off x="4159915" y="5225898"/>
            <a:ext cx="59257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cxnSpLocks/>
          </p:cNvCxnSpPr>
          <p:nvPr/>
        </p:nvCxnSpPr>
        <p:spPr>
          <a:xfrm>
            <a:off x="2175837" y="1903562"/>
            <a:ext cx="0" cy="3547954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8" name="Grafik 127" descr="Filter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652935" y="4453433"/>
            <a:ext cx="1606550" cy="826697"/>
          </a:xfrm>
          <a:prstGeom prst="rect">
            <a:avLst/>
          </a:prstGeom>
        </p:spPr>
      </p:pic>
      <p:grpSp>
        <p:nvGrpSpPr>
          <p:cNvPr id="51" name="Group 59"/>
          <p:cNvGrpSpPr/>
          <p:nvPr/>
        </p:nvGrpSpPr>
        <p:grpSpPr>
          <a:xfrm>
            <a:off x="1018249" y="4447563"/>
            <a:ext cx="832361" cy="1059842"/>
            <a:chOff x="6306726" y="3650506"/>
            <a:chExt cx="832361" cy="1059842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3" name="TextBox 55"/>
            <p:cNvSpPr txBox="1"/>
            <p:nvPr/>
          </p:nvSpPr>
          <p:spPr>
            <a:xfrm>
              <a:off x="6315490" y="4402571"/>
              <a:ext cx="806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60400" y="3351220"/>
            <a:ext cx="1515437" cy="1094832"/>
            <a:chOff x="660400" y="3344870"/>
            <a:chExt cx="1515437" cy="1094832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974633" y="3344870"/>
              <a:ext cx="890013" cy="858367"/>
              <a:chOff x="1159809" y="4032727"/>
              <a:chExt cx="1083784" cy="1083786"/>
            </a:xfrm>
          </p:grpSpPr>
          <p:pic>
            <p:nvPicPr>
              <p:cNvPr id="65" name="Grafik 64" descr="Papier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59809" y="4032727"/>
                <a:ext cx="1083784" cy="1083786"/>
              </a:xfrm>
              <a:prstGeom prst="rect">
                <a:avLst/>
              </a:prstGeom>
            </p:spPr>
          </p:pic>
          <p:sp>
            <p:nvSpPr>
              <p:cNvPr id="75" name="Textfeld 74"/>
              <p:cNvSpPr txBox="1"/>
              <p:nvPr/>
            </p:nvSpPr>
            <p:spPr>
              <a:xfrm>
                <a:off x="1369208" y="4523370"/>
                <a:ext cx="706722" cy="34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OWL</a:t>
                </a:r>
              </a:p>
            </p:txBody>
          </p:sp>
        </p:grpSp>
        <p:sp>
          <p:nvSpPr>
            <p:cNvPr id="55" name="TextBox 55"/>
            <p:cNvSpPr txBox="1"/>
            <p:nvPr/>
          </p:nvSpPr>
          <p:spPr>
            <a:xfrm>
              <a:off x="660400" y="4131925"/>
              <a:ext cx="1515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Custom Ontology</a:t>
              </a:r>
              <a:endParaRPr lang="de-DE" sz="1400" dirty="0"/>
            </a:p>
          </p:txBody>
        </p:sp>
      </p:grpSp>
      <p:grpSp>
        <p:nvGrpSpPr>
          <p:cNvPr id="60" name="Group 91"/>
          <p:cNvGrpSpPr/>
          <p:nvPr/>
        </p:nvGrpSpPr>
        <p:grpSpPr>
          <a:xfrm>
            <a:off x="746986" y="1995332"/>
            <a:ext cx="1319168" cy="898213"/>
            <a:chOff x="7808451" y="4667024"/>
            <a:chExt cx="1319168" cy="898213"/>
          </a:xfrm>
        </p:grpSpPr>
        <p:pic>
          <p:nvPicPr>
            <p:cNvPr id="6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62" name="Grafik 52" descr="Benutzer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66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7368118" y="3355842"/>
            <a:ext cx="1534672" cy="1069413"/>
            <a:chOff x="7368118" y="3355842"/>
            <a:chExt cx="1534672" cy="1069413"/>
          </a:xfrm>
        </p:grpSpPr>
        <p:pic>
          <p:nvPicPr>
            <p:cNvPr id="63" name="Grafik 62" descr="Zahnräder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7723176" y="3355842"/>
              <a:ext cx="846279" cy="846279"/>
            </a:xfrm>
            <a:prstGeom prst="rect">
              <a:avLst/>
            </a:prstGeom>
          </p:spPr>
        </p:pic>
        <p:sp>
          <p:nvSpPr>
            <p:cNvPr id="67" name="TextBox 55"/>
            <p:cNvSpPr txBox="1"/>
            <p:nvPr/>
          </p:nvSpPr>
          <p:spPr>
            <a:xfrm>
              <a:off x="7368118" y="4117478"/>
              <a:ext cx="1534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URI Identification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334288" y="3566847"/>
            <a:ext cx="1382855" cy="694796"/>
            <a:chOff x="2334288" y="3566847"/>
            <a:chExt cx="1382855" cy="694796"/>
          </a:xfrm>
        </p:grpSpPr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570" y="3566847"/>
              <a:ext cx="601448" cy="422019"/>
            </a:xfrm>
            <a:prstGeom prst="rect">
              <a:avLst/>
            </a:prstGeom>
          </p:spPr>
        </p:pic>
        <p:sp>
          <p:nvSpPr>
            <p:cNvPr id="68" name="TextBox 55"/>
            <p:cNvSpPr txBox="1"/>
            <p:nvPr/>
          </p:nvSpPr>
          <p:spPr>
            <a:xfrm>
              <a:off x="2334288" y="3953866"/>
              <a:ext cx="1382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Ontology Model</a:t>
              </a:r>
              <a:endParaRPr lang="de-DE" sz="1400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5780711" y="3365013"/>
            <a:ext cx="1277983" cy="1129573"/>
            <a:chOff x="5780711" y="3365013"/>
            <a:chExt cx="1277983" cy="1129573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711" y="3365013"/>
              <a:ext cx="1277983" cy="827238"/>
            </a:xfrm>
            <a:prstGeom prst="rect">
              <a:avLst/>
            </a:prstGeom>
          </p:spPr>
        </p:pic>
        <p:sp>
          <p:nvSpPr>
            <p:cNvPr id="71" name="TextBox 55"/>
            <p:cNvSpPr txBox="1"/>
            <p:nvPr/>
          </p:nvSpPr>
          <p:spPr>
            <a:xfrm>
              <a:off x="5792632" y="4186809"/>
              <a:ext cx="126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 Model</a:t>
              </a:r>
              <a:endParaRPr lang="de-DE" sz="1400" dirty="0"/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3487785" y="5338414"/>
            <a:ext cx="2140823" cy="1283574"/>
            <a:chOff x="5871493" y="4611673"/>
            <a:chExt cx="1802625" cy="1080801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86" name="Grafik 85" descr="Netzwerk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2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87" name="Grafik 86" descr="Benutzer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88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84" name="TextBox 94"/>
            <p:cNvSpPr txBox="1"/>
            <p:nvPr/>
          </p:nvSpPr>
          <p:spPr>
            <a:xfrm>
              <a:off x="5871493" y="5433318"/>
              <a:ext cx="1802625" cy="259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91" name="Gerade Verbindung mit Pfeil 90"/>
          <p:cNvCxnSpPr>
            <a:cxnSpLocks/>
            <a:stCxn id="65" idx="3"/>
            <a:endCxn id="92" idx="1"/>
          </p:cNvCxnSpPr>
          <p:nvPr/>
        </p:nvCxnSpPr>
        <p:spPr>
          <a:xfrm flipV="1">
            <a:off x="1864646" y="3777857"/>
            <a:ext cx="863924" cy="254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cxnSpLocks/>
            <a:stCxn id="62" idx="3"/>
            <a:endCxn id="41" idx="1"/>
          </p:cNvCxnSpPr>
          <p:nvPr/>
        </p:nvCxnSpPr>
        <p:spPr>
          <a:xfrm flipV="1">
            <a:off x="2047149" y="2373355"/>
            <a:ext cx="5279912" cy="29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cxnSpLocks/>
          </p:cNvCxnSpPr>
          <p:nvPr/>
        </p:nvCxnSpPr>
        <p:spPr>
          <a:xfrm>
            <a:off x="1850610" y="4653869"/>
            <a:ext cx="197460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cxnSpLocks/>
            <a:stCxn id="114" idx="1"/>
            <a:endCxn id="120" idx="3"/>
          </p:cNvCxnSpPr>
          <p:nvPr/>
        </p:nvCxnSpPr>
        <p:spPr>
          <a:xfrm flipH="1">
            <a:off x="5430981" y="3778632"/>
            <a:ext cx="349730" cy="32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32971" y="4554823"/>
            <a:ext cx="4895055" cy="13249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400" dirty="0"/>
              <a:t>POST </a:t>
            </a:r>
            <a:r>
              <a:rPr lang="de-DE" sz="1400" dirty="0">
                <a:hlinkClick r:id="rId2"/>
              </a:rPr>
              <a:t>https://localhost:8443/RetrieveTriples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named entities</a:t>
            </a:r>
          </a:p>
          <a:p>
            <a:pPr lvl="1"/>
            <a:r>
              <a:rPr lang="en-GB" sz="1400" dirty="0"/>
              <a:t>Type, URI and properties</a:t>
            </a:r>
          </a:p>
          <a:p>
            <a:pPr marL="0" indent="0">
              <a:buNone/>
            </a:pPr>
            <a:r>
              <a:rPr lang="en-GB" sz="1400" dirty="0"/>
              <a:t>Retrieves context triples (connections between entities)</a:t>
            </a:r>
            <a:endParaRPr lang="de-DE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21680" y="1962417"/>
            <a:ext cx="4443121" cy="99343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1400" dirty="0"/>
              <a:t>GET </a:t>
            </a:r>
            <a:r>
              <a:rPr lang="de-DE" sz="1400" dirty="0">
                <a:hlinkClick r:id="rId3"/>
              </a:rPr>
              <a:t>https://localhost:8443/RetrieveAvailableProperties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available properties per entity type</a:t>
            </a:r>
          </a:p>
          <a:p>
            <a:pPr lvl="1"/>
            <a:r>
              <a:rPr lang="en-GB" sz="1400" dirty="0"/>
              <a:t>URI and label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hteck: abgerundete Ecken 206"/>
          <p:cNvSpPr/>
          <p:nvPr/>
        </p:nvSpPr>
        <p:spPr>
          <a:xfrm>
            <a:off x="9448153" y="2359261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hteck: abgerundete Ecken 206"/>
          <p:cNvSpPr/>
          <p:nvPr/>
        </p:nvSpPr>
        <p:spPr>
          <a:xfrm>
            <a:off x="1039242" y="2359260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59596" y="3019655"/>
            <a:ext cx="6809823" cy="212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59596" y="4277819"/>
            <a:ext cx="6809823" cy="212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05982" y="2779889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de-DE" dirty="0"/>
          </a:p>
        </p:txBody>
      </p:sp>
      <p:sp>
        <p:nvSpPr>
          <p:cNvPr id="13" name="Oval 12"/>
          <p:cNvSpPr/>
          <p:nvPr/>
        </p:nvSpPr>
        <p:spPr>
          <a:xfrm>
            <a:off x="5805982" y="4038054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5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Chrome extension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Rechteck: abgerundete Ecken 2"/>
          <p:cNvSpPr/>
          <p:nvPr/>
        </p:nvSpPr>
        <p:spPr>
          <a:xfrm>
            <a:off x="5900049" y="2146225"/>
            <a:ext cx="1624093" cy="41742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0747" y="3322815"/>
            <a:ext cx="1637760" cy="1637760"/>
            <a:chOff x="998955" y="4243888"/>
            <a:chExt cx="1637760" cy="1637760"/>
          </a:xfrm>
        </p:grpSpPr>
        <p:pic>
          <p:nvPicPr>
            <p:cNvPr id="6" name="Grafik 131" descr="Monito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98955" y="4243888"/>
              <a:ext cx="1637760" cy="1637760"/>
            </a:xfrm>
            <a:prstGeom prst="rect">
              <a:avLst/>
            </a:prstGeom>
          </p:spPr>
        </p:pic>
        <p:pic>
          <p:nvPicPr>
            <p:cNvPr id="8" name="Grafik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251" y="4585594"/>
              <a:ext cx="1159408" cy="735437"/>
            </a:xfrm>
            <a:prstGeom prst="rect">
              <a:avLst/>
            </a:prstGeom>
          </p:spPr>
        </p:pic>
      </p:grpSp>
      <p:sp>
        <p:nvSpPr>
          <p:cNvPr id="11" name="Rechteck: abgerundete Ecken 2"/>
          <p:cNvSpPr/>
          <p:nvPr/>
        </p:nvSpPr>
        <p:spPr>
          <a:xfrm>
            <a:off x="844414" y="2109618"/>
            <a:ext cx="1624093" cy="41742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3" name="Rechteck: abgerundete Ecken 206"/>
          <p:cNvSpPr/>
          <p:nvPr/>
        </p:nvSpPr>
        <p:spPr>
          <a:xfrm>
            <a:off x="9448153" y="2146225"/>
            <a:ext cx="1599088" cy="417422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5677" y="4754334"/>
            <a:ext cx="78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Website</a:t>
            </a:r>
            <a:endParaRPr lang="de-DE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24141" y="3579763"/>
            <a:ext cx="1924011" cy="1071320"/>
            <a:chOff x="7524141" y="3579763"/>
            <a:chExt cx="1924011" cy="107132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7524141" y="4618661"/>
              <a:ext cx="1924011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8452885" y="3646793"/>
              <a:ext cx="809128" cy="994765"/>
              <a:chOff x="7023909" y="3700176"/>
              <a:chExt cx="809128" cy="994765"/>
            </a:xfrm>
          </p:grpSpPr>
          <p:pic>
            <p:nvPicPr>
              <p:cNvPr id="9" name="Picture 4" descr="http://westwoodcivicclub.com/wp-content/uploads/2015/11/news-icon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6" t="6248" r="6322" b="6114"/>
              <a:stretch/>
            </p:blipFill>
            <p:spPr bwMode="auto">
              <a:xfrm>
                <a:off x="7052236" y="3700176"/>
                <a:ext cx="724042" cy="717781"/>
              </a:xfrm>
              <a:prstGeom prst="rect">
                <a:avLst/>
              </a:prstGeom>
              <a:noFill/>
              <a:effectLst>
                <a:softEdge rad="63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7023909" y="4399596"/>
                <a:ext cx="809128" cy="29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Content</a:t>
                </a:r>
                <a:endParaRPr lang="de-DE" sz="14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791990" y="3579763"/>
              <a:ext cx="832361" cy="1071320"/>
              <a:chOff x="6306726" y="3650506"/>
              <a:chExt cx="832361" cy="1071320"/>
            </a:xfrm>
          </p:grpSpPr>
          <p:pic>
            <p:nvPicPr>
              <p:cNvPr id="7" name="Grafik 132" descr="Prüfliste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6306726" y="3650506"/>
                <a:ext cx="832361" cy="832361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311800" y="4426481"/>
                <a:ext cx="809128" cy="29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Options</a:t>
                </a:r>
                <a:endParaRPr lang="de-DE" sz="14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476128" y="3472533"/>
            <a:ext cx="3431540" cy="939047"/>
            <a:chOff x="2476128" y="3472533"/>
            <a:chExt cx="3431540" cy="939047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476128" y="4339880"/>
              <a:ext cx="3431540" cy="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3777292" y="3472533"/>
              <a:ext cx="809128" cy="939047"/>
              <a:chOff x="7023909" y="3700176"/>
              <a:chExt cx="809128" cy="939047"/>
            </a:xfrm>
          </p:grpSpPr>
          <p:pic>
            <p:nvPicPr>
              <p:cNvPr id="67" name="Picture 4" descr="http://westwoodcivicclub.com/wp-content/uploads/2015/11/news-icon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6" t="6248" r="6322" b="6114"/>
              <a:stretch/>
            </p:blipFill>
            <p:spPr bwMode="auto">
              <a:xfrm>
                <a:off x="7052236" y="3700176"/>
                <a:ext cx="724042" cy="717781"/>
              </a:xfrm>
              <a:prstGeom prst="rect">
                <a:avLst/>
              </a:prstGeom>
              <a:noFill/>
              <a:effectLst>
                <a:softEdge rad="63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7023909" y="4314344"/>
                <a:ext cx="809128" cy="32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Content</a:t>
                </a:r>
                <a:endParaRPr lang="de-DE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468510" y="2686347"/>
            <a:ext cx="3420945" cy="697428"/>
            <a:chOff x="2468510" y="2686347"/>
            <a:chExt cx="3420945" cy="697428"/>
          </a:xfrm>
        </p:grpSpPr>
        <p:cxnSp>
          <p:nvCxnSpPr>
            <p:cNvPr id="49" name="Straight Arrow Connector 48"/>
            <p:cNvCxnSpPr/>
            <p:nvPr/>
          </p:nvCxnSpPr>
          <p:spPr>
            <a:xfrm flipH="1" flipV="1">
              <a:off x="2468510" y="3371215"/>
              <a:ext cx="3420945" cy="1256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3473980" y="2686347"/>
              <a:ext cx="1435837" cy="690205"/>
              <a:chOff x="3473980" y="2686347"/>
              <a:chExt cx="1435837" cy="690205"/>
            </a:xfrm>
          </p:grpSpPr>
          <p:sp>
            <p:nvSpPr>
              <p:cNvPr id="53" name="Content Placeholder 5"/>
              <p:cNvSpPr txBox="1">
                <a:spLocks/>
              </p:cNvSpPr>
              <p:nvPr/>
            </p:nvSpPr>
            <p:spPr>
              <a:xfrm>
                <a:off x="3473980" y="3092547"/>
                <a:ext cx="1435837" cy="284005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GB" sz="1400" dirty="0"/>
                  <a:t>Generate button</a:t>
                </a:r>
                <a:endParaRPr lang="de-DE" sz="1400" dirty="0"/>
              </a:p>
            </p:txBody>
          </p:sp>
          <p:pic>
            <p:nvPicPr>
              <p:cNvPr id="1028" name="Picture 4" descr="https://cdn0.iconfinder.com/data/icons/HTML5/512/HTML_Logo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51" y="2686347"/>
                <a:ext cx="495120" cy="49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2468509" y="1789542"/>
            <a:ext cx="3420946" cy="748460"/>
            <a:chOff x="2468509" y="1789542"/>
            <a:chExt cx="3420946" cy="748460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2468509" y="2523657"/>
              <a:ext cx="3420946" cy="1434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3404128" y="1789542"/>
              <a:ext cx="1558157" cy="734114"/>
              <a:chOff x="2946928" y="1789542"/>
              <a:chExt cx="1558157" cy="734114"/>
            </a:xfrm>
          </p:grpSpPr>
          <p:sp>
            <p:nvSpPr>
              <p:cNvPr id="23" name="Content Placeholder 5"/>
              <p:cNvSpPr txBox="1">
                <a:spLocks/>
              </p:cNvSpPr>
              <p:nvPr/>
            </p:nvSpPr>
            <p:spPr>
              <a:xfrm>
                <a:off x="2946928" y="2239651"/>
                <a:ext cx="1558157" cy="284005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GB" sz="1400" dirty="0"/>
                  <a:t>Background script</a:t>
                </a:r>
                <a:endParaRPr lang="de-DE" sz="1400" dirty="0"/>
              </a:p>
            </p:txBody>
          </p:sp>
          <p:pic>
            <p:nvPicPr>
              <p:cNvPr id="1030" name="Picture 6" descr="http://dev.bowdenweb.com/a/i/js/icons/javascript-icon-512-04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9472" y="1789542"/>
                <a:ext cx="450109" cy="450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2468510" y="5337824"/>
            <a:ext cx="3439159" cy="697825"/>
            <a:chOff x="2468510" y="5337824"/>
            <a:chExt cx="3439159" cy="697825"/>
          </a:xfrm>
        </p:grpSpPr>
        <p:grpSp>
          <p:nvGrpSpPr>
            <p:cNvPr id="84" name="Group 83"/>
            <p:cNvGrpSpPr/>
            <p:nvPr/>
          </p:nvGrpSpPr>
          <p:grpSpPr>
            <a:xfrm>
              <a:off x="3503575" y="5337824"/>
              <a:ext cx="1435837" cy="690205"/>
              <a:chOff x="3473980" y="2686347"/>
              <a:chExt cx="1435837" cy="690205"/>
            </a:xfrm>
          </p:grpSpPr>
          <p:sp>
            <p:nvSpPr>
              <p:cNvPr id="85" name="Content Placeholder 5"/>
              <p:cNvSpPr txBox="1">
                <a:spLocks/>
              </p:cNvSpPr>
              <p:nvPr/>
            </p:nvSpPr>
            <p:spPr>
              <a:xfrm>
                <a:off x="3473980" y="3092547"/>
                <a:ext cx="1435837" cy="284005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GB" sz="1400" dirty="0"/>
                  <a:t>Generate Popup</a:t>
                </a:r>
                <a:endParaRPr lang="de-DE" sz="1400" dirty="0"/>
              </a:p>
            </p:txBody>
          </p:sp>
          <p:pic>
            <p:nvPicPr>
              <p:cNvPr id="86" name="Picture 4" descr="https://cdn0.iconfinder.com/data/icons/HTML5/512/HTML_Logo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51" y="2686347"/>
                <a:ext cx="495120" cy="49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H="1">
              <a:off x="2468510" y="6009269"/>
              <a:ext cx="3439159" cy="2638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900049" y="3190992"/>
            <a:ext cx="1558157" cy="969753"/>
            <a:chOff x="2946928" y="1582478"/>
            <a:chExt cx="1558157" cy="969753"/>
          </a:xfrm>
        </p:grpSpPr>
        <p:sp>
          <p:nvSpPr>
            <p:cNvPr id="98" name="Content Placeholder 5"/>
            <p:cNvSpPr txBox="1">
              <a:spLocks/>
            </p:cNvSpPr>
            <p:nvPr/>
          </p:nvSpPr>
          <p:spPr>
            <a:xfrm>
              <a:off x="2946928" y="2268226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JavaScript</a:t>
              </a:r>
              <a:endParaRPr lang="de-DE" sz="1200" dirty="0"/>
            </a:p>
          </p:txBody>
        </p:sp>
        <p:pic>
          <p:nvPicPr>
            <p:cNvPr id="99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133" y="1582478"/>
              <a:ext cx="676223" cy="67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5889455" y="4407517"/>
            <a:ext cx="1558157" cy="1181045"/>
            <a:chOff x="5889455" y="4864717"/>
            <a:chExt cx="1558157" cy="1181045"/>
          </a:xfrm>
        </p:grpSpPr>
        <p:pic>
          <p:nvPicPr>
            <p:cNvPr id="1032" name="Picture 8" descr="Free Icons: Css Icon | Web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139" y="4864717"/>
              <a:ext cx="955974" cy="95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Content Placeholder 5"/>
            <p:cNvSpPr txBox="1">
              <a:spLocks/>
            </p:cNvSpPr>
            <p:nvPr/>
          </p:nvSpPr>
          <p:spPr>
            <a:xfrm>
              <a:off x="5889455" y="5761757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CSS stylesheets</a:t>
              </a:r>
              <a:endParaRPr lang="de-D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24141" y="4926741"/>
            <a:ext cx="1924012" cy="849323"/>
            <a:chOff x="7524141" y="4926741"/>
            <a:chExt cx="1924012" cy="849323"/>
          </a:xfrm>
        </p:grpSpPr>
        <p:cxnSp>
          <p:nvCxnSpPr>
            <p:cNvPr id="91" name="Straight Arrow Connector 90"/>
            <p:cNvCxnSpPr/>
            <p:nvPr/>
          </p:nvCxnSpPr>
          <p:spPr>
            <a:xfrm flipH="1" flipV="1">
              <a:off x="7524141" y="5776063"/>
              <a:ext cx="1924012" cy="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pieren 53"/>
            <p:cNvGrpSpPr/>
            <p:nvPr/>
          </p:nvGrpSpPr>
          <p:grpSpPr>
            <a:xfrm>
              <a:off x="7546183" y="4926741"/>
              <a:ext cx="1901969" cy="826271"/>
              <a:chOff x="5038409" y="4611673"/>
              <a:chExt cx="3369455" cy="1463788"/>
            </a:xfrm>
          </p:grpSpPr>
          <p:grpSp>
            <p:nvGrpSpPr>
              <p:cNvPr id="55" name="Gruppieren 54"/>
              <p:cNvGrpSpPr/>
              <p:nvPr/>
            </p:nvGrpSpPr>
            <p:grpSpPr>
              <a:xfrm>
                <a:off x="5932289" y="4611673"/>
                <a:ext cx="1684081" cy="897987"/>
                <a:chOff x="5932289" y="4834081"/>
                <a:chExt cx="1684081" cy="897987"/>
              </a:xfrm>
            </p:grpSpPr>
            <p:pic>
              <p:nvPicPr>
                <p:cNvPr id="62" name="Grafik 61" descr="Netzwerk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 rot="20111766">
                  <a:off x="6274967" y="4985804"/>
                  <a:ext cx="746264" cy="746264"/>
                </a:xfrm>
                <a:prstGeom prst="rect">
                  <a:avLst/>
                </a:prstGeom>
              </p:spPr>
            </p:pic>
            <p:pic>
              <p:nvPicPr>
                <p:cNvPr id="63" name="Grafik 62" descr="Benutzer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62206" y="4862427"/>
                  <a:ext cx="505454" cy="505454"/>
                </a:xfrm>
                <a:prstGeom prst="rect">
                  <a:avLst/>
                </a:prstGeom>
              </p:spPr>
            </p:pic>
            <p:pic>
              <p:nvPicPr>
                <p:cNvPr id="64" name="Picture 4" descr="City hall building Free Icon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9425" b="94089" l="0" r="100000">
                              <a14:foregroundMark x1="5272" y1="63419" x2="5272" y2="63419"/>
                              <a14:foregroundMark x1="40096" y1="85144" x2="40096" y2="85144"/>
                              <a14:foregroundMark x1="87700" y1="79233" x2="87700" y2="792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32289" y="4987924"/>
                  <a:ext cx="554235" cy="554235"/>
                </a:xfrm>
                <a:prstGeom prst="rect">
                  <a:avLst/>
                </a:prstGeom>
                <a:noFill/>
              </p:spPr>
            </p:pic>
            <p:pic>
              <p:nvPicPr>
                <p:cNvPr id="65" name="Grafik 64"/>
                <p:cNvPicPr>
                  <a:picLocks noChangeAspect="1"/>
                </p:cNvPicPr>
                <p:nvPr/>
              </p:nvPicPr>
              <p:blipFill rotWithShape="1"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002" t="30011" r="18445" b="12840"/>
                <a:stretch/>
              </p:blipFill>
              <p:spPr>
                <a:xfrm>
                  <a:off x="7088465" y="4834081"/>
                  <a:ext cx="527905" cy="490126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94"/>
              <p:cNvSpPr txBox="1"/>
              <p:nvPr/>
            </p:nvSpPr>
            <p:spPr>
              <a:xfrm>
                <a:off x="5038409" y="5475689"/>
                <a:ext cx="3369455" cy="599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Context and Properties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20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87430" y="2098525"/>
            <a:ext cx="8574622" cy="2616199"/>
          </a:xfrm>
        </p:spPr>
        <p:txBody>
          <a:bodyPr anchor="ctr"/>
          <a:lstStyle/>
          <a:p>
            <a:pPr algn="ctr"/>
            <a:r>
              <a:rPr lang="en-GB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8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AutoShape 12" descr="Image result for chro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14" descr="Image result for chrom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" name="Group 2"/>
          <p:cNvGrpSpPr/>
          <p:nvPr/>
        </p:nvGrpSpPr>
        <p:grpSpPr>
          <a:xfrm>
            <a:off x="3357975" y="2589719"/>
            <a:ext cx="2282000" cy="2403197"/>
            <a:chOff x="3357975" y="2589719"/>
            <a:chExt cx="2282000" cy="2403197"/>
          </a:xfrm>
        </p:grpSpPr>
        <p:pic>
          <p:nvPicPr>
            <p:cNvPr id="2066" name="Picture 18" descr="https://www.total-toolbar.com/wp-content/uploads/2014/12/Custom-Google-Chrome-Extension-Development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834" y="2589719"/>
              <a:ext cx="1774283" cy="1774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357975" y="4531251"/>
              <a:ext cx="228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Easy installation </a:t>
              </a:r>
              <a:endParaRPr lang="de-DE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79476" y="2588413"/>
            <a:ext cx="2111376" cy="1600653"/>
            <a:chOff x="508001" y="2388388"/>
            <a:chExt cx="2111376" cy="1600653"/>
          </a:xfrm>
        </p:grpSpPr>
        <p:pic>
          <p:nvPicPr>
            <p:cNvPr id="15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1" y="3510598"/>
              <a:ext cx="711200" cy="460360"/>
            </a:xfrm>
            <a:prstGeom prst="rect">
              <a:avLst/>
            </a:prstGeom>
          </p:spPr>
        </p:pic>
        <p:pic>
          <p:nvPicPr>
            <p:cNvPr id="16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977" y="3510598"/>
              <a:ext cx="711200" cy="460360"/>
            </a:xfrm>
            <a:prstGeom prst="rect">
              <a:avLst/>
            </a:prstGeom>
          </p:spPr>
        </p:pic>
        <p:pic>
          <p:nvPicPr>
            <p:cNvPr id="17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177" y="3528681"/>
              <a:ext cx="711200" cy="460360"/>
            </a:xfrm>
            <a:prstGeom prst="rect">
              <a:avLst/>
            </a:prstGeom>
          </p:spPr>
        </p:pic>
        <p:pic>
          <p:nvPicPr>
            <p:cNvPr id="25" name="Picture 2" descr="Fileserver, server icon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94" y="2388388"/>
              <a:ext cx="749767" cy="74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>
              <a:stCxn id="15" idx="0"/>
              <a:endCxn id="25" idx="2"/>
            </p:cNvCxnSpPr>
            <p:nvPr/>
          </p:nvCxnSpPr>
          <p:spPr>
            <a:xfrm rot="5400000" flipH="1" flipV="1">
              <a:off x="1021868" y="2979889"/>
              <a:ext cx="372443" cy="68897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7" idx="0"/>
              <a:endCxn id="25" idx="2"/>
            </p:cNvCxnSpPr>
            <p:nvPr/>
          </p:nvCxnSpPr>
          <p:spPr>
            <a:xfrm rot="16200000" flipV="1">
              <a:off x="1712915" y="2977818"/>
              <a:ext cx="390526" cy="711199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6" idx="0"/>
              <a:endCxn id="25" idx="2"/>
            </p:cNvCxnSpPr>
            <p:nvPr/>
          </p:nvCxnSpPr>
          <p:spPr>
            <a:xfrm rot="5400000" flipH="1" flipV="1">
              <a:off x="1366356" y="3324377"/>
              <a:ext cx="372443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83052" y="4504254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Extensible architecture</a:t>
            </a:r>
            <a:endParaRPr lang="de-DE" sz="2400" dirty="0"/>
          </a:p>
        </p:txBody>
      </p:sp>
      <p:sp>
        <p:nvSpPr>
          <p:cNvPr id="2048" name="AutoShape 20" descr="Image result for wikipedia lo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6" name="Group 5"/>
          <p:cNvGrpSpPr/>
          <p:nvPr/>
        </p:nvGrpSpPr>
        <p:grpSpPr>
          <a:xfrm>
            <a:off x="8534427" y="2356896"/>
            <a:ext cx="2539945" cy="3054793"/>
            <a:chOff x="8534427" y="2356896"/>
            <a:chExt cx="2539945" cy="3054793"/>
          </a:xfrm>
        </p:grpSpPr>
        <p:sp>
          <p:nvSpPr>
            <p:cNvPr id="44" name="TextBox 43"/>
            <p:cNvSpPr txBox="1"/>
            <p:nvPr/>
          </p:nvSpPr>
          <p:spPr>
            <a:xfrm>
              <a:off x="8663400" y="4580692"/>
              <a:ext cx="228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No Wikipedia lookups!</a:t>
              </a:r>
              <a:endParaRPr lang="de-DE" sz="2400" dirty="0"/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8534427" y="2356896"/>
              <a:ext cx="2539945" cy="2239927"/>
              <a:chOff x="8534427" y="2509296"/>
              <a:chExt cx="2539945" cy="2239927"/>
            </a:xfrm>
          </p:grpSpPr>
          <p:pic>
            <p:nvPicPr>
              <p:cNvPr id="2070" name="Picture 22" descr="https://upload.wikimedia.org/wikipedia/commons/thumb/d/de/Wikipedia_Logo_1.0.png/220px-Wikipedia_Logo_1.0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7210" y="2887198"/>
                <a:ext cx="1574380" cy="1574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2" name="Multiply 2051"/>
              <p:cNvSpPr/>
              <p:nvPr/>
            </p:nvSpPr>
            <p:spPr>
              <a:xfrm>
                <a:off x="8534427" y="2509296"/>
                <a:ext cx="2539945" cy="2239927"/>
              </a:xfrm>
              <a:prstGeom prst="mathMultiply">
                <a:avLst>
                  <a:gd name="adj1" fmla="val 8349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881623" y="2990159"/>
            <a:ext cx="2611099" cy="3110752"/>
            <a:chOff x="5881623" y="2990159"/>
            <a:chExt cx="2611099" cy="3110752"/>
          </a:xfrm>
        </p:grpSpPr>
        <p:sp>
          <p:nvSpPr>
            <p:cNvPr id="43" name="TextBox 42"/>
            <p:cNvSpPr txBox="1"/>
            <p:nvPr/>
          </p:nvSpPr>
          <p:spPr>
            <a:xfrm>
              <a:off x="5881623" y="4531251"/>
              <a:ext cx="26110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Shows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GB" sz="2400" dirty="0"/>
                <a:t>Named entities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GB" sz="2400" dirty="0" smtClean="0"/>
                <a:t>Properties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GB" sz="2400" dirty="0" smtClean="0"/>
                <a:t>Connections</a:t>
              </a:r>
              <a:endParaRPr lang="de-DE" sz="2400" dirty="0"/>
            </a:p>
          </p:txBody>
        </p:sp>
        <p:grpSp>
          <p:nvGrpSpPr>
            <p:cNvPr id="29" name="Gruppieren 54"/>
            <p:cNvGrpSpPr/>
            <p:nvPr/>
          </p:nvGrpSpPr>
          <p:grpSpPr>
            <a:xfrm>
              <a:off x="6168303" y="2990159"/>
              <a:ext cx="2037738" cy="1086565"/>
              <a:chOff x="5932289" y="4834081"/>
              <a:chExt cx="1684081" cy="897987"/>
            </a:xfrm>
          </p:grpSpPr>
          <p:pic>
            <p:nvPicPr>
              <p:cNvPr id="33" name="Grafik 61" descr="Netzwerk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34" name="Grafik 62" descr="Benutzer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39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40" name="Grafik 64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6100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87430" y="2098525"/>
            <a:ext cx="8574622" cy="2616199"/>
          </a:xfrm>
        </p:spPr>
        <p:txBody>
          <a:bodyPr anchor="ctr"/>
          <a:lstStyle/>
          <a:p>
            <a:pPr algn="ctr"/>
            <a:r>
              <a:rPr lang="en-GB" dirty="0" smtClean="0"/>
              <a:t>Thanks!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0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639</Words>
  <Application>Microsoft Office PowerPoint</Application>
  <PresentationFormat>Widescreen</PresentationFormat>
  <Paragraphs>151</Paragraphs>
  <Slides>14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Parallax</vt:lpstr>
      <vt:lpstr>Information needs context…</vt:lpstr>
      <vt:lpstr>Entity Annotation and Context from LOD</vt:lpstr>
      <vt:lpstr>Architecture</vt:lpstr>
      <vt:lpstr>SPARQL Engine</vt:lpstr>
      <vt:lpstr>Server: REST API</vt:lpstr>
      <vt:lpstr>Chrome extension</vt:lpstr>
      <vt:lpstr>Demo</vt:lpstr>
      <vt:lpstr>Conclusion</vt:lpstr>
      <vt:lpstr>Thanks!</vt:lpstr>
      <vt:lpstr>Backup</vt:lpstr>
      <vt:lpstr>Agenda</vt:lpstr>
      <vt:lpstr>Architecture</vt:lpstr>
      <vt:lpstr>Server: REST API (1)</vt:lpstr>
      <vt:lpstr>Server: REST API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Braun</dc:creator>
  <cp:lastModifiedBy>Frendo, Oliver</cp:lastModifiedBy>
  <cp:revision>252</cp:revision>
  <dcterms:created xsi:type="dcterms:W3CDTF">2015-11-27T22:10:23Z</dcterms:created>
  <dcterms:modified xsi:type="dcterms:W3CDTF">2016-12-06T12:38:59Z</dcterms:modified>
</cp:coreProperties>
</file>