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9" r:id="rId2"/>
    <p:sldId id="284" r:id="rId3"/>
    <p:sldId id="258" r:id="rId4"/>
    <p:sldId id="283" r:id="rId5"/>
    <p:sldId id="290" r:id="rId6"/>
    <p:sldId id="286" r:id="rId7"/>
    <p:sldId id="291" r:id="rId8"/>
    <p:sldId id="285" r:id="rId9"/>
    <p:sldId id="289" r:id="rId10"/>
    <p:sldId id="292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78146" autoAdjust="0"/>
  </p:normalViewPr>
  <p:slideViewPr>
    <p:cSldViewPr snapToGrid="0">
      <p:cViewPr varScale="1">
        <p:scale>
          <a:sx n="87" d="100"/>
          <a:sy n="87" d="100"/>
        </p:scale>
        <p:origin x="-1350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6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and visualized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 script:</a:t>
            </a:r>
          </a:p>
          <a:p>
            <a:r>
              <a:rPr lang="en-GB" dirty="0" smtClean="0"/>
              <a:t>User</a:t>
            </a:r>
            <a:r>
              <a:rPr lang="en-GB" baseline="0" dirty="0" smtClean="0"/>
              <a:t> visits his favourite website (Spiegel, </a:t>
            </a:r>
            <a:r>
              <a:rPr lang="en-GB" baseline="0" dirty="0" err="1" smtClean="0"/>
              <a:t>bbc</a:t>
            </a:r>
            <a:r>
              <a:rPr lang="en-GB" baseline="0" dirty="0" smtClean="0"/>
              <a:t>, CNN)</a:t>
            </a:r>
          </a:p>
          <a:p>
            <a:r>
              <a:rPr lang="en-GB" baseline="0" dirty="0" smtClean="0"/>
              <a:t>Reads an article about foreign politics: Trump is filling </a:t>
            </a:r>
            <a:r>
              <a:rPr lang="en-GB" baseline="0" smtClean="0"/>
              <a:t>his cabinet (example: http://www.bbc.com/news/world-us-canada-38168382) </a:t>
            </a:r>
            <a:endParaRPr lang="en-GB" baseline="0" dirty="0" smtClean="0"/>
          </a:p>
          <a:p>
            <a:r>
              <a:rPr lang="en-GB" baseline="0" dirty="0" smtClean="0"/>
              <a:t>Now 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 smtClean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 smtClean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 smtClean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 smtClean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9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 the technical side: architecture is extensible, as in new sources can</a:t>
            </a:r>
            <a:r>
              <a:rPr lang="en-GB" baseline="0" dirty="0" smtClean="0"/>
              <a:t> easily be added</a:t>
            </a:r>
          </a:p>
          <a:p>
            <a:r>
              <a:rPr lang="en-GB" dirty="0" smtClean="0"/>
              <a:t>Chrome</a:t>
            </a:r>
            <a:r>
              <a:rPr lang="en-GB" baseline="0" dirty="0" smtClean="0"/>
              <a:t> extension gets pretty much everything from the server, so this would not need any updates</a:t>
            </a:r>
          </a:p>
          <a:p>
            <a:endParaRPr lang="en-GB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16.sv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7.svg"/><Relationship Id="rId19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RetrieveAvailableProperties" TargetMode="External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smtClean="0"/>
              <a:t>needs </a:t>
            </a:r>
            <a:r>
              <a:rPr lang="de-DE" dirty="0"/>
              <a:t>context…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3074" name="Picture 2" descr="C:\Users\Oliver\workspace java local\SemanticWebTechnologies\ProjectReport\img\Architecture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7" y="1469914"/>
            <a:ext cx="510020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4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Server: REST API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POST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localhost:8443/RetrieveTriples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Request </a:t>
            </a:r>
            <a:r>
              <a:rPr lang="de-DE" dirty="0"/>
              <a:t>body: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Response body: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97" y="3352207"/>
            <a:ext cx="4495441" cy="277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21" y="3352207"/>
            <a:ext cx="4438650" cy="11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6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Server: REST API (2)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GET https://localhost:8443/RetrieveAvailableProperties</a:t>
            </a:r>
            <a:br>
              <a:rPr lang="de-DE" dirty="0"/>
            </a:br>
            <a:r>
              <a:rPr lang="de-DE" dirty="0" smtClean="0"/>
              <a:t>Response body:</a:t>
            </a:r>
            <a:endParaRPr lang="de-DE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97629"/>
            <a:ext cx="3259616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2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 smtClean="0"/>
              <a:t>Server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 smtClean="0"/>
              <a:t>Chrome </a:t>
            </a:r>
            <a:r>
              <a:rPr lang="en-US" dirty="0"/>
              <a:t>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47" y="3301179"/>
            <a:ext cx="787887" cy="7878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51" y="3005435"/>
            <a:ext cx="831423" cy="551484"/>
          </a:xfrm>
          <a:prstGeom prst="rect">
            <a:avLst/>
          </a:prstGeom>
        </p:spPr>
      </p:pic>
      <p:sp>
        <p:nvSpPr>
          <p:cNvPr id="3" name="Rechteck: abgerundete Ecken 2"/>
          <p:cNvSpPr/>
          <p:nvPr/>
        </p:nvSpPr>
        <p:spPr>
          <a:xfrm>
            <a:off x="1002153" y="2123294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3283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pic>
        <p:nvPicPr>
          <p:cNvPr id="42" name="Picture 4" descr="City hall building Fre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4" y="3707823"/>
            <a:ext cx="670936" cy="670936"/>
          </a:xfrm>
          <a:prstGeom prst="rect">
            <a:avLst/>
          </a:prstGeom>
          <a:noFill/>
        </p:spPr>
      </p:pic>
      <p:sp>
        <p:nvSpPr>
          <p:cNvPr id="45" name="Rechteck: abgerundete Ecken 44"/>
          <p:cNvSpPr/>
          <p:nvPr/>
        </p:nvSpPr>
        <p:spPr>
          <a:xfrm>
            <a:off x="9245600" y="212329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pic>
        <p:nvPicPr>
          <p:cNvPr id="49" name="Grafik 48" descr="Netzwerk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0111766">
            <a:off x="6274967" y="4985804"/>
            <a:ext cx="746264" cy="746264"/>
          </a:xfrm>
          <a:prstGeom prst="rect">
            <a:avLst/>
          </a:prstGeom>
        </p:spPr>
      </p:pic>
      <p:pic>
        <p:nvPicPr>
          <p:cNvPr id="53" name="Grafik 52" descr="Benutzer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268237" y="3993154"/>
            <a:ext cx="610815" cy="610815"/>
          </a:xfrm>
          <a:prstGeom prst="rect">
            <a:avLst/>
          </a:prstGeom>
        </p:spPr>
      </p:pic>
      <p:cxnSp>
        <p:nvCxnSpPr>
          <p:cNvPr id="21" name="Gewinkelte Verbindung 20"/>
          <p:cNvCxnSpPr>
            <a:cxnSpLocks/>
            <a:stCxn id="6" idx="3"/>
            <a:endCxn id="36" idx="1"/>
          </p:cNvCxnSpPr>
          <p:nvPr/>
        </p:nvCxnSpPr>
        <p:spPr>
          <a:xfrm flipV="1">
            <a:off x="2587434" y="3693505"/>
            <a:ext cx="1045405" cy="16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092022" y="3693505"/>
            <a:ext cx="287492" cy="1431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pic>
        <p:nvPicPr>
          <p:cNvPr id="60" name="Grafik 59" descr="Benutzer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62206" y="4862427"/>
            <a:ext cx="505454" cy="505454"/>
          </a:xfrm>
          <a:prstGeom prst="rect">
            <a:avLst/>
          </a:prstGeom>
        </p:spPr>
      </p:pic>
      <p:pic>
        <p:nvPicPr>
          <p:cNvPr id="61" name="Picture 4" descr="City hall building Fre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90" y="4984750"/>
            <a:ext cx="545158" cy="545158"/>
          </a:xfrm>
          <a:prstGeom prst="rect">
            <a:avLst/>
          </a:prstGeom>
          <a:noFill/>
        </p:spPr>
      </p:pic>
      <p:cxnSp>
        <p:nvCxnSpPr>
          <p:cNvPr id="62" name="Gewinkelte Verbindung 20"/>
          <p:cNvCxnSpPr>
            <a:cxnSpLocks/>
            <a:endCxn id="132" idx="3"/>
          </p:cNvCxnSpPr>
          <p:nvPr/>
        </p:nvCxnSpPr>
        <p:spPr>
          <a:xfrm rot="10800000">
            <a:off x="2636715" y="5062768"/>
            <a:ext cx="3089672" cy="2300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0" idx="1"/>
            <a:endCxn id="124" idx="3"/>
          </p:cNvCxnSpPr>
          <p:nvPr/>
        </p:nvCxnSpPr>
        <p:spPr>
          <a:xfrm flipH="1" flipV="1">
            <a:off x="7876795" y="3708334"/>
            <a:ext cx="1658912" cy="136732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78" idx="1"/>
            <a:endCxn id="124" idx="3"/>
          </p:cNvCxnSpPr>
          <p:nvPr/>
        </p:nvCxnSpPr>
        <p:spPr>
          <a:xfrm flipH="1" flipV="1">
            <a:off x="7876795" y="3708334"/>
            <a:ext cx="1659556" cy="44093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10" idx="1"/>
            <a:endCxn id="124" idx="3"/>
          </p:cNvCxnSpPr>
          <p:nvPr/>
        </p:nvCxnSpPr>
        <p:spPr>
          <a:xfrm flipH="1">
            <a:off x="7876795" y="3281177"/>
            <a:ext cx="1659556" cy="42715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9464588" y="268678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DBpedia</a:t>
            </a:r>
            <a:endParaRPr lang="de-DE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51" y="3873528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9538260" y="3574916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07" y="479991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9511809" y="4483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9689500" y="4262699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cxnSp>
        <p:nvCxnSpPr>
          <p:cNvPr id="99" name="Gerade Verbindung mit Pfeil 98"/>
          <p:cNvCxnSpPr>
            <a:cxnSpLocks/>
            <a:stCxn id="59" idx="2"/>
            <a:endCxn id="170" idx="0"/>
          </p:cNvCxnSpPr>
          <p:nvPr/>
        </p:nvCxnSpPr>
        <p:spPr>
          <a:xfrm>
            <a:off x="6265787" y="3935001"/>
            <a:ext cx="5498" cy="2449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fik 1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2" t="30011" r="18445" b="12840"/>
          <a:stretch/>
        </p:blipFill>
        <p:spPr>
          <a:xfrm>
            <a:off x="7088465" y="4834081"/>
            <a:ext cx="527905" cy="490126"/>
          </a:xfrm>
          <a:prstGeom prst="rect">
            <a:avLst/>
          </a:prstGeom>
        </p:spPr>
      </p:pic>
      <p:pic>
        <p:nvPicPr>
          <p:cNvPr id="124" name="Grafik 1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55" y="3423514"/>
            <a:ext cx="569640" cy="569640"/>
          </a:xfrm>
          <a:prstGeom prst="rect">
            <a:avLst/>
          </a:prstGeom>
          <a:ln>
            <a:noFill/>
          </a:ln>
        </p:spPr>
      </p:pic>
      <p:cxnSp>
        <p:nvCxnSpPr>
          <p:cNvPr id="129" name="Gerade Verbindung mit Pfeil 128"/>
          <p:cNvCxnSpPr>
            <a:cxnSpLocks/>
            <a:stCxn id="124" idx="1"/>
            <a:endCxn id="59" idx="3"/>
          </p:cNvCxnSpPr>
          <p:nvPr/>
        </p:nvCxnSpPr>
        <p:spPr>
          <a:xfrm flipH="1" flipV="1">
            <a:off x="6997252" y="3707823"/>
            <a:ext cx="309903" cy="51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fik 131" descr="Monito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98955" y="4243888"/>
            <a:ext cx="1637760" cy="1637760"/>
          </a:xfrm>
          <a:prstGeom prst="rect">
            <a:avLst/>
          </a:prstGeom>
        </p:spPr>
      </p:pic>
      <p:pic>
        <p:nvPicPr>
          <p:cNvPr id="133" name="Grafik 132" descr="Prüfliste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98955" y="3256705"/>
            <a:ext cx="832361" cy="832361"/>
          </a:xfrm>
          <a:prstGeom prst="rect">
            <a:avLst/>
          </a:prstGeom>
        </p:spPr>
      </p:pic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5978295" y="4179915"/>
            <a:ext cx="585979" cy="432029"/>
          </a:xfrm>
          <a:prstGeom prst="rect">
            <a:avLst/>
          </a:prstGeom>
        </p:spPr>
      </p:pic>
      <p:cxnSp>
        <p:nvCxnSpPr>
          <p:cNvPr id="176" name="Gerade Verbindung mit Pfeil 175"/>
          <p:cNvCxnSpPr>
            <a:cxnSpLocks/>
            <a:stCxn id="170" idx="2"/>
          </p:cNvCxnSpPr>
          <p:nvPr/>
        </p:nvCxnSpPr>
        <p:spPr>
          <a:xfrm flipH="1">
            <a:off x="6265786" y="4611944"/>
            <a:ext cx="5499" cy="29708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45" grpId="0" animBg="1"/>
      <p:bldP spid="46" grpId="0" animBg="1"/>
      <p:bldP spid="73" grpId="0"/>
      <p:bldP spid="79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Server: REST API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600" dirty="0" smtClean="0"/>
              <a:t>POST </a:t>
            </a: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localhost:8443/RetrieveTriples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Retrieves named entities</a:t>
            </a:r>
          </a:p>
          <a:p>
            <a:pPr lvl="1"/>
            <a:r>
              <a:rPr lang="en-GB" sz="1400" dirty="0" smtClean="0"/>
              <a:t>Type, URI and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Retrieves context triples (connections between entities)</a:t>
            </a:r>
            <a:endParaRPr lang="de-DE" sz="16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de-DE" sz="1600" dirty="0"/>
              <a:t>GET </a:t>
            </a: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localhost:8443/RetrieveAvailableProperties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Retrieves available properties per entity type</a:t>
            </a:r>
          </a:p>
          <a:p>
            <a:pPr lvl="1"/>
            <a:r>
              <a:rPr lang="en-GB" sz="1400" dirty="0" smtClean="0"/>
              <a:t>URI and label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51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Chrome extension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Background script on websites</a:t>
            </a:r>
          </a:p>
          <a:p>
            <a:r>
              <a:rPr lang="en-GB" dirty="0" smtClean="0"/>
              <a:t>Injects HTML and JavaScript</a:t>
            </a:r>
          </a:p>
          <a:p>
            <a:r>
              <a:rPr lang="en-GB" dirty="0" smtClean="0"/>
              <a:t>Handles communication with server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71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 smtClean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7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Extensible </a:t>
            </a:r>
            <a:r>
              <a:rPr lang="en-GB" dirty="0" smtClean="0"/>
              <a:t>architecture</a:t>
            </a:r>
          </a:p>
          <a:p>
            <a:r>
              <a:rPr lang="en-GB" dirty="0" smtClean="0"/>
              <a:t>Easily consumable application</a:t>
            </a:r>
          </a:p>
          <a:p>
            <a:pPr lvl="1"/>
            <a:r>
              <a:rPr lang="en-GB" dirty="0" smtClean="0"/>
              <a:t>Retrieves additional information about entities</a:t>
            </a:r>
          </a:p>
          <a:p>
            <a:pPr lvl="1"/>
            <a:r>
              <a:rPr lang="en-GB" dirty="0" smtClean="0"/>
              <a:t>Visualizes connections between entities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 </a:t>
            </a:r>
            <a:r>
              <a:rPr lang="en-GB" dirty="0" smtClean="0"/>
              <a:t>User saves time: No Wikipedia lookups </a:t>
            </a:r>
            <a:r>
              <a:rPr lang="en-GB" dirty="0" err="1" smtClean="0"/>
              <a:t>neccessary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00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3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378</Words>
  <Application>Microsoft Office PowerPoint</Application>
  <PresentationFormat>Custom</PresentationFormat>
  <Paragraphs>83</Paragraphs>
  <Slides>12</Slides>
  <Notes>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Information needs context…</vt:lpstr>
      <vt:lpstr>Entity Annotation and Context from LOD</vt:lpstr>
      <vt:lpstr>Agenda</vt:lpstr>
      <vt:lpstr>Architecture</vt:lpstr>
      <vt:lpstr>Server: REST API</vt:lpstr>
      <vt:lpstr>Chrome extension</vt:lpstr>
      <vt:lpstr>Demo</vt:lpstr>
      <vt:lpstr>Conclusion</vt:lpstr>
      <vt:lpstr>Backup</vt:lpstr>
      <vt:lpstr>Architecture</vt:lpstr>
      <vt:lpstr>Server: REST API (1)</vt:lpstr>
      <vt:lpstr>Server: REST API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Oliver Frendo</cp:lastModifiedBy>
  <cp:revision>194</cp:revision>
  <dcterms:created xsi:type="dcterms:W3CDTF">2015-11-27T22:10:23Z</dcterms:created>
  <dcterms:modified xsi:type="dcterms:W3CDTF">2016-12-03T17:58:53Z</dcterms:modified>
</cp:coreProperties>
</file>