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5"/>
  </p:notesMasterIdLst>
  <p:sldIdLst>
    <p:sldId id="259" r:id="rId2"/>
    <p:sldId id="284" r:id="rId3"/>
    <p:sldId id="283" r:id="rId4"/>
    <p:sldId id="293" r:id="rId5"/>
    <p:sldId id="290" r:id="rId6"/>
    <p:sldId id="286" r:id="rId7"/>
    <p:sldId id="291" r:id="rId8"/>
    <p:sldId id="285" r:id="rId9"/>
    <p:sldId id="289" r:id="rId10"/>
    <p:sldId id="258" r:id="rId11"/>
    <p:sldId id="292" r:id="rId12"/>
    <p:sldId id="287" r:id="rId13"/>
    <p:sldId id="28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7"/>
    <p:restoredTop sz="81236" autoAdjust="0"/>
  </p:normalViewPr>
  <p:slideViewPr>
    <p:cSldViewPr snapToGrid="0">
      <p:cViewPr>
        <p:scale>
          <a:sx n="100" d="100"/>
          <a:sy n="100" d="100"/>
        </p:scale>
        <p:origin x="-870" y="30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D8494C-AE34-42CB-89A1-EF65868C4C6A}" type="datetimeFigureOut">
              <a:rPr lang="en-GB" smtClean="0"/>
              <a:t>05/12/2016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56D088-27D1-433A-A9A9-E30AD3E13E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6311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reading</a:t>
            </a:r>
            <a:r>
              <a:rPr lang="de-DE" dirty="0"/>
              <a:t> </a:t>
            </a:r>
            <a:r>
              <a:rPr lang="de-DE" dirty="0" err="1"/>
              <a:t>news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an </a:t>
            </a:r>
            <a:r>
              <a:rPr lang="de-DE" dirty="0" err="1"/>
              <a:t>article</a:t>
            </a:r>
            <a:r>
              <a:rPr lang="de-DE" dirty="0"/>
              <a:t> </a:t>
            </a:r>
            <a:r>
              <a:rPr lang="de-DE" dirty="0" err="1"/>
              <a:t>often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context</a:t>
            </a:r>
            <a:r>
              <a:rPr lang="de-DE" dirty="0"/>
              <a:t> </a:t>
            </a:r>
            <a:r>
              <a:rPr lang="de-DE" dirty="0" err="1"/>
              <a:t>info</a:t>
            </a:r>
            <a:r>
              <a:rPr lang="de-DE" dirty="0"/>
              <a:t> </a:t>
            </a:r>
            <a:r>
              <a:rPr lang="de-DE" dirty="0" err="1"/>
              <a:t>needed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 err="1"/>
              <a:t>Persons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entities</a:t>
            </a:r>
            <a:r>
              <a:rPr lang="de-DE" dirty="0"/>
              <a:t> </a:t>
            </a:r>
            <a:r>
              <a:rPr lang="de-DE" dirty="0" err="1"/>
              <a:t>mentioned</a:t>
            </a:r>
            <a:r>
              <a:rPr lang="de-DE" dirty="0"/>
              <a:t> …</a:t>
            </a:r>
          </a:p>
          <a:p>
            <a:pPr marL="171450" indent="-171450">
              <a:buFontTx/>
              <a:buChar char="-"/>
            </a:pPr>
            <a:r>
              <a:rPr lang="de-DE" dirty="0"/>
              <a:t>…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wonder</a:t>
            </a:r>
            <a:r>
              <a:rPr lang="de-DE" dirty="0"/>
              <a:t> </a:t>
            </a:r>
            <a:r>
              <a:rPr lang="de-DE" dirty="0" err="1"/>
              <a:t>who</a:t>
            </a:r>
            <a:r>
              <a:rPr lang="de-DE" dirty="0"/>
              <a:t>/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connected</a:t>
            </a:r>
            <a:endParaRPr lang="de-DE" dirty="0"/>
          </a:p>
          <a:p>
            <a:pPr marL="171450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6D088-27D1-433A-A9A9-E30AD3E13E1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7503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reading</a:t>
            </a:r>
            <a:r>
              <a:rPr lang="de-DE" dirty="0"/>
              <a:t> </a:t>
            </a:r>
            <a:r>
              <a:rPr lang="de-DE" dirty="0" err="1"/>
              <a:t>news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an </a:t>
            </a:r>
            <a:r>
              <a:rPr lang="de-DE" dirty="0" err="1"/>
              <a:t>article</a:t>
            </a:r>
            <a:r>
              <a:rPr lang="de-DE" dirty="0"/>
              <a:t> </a:t>
            </a:r>
            <a:r>
              <a:rPr lang="de-DE" dirty="0" err="1"/>
              <a:t>often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context</a:t>
            </a:r>
            <a:r>
              <a:rPr lang="de-DE" dirty="0"/>
              <a:t> </a:t>
            </a:r>
            <a:r>
              <a:rPr lang="de-DE" dirty="0" err="1"/>
              <a:t>info</a:t>
            </a:r>
            <a:r>
              <a:rPr lang="de-DE" dirty="0"/>
              <a:t> </a:t>
            </a:r>
            <a:r>
              <a:rPr lang="de-DE" dirty="0" err="1"/>
              <a:t>needed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 err="1"/>
              <a:t>Persons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entities</a:t>
            </a:r>
            <a:r>
              <a:rPr lang="de-DE" dirty="0"/>
              <a:t> </a:t>
            </a:r>
            <a:r>
              <a:rPr lang="de-DE" dirty="0" err="1"/>
              <a:t>mentioned</a:t>
            </a:r>
            <a:r>
              <a:rPr lang="de-DE" dirty="0"/>
              <a:t> …</a:t>
            </a:r>
          </a:p>
          <a:p>
            <a:pPr marL="171450" indent="-171450">
              <a:buFontTx/>
              <a:buChar char="-"/>
            </a:pPr>
            <a:r>
              <a:rPr lang="de-DE" dirty="0"/>
              <a:t>…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wonder</a:t>
            </a:r>
            <a:r>
              <a:rPr lang="de-DE" dirty="0"/>
              <a:t> </a:t>
            </a:r>
            <a:r>
              <a:rPr lang="de-DE" dirty="0" err="1"/>
              <a:t>who</a:t>
            </a:r>
            <a:r>
              <a:rPr lang="de-DE" dirty="0"/>
              <a:t>/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connected</a:t>
            </a:r>
            <a:endParaRPr lang="de-DE" dirty="0"/>
          </a:p>
          <a:p>
            <a:pPr marL="171450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6D088-27D1-433A-A9A9-E30AD3E13E1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5972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Chrome Extension with Config sends text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NER identifies </a:t>
            </a:r>
            <a:r>
              <a:rPr lang="en-US" dirty="0" err="1"/>
              <a:t>entites</a:t>
            </a:r>
            <a:r>
              <a:rPr lang="en-US" dirty="0"/>
              <a:t> in text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Sources are queried and processed -&gt; consolidated in local context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 context </a:t>
            </a:r>
            <a:r>
              <a:rPr lang="en-US" dirty="0" err="1"/>
              <a:t>releveant</a:t>
            </a:r>
            <a:r>
              <a:rPr lang="en-US" dirty="0"/>
              <a:t> information are collected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Result returned to CE and visualized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6D088-27D1-433A-A9A9-E30AD3E13E1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26338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Reg-ex search in sources for entities, and there context: Direct and in-direct relations of first order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Apply logic to identify most relevant URIs and store locally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Load of custom OWL specifying the properties across sources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Combine via reasoner to inference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 custom property selection to filter the relevant properties + context -&gt; return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6D088-27D1-433A-A9A9-E30AD3E13E1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72272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Demo script:</a:t>
            </a:r>
          </a:p>
          <a:p>
            <a:r>
              <a:rPr lang="en-GB" dirty="0"/>
              <a:t>User</a:t>
            </a:r>
            <a:r>
              <a:rPr lang="en-GB" baseline="0" dirty="0"/>
              <a:t> visits his favourite website (Spiegel, </a:t>
            </a:r>
            <a:r>
              <a:rPr lang="en-GB" baseline="0" dirty="0" err="1"/>
              <a:t>bbc</a:t>
            </a:r>
            <a:r>
              <a:rPr lang="en-GB" baseline="0" dirty="0"/>
              <a:t>, CNN)</a:t>
            </a:r>
          </a:p>
          <a:p>
            <a:r>
              <a:rPr lang="en-GB" baseline="0" dirty="0"/>
              <a:t>Reads an article about foreign politics: Trump is filling </a:t>
            </a:r>
            <a:r>
              <a:rPr lang="en-GB" baseline="0"/>
              <a:t>his cabinet (example: http://www.bbc.com/news/world-us-canada-38168382) </a:t>
            </a:r>
            <a:endParaRPr lang="en-GB" baseline="0" dirty="0"/>
          </a:p>
          <a:p>
            <a:r>
              <a:rPr lang="en-GB" baseline="0" dirty="0"/>
              <a:t>Now Trump obviously he knows, but who is this other person that is mentioned here? </a:t>
            </a:r>
          </a:p>
          <a:p>
            <a:pPr marL="171450" indent="-171450">
              <a:buFont typeface="Wingdings" pitchFamily="2" charset="2"/>
              <a:buChar char="è"/>
            </a:pPr>
            <a:r>
              <a:rPr lang="en-GB" baseline="0" dirty="0">
                <a:sym typeface="Wingdings" panose="05000000000000000000" pitchFamily="2" charset="2"/>
              </a:rPr>
              <a:t>Select the text and click the button!</a:t>
            </a:r>
          </a:p>
          <a:p>
            <a:pPr marL="0" indent="0">
              <a:buFont typeface="Wingdings" pitchFamily="2" charset="2"/>
              <a:buNone/>
            </a:pPr>
            <a:r>
              <a:rPr lang="en-GB" baseline="0" dirty="0">
                <a:sym typeface="Wingdings" panose="05000000000000000000" pitchFamily="2" charset="2"/>
              </a:rPr>
              <a:t>View information about the named entities that were found:</a:t>
            </a:r>
          </a:p>
          <a:p>
            <a:pPr marL="171450" indent="-171450">
              <a:buFont typeface="Wingdings" pitchFamily="2" charset="2"/>
              <a:buChar char="è"/>
            </a:pPr>
            <a:r>
              <a:rPr lang="en-GB" baseline="0" dirty="0">
                <a:sym typeface="Wingdings" panose="05000000000000000000" pitchFamily="2" charset="2"/>
              </a:rPr>
              <a:t>Information about Trump (there seems to be a lot) and the other person</a:t>
            </a:r>
          </a:p>
          <a:p>
            <a:pPr marL="171450" indent="-171450">
              <a:buFont typeface="Wingdings" pitchFamily="2" charset="2"/>
              <a:buChar char="è"/>
            </a:pPr>
            <a:r>
              <a:rPr lang="en-GB" baseline="0" dirty="0">
                <a:sym typeface="Wingdings" panose="05000000000000000000" pitchFamily="2" charset="2"/>
              </a:rPr>
              <a:t>Now this is useful, but what connects Trump to this person? View visualization</a:t>
            </a:r>
          </a:p>
          <a:p>
            <a:pPr marL="171450" indent="-171450">
              <a:buFont typeface="Wingdings" pitchFamily="2" charset="2"/>
              <a:buChar char="è"/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6D088-27D1-433A-A9A9-E30AD3E13E16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92977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On the technical side: architecture is extensible, as in new sources can</a:t>
            </a:r>
            <a:r>
              <a:rPr lang="en-GB" baseline="0" dirty="0"/>
              <a:t> easily be added</a:t>
            </a:r>
          </a:p>
          <a:p>
            <a:r>
              <a:rPr lang="en-GB" dirty="0"/>
              <a:t>Chrome</a:t>
            </a:r>
            <a:r>
              <a:rPr lang="en-GB" baseline="0" dirty="0"/>
              <a:t> extension gets pretty much everything from the server, so this would not need any </a:t>
            </a:r>
            <a:r>
              <a:rPr lang="en-GB" baseline="0" dirty="0" smtClean="0"/>
              <a:t>updates</a:t>
            </a:r>
          </a:p>
          <a:p>
            <a:r>
              <a:rPr lang="en-GB" baseline="0" dirty="0" smtClean="0"/>
              <a:t>Chrome extension shows a customizable popup</a:t>
            </a:r>
            <a:endParaRPr lang="en-GB" baseline="0" dirty="0"/>
          </a:p>
          <a:p>
            <a:pPr lvl="1"/>
            <a:r>
              <a:rPr lang="en-GB" dirty="0" smtClean="0"/>
              <a:t>Retrieves additional information about entities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Visualizes connections between entities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>
                <a:sym typeface="Wingdings" panose="05000000000000000000" pitchFamily="2" charset="2"/>
              </a:rPr>
              <a:t> </a:t>
            </a:r>
            <a:r>
              <a:rPr lang="en-GB" dirty="0" smtClean="0"/>
              <a:t>User saves time: No Wikipedia lookups necessary</a:t>
            </a:r>
          </a:p>
          <a:p>
            <a:pPr lvl="1"/>
            <a:endParaRPr lang="en-GB" i="0" dirty="0" smtClean="0"/>
          </a:p>
          <a:p>
            <a:endParaRPr lang="en-GB" baseline="0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6D088-27D1-433A-A9A9-E30AD3E13E16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33456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6D088-27D1-433A-A9A9-E30AD3E13E16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6811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03CAB-27D4-4953-BA7C-39BAE24E605E}" type="datetime1">
              <a:rPr lang="en-GB" smtClean="0"/>
              <a:t>05/12/2016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r>
              <a:rPr lang="en-GB"/>
              <a:t>IMDb Rating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BF44-F096-42DF-ADC3-B535522D2E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2441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6690-9EF3-4749-8403-602024AB73D2}" type="datetime1">
              <a:rPr lang="en-GB" smtClean="0"/>
              <a:t>05/12/2016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IMDb Rating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BF44-F096-42DF-ADC3-B535522D2E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6570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B5E8A-75A3-4867-94E4-590D730EBB1E}" type="datetime1">
              <a:rPr lang="en-GB" smtClean="0"/>
              <a:t>05/12/2016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IMDb Rating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BF44-F096-42DF-ADC3-B535522D2E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31279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C3CC1-5D48-4D8E-A506-FE00E1BA1FC1}" type="datetime1">
              <a:rPr lang="en-GB" smtClean="0"/>
              <a:t>05/12/2016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IMDb Rating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BF44-F096-42DF-ADC3-B535522D2E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51445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C6652-7282-41FA-AD47-BB58E05EBCB1}" type="datetime1">
              <a:rPr lang="en-GB" smtClean="0"/>
              <a:t>05/12/2016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IMDb Rating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BF44-F096-42DF-ADC3-B535522D2E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70282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5253B-D946-4B16-A4D6-EDCC8FBA3639}" type="datetime1">
              <a:rPr lang="en-GB" smtClean="0"/>
              <a:t>05/12/2016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IMDb Rating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BF44-F096-42DF-ADC3-B535522D2E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06041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78B47-D74F-482E-AC4D-924E1F9C02E1}" type="datetime1">
              <a:rPr lang="en-GB" smtClean="0"/>
              <a:t>05/12/2016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IMDb Rating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BF44-F096-42DF-ADC3-B535522D2E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92490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54574-8D06-4B14-A4E3-883F870E467D}" type="datetime1">
              <a:rPr lang="en-GB" smtClean="0"/>
              <a:t>05/12/2016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IMDb Rating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BF44-F096-42DF-ADC3-B535522D2E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58370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F02F4-EBA5-433C-B12C-1A26A76C696F}" type="datetime1">
              <a:rPr lang="en-GB" smtClean="0"/>
              <a:t>05/12/2016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IMDb Rating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BF44-F096-42DF-ADC3-B535522D2E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6886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906" y="150963"/>
            <a:ext cx="10127411" cy="1752599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8906" y="1903562"/>
            <a:ext cx="10127411" cy="3887638"/>
          </a:xfrm>
        </p:spPr>
        <p:txBody>
          <a:bodyPr anchor="ctr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732656" y="6248398"/>
            <a:ext cx="1143000" cy="365125"/>
          </a:xfrm>
        </p:spPr>
        <p:txBody>
          <a:bodyPr/>
          <a:lstStyle/>
          <a:p>
            <a:fld id="{F7FB45E5-CEA6-436A-9116-67114B66AE83}" type="datetime1">
              <a:rPr lang="en-GB" smtClean="0"/>
              <a:t>05/12/2016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41799" y="6248399"/>
            <a:ext cx="7084177" cy="365125"/>
          </a:xfrm>
        </p:spPr>
        <p:txBody>
          <a:bodyPr/>
          <a:lstStyle/>
          <a:p>
            <a:r>
              <a:rPr lang="en-GB" dirty="0"/>
              <a:t>IMDb Rating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6336" y="6248400"/>
            <a:ext cx="551167" cy="365125"/>
          </a:xfrm>
        </p:spPr>
        <p:txBody>
          <a:bodyPr/>
          <a:lstStyle>
            <a:lvl1pPr>
              <a:defRPr sz="1400"/>
            </a:lvl1pPr>
          </a:lstStyle>
          <a:p>
            <a:fld id="{2921BF44-F096-42DF-ADC3-B535522D2EE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5531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72DC2-CC95-4628-A2C3-DBCC8B67E0EE}" type="datetime1">
              <a:rPr lang="en-GB" smtClean="0"/>
              <a:t>05/12/2016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IMDb Rating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BF44-F096-42DF-ADC3-B535522D2E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6229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06B20-101B-4EF1-A005-17BBB9B97973}" type="datetime1">
              <a:rPr lang="en-GB" smtClean="0"/>
              <a:t>05/12/2016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IMDb Rating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BF44-F096-42DF-ADC3-B535522D2E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93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24D18-03FA-444B-A6E8-081CE70D1F1D}" type="datetime1">
              <a:rPr lang="en-GB" smtClean="0"/>
              <a:t>05/12/2016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IMDb Rating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BF44-F096-42DF-ADC3-B535522D2E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451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D0278-C667-458C-BF50-C38C35F84025}" type="datetime1">
              <a:rPr lang="en-GB" smtClean="0"/>
              <a:t>05/12/2016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IMDb Rating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BF44-F096-42DF-ADC3-B535522D2E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9296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9FF95-CD9F-49D0-9692-6F86CB53E266}" type="datetime1">
              <a:rPr lang="en-GB" smtClean="0"/>
              <a:t>05/12/2016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IMDb Rating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BF44-F096-42DF-ADC3-B535522D2E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2554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6C31A-CCBC-47C9-B55B-D6E279E5509C}" type="datetime1">
              <a:rPr lang="en-GB" smtClean="0"/>
              <a:t>05/12/2016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IMDb Rating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BF44-F096-42DF-ADC3-B535522D2E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9983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1B9F4-BB56-4914-9BD8-B56AC1531316}" type="datetime1">
              <a:rPr lang="en-GB" smtClean="0"/>
              <a:t>05/12/2016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IMDb Rating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BF44-F096-42DF-ADC3-B535522D2E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6928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767" y="228600"/>
            <a:ext cx="11248278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767" y="1981199"/>
            <a:ext cx="11248278" cy="3651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80DFA59-A6D8-4F35-B196-6C06090E1566}" type="datetime1">
              <a:rPr lang="en-GB" smtClean="0"/>
              <a:t>05/12/2016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GB"/>
              <a:t>IMDb Rating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921BF44-F096-42DF-ADC3-B535522D2E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3101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hyperlink" Target="https://localhost:8443/RetrieveTriples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Relationship Id="rId9" Type="http://schemas.openxmlformats.org/officeDocument/2006/relationships/image" Target="../media/image7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microsoft.com/office/2007/relationships/hdphoto" Target="../media/hdphoto3.wdp"/><Relationship Id="rId18" Type="http://schemas.openxmlformats.org/officeDocument/2006/relationships/image" Target="../media/image16.png"/><Relationship Id="rId3" Type="http://schemas.openxmlformats.org/officeDocument/2006/relationships/image" Target="../media/image6.png"/><Relationship Id="rId21" Type="http://schemas.openxmlformats.org/officeDocument/2006/relationships/image" Target="../media/image19.svg"/><Relationship Id="rId7" Type="http://schemas.openxmlformats.org/officeDocument/2006/relationships/image" Target="../media/image5.svg"/><Relationship Id="rId12" Type="http://schemas.openxmlformats.org/officeDocument/2006/relationships/image" Target="../media/image12.png"/><Relationship Id="rId17" Type="http://schemas.openxmlformats.org/officeDocument/2006/relationships/image" Target="../media/image15.sv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5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1.png"/><Relationship Id="rId5" Type="http://schemas.microsoft.com/office/2007/relationships/hdphoto" Target="../media/hdphoto2.wdp"/><Relationship Id="rId15" Type="http://schemas.openxmlformats.org/officeDocument/2006/relationships/image" Target="../media/image14.png"/><Relationship Id="rId23" Type="http://schemas.openxmlformats.org/officeDocument/2006/relationships/image" Target="../media/image19.png"/><Relationship Id="rId10" Type="http://schemas.openxmlformats.org/officeDocument/2006/relationships/image" Target="../media/image10.png"/><Relationship Id="rId19" Type="http://schemas.openxmlformats.org/officeDocument/2006/relationships/image" Target="../media/image17.svg"/><Relationship Id="rId4" Type="http://schemas.openxmlformats.org/officeDocument/2006/relationships/image" Target="../media/image7.png"/><Relationship Id="rId9" Type="http://schemas.openxmlformats.org/officeDocument/2006/relationships/image" Target="../media/image7.svg"/><Relationship Id="rId14" Type="http://schemas.openxmlformats.org/officeDocument/2006/relationships/image" Target="../media/image13.png"/><Relationship Id="rId22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3.png"/><Relationship Id="rId18" Type="http://schemas.openxmlformats.org/officeDocument/2006/relationships/image" Target="../media/image5.svg"/><Relationship Id="rId26" Type="http://schemas.openxmlformats.org/officeDocument/2006/relationships/image" Target="../media/image17.svg"/><Relationship Id="rId3" Type="http://schemas.openxmlformats.org/officeDocument/2006/relationships/image" Target="../media/image6.png"/><Relationship Id="rId21" Type="http://schemas.microsoft.com/office/2007/relationships/hdphoto" Target="../media/hdphoto3.wdp"/><Relationship Id="rId7" Type="http://schemas.openxmlformats.org/officeDocument/2006/relationships/image" Target="../media/image7.svg"/><Relationship Id="rId12" Type="http://schemas.openxmlformats.org/officeDocument/2006/relationships/image" Target="../media/image22.png"/><Relationship Id="rId17" Type="http://schemas.openxmlformats.org/officeDocument/2006/relationships/image" Target="../media/image25.png"/><Relationship Id="rId25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8.svg"/><Relationship Id="rId20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25.svg"/><Relationship Id="rId24" Type="http://schemas.openxmlformats.org/officeDocument/2006/relationships/image" Target="../media/image19.svg"/><Relationship Id="rId5" Type="http://schemas.microsoft.com/office/2007/relationships/hdphoto" Target="../media/hdphoto2.wdp"/><Relationship Id="rId15" Type="http://schemas.openxmlformats.org/officeDocument/2006/relationships/image" Target="../media/image24.png"/><Relationship Id="rId23" Type="http://schemas.openxmlformats.org/officeDocument/2006/relationships/image" Target="../media/image27.png"/><Relationship Id="rId10" Type="http://schemas.openxmlformats.org/officeDocument/2006/relationships/image" Target="../media/image21.png"/><Relationship Id="rId19" Type="http://schemas.openxmlformats.org/officeDocument/2006/relationships/image" Target="../media/image26.png"/><Relationship Id="rId4" Type="http://schemas.openxmlformats.org/officeDocument/2006/relationships/image" Target="../media/image7.png"/><Relationship Id="rId9" Type="http://schemas.openxmlformats.org/officeDocument/2006/relationships/image" Target="../media/image23.svg"/><Relationship Id="rId14" Type="http://schemas.openxmlformats.org/officeDocument/2006/relationships/image" Target="../media/image10.png"/><Relationship Id="rId22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localhost:8443/RetrieveAvailableProperties" TargetMode="External"/><Relationship Id="rId2" Type="http://schemas.openxmlformats.org/officeDocument/2006/relationships/hyperlink" Target="https://localhost:8443/RetrieveTriples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8" Type="http://schemas.openxmlformats.org/officeDocument/2006/relationships/image" Target="../media/image19.png"/><Relationship Id="rId26" Type="http://schemas.openxmlformats.org/officeDocument/2006/relationships/image" Target="../media/image30.png"/><Relationship Id="rId21" Type="http://schemas.openxmlformats.org/officeDocument/2006/relationships/image" Target="../media/image28.png"/><Relationship Id="rId17" Type="http://schemas.openxmlformats.org/officeDocument/2006/relationships/image" Target="../media/image18.png"/><Relationship Id="rId25" Type="http://schemas.openxmlformats.org/officeDocument/2006/relationships/image" Target="../media/image9.png"/><Relationship Id="rId2" Type="http://schemas.openxmlformats.org/officeDocument/2006/relationships/image" Target="../media/image15.png"/><Relationship Id="rId16" Type="http://schemas.openxmlformats.org/officeDocument/2006/relationships/image" Target="../media/image15.svg"/><Relationship Id="rId20" Type="http://schemas.openxmlformats.org/officeDocument/2006/relationships/image" Target="../media/image17.svg"/><Relationship Id="rId1" Type="http://schemas.openxmlformats.org/officeDocument/2006/relationships/slideLayout" Target="../slideLayouts/slideLayout2.xml"/><Relationship Id="rId24" Type="http://schemas.microsoft.com/office/2007/relationships/hdphoto" Target="../media/hdphoto2.wdp"/><Relationship Id="rId23" Type="http://schemas.openxmlformats.org/officeDocument/2006/relationships/image" Target="../media/image7.png"/><Relationship Id="rId19" Type="http://schemas.openxmlformats.org/officeDocument/2006/relationships/image" Target="../media/image16.png"/><Relationship Id="rId22" Type="http://schemas.openxmlformats.org/officeDocument/2006/relationships/image" Target="../media/image29.png"/><Relationship Id="rId9" Type="http://schemas.openxmlformats.org/officeDocument/2006/relationships/image" Target="../media/image7.svg"/><Relationship Id="rId27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8" Type="http://schemas.openxmlformats.org/officeDocument/2006/relationships/image" Target="../media/image35.png"/><Relationship Id="rId3" Type="http://schemas.openxmlformats.org/officeDocument/2006/relationships/image" Target="../media/image32.png"/><Relationship Id="rId21" Type="http://schemas.openxmlformats.org/officeDocument/2006/relationships/image" Target="../media/image37.png"/><Relationship Id="rId17" Type="http://schemas.openxmlformats.org/officeDocument/2006/relationships/image" Target="../media/image5.svg"/><Relationship Id="rId7" Type="http://schemas.openxmlformats.org/officeDocument/2006/relationships/image" Target="../media/image7.svg"/><Relationship Id="rId2" Type="http://schemas.openxmlformats.org/officeDocument/2006/relationships/notesSlide" Target="../notesSlides/notesSlide6.xml"/><Relationship Id="rId20" Type="http://schemas.microsoft.com/office/2007/relationships/hdphoto" Target="../media/hdphoto4.wd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34.png"/><Relationship Id="rId19" Type="http://schemas.openxmlformats.org/officeDocument/2006/relationships/image" Target="../media/image36.png"/><Relationship Id="rId4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Information needs context…</a:t>
            </a:r>
          </a:p>
        </p:txBody>
      </p:sp>
      <p:pic>
        <p:nvPicPr>
          <p:cNvPr id="1028" name="Picture 4" descr="http://westwoodcivicclub.com/wp-content/uploads/2015/11/news-icon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6" t="6248" r="6322" b="6114"/>
          <a:stretch/>
        </p:blipFill>
        <p:spPr bwMode="auto">
          <a:xfrm>
            <a:off x="2381843" y="1478921"/>
            <a:ext cx="4909279" cy="4866833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Ellipse 11"/>
          <p:cNvSpPr/>
          <p:nvPr/>
        </p:nvSpPr>
        <p:spPr>
          <a:xfrm>
            <a:off x="2904299" y="3305141"/>
            <a:ext cx="1224685" cy="1214394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/>
          <p:cNvSpPr/>
          <p:nvPr/>
        </p:nvSpPr>
        <p:spPr>
          <a:xfrm>
            <a:off x="4040459" y="5224070"/>
            <a:ext cx="1696979" cy="277319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4" name="Gerader Verbinder 13"/>
          <p:cNvCxnSpPr>
            <a:stCxn id="12" idx="5"/>
            <a:endCxn id="15" idx="1"/>
          </p:cNvCxnSpPr>
          <p:nvPr/>
        </p:nvCxnSpPr>
        <p:spPr>
          <a:xfrm>
            <a:off x="3949633" y="4341691"/>
            <a:ext cx="339343" cy="922991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7272028" y="2854511"/>
            <a:ext cx="1464033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600" b="1" dirty="0">
                <a:solidFill>
                  <a:srgbClr val="C0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97686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BF44-F096-42DF-ADC3-B535522D2EE1}" type="slidenum">
              <a:rPr lang="en-GB" smtClean="0"/>
              <a:t>10</a:t>
            </a:fld>
            <a:endParaRPr lang="en-GB"/>
          </a:p>
        </p:txBody>
      </p:sp>
      <p:sp>
        <p:nvSpPr>
          <p:cNvPr id="9" name="Inhaltsplatzhalter 4"/>
          <p:cNvSpPr>
            <a:spLocks noGrp="1"/>
          </p:cNvSpPr>
          <p:nvPr>
            <p:ph idx="1"/>
          </p:nvPr>
        </p:nvSpPr>
        <p:spPr>
          <a:xfrm>
            <a:off x="948906" y="1903562"/>
            <a:ext cx="10127411" cy="3887638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accent1">
                  <a:lumMod val="50000"/>
                </a:schemeClr>
              </a:buClr>
              <a:buSzPct val="125000"/>
              <a:buFont typeface="+mj-lt"/>
              <a:buAutoNum type="arabicPeriod"/>
            </a:pPr>
            <a:r>
              <a:rPr lang="en-US" dirty="0"/>
              <a:t>Architecture</a:t>
            </a:r>
          </a:p>
          <a:p>
            <a:pPr marL="914400" lvl="1" indent="-457200">
              <a:buClr>
                <a:schemeClr val="accent1">
                  <a:lumMod val="50000"/>
                </a:schemeClr>
              </a:buClr>
              <a:buSzPct val="125000"/>
              <a:buFont typeface="+mj-lt"/>
              <a:buAutoNum type="arabicPeriod"/>
            </a:pPr>
            <a:r>
              <a:rPr lang="en-US" dirty="0"/>
              <a:t>Named Entity Recognition</a:t>
            </a:r>
          </a:p>
          <a:p>
            <a:pPr marL="914400" lvl="1" indent="-457200">
              <a:buClr>
                <a:schemeClr val="accent1">
                  <a:lumMod val="50000"/>
                </a:schemeClr>
              </a:buClr>
              <a:buSzPct val="125000"/>
              <a:buFont typeface="+mj-lt"/>
              <a:buAutoNum type="arabicPeriod"/>
            </a:pPr>
            <a:r>
              <a:rPr lang="en-US" dirty="0"/>
              <a:t>SPARQL Engine</a:t>
            </a:r>
          </a:p>
          <a:p>
            <a:pPr marL="914400" lvl="1" indent="-457200">
              <a:buClr>
                <a:schemeClr val="accent1">
                  <a:lumMod val="50000"/>
                </a:schemeClr>
              </a:buClr>
              <a:buSzPct val="125000"/>
              <a:buFont typeface="+mj-lt"/>
              <a:buAutoNum type="arabicPeriod"/>
            </a:pPr>
            <a:r>
              <a:rPr lang="en-US" dirty="0"/>
              <a:t>Server</a:t>
            </a:r>
          </a:p>
          <a:p>
            <a:pPr marL="914400" lvl="1" indent="-457200">
              <a:buClr>
                <a:schemeClr val="accent1">
                  <a:lumMod val="50000"/>
                </a:schemeClr>
              </a:buClr>
              <a:buSzPct val="125000"/>
              <a:buFont typeface="+mj-lt"/>
              <a:buAutoNum type="arabicPeriod"/>
            </a:pPr>
            <a:r>
              <a:rPr lang="en-US" dirty="0"/>
              <a:t>Chrome Extension</a:t>
            </a:r>
          </a:p>
          <a:p>
            <a:pPr marL="457200" indent="-457200">
              <a:buClr>
                <a:schemeClr val="accent1">
                  <a:lumMod val="50000"/>
                </a:schemeClr>
              </a:buClr>
              <a:buSzPct val="125000"/>
              <a:buFont typeface="+mj-lt"/>
              <a:buAutoNum type="arabicPeriod"/>
            </a:pPr>
            <a:r>
              <a:rPr lang="en-US" dirty="0"/>
              <a:t>Demo</a:t>
            </a:r>
          </a:p>
          <a:p>
            <a:pPr marL="457200" indent="-457200">
              <a:buClr>
                <a:schemeClr val="accent1">
                  <a:lumMod val="50000"/>
                </a:schemeClr>
              </a:buClr>
              <a:buSzPct val="125000"/>
              <a:buFont typeface="+mj-lt"/>
              <a:buAutoNum type="arabicPeriod"/>
            </a:pPr>
            <a:r>
              <a:rPr lang="en-US" dirty="0"/>
              <a:t>Conclusion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78669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Architecture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BF44-F096-42DF-ADC3-B535522D2EE1}" type="slidenum">
              <a:rPr lang="en-GB" smtClean="0"/>
              <a:pPr/>
              <a:t>11</a:t>
            </a:fld>
            <a:endParaRPr lang="en-GB" dirty="0"/>
          </a:p>
        </p:txBody>
      </p:sp>
      <p:pic>
        <p:nvPicPr>
          <p:cNvPr id="3074" name="Picture 2" descr="C:\Users\Oliver\workspace java local\SemanticWebTechnologies\ProjectReport\img\Architecture_v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5897" y="1469914"/>
            <a:ext cx="5100205" cy="522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3449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Server: REST API (1)</a:t>
            </a:r>
            <a:endParaRPr lang="de-D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de-DE" dirty="0"/>
              <a:t>POST </a:t>
            </a:r>
            <a:r>
              <a:rPr lang="de-DE" dirty="0">
                <a:hlinkClick r:id="rId2"/>
              </a:rPr>
              <a:t>https://localhost:8443/RetrieveTriples</a:t>
            </a:r>
            <a:r>
              <a:rPr lang="de-DE" dirty="0"/>
              <a:t/>
            </a:r>
            <a:br>
              <a:rPr lang="de-DE" dirty="0"/>
            </a:br>
            <a:r>
              <a:rPr lang="de-DE" dirty="0"/>
              <a:t>Request body: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n-GB" dirty="0"/>
              <a:t/>
            </a:r>
            <a:br>
              <a:rPr lang="en-GB" dirty="0"/>
            </a:br>
            <a:r>
              <a:rPr lang="en-GB" dirty="0"/>
              <a:t>Response body: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BF44-F096-42DF-ADC3-B535522D2EE1}" type="slidenum">
              <a:rPr lang="en-GB" smtClean="0"/>
              <a:pPr/>
              <a:t>12</a:t>
            </a:fld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597" y="3352207"/>
            <a:ext cx="4495441" cy="2779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2921" y="3352207"/>
            <a:ext cx="4438650" cy="1157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64638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Server: REST API (2)</a:t>
            </a:r>
            <a:endParaRPr lang="de-D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de-DE" dirty="0"/>
              <a:t>GET https://localhost:8443/RetrieveAvailableProperties</a:t>
            </a:r>
            <a:br>
              <a:rPr lang="de-DE" dirty="0"/>
            </a:br>
            <a:r>
              <a:rPr lang="de-DE" dirty="0"/>
              <a:t>Response body: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BF44-F096-42DF-ADC3-B535522D2EE1}" type="slidenum">
              <a:rPr lang="en-GB" smtClean="0"/>
              <a:pPr/>
              <a:t>13</a:t>
            </a:fld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472" y="2797629"/>
            <a:ext cx="3259616" cy="3757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67297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Entity Annotation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Context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LOD</a:t>
            </a:r>
          </a:p>
        </p:txBody>
      </p:sp>
      <p:pic>
        <p:nvPicPr>
          <p:cNvPr id="1028" name="Picture 4" descr="http://westwoodcivicclub.com/wp-content/uploads/2015/11/news-icon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6" t="6248" r="6322" b="6114"/>
          <a:stretch/>
        </p:blipFill>
        <p:spPr bwMode="auto">
          <a:xfrm>
            <a:off x="2378143" y="1478921"/>
            <a:ext cx="4909279" cy="4866833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hteck 1"/>
          <p:cNvSpPr/>
          <p:nvPr/>
        </p:nvSpPr>
        <p:spPr>
          <a:xfrm>
            <a:off x="7217765" y="2038662"/>
            <a:ext cx="2824232" cy="4190687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Picture 4" descr="http://westwoodcivicclub.com/wp-content/uploads/2015/11/news-icon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19" t="38956" r="34210" b="41339"/>
          <a:stretch/>
        </p:blipFill>
        <p:spPr bwMode="auto">
          <a:xfrm>
            <a:off x="7225260" y="2038663"/>
            <a:ext cx="2780676" cy="1094282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http://westwoodcivicclub.com/wp-content/uploads/2015/11/news-icon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19" t="38956" r="34210" b="41339"/>
          <a:stretch/>
        </p:blipFill>
        <p:spPr bwMode="auto">
          <a:xfrm>
            <a:off x="7233863" y="3132945"/>
            <a:ext cx="2780676" cy="1094282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eck 2"/>
          <p:cNvSpPr/>
          <p:nvPr/>
        </p:nvSpPr>
        <p:spPr>
          <a:xfrm>
            <a:off x="7328630" y="3232150"/>
            <a:ext cx="971550" cy="9461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52" name="Picture 4" descr="City hall building Free Icon"/>
          <p:cNvPicPr>
            <a:picLocks noChangeAspect="1" noChangeArrowheads="1"/>
          </p:cNvPicPr>
          <p:nvPr/>
        </p:nvPicPr>
        <p:blipFill>
          <a:blip r:embed="rId4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425" b="94089" l="0" r="100000">
                        <a14:foregroundMark x1="5272" y1="63419" x2="5272" y2="63419"/>
                        <a14:foregroundMark x1="40096" y1="85144" x2="40096" y2="85144"/>
                        <a14:foregroundMark x1="87700" y1="79233" x2="87700" y2="792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8980" y="3275480"/>
            <a:ext cx="859489" cy="859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City hall building Free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425" b="94089" l="0" r="100000">
                        <a14:foregroundMark x1="5272" y1="63419" x2="5272" y2="63419"/>
                        <a14:foregroundMark x1="40096" y1="85144" x2="40096" y2="85144"/>
                        <a14:foregroundMark x1="87700" y1="79233" x2="87700" y2="792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7422" y="4327007"/>
            <a:ext cx="1135920" cy="1135920"/>
          </a:xfrm>
          <a:prstGeom prst="rect">
            <a:avLst/>
          </a:prstGeom>
          <a:noFill/>
        </p:spPr>
      </p:pic>
      <p:pic>
        <p:nvPicPr>
          <p:cNvPr id="12" name="Grafik 11" descr="Netzwerk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 rot="20867688">
            <a:off x="7971306" y="4376273"/>
            <a:ext cx="1638080" cy="1638080"/>
          </a:xfrm>
          <a:prstGeom prst="rect">
            <a:avLst/>
          </a:prstGeom>
        </p:spPr>
      </p:pic>
      <p:pic>
        <p:nvPicPr>
          <p:cNvPr id="13" name="Grafik 12" descr="Benutzer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8914911" y="4160014"/>
            <a:ext cx="1103605" cy="1103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404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Architecture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BF44-F096-42DF-ADC3-B535522D2EE1}" type="slidenum">
              <a:rPr lang="en-GB" smtClean="0"/>
              <a:t>3</a:t>
            </a:fld>
            <a:endParaRPr lang="en-GB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6351" y="3005435"/>
            <a:ext cx="831423" cy="551484"/>
          </a:xfrm>
          <a:prstGeom prst="rect">
            <a:avLst/>
          </a:prstGeom>
        </p:spPr>
      </p:pic>
      <p:sp>
        <p:nvSpPr>
          <p:cNvPr id="3" name="Rechteck: abgerundete Ecken 2"/>
          <p:cNvSpPr/>
          <p:nvPr/>
        </p:nvSpPr>
        <p:spPr>
          <a:xfrm>
            <a:off x="1002153" y="2123294"/>
            <a:ext cx="1624093" cy="377203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>
                <a:solidFill>
                  <a:schemeClr val="tx1"/>
                </a:solidFill>
              </a:rPr>
              <a:t>Chrome Extension</a:t>
            </a:r>
          </a:p>
        </p:txBody>
      </p:sp>
      <p:sp>
        <p:nvSpPr>
          <p:cNvPr id="27" name="Rechteck: abgerundete Ecken 26"/>
          <p:cNvSpPr/>
          <p:nvPr/>
        </p:nvSpPr>
        <p:spPr>
          <a:xfrm>
            <a:off x="3512519" y="2123293"/>
            <a:ext cx="4777214" cy="3772031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>
                <a:solidFill>
                  <a:schemeClr val="tx1"/>
                </a:solidFill>
              </a:rPr>
              <a:t>Java Server</a:t>
            </a:r>
          </a:p>
        </p:txBody>
      </p:sp>
      <p:sp>
        <p:nvSpPr>
          <p:cNvPr id="36" name="Rechteck: abgerundete Ecken 35"/>
          <p:cNvSpPr/>
          <p:nvPr/>
        </p:nvSpPr>
        <p:spPr>
          <a:xfrm>
            <a:off x="3632839" y="2686788"/>
            <a:ext cx="1459183" cy="2013434"/>
          </a:xfrm>
          <a:prstGeom prst="round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 err="1">
                <a:solidFill>
                  <a:schemeClr val="tx1"/>
                </a:solidFill>
              </a:rPr>
              <a:t>Named</a:t>
            </a:r>
            <a:r>
              <a:rPr lang="de-DE" dirty="0">
                <a:solidFill>
                  <a:schemeClr val="tx1"/>
                </a:solidFill>
              </a:rPr>
              <a:t> Entity Recognition</a:t>
            </a:r>
          </a:p>
        </p:txBody>
      </p:sp>
      <p:pic>
        <p:nvPicPr>
          <p:cNvPr id="42" name="Picture 4" descr="City hall building Free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425" b="94089" l="0" r="100000">
                        <a14:foregroundMark x1="5272" y1="63419" x2="5272" y2="63419"/>
                        <a14:foregroundMark x1="40096" y1="85144" x2="40096" y2="85144"/>
                        <a14:foregroundMark x1="87700" y1="79233" x2="87700" y2="792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7774" y="3707823"/>
            <a:ext cx="670936" cy="670936"/>
          </a:xfrm>
          <a:prstGeom prst="rect">
            <a:avLst/>
          </a:prstGeom>
          <a:noFill/>
        </p:spPr>
      </p:pic>
      <p:sp>
        <p:nvSpPr>
          <p:cNvPr id="45" name="Rechteck: abgerundete Ecken 44"/>
          <p:cNvSpPr/>
          <p:nvPr/>
        </p:nvSpPr>
        <p:spPr>
          <a:xfrm>
            <a:off x="9245600" y="2123293"/>
            <a:ext cx="1365250" cy="3772031"/>
          </a:xfrm>
          <a:prstGeom prst="round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 err="1">
                <a:solidFill>
                  <a:schemeClr val="tx1"/>
                </a:solidFill>
              </a:rPr>
              <a:t>Sources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6" name="Rechteck: abgerundete Ecken 45"/>
          <p:cNvSpPr/>
          <p:nvPr/>
        </p:nvSpPr>
        <p:spPr>
          <a:xfrm>
            <a:off x="5379514" y="2686787"/>
            <a:ext cx="2786585" cy="3034129"/>
          </a:xfrm>
          <a:prstGeom prst="round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>
                <a:solidFill>
                  <a:schemeClr val="tx1"/>
                </a:solidFill>
              </a:rPr>
              <a:t>SPARQL Engine</a:t>
            </a:r>
          </a:p>
        </p:txBody>
      </p:sp>
      <p:pic>
        <p:nvPicPr>
          <p:cNvPr id="49" name="Grafik 48" descr="Netzwerk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 rot="20111766">
            <a:off x="6274967" y="4985804"/>
            <a:ext cx="746264" cy="746264"/>
          </a:xfrm>
          <a:prstGeom prst="rect">
            <a:avLst/>
          </a:prstGeom>
        </p:spPr>
      </p:pic>
      <p:pic>
        <p:nvPicPr>
          <p:cNvPr id="53" name="Grafik 52" descr="Benutzer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4268237" y="3993154"/>
            <a:ext cx="610815" cy="610815"/>
          </a:xfrm>
          <a:prstGeom prst="rect">
            <a:avLst/>
          </a:prstGeom>
        </p:spPr>
      </p:pic>
      <p:cxnSp>
        <p:nvCxnSpPr>
          <p:cNvPr id="21" name="Gewinkelte Verbindung 20"/>
          <p:cNvCxnSpPr>
            <a:cxnSpLocks/>
            <a:endCxn id="36" idx="1"/>
          </p:cNvCxnSpPr>
          <p:nvPr/>
        </p:nvCxnSpPr>
        <p:spPr>
          <a:xfrm flipV="1">
            <a:off x="2587434" y="3693505"/>
            <a:ext cx="1045405" cy="1618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/>
          <p:cNvCxnSpPr>
            <a:cxnSpLocks/>
            <a:stCxn id="36" idx="3"/>
          </p:cNvCxnSpPr>
          <p:nvPr/>
        </p:nvCxnSpPr>
        <p:spPr>
          <a:xfrm>
            <a:off x="5092022" y="3693505"/>
            <a:ext cx="287492" cy="14318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Grafik 5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4321" y="3480645"/>
            <a:ext cx="1462931" cy="454356"/>
          </a:xfrm>
          <a:prstGeom prst="rect">
            <a:avLst/>
          </a:prstGeom>
        </p:spPr>
      </p:pic>
      <p:pic>
        <p:nvPicPr>
          <p:cNvPr id="60" name="Grafik 59" descr="Benutzer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6662206" y="4862427"/>
            <a:ext cx="505454" cy="505454"/>
          </a:xfrm>
          <a:prstGeom prst="rect">
            <a:avLst/>
          </a:prstGeom>
        </p:spPr>
      </p:pic>
      <p:pic>
        <p:nvPicPr>
          <p:cNvPr id="61" name="Picture 4" descr="City hall building Free Icon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9425" b="94089" l="0" r="100000">
                        <a14:foregroundMark x1="5272" y1="63419" x2="5272" y2="63419"/>
                        <a14:foregroundMark x1="40096" y1="85144" x2="40096" y2="85144"/>
                        <a14:foregroundMark x1="87700" y1="79233" x2="87700" y2="792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2290" y="4984750"/>
            <a:ext cx="545158" cy="545158"/>
          </a:xfrm>
          <a:prstGeom prst="rect">
            <a:avLst/>
          </a:prstGeom>
          <a:noFill/>
        </p:spPr>
      </p:pic>
      <p:cxnSp>
        <p:nvCxnSpPr>
          <p:cNvPr id="62" name="Gewinkelte Verbindung 20"/>
          <p:cNvCxnSpPr>
            <a:cxnSpLocks/>
            <a:endCxn id="132" idx="3"/>
          </p:cNvCxnSpPr>
          <p:nvPr/>
        </p:nvCxnSpPr>
        <p:spPr>
          <a:xfrm rot="10800000">
            <a:off x="2636715" y="5062768"/>
            <a:ext cx="3089672" cy="230040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cxnSpLocks/>
            <a:stCxn id="80" idx="1"/>
            <a:endCxn id="124" idx="3"/>
          </p:cNvCxnSpPr>
          <p:nvPr/>
        </p:nvCxnSpPr>
        <p:spPr>
          <a:xfrm flipH="1" flipV="1">
            <a:off x="7876795" y="3708334"/>
            <a:ext cx="1658912" cy="1367327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cxnSpLocks/>
            <a:stCxn id="78" idx="1"/>
            <a:endCxn id="124" idx="3"/>
          </p:cNvCxnSpPr>
          <p:nvPr/>
        </p:nvCxnSpPr>
        <p:spPr>
          <a:xfrm flipH="1" flipV="1">
            <a:off x="7876795" y="3708334"/>
            <a:ext cx="1659556" cy="440936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/>
          <p:cNvCxnSpPr>
            <a:cxnSpLocks/>
            <a:stCxn id="10" idx="1"/>
            <a:endCxn id="124" idx="3"/>
          </p:cNvCxnSpPr>
          <p:nvPr/>
        </p:nvCxnSpPr>
        <p:spPr>
          <a:xfrm flipH="1">
            <a:off x="7876795" y="3281177"/>
            <a:ext cx="1659556" cy="427157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feld 72"/>
          <p:cNvSpPr txBox="1"/>
          <p:nvPr/>
        </p:nvSpPr>
        <p:spPr>
          <a:xfrm>
            <a:off x="9464588" y="2686787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DBpedia</a:t>
            </a:r>
            <a:endParaRPr lang="de-DE" dirty="0"/>
          </a:p>
        </p:txBody>
      </p:sp>
      <p:pic>
        <p:nvPicPr>
          <p:cNvPr id="78" name="Grafik 7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6351" y="3873528"/>
            <a:ext cx="831423" cy="551484"/>
          </a:xfrm>
          <a:prstGeom prst="rect">
            <a:avLst/>
          </a:prstGeom>
        </p:spPr>
      </p:pic>
      <p:sp>
        <p:nvSpPr>
          <p:cNvPr id="79" name="Textfeld 78"/>
          <p:cNvSpPr txBox="1"/>
          <p:nvPr/>
        </p:nvSpPr>
        <p:spPr>
          <a:xfrm>
            <a:off x="9538260" y="3574916"/>
            <a:ext cx="826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YAGO2</a:t>
            </a:r>
          </a:p>
        </p:txBody>
      </p:sp>
      <p:pic>
        <p:nvPicPr>
          <p:cNvPr id="80" name="Grafik 7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707" y="4799919"/>
            <a:ext cx="831423" cy="551484"/>
          </a:xfrm>
          <a:prstGeom prst="rect">
            <a:avLst/>
          </a:prstGeom>
        </p:spPr>
      </p:pic>
      <p:sp>
        <p:nvSpPr>
          <p:cNvPr id="81" name="Textfeld 80"/>
          <p:cNvSpPr txBox="1"/>
          <p:nvPr/>
        </p:nvSpPr>
        <p:spPr>
          <a:xfrm>
            <a:off x="9511809" y="448331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85" name="Textfeld 84"/>
          <p:cNvSpPr txBox="1"/>
          <p:nvPr/>
        </p:nvSpPr>
        <p:spPr>
          <a:xfrm>
            <a:off x="9689500" y="4262699"/>
            <a:ext cx="920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/>
              <a:t>…</a:t>
            </a:r>
          </a:p>
        </p:txBody>
      </p:sp>
      <p:cxnSp>
        <p:nvCxnSpPr>
          <p:cNvPr id="99" name="Gerade Verbindung mit Pfeil 98"/>
          <p:cNvCxnSpPr>
            <a:cxnSpLocks/>
            <a:stCxn id="59" idx="2"/>
            <a:endCxn id="170" idx="0"/>
          </p:cNvCxnSpPr>
          <p:nvPr/>
        </p:nvCxnSpPr>
        <p:spPr>
          <a:xfrm>
            <a:off x="6265787" y="3935001"/>
            <a:ext cx="5498" cy="244914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7" name="Grafik 116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2" t="30011" r="18445" b="12840"/>
          <a:stretch/>
        </p:blipFill>
        <p:spPr>
          <a:xfrm>
            <a:off x="7088465" y="4834081"/>
            <a:ext cx="527905" cy="490126"/>
          </a:xfrm>
          <a:prstGeom prst="rect">
            <a:avLst/>
          </a:prstGeom>
        </p:spPr>
      </p:pic>
      <p:pic>
        <p:nvPicPr>
          <p:cNvPr id="124" name="Grafik 123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7155" y="3423514"/>
            <a:ext cx="569640" cy="569640"/>
          </a:xfrm>
          <a:prstGeom prst="rect">
            <a:avLst/>
          </a:prstGeom>
          <a:ln>
            <a:noFill/>
          </a:ln>
        </p:spPr>
      </p:pic>
      <p:cxnSp>
        <p:nvCxnSpPr>
          <p:cNvPr id="129" name="Gerade Verbindung mit Pfeil 128"/>
          <p:cNvCxnSpPr>
            <a:cxnSpLocks/>
            <a:stCxn id="124" idx="1"/>
            <a:endCxn id="59" idx="3"/>
          </p:cNvCxnSpPr>
          <p:nvPr/>
        </p:nvCxnSpPr>
        <p:spPr>
          <a:xfrm flipH="1" flipV="1">
            <a:off x="6997252" y="3707823"/>
            <a:ext cx="309903" cy="511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2" name="Grafik 131" descr="Monitor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7"/>
              </a:ext>
            </a:extLst>
          </a:blip>
          <a:stretch>
            <a:fillRect/>
          </a:stretch>
        </p:blipFill>
        <p:spPr>
          <a:xfrm>
            <a:off x="998955" y="4243888"/>
            <a:ext cx="1637760" cy="1637760"/>
          </a:xfrm>
          <a:prstGeom prst="rect">
            <a:avLst/>
          </a:prstGeom>
        </p:spPr>
      </p:pic>
      <p:pic>
        <p:nvPicPr>
          <p:cNvPr id="133" name="Grafik 132" descr="Prüfliste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998955" y="3256705"/>
            <a:ext cx="832361" cy="832361"/>
          </a:xfrm>
          <a:prstGeom prst="rect">
            <a:avLst/>
          </a:prstGeom>
        </p:spPr>
      </p:pic>
      <p:pic>
        <p:nvPicPr>
          <p:cNvPr id="170" name="Grafik 169" descr="Filter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1"/>
              </a:ext>
            </a:extLst>
          </a:blip>
          <a:stretch>
            <a:fillRect/>
          </a:stretch>
        </p:blipFill>
        <p:spPr>
          <a:xfrm>
            <a:off x="5978295" y="4179915"/>
            <a:ext cx="585979" cy="432029"/>
          </a:xfrm>
          <a:prstGeom prst="rect">
            <a:avLst/>
          </a:prstGeom>
        </p:spPr>
      </p:pic>
      <p:cxnSp>
        <p:nvCxnSpPr>
          <p:cNvPr id="176" name="Gerade Verbindung mit Pfeil 175"/>
          <p:cNvCxnSpPr>
            <a:cxnSpLocks/>
            <a:stCxn id="170" idx="2"/>
          </p:cNvCxnSpPr>
          <p:nvPr/>
        </p:nvCxnSpPr>
        <p:spPr>
          <a:xfrm flipH="1">
            <a:off x="6265786" y="4611944"/>
            <a:ext cx="5499" cy="297086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6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238251" y="4585594"/>
            <a:ext cx="1159408" cy="735437"/>
          </a:xfrm>
          <a:prstGeom prst="rect">
            <a:avLst/>
          </a:prstGeom>
        </p:spPr>
      </p:pic>
      <p:pic>
        <p:nvPicPr>
          <p:cNvPr id="39" name="Picture 4" descr="http://westwoodcivicclub.com/wp-content/uploads/2015/11/news-icon.png"/>
          <p:cNvPicPr>
            <a:picLocks noChangeAspect="1" noChangeArrowheads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6" t="6248" r="6322" b="6114"/>
          <a:stretch/>
        </p:blipFill>
        <p:spPr bwMode="auto">
          <a:xfrm>
            <a:off x="1744465" y="3306375"/>
            <a:ext cx="724042" cy="717781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2779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6" grpId="0" animBg="1"/>
      <p:bldP spid="45" grpId="0" animBg="1"/>
      <p:bldP spid="46" grpId="0" animBg="1"/>
      <p:bldP spid="73" grpId="0"/>
      <p:bldP spid="79" grpId="0"/>
      <p:bldP spid="8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Rechteck: abgerundete Ecken 206"/>
          <p:cNvSpPr/>
          <p:nvPr/>
        </p:nvSpPr>
        <p:spPr>
          <a:xfrm>
            <a:off x="2366857" y="2933435"/>
            <a:ext cx="4960204" cy="2271917"/>
          </a:xfrm>
          <a:prstGeom prst="round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>
                <a:solidFill>
                  <a:schemeClr val="tx1"/>
                </a:solidFill>
              </a:rPr>
              <a:t>Jena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48906" y="150963"/>
            <a:ext cx="10127411" cy="1752599"/>
          </a:xfrm>
        </p:spPr>
        <p:txBody>
          <a:bodyPr/>
          <a:lstStyle/>
          <a:p>
            <a:r>
              <a:rPr lang="en-US" dirty="0"/>
              <a:t>SPARQL Engine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BF44-F096-42DF-ADC3-B535522D2EE1}" type="slidenum">
              <a:rPr lang="en-GB" smtClean="0"/>
              <a:t>4</a:t>
            </a:fld>
            <a:endParaRPr lang="en-GB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7851" y="2859385"/>
            <a:ext cx="831423" cy="551484"/>
          </a:xfrm>
          <a:prstGeom prst="rect">
            <a:avLst/>
          </a:prstGeom>
        </p:spPr>
      </p:pic>
      <p:sp>
        <p:nvSpPr>
          <p:cNvPr id="45" name="Rechteck: abgerundete Ecken 44"/>
          <p:cNvSpPr/>
          <p:nvPr/>
        </p:nvSpPr>
        <p:spPr>
          <a:xfrm>
            <a:off x="9817100" y="1977243"/>
            <a:ext cx="1365250" cy="3772031"/>
          </a:xfrm>
          <a:prstGeom prst="round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 err="1">
                <a:solidFill>
                  <a:schemeClr val="tx1"/>
                </a:solidFill>
              </a:rPr>
              <a:t>Sources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3" name="Textfeld 72"/>
          <p:cNvSpPr txBox="1"/>
          <p:nvPr/>
        </p:nvSpPr>
        <p:spPr>
          <a:xfrm>
            <a:off x="10036088" y="2540737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DBpedia</a:t>
            </a:r>
            <a:endParaRPr lang="de-DE" dirty="0"/>
          </a:p>
        </p:txBody>
      </p:sp>
      <p:pic>
        <p:nvPicPr>
          <p:cNvPr id="78" name="Grafik 7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7851" y="3727478"/>
            <a:ext cx="831423" cy="551484"/>
          </a:xfrm>
          <a:prstGeom prst="rect">
            <a:avLst/>
          </a:prstGeom>
        </p:spPr>
      </p:pic>
      <p:sp>
        <p:nvSpPr>
          <p:cNvPr id="79" name="Textfeld 78"/>
          <p:cNvSpPr txBox="1"/>
          <p:nvPr/>
        </p:nvSpPr>
        <p:spPr>
          <a:xfrm>
            <a:off x="10109760" y="3428866"/>
            <a:ext cx="826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YAGO2</a:t>
            </a:r>
          </a:p>
        </p:txBody>
      </p:sp>
      <p:pic>
        <p:nvPicPr>
          <p:cNvPr id="80" name="Grafik 7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7207" y="4653869"/>
            <a:ext cx="831423" cy="551484"/>
          </a:xfrm>
          <a:prstGeom prst="rect">
            <a:avLst/>
          </a:prstGeom>
        </p:spPr>
      </p:pic>
      <p:sp>
        <p:nvSpPr>
          <p:cNvPr id="81" name="Textfeld 80"/>
          <p:cNvSpPr txBox="1"/>
          <p:nvPr/>
        </p:nvSpPr>
        <p:spPr>
          <a:xfrm>
            <a:off x="10083309" y="43372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85" name="Textfeld 84"/>
          <p:cNvSpPr txBox="1"/>
          <p:nvPr/>
        </p:nvSpPr>
        <p:spPr>
          <a:xfrm>
            <a:off x="10261000" y="4116649"/>
            <a:ext cx="920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/>
              <a:t>…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4271859" y="1785397"/>
            <a:ext cx="7553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(.*)</a:t>
            </a:r>
            <a:endParaRPr lang="de-DE" b="1" dirty="0"/>
          </a:p>
        </p:txBody>
      </p:sp>
      <p:grpSp>
        <p:nvGrpSpPr>
          <p:cNvPr id="8" name="Gruppieren 7"/>
          <p:cNvGrpSpPr/>
          <p:nvPr/>
        </p:nvGrpSpPr>
        <p:grpSpPr>
          <a:xfrm>
            <a:off x="7123861" y="2148357"/>
            <a:ext cx="1656937" cy="577046"/>
            <a:chOff x="5453811" y="2245815"/>
            <a:chExt cx="1656937" cy="577046"/>
          </a:xfrm>
        </p:grpSpPr>
        <p:sp>
          <p:nvSpPr>
            <p:cNvPr id="46" name="Rechteck: abgerundete Ecken 45"/>
            <p:cNvSpPr/>
            <p:nvPr/>
          </p:nvSpPr>
          <p:spPr>
            <a:xfrm>
              <a:off x="5657011" y="2372865"/>
              <a:ext cx="1453737" cy="449996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>
                  <a:solidFill>
                    <a:schemeClr val="tx1"/>
                  </a:solidFill>
                </a:rPr>
                <a:t>Jena </a:t>
              </a:r>
              <a:r>
                <a:rPr lang="de-DE" dirty="0" err="1">
                  <a:solidFill>
                    <a:schemeClr val="tx1"/>
                  </a:solidFill>
                </a:rPr>
                <a:t>Queries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40" name="Rechteck: abgerundete Ecken 39"/>
            <p:cNvSpPr/>
            <p:nvPr/>
          </p:nvSpPr>
          <p:spPr>
            <a:xfrm>
              <a:off x="5555411" y="2309340"/>
              <a:ext cx="1453737" cy="449996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>
                  <a:solidFill>
                    <a:schemeClr val="tx1"/>
                  </a:solidFill>
                </a:rPr>
                <a:t>Jena </a:t>
              </a:r>
              <a:r>
                <a:rPr lang="de-DE" dirty="0" err="1">
                  <a:solidFill>
                    <a:schemeClr val="tx1"/>
                  </a:solidFill>
                </a:rPr>
                <a:t>Queries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41" name="Rechteck: abgerundete Ecken 40"/>
            <p:cNvSpPr/>
            <p:nvPr/>
          </p:nvSpPr>
          <p:spPr>
            <a:xfrm>
              <a:off x="5453811" y="2245815"/>
              <a:ext cx="1453737" cy="449996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>
                  <a:solidFill>
                    <a:schemeClr val="tx1"/>
                  </a:solidFill>
                </a:rPr>
                <a:t>Jena </a:t>
              </a:r>
              <a:r>
                <a:rPr lang="de-DE" dirty="0" err="1">
                  <a:solidFill>
                    <a:schemeClr val="tx1"/>
                  </a:solidFill>
                </a:rPr>
                <a:t>Queries</a:t>
              </a:r>
              <a:endParaRPr lang="de-DE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uppieren 10"/>
          <p:cNvGrpSpPr/>
          <p:nvPr/>
        </p:nvGrpSpPr>
        <p:grpSpPr>
          <a:xfrm>
            <a:off x="975770" y="1784043"/>
            <a:ext cx="1111278" cy="896146"/>
            <a:chOff x="2194035" y="2009076"/>
            <a:chExt cx="1111278" cy="896146"/>
          </a:xfrm>
        </p:grpSpPr>
        <p:pic>
          <p:nvPicPr>
            <p:cNvPr id="43" name="Picture 4" descr="City hall building Free Icon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425" b="94089" l="0" r="100000">
                          <a14:foregroundMark x1="5272" y1="63419" x2="5272" y2="63419"/>
                          <a14:foregroundMark x1="40096" y1="85144" x2="40096" y2="85144"/>
                          <a14:foregroundMark x1="87700" y1="79233" x2="87700" y2="7923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4035" y="2009076"/>
              <a:ext cx="670936" cy="670936"/>
            </a:xfrm>
            <a:prstGeom prst="rect">
              <a:avLst/>
            </a:prstGeom>
            <a:noFill/>
          </p:spPr>
        </p:pic>
        <p:pic>
          <p:nvPicPr>
            <p:cNvPr id="44" name="Grafik 43" descr="Benutzer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2694498" y="2294407"/>
              <a:ext cx="610815" cy="610815"/>
            </a:xfrm>
            <a:prstGeom prst="rect">
              <a:avLst/>
            </a:prstGeom>
          </p:spPr>
        </p:pic>
      </p:grpSp>
      <p:cxnSp>
        <p:nvCxnSpPr>
          <p:cNvPr id="47" name="Gewinkelte Verbindung 20"/>
          <p:cNvCxnSpPr>
            <a:cxnSpLocks/>
            <a:stCxn id="44" idx="3"/>
            <a:endCxn id="41" idx="1"/>
          </p:cNvCxnSpPr>
          <p:nvPr/>
        </p:nvCxnSpPr>
        <p:spPr>
          <a:xfrm flipV="1">
            <a:off x="2087048" y="2373355"/>
            <a:ext cx="5036813" cy="1427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Grafik 62" descr="Zahnräder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7519976" y="3355842"/>
            <a:ext cx="846279" cy="846279"/>
          </a:xfrm>
          <a:prstGeom prst="rect">
            <a:avLst/>
          </a:prstGeom>
        </p:spPr>
      </p:pic>
      <p:cxnSp>
        <p:nvCxnSpPr>
          <p:cNvPr id="64" name="Gewinkelte Verbindung 20"/>
          <p:cNvCxnSpPr>
            <a:cxnSpLocks/>
            <a:stCxn id="46" idx="2"/>
            <a:endCxn id="63" idx="0"/>
          </p:cNvCxnSpPr>
          <p:nvPr/>
        </p:nvCxnSpPr>
        <p:spPr>
          <a:xfrm rot="5400000">
            <a:off x="7683304" y="2985215"/>
            <a:ext cx="630439" cy="110814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winkelte Verbindung 20"/>
          <p:cNvCxnSpPr>
            <a:cxnSpLocks/>
            <a:stCxn id="40" idx="2"/>
            <a:endCxn id="63" idx="0"/>
          </p:cNvCxnSpPr>
          <p:nvPr/>
        </p:nvCxnSpPr>
        <p:spPr>
          <a:xfrm rot="5400000">
            <a:off x="7600741" y="3004253"/>
            <a:ext cx="693964" cy="9214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winkelte Verbindung 20"/>
          <p:cNvCxnSpPr>
            <a:cxnSpLocks/>
            <a:stCxn id="41" idx="2"/>
            <a:endCxn id="63" idx="0"/>
          </p:cNvCxnSpPr>
          <p:nvPr/>
        </p:nvCxnSpPr>
        <p:spPr>
          <a:xfrm rot="16200000" flipH="1">
            <a:off x="7518179" y="2930904"/>
            <a:ext cx="757489" cy="92386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/>
          <p:cNvCxnSpPr>
            <a:cxnSpLocks/>
            <a:stCxn id="10" idx="1"/>
            <a:endCxn id="46" idx="3"/>
          </p:cNvCxnSpPr>
          <p:nvPr/>
        </p:nvCxnSpPr>
        <p:spPr>
          <a:xfrm flipH="1" flipV="1">
            <a:off x="8780798" y="2500405"/>
            <a:ext cx="1327053" cy="634722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/>
          <p:cNvCxnSpPr>
            <a:cxnSpLocks/>
            <a:stCxn id="78" idx="1"/>
            <a:endCxn id="40" idx="3"/>
          </p:cNvCxnSpPr>
          <p:nvPr/>
        </p:nvCxnSpPr>
        <p:spPr>
          <a:xfrm flipH="1" flipV="1">
            <a:off x="8679198" y="2436880"/>
            <a:ext cx="1428653" cy="1566340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mit Pfeil 81"/>
          <p:cNvCxnSpPr>
            <a:cxnSpLocks/>
            <a:stCxn id="80" idx="1"/>
            <a:endCxn id="41" idx="3"/>
          </p:cNvCxnSpPr>
          <p:nvPr/>
        </p:nvCxnSpPr>
        <p:spPr>
          <a:xfrm flipH="1" flipV="1">
            <a:off x="8577598" y="2373355"/>
            <a:ext cx="1529609" cy="2556256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uppieren 76"/>
          <p:cNvGrpSpPr/>
          <p:nvPr/>
        </p:nvGrpSpPr>
        <p:grpSpPr>
          <a:xfrm>
            <a:off x="992964" y="3234372"/>
            <a:ext cx="1083786" cy="1083786"/>
            <a:chOff x="1306727" y="4032727"/>
            <a:chExt cx="1083786" cy="1083786"/>
          </a:xfrm>
        </p:grpSpPr>
        <p:pic>
          <p:nvPicPr>
            <p:cNvPr id="65" name="Grafik 64" descr="Papier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p:blipFill>
          <p:spPr>
            <a:xfrm>
              <a:off x="1306727" y="4032727"/>
              <a:ext cx="1083786" cy="1083786"/>
            </a:xfrm>
            <a:prstGeom prst="rect">
              <a:avLst/>
            </a:prstGeom>
          </p:spPr>
        </p:pic>
        <p:sp>
          <p:nvSpPr>
            <p:cNvPr id="75" name="Textfeld 74"/>
            <p:cNvSpPr txBox="1"/>
            <p:nvPr/>
          </p:nvSpPr>
          <p:spPr>
            <a:xfrm>
              <a:off x="1516784" y="4483309"/>
              <a:ext cx="7067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/>
                <a:t>OWL</a:t>
              </a:r>
            </a:p>
          </p:txBody>
        </p:sp>
      </p:grpSp>
      <p:pic>
        <p:nvPicPr>
          <p:cNvPr id="92" name="Grafik 9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970" y="3566847"/>
            <a:ext cx="601448" cy="422019"/>
          </a:xfrm>
          <a:prstGeom prst="rect">
            <a:avLst/>
          </a:prstGeom>
        </p:spPr>
      </p:pic>
      <p:cxnSp>
        <p:nvCxnSpPr>
          <p:cNvPr id="93" name="Gewinkelte Verbindung 20"/>
          <p:cNvCxnSpPr>
            <a:cxnSpLocks/>
            <a:stCxn id="65" idx="3"/>
            <a:endCxn id="92" idx="1"/>
          </p:cNvCxnSpPr>
          <p:nvPr/>
        </p:nvCxnSpPr>
        <p:spPr>
          <a:xfrm>
            <a:off x="2076750" y="3776265"/>
            <a:ext cx="550220" cy="1592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4" name="Grafik 113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711" y="3365013"/>
            <a:ext cx="1277983" cy="827238"/>
          </a:xfrm>
          <a:prstGeom prst="rect">
            <a:avLst/>
          </a:prstGeom>
        </p:spPr>
      </p:pic>
      <p:cxnSp>
        <p:nvCxnSpPr>
          <p:cNvPr id="115" name="Gewinkelte Verbindung 20"/>
          <p:cNvCxnSpPr>
            <a:cxnSpLocks/>
            <a:stCxn id="63" idx="1"/>
            <a:endCxn id="114" idx="3"/>
          </p:cNvCxnSpPr>
          <p:nvPr/>
        </p:nvCxnSpPr>
        <p:spPr>
          <a:xfrm rot="10800000">
            <a:off x="7058694" y="3778632"/>
            <a:ext cx="461282" cy="350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0" name="Grafik 119"/>
          <p:cNvPicPr>
            <a:picLocks noChangeAspect="1"/>
          </p:cNvPicPr>
          <p:nvPr/>
        </p:nvPicPr>
        <p:blipFill>
          <a:blip r:embed="rId1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3963" y="3219203"/>
            <a:ext cx="1917018" cy="1125328"/>
          </a:xfrm>
          <a:prstGeom prst="rect">
            <a:avLst/>
          </a:prstGeom>
        </p:spPr>
      </p:pic>
      <p:pic>
        <p:nvPicPr>
          <p:cNvPr id="111" name="Grafik 110" descr="Kopf mit Zahnrädern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6"/>
              </a:ext>
            </a:extLst>
          </a:blip>
          <a:stretch>
            <a:fillRect/>
          </a:stretch>
        </p:blipFill>
        <p:spPr>
          <a:xfrm>
            <a:off x="4076314" y="3543348"/>
            <a:ext cx="801131" cy="801131"/>
          </a:xfrm>
          <a:prstGeom prst="rect">
            <a:avLst/>
          </a:prstGeom>
        </p:spPr>
      </p:pic>
      <p:cxnSp>
        <p:nvCxnSpPr>
          <p:cNvPr id="122" name="Gewinkelte Verbindung 20"/>
          <p:cNvCxnSpPr>
            <a:cxnSpLocks/>
            <a:stCxn id="114" idx="1"/>
            <a:endCxn id="120" idx="3"/>
          </p:cNvCxnSpPr>
          <p:nvPr/>
        </p:nvCxnSpPr>
        <p:spPr>
          <a:xfrm rot="10800000" flipV="1">
            <a:off x="5430981" y="3778631"/>
            <a:ext cx="349730" cy="3235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Gerade Verbindung mit Pfeil 146"/>
          <p:cNvCxnSpPr>
            <a:cxnSpLocks/>
            <a:stCxn id="92" idx="3"/>
            <a:endCxn id="120" idx="1"/>
          </p:cNvCxnSpPr>
          <p:nvPr/>
        </p:nvCxnSpPr>
        <p:spPr>
          <a:xfrm>
            <a:off x="3228418" y="3777857"/>
            <a:ext cx="285545" cy="4010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Gewinkelte Verbindung 20"/>
          <p:cNvCxnSpPr>
            <a:cxnSpLocks/>
            <a:endCxn id="134" idx="0"/>
          </p:cNvCxnSpPr>
          <p:nvPr/>
        </p:nvCxnSpPr>
        <p:spPr>
          <a:xfrm rot="5400000">
            <a:off x="4159915" y="5225898"/>
            <a:ext cx="592571" cy="1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Gerader Verbinder 202"/>
          <p:cNvCxnSpPr/>
          <p:nvPr/>
        </p:nvCxnSpPr>
        <p:spPr>
          <a:xfrm>
            <a:off x="2163607" y="1536071"/>
            <a:ext cx="11586" cy="4815684"/>
          </a:xfrm>
          <a:prstGeom prst="line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8" name="Gewinkelte Verbindung 20"/>
          <p:cNvCxnSpPr>
            <a:cxnSpLocks/>
            <a:stCxn id="136" idx="1"/>
          </p:cNvCxnSpPr>
          <p:nvPr/>
        </p:nvCxnSpPr>
        <p:spPr>
          <a:xfrm rot="10800000" flipV="1">
            <a:off x="1291235" y="5853670"/>
            <a:ext cx="2383062" cy="4144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2" name="Gruppieren 141"/>
          <p:cNvGrpSpPr/>
          <p:nvPr/>
        </p:nvGrpSpPr>
        <p:grpSpPr>
          <a:xfrm>
            <a:off x="3674297" y="5261942"/>
            <a:ext cx="2354451" cy="1255443"/>
            <a:chOff x="5906520" y="5648127"/>
            <a:chExt cx="1684080" cy="897987"/>
          </a:xfrm>
        </p:grpSpPr>
        <p:pic>
          <p:nvPicPr>
            <p:cNvPr id="134" name="Grafik 133" descr="Netzwerk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8"/>
                </a:ext>
              </a:extLst>
            </a:blip>
            <a:stretch>
              <a:fillRect/>
            </a:stretch>
          </p:blipFill>
          <p:spPr>
            <a:xfrm rot="20111766">
              <a:off x="6249197" y="5799850"/>
              <a:ext cx="746264" cy="746264"/>
            </a:xfrm>
            <a:prstGeom prst="rect">
              <a:avLst/>
            </a:prstGeom>
          </p:spPr>
        </p:pic>
        <p:pic>
          <p:nvPicPr>
            <p:cNvPr id="135" name="Grafik 134" descr="Benutzer"/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6636436" y="5676473"/>
              <a:ext cx="505454" cy="505454"/>
            </a:xfrm>
            <a:prstGeom prst="rect">
              <a:avLst/>
            </a:prstGeom>
          </p:spPr>
        </p:pic>
        <p:pic>
          <p:nvPicPr>
            <p:cNvPr id="136" name="Picture 4" descr="City hall building Free Icon"/>
            <p:cNvPicPr>
              <a:picLocks noChangeAspect="1" noChangeArrowheads="1"/>
            </p:cNvPicPr>
            <p:nvPr/>
          </p:nvPicPr>
          <p:blipFill>
            <a:blip r:embed="rId20" cstate="print">
              <a:extLst>
                <a:ext uri="{BEBA8EAE-BF5A-486C-A8C5-ECC9F3942E4B}">
                  <a14:imgProps xmlns:a14="http://schemas.microsoft.com/office/drawing/2010/main">
                    <a14:imgLayer r:embed="rId21">
                      <a14:imgEffect>
                        <a14:backgroundRemoval t="9425" b="94089" l="0" r="100000">
                          <a14:foregroundMark x1="5272" y1="63419" x2="5272" y2="63419"/>
                          <a14:foregroundMark x1="40096" y1="85144" x2="40096" y2="85144"/>
                          <a14:foregroundMark x1="87700" y1="79233" x2="87700" y2="7923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06520" y="5798796"/>
              <a:ext cx="545158" cy="545158"/>
            </a:xfrm>
            <a:prstGeom prst="rect">
              <a:avLst/>
            </a:prstGeom>
            <a:noFill/>
          </p:spPr>
        </p:pic>
        <p:pic>
          <p:nvPicPr>
            <p:cNvPr id="137" name="Grafik 136"/>
            <p:cNvPicPr>
              <a:picLocks noChangeAspect="1"/>
            </p:cNvPicPr>
            <p:nvPr/>
          </p:nvPicPr>
          <p:blipFill rotWithShape="1"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002" t="30011" r="18445" b="12840"/>
            <a:stretch/>
          </p:blipFill>
          <p:spPr>
            <a:xfrm>
              <a:off x="7062695" y="5648127"/>
              <a:ext cx="527905" cy="490126"/>
            </a:xfrm>
            <a:prstGeom prst="rect">
              <a:avLst/>
            </a:prstGeom>
          </p:spPr>
        </p:pic>
      </p:grpSp>
      <p:pic>
        <p:nvPicPr>
          <p:cNvPr id="128" name="Grafik 127" descr="Filter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4"/>
              </a:ext>
            </a:extLst>
          </a:blip>
          <a:stretch>
            <a:fillRect/>
          </a:stretch>
        </p:blipFill>
        <p:spPr>
          <a:xfrm>
            <a:off x="3652935" y="4268085"/>
            <a:ext cx="1606550" cy="826697"/>
          </a:xfrm>
          <a:prstGeom prst="rect">
            <a:avLst/>
          </a:prstGeom>
        </p:spPr>
      </p:pic>
      <p:pic>
        <p:nvPicPr>
          <p:cNvPr id="213" name="Grafik 212" descr="Prüfliste"/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6"/>
              </a:ext>
            </a:extLst>
          </a:blip>
          <a:stretch>
            <a:fillRect/>
          </a:stretch>
        </p:blipFill>
        <p:spPr>
          <a:xfrm>
            <a:off x="1116174" y="4262421"/>
            <a:ext cx="832361" cy="832361"/>
          </a:xfrm>
          <a:prstGeom prst="rect">
            <a:avLst/>
          </a:prstGeom>
        </p:spPr>
      </p:pic>
      <p:cxnSp>
        <p:nvCxnSpPr>
          <p:cNvPr id="214" name="Gewinkelte Verbindung 20"/>
          <p:cNvCxnSpPr>
            <a:cxnSpLocks/>
            <a:stCxn id="213" idx="3"/>
            <a:endCxn id="128" idx="1"/>
          </p:cNvCxnSpPr>
          <p:nvPr/>
        </p:nvCxnSpPr>
        <p:spPr>
          <a:xfrm>
            <a:off x="1948535" y="4678602"/>
            <a:ext cx="1704400" cy="2832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5157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Server: REST API</a:t>
            </a:r>
            <a:endParaRPr lang="de-D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3832971" y="4554823"/>
            <a:ext cx="4895055" cy="132496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de-DE" sz="1400" dirty="0"/>
              <a:t>POST </a:t>
            </a:r>
            <a:r>
              <a:rPr lang="de-DE" sz="1400" dirty="0">
                <a:hlinkClick r:id="rId2"/>
              </a:rPr>
              <a:t>https://localhost:8443/RetrieveTriples</a:t>
            </a:r>
            <a:endParaRPr lang="de-DE" sz="1400" dirty="0"/>
          </a:p>
          <a:p>
            <a:pPr marL="0" indent="0">
              <a:buNone/>
            </a:pPr>
            <a:r>
              <a:rPr lang="en-GB" sz="1400" dirty="0" smtClean="0"/>
              <a:t>Retrieves </a:t>
            </a:r>
            <a:r>
              <a:rPr lang="en-GB" sz="1400" dirty="0"/>
              <a:t>named entities</a:t>
            </a:r>
          </a:p>
          <a:p>
            <a:pPr lvl="1"/>
            <a:r>
              <a:rPr lang="en-GB" sz="1400" dirty="0"/>
              <a:t>Type, URI and properties</a:t>
            </a:r>
          </a:p>
          <a:p>
            <a:pPr marL="0" indent="0">
              <a:buNone/>
            </a:pPr>
            <a:r>
              <a:rPr lang="en-GB" sz="1400" dirty="0"/>
              <a:t>Retrieves context triples (connections between entities)</a:t>
            </a:r>
            <a:endParaRPr lang="de-DE" sz="14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3821680" y="1962417"/>
            <a:ext cx="4443121" cy="993436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de-DE" sz="1400" dirty="0"/>
              <a:t>GET </a:t>
            </a:r>
            <a:r>
              <a:rPr lang="de-DE" sz="1400" dirty="0">
                <a:hlinkClick r:id="rId3"/>
              </a:rPr>
              <a:t>https://</a:t>
            </a:r>
            <a:r>
              <a:rPr lang="de-DE" sz="1400" dirty="0" smtClean="0">
                <a:hlinkClick r:id="rId3"/>
              </a:rPr>
              <a:t>localhost:8443/RetrieveAvailableProperties</a:t>
            </a:r>
            <a:endParaRPr lang="de-DE" sz="1400" dirty="0"/>
          </a:p>
          <a:p>
            <a:pPr marL="0" indent="0">
              <a:buNone/>
            </a:pPr>
            <a:r>
              <a:rPr lang="en-GB" sz="1400" dirty="0" smtClean="0"/>
              <a:t>Retrieves </a:t>
            </a:r>
            <a:r>
              <a:rPr lang="en-GB" sz="1400" dirty="0"/>
              <a:t>available properties per entity type</a:t>
            </a:r>
          </a:p>
          <a:p>
            <a:pPr lvl="1"/>
            <a:r>
              <a:rPr lang="en-GB" sz="1400" dirty="0"/>
              <a:t>URI and label</a:t>
            </a:r>
            <a:endParaRPr lang="de-DE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BF44-F096-42DF-ADC3-B535522D2EE1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7" name="Rechteck: abgerundete Ecken 206"/>
          <p:cNvSpPr/>
          <p:nvPr/>
        </p:nvSpPr>
        <p:spPr>
          <a:xfrm>
            <a:off x="9448153" y="2359261"/>
            <a:ext cx="1599088" cy="3520529"/>
          </a:xfrm>
          <a:prstGeom prst="round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 smtClean="0">
                <a:solidFill>
                  <a:schemeClr val="tx1"/>
                </a:solidFill>
              </a:rPr>
              <a:t>Server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Rechteck: abgerundete Ecken 206"/>
          <p:cNvSpPr/>
          <p:nvPr/>
        </p:nvSpPr>
        <p:spPr>
          <a:xfrm>
            <a:off x="1039242" y="2359260"/>
            <a:ext cx="1599088" cy="3520529"/>
          </a:xfrm>
          <a:prstGeom prst="round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 smtClean="0">
                <a:solidFill>
                  <a:schemeClr val="tx1"/>
                </a:solidFill>
              </a:rPr>
              <a:t>Chrome extension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638330" y="3019655"/>
            <a:ext cx="6809823" cy="21265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638330" y="4277819"/>
            <a:ext cx="6809823" cy="21265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5805982" y="2779889"/>
            <a:ext cx="474517" cy="4795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</a:t>
            </a:r>
            <a:endParaRPr lang="de-DE" dirty="0"/>
          </a:p>
        </p:txBody>
      </p:sp>
      <p:sp>
        <p:nvSpPr>
          <p:cNvPr id="13" name="Oval 12"/>
          <p:cNvSpPr/>
          <p:nvPr/>
        </p:nvSpPr>
        <p:spPr>
          <a:xfrm>
            <a:off x="5805982" y="4038054"/>
            <a:ext cx="474517" cy="4795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9511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Chrome extension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BF44-F096-42DF-ADC3-B535522D2EE1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5" name="Rechteck: abgerundete Ecken 2"/>
          <p:cNvSpPr/>
          <p:nvPr/>
        </p:nvSpPr>
        <p:spPr>
          <a:xfrm>
            <a:off x="5900049" y="2146225"/>
            <a:ext cx="1624093" cy="377203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>
                <a:solidFill>
                  <a:schemeClr val="tx1"/>
                </a:solidFill>
              </a:rPr>
              <a:t>Chrome Extension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830747" y="3322815"/>
            <a:ext cx="1637760" cy="1637760"/>
            <a:chOff x="998955" y="4243888"/>
            <a:chExt cx="1637760" cy="1637760"/>
          </a:xfrm>
        </p:grpSpPr>
        <p:pic>
          <p:nvPicPr>
            <p:cNvPr id="6" name="Grafik 131" descr="Monitor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6"/>
                </a:ext>
              </a:extLst>
            </a:blip>
            <a:stretch>
              <a:fillRect/>
            </a:stretch>
          </p:blipFill>
          <p:spPr>
            <a:xfrm>
              <a:off x="998955" y="4243888"/>
              <a:ext cx="1637760" cy="1637760"/>
            </a:xfrm>
            <a:prstGeom prst="rect">
              <a:avLst/>
            </a:prstGeom>
          </p:spPr>
        </p:pic>
        <p:pic>
          <p:nvPicPr>
            <p:cNvPr id="8" name="Grafik 6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1238251" y="4585594"/>
              <a:ext cx="1159408" cy="735437"/>
            </a:xfrm>
            <a:prstGeom prst="rect">
              <a:avLst/>
            </a:prstGeom>
          </p:spPr>
        </p:pic>
      </p:grpSp>
      <p:sp>
        <p:nvSpPr>
          <p:cNvPr id="11" name="Rechteck: abgerundete Ecken 2"/>
          <p:cNvSpPr/>
          <p:nvPr/>
        </p:nvSpPr>
        <p:spPr>
          <a:xfrm>
            <a:off x="844414" y="2109618"/>
            <a:ext cx="1624093" cy="377203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 smtClean="0">
                <a:solidFill>
                  <a:schemeClr val="tx1"/>
                </a:solidFill>
              </a:rPr>
              <a:t>Browser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" name="Rechteck: abgerundete Ecken 206"/>
          <p:cNvSpPr/>
          <p:nvPr/>
        </p:nvSpPr>
        <p:spPr>
          <a:xfrm>
            <a:off x="9448153" y="2146225"/>
            <a:ext cx="1599088" cy="3772030"/>
          </a:xfrm>
          <a:prstGeom prst="round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 smtClean="0">
                <a:solidFill>
                  <a:schemeClr val="tx1"/>
                </a:solidFill>
              </a:rPr>
              <a:t>Server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7524141" y="4569061"/>
            <a:ext cx="1924011" cy="0"/>
          </a:xfrm>
          <a:prstGeom prst="straightConnector1">
            <a:avLst/>
          </a:prstGeom>
          <a:ln w="1905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468509" y="2523657"/>
            <a:ext cx="3420946" cy="14345"/>
          </a:xfrm>
          <a:prstGeom prst="straightConnector1">
            <a:avLst/>
          </a:prstGeom>
          <a:ln w="1905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 flipV="1">
            <a:off x="2468510" y="3371215"/>
            <a:ext cx="3420945" cy="12560"/>
          </a:xfrm>
          <a:prstGeom prst="straightConnector1">
            <a:avLst/>
          </a:prstGeom>
          <a:ln w="1905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281841" y="4754334"/>
            <a:ext cx="7355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Website</a:t>
            </a:r>
            <a:endParaRPr lang="de-DE" sz="1200" dirty="0"/>
          </a:p>
        </p:txBody>
      </p:sp>
      <p:grpSp>
        <p:nvGrpSpPr>
          <p:cNvPr id="61" name="Group 60"/>
          <p:cNvGrpSpPr/>
          <p:nvPr/>
        </p:nvGrpSpPr>
        <p:grpSpPr>
          <a:xfrm>
            <a:off x="8481212" y="3597193"/>
            <a:ext cx="744023" cy="976781"/>
            <a:chOff x="7052236" y="3700176"/>
            <a:chExt cx="744023" cy="976781"/>
          </a:xfrm>
        </p:grpSpPr>
        <p:pic>
          <p:nvPicPr>
            <p:cNvPr id="9" name="Picture 4" descr="http://westwoodcivicclub.com/wp-content/uploads/2015/11/news-icon.png"/>
            <p:cNvPicPr>
              <a:picLocks noChangeAspect="1" noChangeArrowheads="1"/>
            </p:cNvPicPr>
            <p:nvPr/>
          </p:nvPicPr>
          <p:blipFill rotWithShape="1"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76" t="6248" r="6322" b="6114"/>
            <a:stretch/>
          </p:blipFill>
          <p:spPr bwMode="auto">
            <a:xfrm>
              <a:off x="7052236" y="3700176"/>
              <a:ext cx="724042" cy="717781"/>
            </a:xfrm>
            <a:prstGeom prst="rect">
              <a:avLst/>
            </a:prstGeom>
            <a:noFill/>
            <a:effectLst>
              <a:softEdge rad="63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7" name="TextBox 56"/>
            <p:cNvSpPr txBox="1"/>
            <p:nvPr/>
          </p:nvSpPr>
          <p:spPr>
            <a:xfrm>
              <a:off x="7060688" y="4399958"/>
              <a:ext cx="7355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 smtClean="0"/>
                <a:t>Content</a:t>
              </a:r>
              <a:endParaRPr lang="de-DE" sz="1200" dirty="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7791990" y="3530163"/>
            <a:ext cx="832361" cy="1043811"/>
            <a:chOff x="6306726" y="3650506"/>
            <a:chExt cx="832361" cy="1043811"/>
          </a:xfrm>
        </p:grpSpPr>
        <p:pic>
          <p:nvPicPr>
            <p:cNvPr id="7" name="Grafik 132" descr="Prüfliste"/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20"/>
                </a:ext>
              </a:extLst>
            </a:blip>
            <a:stretch>
              <a:fillRect/>
            </a:stretch>
          </p:blipFill>
          <p:spPr>
            <a:xfrm>
              <a:off x="6306726" y="3650506"/>
              <a:ext cx="832361" cy="832361"/>
            </a:xfrm>
            <a:prstGeom prst="rect">
              <a:avLst/>
            </a:prstGeom>
          </p:spPr>
        </p:pic>
        <p:sp>
          <p:nvSpPr>
            <p:cNvPr id="56" name="TextBox 55"/>
            <p:cNvSpPr txBox="1"/>
            <p:nvPr/>
          </p:nvSpPr>
          <p:spPr>
            <a:xfrm>
              <a:off x="6348579" y="4417318"/>
              <a:ext cx="7355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 smtClean="0"/>
                <a:t>Options</a:t>
              </a:r>
              <a:endParaRPr lang="de-DE" sz="1200" dirty="0"/>
            </a:p>
          </p:txBody>
        </p:sp>
      </p:grpSp>
      <p:cxnSp>
        <p:nvCxnSpPr>
          <p:cNvPr id="69" name="Straight Arrow Connector 68"/>
          <p:cNvCxnSpPr/>
          <p:nvPr/>
        </p:nvCxnSpPr>
        <p:spPr>
          <a:xfrm flipV="1">
            <a:off x="2476128" y="4339880"/>
            <a:ext cx="3431540" cy="1"/>
          </a:xfrm>
          <a:prstGeom prst="straightConnector1">
            <a:avLst/>
          </a:prstGeom>
          <a:ln w="1905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/>
          <p:cNvGrpSpPr/>
          <p:nvPr/>
        </p:nvGrpSpPr>
        <p:grpSpPr>
          <a:xfrm>
            <a:off x="3805619" y="3472533"/>
            <a:ext cx="744023" cy="915821"/>
            <a:chOff x="7052236" y="3700176"/>
            <a:chExt cx="744023" cy="915821"/>
          </a:xfrm>
        </p:grpSpPr>
        <p:pic>
          <p:nvPicPr>
            <p:cNvPr id="67" name="Picture 4" descr="http://westwoodcivicclub.com/wp-content/uploads/2015/11/news-icon.png"/>
            <p:cNvPicPr>
              <a:picLocks noChangeAspect="1" noChangeArrowheads="1"/>
            </p:cNvPicPr>
            <p:nvPr/>
          </p:nvPicPr>
          <p:blipFill rotWithShape="1"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76" t="6248" r="6322" b="6114"/>
            <a:stretch/>
          </p:blipFill>
          <p:spPr bwMode="auto">
            <a:xfrm>
              <a:off x="7052236" y="3700176"/>
              <a:ext cx="724042" cy="717781"/>
            </a:xfrm>
            <a:prstGeom prst="rect">
              <a:avLst/>
            </a:prstGeom>
            <a:noFill/>
            <a:effectLst>
              <a:softEdge rad="63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8" name="TextBox 67"/>
            <p:cNvSpPr txBox="1"/>
            <p:nvPr/>
          </p:nvSpPr>
          <p:spPr>
            <a:xfrm>
              <a:off x="7060688" y="4338998"/>
              <a:ext cx="7355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 smtClean="0"/>
                <a:t>Content</a:t>
              </a:r>
              <a:endParaRPr lang="de-DE" sz="1200" dirty="0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3473980" y="2686347"/>
            <a:ext cx="1435837" cy="690205"/>
            <a:chOff x="3473980" y="2686347"/>
            <a:chExt cx="1435837" cy="690205"/>
          </a:xfrm>
        </p:grpSpPr>
        <p:sp>
          <p:nvSpPr>
            <p:cNvPr id="53" name="Content Placeholder 5"/>
            <p:cNvSpPr txBox="1">
              <a:spLocks/>
            </p:cNvSpPr>
            <p:nvPr/>
          </p:nvSpPr>
          <p:spPr>
            <a:xfrm>
              <a:off x="3473980" y="3092547"/>
              <a:ext cx="1435837" cy="284005"/>
            </a:xfrm>
            <a:prstGeom prst="rect">
              <a:avLst/>
            </a:prstGeom>
          </p:spPr>
          <p:txBody>
            <a:bodyPr anchor="t">
              <a:noAutofit/>
            </a:bodyPr>
            <a:lstStyle>
              <a:lvl1pPr marL="2857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2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20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12001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8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543050" indent="-1714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6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2000250" indent="-1714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/>
                <a:buNone/>
              </a:pPr>
              <a:r>
                <a:rPr lang="en-GB" sz="1200" dirty="0" smtClean="0"/>
                <a:t>Generate button</a:t>
              </a:r>
              <a:endParaRPr lang="de-DE" sz="1200" dirty="0"/>
            </a:p>
          </p:txBody>
        </p:sp>
        <p:pic>
          <p:nvPicPr>
            <p:cNvPr id="1028" name="Picture 4" descr="https://cdn0.iconfinder.com/data/icons/HTML5/512/HTML_Logo.png"/>
            <p:cNvPicPr>
              <a:picLocks noChangeAspect="1" noChangeArrowheads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9051" y="2686347"/>
              <a:ext cx="495120" cy="4951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5" name="Group 74"/>
          <p:cNvGrpSpPr/>
          <p:nvPr/>
        </p:nvGrpSpPr>
        <p:grpSpPr>
          <a:xfrm>
            <a:off x="3404128" y="1789542"/>
            <a:ext cx="1558157" cy="734114"/>
            <a:chOff x="2946928" y="1789542"/>
            <a:chExt cx="1558157" cy="734114"/>
          </a:xfrm>
        </p:grpSpPr>
        <p:sp>
          <p:nvSpPr>
            <p:cNvPr id="23" name="Content Placeholder 5"/>
            <p:cNvSpPr txBox="1">
              <a:spLocks/>
            </p:cNvSpPr>
            <p:nvPr/>
          </p:nvSpPr>
          <p:spPr>
            <a:xfrm>
              <a:off x="2946928" y="2239651"/>
              <a:ext cx="1558157" cy="284005"/>
            </a:xfrm>
            <a:prstGeom prst="rect">
              <a:avLst/>
            </a:prstGeom>
          </p:spPr>
          <p:txBody>
            <a:bodyPr anchor="t">
              <a:noAutofit/>
            </a:bodyPr>
            <a:lstStyle>
              <a:lvl1pPr marL="2857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2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20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12001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8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543050" indent="-1714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6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2000250" indent="-1714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/>
                <a:buNone/>
              </a:pPr>
              <a:r>
                <a:rPr lang="en-GB" sz="1200" dirty="0" smtClean="0"/>
                <a:t>Background script</a:t>
              </a:r>
              <a:endParaRPr lang="de-DE" sz="1200" dirty="0"/>
            </a:p>
          </p:txBody>
        </p:sp>
        <p:pic>
          <p:nvPicPr>
            <p:cNvPr id="1030" name="Picture 6" descr="http://dev.bowdenweb.com/a/i/js/icons/javascript-icon-512-04.png"/>
            <p:cNvPicPr>
              <a:picLocks noChangeAspect="1" noChangeArrowheads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79472" y="1789542"/>
              <a:ext cx="450109" cy="4501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4" name="Group 83"/>
          <p:cNvGrpSpPr/>
          <p:nvPr/>
        </p:nvGrpSpPr>
        <p:grpSpPr>
          <a:xfrm>
            <a:off x="3503575" y="5014402"/>
            <a:ext cx="1435837" cy="690205"/>
            <a:chOff x="3473980" y="2686347"/>
            <a:chExt cx="1435837" cy="690205"/>
          </a:xfrm>
        </p:grpSpPr>
        <p:sp>
          <p:nvSpPr>
            <p:cNvPr id="85" name="Content Placeholder 5"/>
            <p:cNvSpPr txBox="1">
              <a:spLocks/>
            </p:cNvSpPr>
            <p:nvPr/>
          </p:nvSpPr>
          <p:spPr>
            <a:xfrm>
              <a:off x="3473980" y="3092547"/>
              <a:ext cx="1435837" cy="284005"/>
            </a:xfrm>
            <a:prstGeom prst="rect">
              <a:avLst/>
            </a:prstGeom>
          </p:spPr>
          <p:txBody>
            <a:bodyPr anchor="t">
              <a:noAutofit/>
            </a:bodyPr>
            <a:lstStyle>
              <a:lvl1pPr marL="2857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2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20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12001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8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543050" indent="-1714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6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2000250" indent="-1714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/>
                <a:buNone/>
              </a:pPr>
              <a:r>
                <a:rPr lang="en-GB" sz="1200" dirty="0" smtClean="0"/>
                <a:t>Generate Popup</a:t>
              </a:r>
              <a:endParaRPr lang="de-DE" sz="1200" dirty="0"/>
            </a:p>
          </p:txBody>
        </p:sp>
        <p:pic>
          <p:nvPicPr>
            <p:cNvPr id="86" name="Picture 4" descr="https://cdn0.iconfinder.com/data/icons/HTML5/512/HTML_Logo.png"/>
            <p:cNvPicPr>
              <a:picLocks noChangeAspect="1" noChangeArrowheads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9051" y="2686347"/>
              <a:ext cx="495120" cy="4951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87" name="Straight Arrow Connector 86"/>
          <p:cNvCxnSpPr/>
          <p:nvPr/>
        </p:nvCxnSpPr>
        <p:spPr>
          <a:xfrm flipH="1">
            <a:off x="2468510" y="5647747"/>
            <a:ext cx="3439159" cy="26380"/>
          </a:xfrm>
          <a:prstGeom prst="straightConnector1">
            <a:avLst/>
          </a:prstGeom>
          <a:ln w="1905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H="1" flipV="1">
            <a:off x="7524141" y="5467706"/>
            <a:ext cx="1924012" cy="1"/>
          </a:xfrm>
          <a:prstGeom prst="straightConnector1">
            <a:avLst/>
          </a:prstGeom>
          <a:ln w="1905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 91"/>
          <p:cNvGrpSpPr/>
          <p:nvPr/>
        </p:nvGrpSpPr>
        <p:grpSpPr>
          <a:xfrm>
            <a:off x="7882497" y="4667024"/>
            <a:ext cx="1226117" cy="794134"/>
            <a:chOff x="7882497" y="4667024"/>
            <a:chExt cx="1226117" cy="794134"/>
          </a:xfrm>
        </p:grpSpPr>
        <p:pic>
          <p:nvPicPr>
            <p:cNvPr id="82" name="Picture 4" descr="City hall building Free Icon"/>
            <p:cNvPicPr>
              <a:picLocks noChangeAspect="1" noChangeArrowheads="1"/>
            </p:cNvPicPr>
            <p:nvPr/>
          </p:nvPicPr>
          <p:blipFill>
            <a:blip r:embed="rId23" cstate="print">
              <a:extLst>
                <a:ext uri="{BEBA8EAE-BF5A-486C-A8C5-ECC9F3942E4B}">
                  <a14:imgProps xmlns:a14="http://schemas.microsoft.com/office/drawing/2010/main">
                    <a14:imgLayer r:embed="rId24">
                      <a14:imgEffect>
                        <a14:backgroundRemoval t="9425" b="94089" l="0" r="100000">
                          <a14:foregroundMark x1="5272" y1="63419" x2="5272" y2="63419"/>
                          <a14:foregroundMark x1="40096" y1="85144" x2="40096" y2="85144"/>
                          <a14:foregroundMark x1="87700" y1="79233" x2="87700" y2="7923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9596" y="4667024"/>
              <a:ext cx="670936" cy="670936"/>
            </a:xfrm>
            <a:prstGeom prst="rect">
              <a:avLst/>
            </a:prstGeom>
            <a:noFill/>
          </p:spPr>
        </p:pic>
        <p:pic>
          <p:nvPicPr>
            <p:cNvPr id="83" name="Grafik 52" descr="Benutzer"/>
            <p:cNvPicPr>
              <a:picLocks noChangeAspect="1"/>
            </p:cNvPicPr>
            <p:nvPr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p:blipFill>
          <p:spPr>
            <a:xfrm>
              <a:off x="8497799" y="4742591"/>
              <a:ext cx="610815" cy="610815"/>
            </a:xfrm>
            <a:prstGeom prst="rect">
              <a:avLst/>
            </a:prstGeom>
          </p:spPr>
        </p:pic>
        <p:sp>
          <p:nvSpPr>
            <p:cNvPr id="95" name="TextBox 94"/>
            <p:cNvSpPr txBox="1"/>
            <p:nvPr/>
          </p:nvSpPr>
          <p:spPr>
            <a:xfrm>
              <a:off x="7882497" y="5224252"/>
              <a:ext cx="1184645" cy="2369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 smtClean="0"/>
                <a:t>Named entities</a:t>
              </a:r>
              <a:endParaRPr lang="de-DE" sz="1200" dirty="0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5900049" y="3190992"/>
            <a:ext cx="1558157" cy="969753"/>
            <a:chOff x="2946928" y="1582478"/>
            <a:chExt cx="1558157" cy="969753"/>
          </a:xfrm>
        </p:grpSpPr>
        <p:sp>
          <p:nvSpPr>
            <p:cNvPr id="98" name="Content Placeholder 5"/>
            <p:cNvSpPr txBox="1">
              <a:spLocks/>
            </p:cNvSpPr>
            <p:nvPr/>
          </p:nvSpPr>
          <p:spPr>
            <a:xfrm>
              <a:off x="2946928" y="2268226"/>
              <a:ext cx="1558157" cy="284005"/>
            </a:xfrm>
            <a:prstGeom prst="rect">
              <a:avLst/>
            </a:prstGeom>
          </p:spPr>
          <p:txBody>
            <a:bodyPr anchor="t">
              <a:noAutofit/>
            </a:bodyPr>
            <a:lstStyle>
              <a:lvl1pPr marL="2857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2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20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12001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8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543050" indent="-1714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6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2000250" indent="-1714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/>
                <a:buNone/>
              </a:pPr>
              <a:r>
                <a:rPr lang="en-GB" sz="1200" dirty="0" smtClean="0"/>
                <a:t>JavaScript</a:t>
              </a:r>
              <a:endParaRPr lang="de-DE" sz="1200" dirty="0"/>
            </a:p>
          </p:txBody>
        </p:sp>
        <p:pic>
          <p:nvPicPr>
            <p:cNvPr id="99" name="Picture 6" descr="http://dev.bowdenweb.com/a/i/js/icons/javascript-icon-512-04.png"/>
            <p:cNvPicPr>
              <a:picLocks noChangeAspect="1" noChangeArrowheads="1"/>
            </p:cNvPicPr>
            <p:nvPr/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8133" y="1582478"/>
              <a:ext cx="676223" cy="6762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3" name="Group 92"/>
          <p:cNvGrpSpPr/>
          <p:nvPr/>
        </p:nvGrpSpPr>
        <p:grpSpPr>
          <a:xfrm>
            <a:off x="5889455" y="4407517"/>
            <a:ext cx="1558157" cy="1181045"/>
            <a:chOff x="5889455" y="4864717"/>
            <a:chExt cx="1558157" cy="1181045"/>
          </a:xfrm>
        </p:grpSpPr>
        <p:pic>
          <p:nvPicPr>
            <p:cNvPr id="1032" name="Picture 8" descr="Free Icons: Css Icon | Web"/>
            <p:cNvPicPr>
              <a:picLocks noChangeAspect="1" noChangeArrowheads="1"/>
            </p:cNvPicPr>
            <p:nvPr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1139" y="4864717"/>
              <a:ext cx="955974" cy="9559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1" name="Content Placeholder 5"/>
            <p:cNvSpPr txBox="1">
              <a:spLocks/>
            </p:cNvSpPr>
            <p:nvPr/>
          </p:nvSpPr>
          <p:spPr>
            <a:xfrm>
              <a:off x="5889455" y="5761757"/>
              <a:ext cx="1558157" cy="284005"/>
            </a:xfrm>
            <a:prstGeom prst="rect">
              <a:avLst/>
            </a:prstGeom>
          </p:spPr>
          <p:txBody>
            <a:bodyPr anchor="t">
              <a:noAutofit/>
            </a:bodyPr>
            <a:lstStyle>
              <a:lvl1pPr marL="2857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2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20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12001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8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543050" indent="-1714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6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2000250" indent="-1714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/>
                <a:buNone/>
              </a:pPr>
              <a:r>
                <a:rPr lang="en-GB" sz="1200" dirty="0" smtClean="0"/>
                <a:t>CSS stylesheets</a:t>
              </a:r>
              <a:endParaRPr lang="de-DE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63711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687430" y="2098525"/>
            <a:ext cx="8574622" cy="2616199"/>
          </a:xfrm>
        </p:spPr>
        <p:txBody>
          <a:bodyPr anchor="ctr"/>
          <a:lstStyle/>
          <a:p>
            <a:pPr algn="ctr"/>
            <a:r>
              <a:rPr lang="en-GB" dirty="0"/>
              <a:t>Demo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BF44-F096-42DF-ADC3-B535522D2EE1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7875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BF44-F096-42DF-ADC3-B535522D2EE1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9" name="AutoShape 12" descr="Image result for chrome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" name="AutoShape 14" descr="Image result for chrome log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2066" name="Picture 18" descr="https://www.total-toolbar.com/wp-content/uploads/2014/12/Custom-Google-Chrome-Extension-Development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834" y="2589719"/>
            <a:ext cx="1774283" cy="1774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357975" y="4531251"/>
            <a:ext cx="228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/>
              <a:t>Easy installation </a:t>
            </a:r>
            <a:endParaRPr lang="de-DE" sz="2400" dirty="0"/>
          </a:p>
        </p:txBody>
      </p:sp>
      <p:grpSp>
        <p:nvGrpSpPr>
          <p:cNvPr id="30" name="Group 29"/>
          <p:cNvGrpSpPr/>
          <p:nvPr/>
        </p:nvGrpSpPr>
        <p:grpSpPr>
          <a:xfrm>
            <a:off x="879476" y="2588413"/>
            <a:ext cx="2111376" cy="1600653"/>
            <a:chOff x="508001" y="2388388"/>
            <a:chExt cx="2111376" cy="1600653"/>
          </a:xfrm>
        </p:grpSpPr>
        <p:pic>
          <p:nvPicPr>
            <p:cNvPr id="15" name="Grafik 11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8001" y="3510598"/>
              <a:ext cx="711200" cy="460360"/>
            </a:xfrm>
            <a:prstGeom prst="rect">
              <a:avLst/>
            </a:prstGeom>
          </p:spPr>
        </p:pic>
        <p:pic>
          <p:nvPicPr>
            <p:cNvPr id="16" name="Grafik 11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6977" y="3510598"/>
              <a:ext cx="711200" cy="460360"/>
            </a:xfrm>
            <a:prstGeom prst="rect">
              <a:avLst/>
            </a:prstGeom>
          </p:spPr>
        </p:pic>
        <p:pic>
          <p:nvPicPr>
            <p:cNvPr id="17" name="Grafik 11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8177" y="3528681"/>
              <a:ext cx="711200" cy="460360"/>
            </a:xfrm>
            <a:prstGeom prst="rect">
              <a:avLst/>
            </a:prstGeom>
          </p:spPr>
        </p:pic>
        <p:pic>
          <p:nvPicPr>
            <p:cNvPr id="25" name="Picture 2" descr="Fileserver, server icon 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7694" y="2388388"/>
              <a:ext cx="749767" cy="7497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3" name="Elbow Connector 12"/>
            <p:cNvCxnSpPr>
              <a:stCxn id="15" idx="0"/>
              <a:endCxn id="25" idx="2"/>
            </p:cNvCxnSpPr>
            <p:nvPr/>
          </p:nvCxnSpPr>
          <p:spPr>
            <a:xfrm rot="5400000" flipH="1" flipV="1">
              <a:off x="1021868" y="2979889"/>
              <a:ext cx="372443" cy="688977"/>
            </a:xfrm>
            <a:prstGeom prst="bentConnector3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Elbow Connector 27"/>
            <p:cNvCxnSpPr>
              <a:stCxn id="17" idx="0"/>
              <a:endCxn id="25" idx="2"/>
            </p:cNvCxnSpPr>
            <p:nvPr/>
          </p:nvCxnSpPr>
          <p:spPr>
            <a:xfrm rot="16200000" flipV="1">
              <a:off x="1712915" y="2977818"/>
              <a:ext cx="390526" cy="711199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Elbow Connector 30"/>
            <p:cNvCxnSpPr>
              <a:stCxn id="16" idx="0"/>
              <a:endCxn id="25" idx="2"/>
            </p:cNvCxnSpPr>
            <p:nvPr/>
          </p:nvCxnSpPr>
          <p:spPr>
            <a:xfrm rot="5400000" flipH="1" flipV="1">
              <a:off x="1366356" y="3324377"/>
              <a:ext cx="372443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/>
          <p:cNvSpPr txBox="1"/>
          <p:nvPr/>
        </p:nvSpPr>
        <p:spPr>
          <a:xfrm>
            <a:off x="783052" y="4504254"/>
            <a:ext cx="228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/>
              <a:t>Extensible architecture</a:t>
            </a:r>
            <a:endParaRPr lang="de-DE" sz="2400" dirty="0"/>
          </a:p>
        </p:txBody>
      </p:sp>
      <p:grpSp>
        <p:nvGrpSpPr>
          <p:cNvPr id="2051" name="Group 2050"/>
          <p:cNvGrpSpPr/>
          <p:nvPr/>
        </p:nvGrpSpPr>
        <p:grpSpPr>
          <a:xfrm>
            <a:off x="6291684" y="2913431"/>
            <a:ext cx="1839441" cy="1148731"/>
            <a:chOff x="6291684" y="3152727"/>
            <a:chExt cx="1839441" cy="1148731"/>
          </a:xfrm>
        </p:grpSpPr>
        <p:pic>
          <p:nvPicPr>
            <p:cNvPr id="36" name="Grafik 133" descr="Netzwerk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7"/>
                </a:ext>
              </a:extLst>
            </a:blip>
            <a:stretch>
              <a:fillRect/>
            </a:stretch>
          </p:blipFill>
          <p:spPr>
            <a:xfrm>
              <a:off x="6665512" y="3152727"/>
              <a:ext cx="1043325" cy="1043325"/>
            </a:xfrm>
            <a:prstGeom prst="rect">
              <a:avLst/>
            </a:prstGeom>
          </p:spPr>
        </p:pic>
        <p:pic>
          <p:nvPicPr>
            <p:cNvPr id="37" name="Grafik 134" descr="Benutzer"/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7547111" y="3196875"/>
              <a:ext cx="584014" cy="584014"/>
            </a:xfrm>
            <a:prstGeom prst="rect">
              <a:avLst/>
            </a:prstGeom>
          </p:spPr>
        </p:pic>
        <p:pic>
          <p:nvPicPr>
            <p:cNvPr id="38" name="Picture 4" descr="City hall building Free Icon"/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BEBA8EAE-BF5A-486C-A8C5-ECC9F3942E4B}">
                  <a14:imgProps xmlns:a14="http://schemas.microsoft.com/office/drawing/2010/main">
                    <a14:imgLayer r:embed="rId20">
                      <a14:imgEffect>
                        <a14:backgroundRemoval t="9425" b="94089" l="0" r="100000">
                          <a14:foregroundMark x1="5272" y1="63419" x2="5272" y2="63419"/>
                          <a14:foregroundMark x1="40096" y1="85144" x2="40096" y2="85144"/>
                          <a14:foregroundMark x1="87700" y1="79233" x2="87700" y2="7923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91684" y="3780889"/>
              <a:ext cx="520569" cy="520569"/>
            </a:xfrm>
            <a:prstGeom prst="rect">
              <a:avLst/>
            </a:prstGeom>
            <a:noFill/>
          </p:spPr>
        </p:pic>
      </p:grpSp>
      <p:sp>
        <p:nvSpPr>
          <p:cNvPr id="2048" name="AutoShape 20" descr="Image result for wikipedia lo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43" name="TextBox 42"/>
          <p:cNvSpPr txBox="1"/>
          <p:nvPr/>
        </p:nvSpPr>
        <p:spPr>
          <a:xfrm>
            <a:off x="5881623" y="4531251"/>
            <a:ext cx="26110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Shows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 smtClean="0"/>
              <a:t>Named entities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 smtClean="0"/>
              <a:t>Connections</a:t>
            </a:r>
            <a:endParaRPr lang="de-DE" sz="2400" dirty="0"/>
          </a:p>
        </p:txBody>
      </p:sp>
      <p:sp>
        <p:nvSpPr>
          <p:cNvPr id="44" name="TextBox 43"/>
          <p:cNvSpPr txBox="1"/>
          <p:nvPr/>
        </p:nvSpPr>
        <p:spPr>
          <a:xfrm>
            <a:off x="8663400" y="4580692"/>
            <a:ext cx="228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/>
              <a:t>No Wikipedia lookups!</a:t>
            </a:r>
            <a:endParaRPr lang="de-DE" sz="2400" dirty="0"/>
          </a:p>
        </p:txBody>
      </p:sp>
      <p:grpSp>
        <p:nvGrpSpPr>
          <p:cNvPr id="2053" name="Group 2052"/>
          <p:cNvGrpSpPr/>
          <p:nvPr/>
        </p:nvGrpSpPr>
        <p:grpSpPr>
          <a:xfrm>
            <a:off x="8534427" y="2356896"/>
            <a:ext cx="2539945" cy="2239927"/>
            <a:chOff x="8534427" y="2509296"/>
            <a:chExt cx="2539945" cy="2239927"/>
          </a:xfrm>
        </p:grpSpPr>
        <p:pic>
          <p:nvPicPr>
            <p:cNvPr id="2070" name="Picture 22" descr="https://upload.wikimedia.org/wikipedia/commons/thumb/d/de/Wikipedia_Logo_1.0.png/220px-Wikipedia_Logo_1.0.png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17210" y="2887198"/>
              <a:ext cx="1574380" cy="1574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52" name="Multiply 2051"/>
            <p:cNvSpPr/>
            <p:nvPr/>
          </p:nvSpPr>
          <p:spPr>
            <a:xfrm>
              <a:off x="8534427" y="2509296"/>
              <a:ext cx="2539945" cy="2239927"/>
            </a:xfrm>
            <a:prstGeom prst="mathMultiply">
              <a:avLst>
                <a:gd name="adj1" fmla="val 8349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861008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Backup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BF44-F096-42DF-ADC3-B535522D2EE1}" type="slidenum">
              <a:rPr lang="en-GB" smtClean="0"/>
              <a:pPr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5375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0</TotalTime>
  <Words>476</Words>
  <Application>Microsoft Office PowerPoint</Application>
  <PresentationFormat>Custom</PresentationFormat>
  <Paragraphs>121</Paragraphs>
  <Slides>13</Slides>
  <Notes>7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Parallax</vt:lpstr>
      <vt:lpstr>Information needs context…</vt:lpstr>
      <vt:lpstr>Entity Annotation and Context from LOD</vt:lpstr>
      <vt:lpstr>Architecture</vt:lpstr>
      <vt:lpstr>SPARQL Engine</vt:lpstr>
      <vt:lpstr>Server: REST API</vt:lpstr>
      <vt:lpstr>Chrome extension</vt:lpstr>
      <vt:lpstr>Demo</vt:lpstr>
      <vt:lpstr>Conclusion</vt:lpstr>
      <vt:lpstr>Backup</vt:lpstr>
      <vt:lpstr>Agenda</vt:lpstr>
      <vt:lpstr>Architecture</vt:lpstr>
      <vt:lpstr>Server: REST API (1)</vt:lpstr>
      <vt:lpstr>Server: REST API (2)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Jonas Braun</dc:creator>
  <cp:lastModifiedBy>Oliver Frendo</cp:lastModifiedBy>
  <cp:revision>220</cp:revision>
  <dcterms:created xsi:type="dcterms:W3CDTF">2015-11-27T22:10:23Z</dcterms:created>
  <dcterms:modified xsi:type="dcterms:W3CDTF">2016-12-05T17:08:16Z</dcterms:modified>
</cp:coreProperties>
</file>