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25" r:id="rId4"/>
    <p:sldId id="313" r:id="rId5"/>
    <p:sldId id="328" r:id="rId6"/>
    <p:sldId id="308" r:id="rId7"/>
    <p:sldId id="327" r:id="rId8"/>
    <p:sldId id="330" r:id="rId9"/>
    <p:sldId id="333" r:id="rId10"/>
    <p:sldId id="334" r:id="rId11"/>
    <p:sldId id="335" r:id="rId12"/>
    <p:sldId id="329" r:id="rId13"/>
    <p:sldId id="319" r:id="rId14"/>
    <p:sldId id="323" r:id="rId15"/>
    <p:sldId id="324" r:id="rId16"/>
    <p:sldId id="336" r:id="rId17"/>
    <p:sldId id="337" r:id="rId18"/>
    <p:sldId id="318" r:id="rId19"/>
    <p:sldId id="326" r:id="rId20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80623" autoAdjust="0"/>
  </p:normalViewPr>
  <p:slideViewPr>
    <p:cSldViewPr>
      <p:cViewPr varScale="1">
        <p:scale>
          <a:sx n="65" d="100"/>
          <a:sy n="65" d="100"/>
        </p:scale>
        <p:origin x="82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3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Conclusion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hProcess7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de-DE" altLang="zh-CN" dirty="0" smtClean="0"/>
            <a:t>flexible </a:t>
          </a:r>
          <a:r>
            <a:rPr lang="de-DE" altLang="zh-CN" dirty="0" err="1" smtClean="0"/>
            <a:t>queries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Goal: Find 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err="1" smtClean="0"/>
            <a:t>sparsity</a:t>
          </a:r>
          <a:r>
            <a:rPr lang="en-US" altLang="zh-CN" dirty="0" smtClean="0"/>
            <a:t> of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CD70C0B3-31E6-422F-A969-5BA3AC56E8DD}" type="pres">
      <dgm:prSet presAssocID="{142D0F2B-0D1B-F54C-9E00-1698437EBD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7407502-2D32-47F4-A159-B0D721588408}" type="pres">
      <dgm:prSet presAssocID="{BCE77B7C-72E4-1940-8A24-0BA56925AF0A}" presName="compositeNode" presStyleCnt="0">
        <dgm:presLayoutVars>
          <dgm:bulletEnabled val="1"/>
        </dgm:presLayoutVars>
      </dgm:prSet>
      <dgm:spPr/>
    </dgm:pt>
    <dgm:pt modelId="{711B938B-2E20-4408-87E2-6D1A66863CB5}" type="pres">
      <dgm:prSet presAssocID="{BCE77B7C-72E4-1940-8A24-0BA56925AF0A}" presName="bgRect" presStyleLbl="node1" presStyleIdx="0" presStyleCnt="3"/>
      <dgm:spPr/>
      <dgm:t>
        <a:bodyPr/>
        <a:lstStyle/>
        <a:p>
          <a:endParaRPr lang="de-DE"/>
        </a:p>
      </dgm:t>
    </dgm:pt>
    <dgm:pt modelId="{40D3C30D-DE48-44FA-BE43-8090F1C09B4A}" type="pres">
      <dgm:prSet presAssocID="{BCE77B7C-72E4-1940-8A24-0BA56925AF0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EBA85A-FE6B-4BA6-A0F0-A4CB1467237C}" type="pres">
      <dgm:prSet presAssocID="{BCE77B7C-72E4-1940-8A24-0BA56925AF0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80ADA2-FC44-458C-954C-1BF272DFAD01}" type="pres">
      <dgm:prSet presAssocID="{C82B8191-7081-ED4C-AE60-BC0839D48FDC}" presName="hSp" presStyleCnt="0"/>
      <dgm:spPr/>
    </dgm:pt>
    <dgm:pt modelId="{FD71A3F9-7274-408D-A581-73761F039AC4}" type="pres">
      <dgm:prSet presAssocID="{C82B8191-7081-ED4C-AE60-BC0839D48FDC}" presName="vProcSp" presStyleCnt="0"/>
      <dgm:spPr/>
    </dgm:pt>
    <dgm:pt modelId="{B97596B5-A676-44A3-A3A0-27A80F154CF0}" type="pres">
      <dgm:prSet presAssocID="{C82B8191-7081-ED4C-AE60-BC0839D48FDC}" presName="vSp1" presStyleCnt="0"/>
      <dgm:spPr/>
    </dgm:pt>
    <dgm:pt modelId="{8D2C55D9-B1E3-40F4-86BD-DBBC545595BB}" type="pres">
      <dgm:prSet presAssocID="{C82B8191-7081-ED4C-AE60-BC0839D48FDC}" presName="simulatedConn" presStyleLbl="solidFgAcc1" presStyleIdx="0" presStyleCnt="2"/>
      <dgm:spPr/>
    </dgm:pt>
    <dgm:pt modelId="{22F5027B-3F5D-4ADD-8F57-B25DDD78B646}" type="pres">
      <dgm:prSet presAssocID="{C82B8191-7081-ED4C-AE60-BC0839D48FDC}" presName="vSp2" presStyleCnt="0"/>
      <dgm:spPr/>
    </dgm:pt>
    <dgm:pt modelId="{177EE40A-E10B-4C08-8304-2C1D7F3EC94D}" type="pres">
      <dgm:prSet presAssocID="{C82B8191-7081-ED4C-AE60-BC0839D48FDC}" presName="sibTrans" presStyleCnt="0"/>
      <dgm:spPr/>
    </dgm:pt>
    <dgm:pt modelId="{045BA303-5E97-42EA-9D8D-391805F7F49B}" type="pres">
      <dgm:prSet presAssocID="{5A604EFA-4AB4-8A43-B399-B7F901D14BC6}" presName="compositeNode" presStyleCnt="0">
        <dgm:presLayoutVars>
          <dgm:bulletEnabled val="1"/>
        </dgm:presLayoutVars>
      </dgm:prSet>
      <dgm:spPr/>
    </dgm:pt>
    <dgm:pt modelId="{F4E8F875-332E-41A3-BC5F-969DAB62E26F}" type="pres">
      <dgm:prSet presAssocID="{5A604EFA-4AB4-8A43-B399-B7F901D14BC6}" presName="bgRect" presStyleLbl="node1" presStyleIdx="1" presStyleCnt="3"/>
      <dgm:spPr/>
      <dgm:t>
        <a:bodyPr/>
        <a:lstStyle/>
        <a:p>
          <a:endParaRPr lang="de-DE"/>
        </a:p>
      </dgm:t>
    </dgm:pt>
    <dgm:pt modelId="{AE3AF48E-67CF-4D5B-9DE6-6A407B3F6040}" type="pres">
      <dgm:prSet presAssocID="{5A604EFA-4AB4-8A43-B399-B7F901D14BC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78EAD9-1C4B-448F-9335-85E8845CF0B7}" type="pres">
      <dgm:prSet presAssocID="{5A604EFA-4AB4-8A43-B399-B7F901D14BC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3CFFC-D0B8-4026-9BAE-9E7777CEB84C}" type="pres">
      <dgm:prSet presAssocID="{8E7BD150-DA92-3248-9661-4A455E9D7FBC}" presName="hSp" presStyleCnt="0"/>
      <dgm:spPr/>
    </dgm:pt>
    <dgm:pt modelId="{E93579FD-B5BD-4F97-A4D1-99C3EB86C41B}" type="pres">
      <dgm:prSet presAssocID="{8E7BD150-DA92-3248-9661-4A455E9D7FBC}" presName="vProcSp" presStyleCnt="0"/>
      <dgm:spPr/>
    </dgm:pt>
    <dgm:pt modelId="{D11F4A60-99B9-4B55-9083-20C064BAF8C3}" type="pres">
      <dgm:prSet presAssocID="{8E7BD150-DA92-3248-9661-4A455E9D7FBC}" presName="vSp1" presStyleCnt="0"/>
      <dgm:spPr/>
    </dgm:pt>
    <dgm:pt modelId="{6DF1ABB5-4137-4364-BB25-450722D47EC8}" type="pres">
      <dgm:prSet presAssocID="{8E7BD150-DA92-3248-9661-4A455E9D7FBC}" presName="simulatedConn" presStyleLbl="solidFgAcc1" presStyleIdx="1" presStyleCnt="2"/>
      <dgm:spPr/>
    </dgm:pt>
    <dgm:pt modelId="{F0F6799C-3AA5-4634-AD4F-24CE056D9CB7}" type="pres">
      <dgm:prSet presAssocID="{8E7BD150-DA92-3248-9661-4A455E9D7FBC}" presName="vSp2" presStyleCnt="0"/>
      <dgm:spPr/>
    </dgm:pt>
    <dgm:pt modelId="{E7129621-5886-4F4D-BBD1-AD46B32179AC}" type="pres">
      <dgm:prSet presAssocID="{8E7BD150-DA92-3248-9661-4A455E9D7FBC}" presName="sibTrans" presStyleCnt="0"/>
      <dgm:spPr/>
    </dgm:pt>
    <dgm:pt modelId="{16B5FB51-72B4-44F4-8381-921CDF90C1D4}" type="pres">
      <dgm:prSet presAssocID="{0AA04E75-ABE9-3E42-85FC-4B9E9B98D378}" presName="compositeNode" presStyleCnt="0">
        <dgm:presLayoutVars>
          <dgm:bulletEnabled val="1"/>
        </dgm:presLayoutVars>
      </dgm:prSet>
      <dgm:spPr/>
    </dgm:pt>
    <dgm:pt modelId="{A2A1BDF4-FE26-479C-88D4-D9942069BF14}" type="pres">
      <dgm:prSet presAssocID="{0AA04E75-ABE9-3E42-85FC-4B9E9B98D378}" presName="bgRect" presStyleLbl="node1" presStyleIdx="2" presStyleCnt="3"/>
      <dgm:spPr/>
      <dgm:t>
        <a:bodyPr/>
        <a:lstStyle/>
        <a:p>
          <a:endParaRPr lang="de-DE"/>
        </a:p>
      </dgm:t>
    </dgm:pt>
    <dgm:pt modelId="{04168485-C80C-4F25-BF70-167FD600CD59}" type="pres">
      <dgm:prSet presAssocID="{0AA04E75-ABE9-3E42-85FC-4B9E9B98D37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97F3C-00D7-4C3D-9805-FE678BD78307}" type="pres">
      <dgm:prSet presAssocID="{0AA04E75-ABE9-3E42-85FC-4B9E9B98D37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9267CB6-DB13-43DE-A8CC-4EBC6D52D193}" type="presOf" srcId="{5A604EFA-4AB4-8A43-B399-B7F901D14BC6}" destId="{F4E8F875-332E-41A3-BC5F-969DAB62E26F}" srcOrd="0" destOrd="0" presId="urn:microsoft.com/office/officeart/2005/8/layout/hProcess7"/>
    <dgm:cxn modelId="{2371B230-9421-46A1-9234-24196D32F6CC}" type="presOf" srcId="{142D0F2B-0D1B-F54C-9E00-1698437EBD0C}" destId="{CD70C0B3-31E6-422F-A969-5BA3AC56E8DD}" srcOrd="0" destOrd="0" presId="urn:microsoft.com/office/officeart/2005/8/layout/hProcess7"/>
    <dgm:cxn modelId="{63FCEC39-E7FB-473F-850C-F66A647EE00B}" type="presOf" srcId="{B8F5117C-4544-D444-B393-42E5CFE38AD2}" destId="{11C97F3C-00D7-4C3D-9805-FE678BD78307}" srcOrd="0" destOrd="0" presId="urn:microsoft.com/office/officeart/2005/8/layout/hProcess7"/>
    <dgm:cxn modelId="{ABDF715D-29C9-47F6-8299-0B67082E9A6A}" type="presOf" srcId="{BCE77B7C-72E4-1940-8A24-0BA56925AF0A}" destId="{711B938B-2E20-4408-87E2-6D1A66863CB5}" srcOrd="0" destOrd="0" presId="urn:microsoft.com/office/officeart/2005/8/layout/hProcess7"/>
    <dgm:cxn modelId="{9D0CFA39-ADD2-4C7E-97B3-9C325EC88BEB}" type="presOf" srcId="{FF4D9746-EEF9-3547-950D-6C4A34EA1055}" destId="{E9EBA85A-FE6B-4BA6-A0F0-A4CB1467237C}" srcOrd="0" destOrd="0" presId="urn:microsoft.com/office/officeart/2005/8/layout/hProcess7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9BB00D32-AAE7-4186-A56B-F3669FD260D2}" type="presOf" srcId="{0AA04E75-ABE9-3E42-85FC-4B9E9B98D378}" destId="{A2A1BDF4-FE26-479C-88D4-D9942069BF14}" srcOrd="0" destOrd="0" presId="urn:microsoft.com/office/officeart/2005/8/layout/hProcess7"/>
    <dgm:cxn modelId="{E5B1919E-7A93-4D40-8E7C-3631E7E5D264}" type="presOf" srcId="{002E4081-74EB-D049-A34A-42C40796F014}" destId="{E9EBA85A-FE6B-4BA6-A0F0-A4CB1467237C}" srcOrd="0" destOrd="1" presId="urn:microsoft.com/office/officeart/2005/8/layout/hProcess7"/>
    <dgm:cxn modelId="{2A851576-8511-4C40-A219-F7CCCDE9C975}" type="presOf" srcId="{49E307AB-E6DA-8A43-8B14-A2E4B59BA35B}" destId="{A678EAD9-1C4B-448F-9335-85E8845CF0B7}" srcOrd="0" destOrd="0" presId="urn:microsoft.com/office/officeart/2005/8/layout/hProcess7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5F51CBCE-C928-4798-921C-922D5990DE3D}" type="presOf" srcId="{BCE77B7C-72E4-1940-8A24-0BA56925AF0A}" destId="{40D3C30D-DE48-44FA-BE43-8090F1C09B4A}" srcOrd="1" destOrd="0" presId="urn:microsoft.com/office/officeart/2005/8/layout/hProcess7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CB6503DA-80F5-4FC8-93BC-2A5B89AC5073}" type="presOf" srcId="{0AA04E75-ABE9-3E42-85FC-4B9E9B98D378}" destId="{04168485-C80C-4F25-BF70-167FD600CD59}" srcOrd="1" destOrd="0" presId="urn:microsoft.com/office/officeart/2005/8/layout/hProcess7"/>
    <dgm:cxn modelId="{316E1EE6-49C5-4AE4-BA12-864A0F6CE2F4}" type="presOf" srcId="{5A604EFA-4AB4-8A43-B399-B7F901D14BC6}" destId="{AE3AF48E-67CF-4D5B-9DE6-6A407B3F6040}" srcOrd="1" destOrd="0" presId="urn:microsoft.com/office/officeart/2005/8/layout/hProcess7"/>
    <dgm:cxn modelId="{D0D55EE0-93B3-4312-A277-56598BBE8B49}" type="presParOf" srcId="{CD70C0B3-31E6-422F-A969-5BA3AC56E8DD}" destId="{47407502-2D32-47F4-A159-B0D721588408}" srcOrd="0" destOrd="0" presId="urn:microsoft.com/office/officeart/2005/8/layout/hProcess7"/>
    <dgm:cxn modelId="{95BE0BE4-20E6-4B89-A433-9E233A2F3033}" type="presParOf" srcId="{47407502-2D32-47F4-A159-B0D721588408}" destId="{711B938B-2E20-4408-87E2-6D1A66863CB5}" srcOrd="0" destOrd="0" presId="urn:microsoft.com/office/officeart/2005/8/layout/hProcess7"/>
    <dgm:cxn modelId="{047DE588-3845-4E42-958C-B4BCD7598389}" type="presParOf" srcId="{47407502-2D32-47F4-A159-B0D721588408}" destId="{40D3C30D-DE48-44FA-BE43-8090F1C09B4A}" srcOrd="1" destOrd="0" presId="urn:microsoft.com/office/officeart/2005/8/layout/hProcess7"/>
    <dgm:cxn modelId="{F84ED6D4-4685-4143-A481-D28D30582424}" type="presParOf" srcId="{47407502-2D32-47F4-A159-B0D721588408}" destId="{E9EBA85A-FE6B-4BA6-A0F0-A4CB1467237C}" srcOrd="2" destOrd="0" presId="urn:microsoft.com/office/officeart/2005/8/layout/hProcess7"/>
    <dgm:cxn modelId="{2DA63A66-3250-4280-9BA1-65DF562742AB}" type="presParOf" srcId="{CD70C0B3-31E6-422F-A969-5BA3AC56E8DD}" destId="{AE80ADA2-FC44-458C-954C-1BF272DFAD01}" srcOrd="1" destOrd="0" presId="urn:microsoft.com/office/officeart/2005/8/layout/hProcess7"/>
    <dgm:cxn modelId="{CD7923B8-F9F3-4CAA-9443-DD2166771699}" type="presParOf" srcId="{CD70C0B3-31E6-422F-A969-5BA3AC56E8DD}" destId="{FD71A3F9-7274-408D-A581-73761F039AC4}" srcOrd="2" destOrd="0" presId="urn:microsoft.com/office/officeart/2005/8/layout/hProcess7"/>
    <dgm:cxn modelId="{B8D0E272-73DB-42F7-96BF-51FD838421D8}" type="presParOf" srcId="{FD71A3F9-7274-408D-A581-73761F039AC4}" destId="{B97596B5-A676-44A3-A3A0-27A80F154CF0}" srcOrd="0" destOrd="0" presId="urn:microsoft.com/office/officeart/2005/8/layout/hProcess7"/>
    <dgm:cxn modelId="{E40B825F-F21D-4A52-98B9-13BF8AC24B78}" type="presParOf" srcId="{FD71A3F9-7274-408D-A581-73761F039AC4}" destId="{8D2C55D9-B1E3-40F4-86BD-DBBC545595BB}" srcOrd="1" destOrd="0" presId="urn:microsoft.com/office/officeart/2005/8/layout/hProcess7"/>
    <dgm:cxn modelId="{AE9822DB-8DFB-4A7D-BC80-DE415087AFA7}" type="presParOf" srcId="{FD71A3F9-7274-408D-A581-73761F039AC4}" destId="{22F5027B-3F5D-4ADD-8F57-B25DDD78B646}" srcOrd="2" destOrd="0" presId="urn:microsoft.com/office/officeart/2005/8/layout/hProcess7"/>
    <dgm:cxn modelId="{017C8CC3-9C04-4EDA-8384-31090374DB21}" type="presParOf" srcId="{CD70C0B3-31E6-422F-A969-5BA3AC56E8DD}" destId="{177EE40A-E10B-4C08-8304-2C1D7F3EC94D}" srcOrd="3" destOrd="0" presId="urn:microsoft.com/office/officeart/2005/8/layout/hProcess7"/>
    <dgm:cxn modelId="{5E897F48-CFF2-44C0-8A84-06AD5777F4A5}" type="presParOf" srcId="{CD70C0B3-31E6-422F-A969-5BA3AC56E8DD}" destId="{045BA303-5E97-42EA-9D8D-391805F7F49B}" srcOrd="4" destOrd="0" presId="urn:microsoft.com/office/officeart/2005/8/layout/hProcess7"/>
    <dgm:cxn modelId="{316F0438-750D-49D9-BFB9-3012C9CC33CE}" type="presParOf" srcId="{045BA303-5E97-42EA-9D8D-391805F7F49B}" destId="{F4E8F875-332E-41A3-BC5F-969DAB62E26F}" srcOrd="0" destOrd="0" presId="urn:microsoft.com/office/officeart/2005/8/layout/hProcess7"/>
    <dgm:cxn modelId="{A697B7E9-031E-4368-BA72-2506BC980182}" type="presParOf" srcId="{045BA303-5E97-42EA-9D8D-391805F7F49B}" destId="{AE3AF48E-67CF-4D5B-9DE6-6A407B3F6040}" srcOrd="1" destOrd="0" presId="urn:microsoft.com/office/officeart/2005/8/layout/hProcess7"/>
    <dgm:cxn modelId="{9207683F-B00B-44C0-B90B-5C5C10459682}" type="presParOf" srcId="{045BA303-5E97-42EA-9D8D-391805F7F49B}" destId="{A678EAD9-1C4B-448F-9335-85E8845CF0B7}" srcOrd="2" destOrd="0" presId="urn:microsoft.com/office/officeart/2005/8/layout/hProcess7"/>
    <dgm:cxn modelId="{2E263020-867B-4B27-9953-AEEB72D34EDD}" type="presParOf" srcId="{CD70C0B3-31E6-422F-A969-5BA3AC56E8DD}" destId="{7B33CFFC-D0B8-4026-9BAE-9E7777CEB84C}" srcOrd="5" destOrd="0" presId="urn:microsoft.com/office/officeart/2005/8/layout/hProcess7"/>
    <dgm:cxn modelId="{CD35675C-0D7F-4538-9C68-FBCA5E34E1D8}" type="presParOf" srcId="{CD70C0B3-31E6-422F-A969-5BA3AC56E8DD}" destId="{E93579FD-B5BD-4F97-A4D1-99C3EB86C41B}" srcOrd="6" destOrd="0" presId="urn:microsoft.com/office/officeart/2005/8/layout/hProcess7"/>
    <dgm:cxn modelId="{4C01805F-D349-4131-8B74-80452CC2FE8E}" type="presParOf" srcId="{E93579FD-B5BD-4F97-A4D1-99C3EB86C41B}" destId="{D11F4A60-99B9-4B55-9083-20C064BAF8C3}" srcOrd="0" destOrd="0" presId="urn:microsoft.com/office/officeart/2005/8/layout/hProcess7"/>
    <dgm:cxn modelId="{1D4453C3-8991-4950-ABD1-C056CCE2330C}" type="presParOf" srcId="{E93579FD-B5BD-4F97-A4D1-99C3EB86C41B}" destId="{6DF1ABB5-4137-4364-BB25-450722D47EC8}" srcOrd="1" destOrd="0" presId="urn:microsoft.com/office/officeart/2005/8/layout/hProcess7"/>
    <dgm:cxn modelId="{BC74B3C2-4631-4376-B7A8-C18BB3C2B613}" type="presParOf" srcId="{E93579FD-B5BD-4F97-A4D1-99C3EB86C41B}" destId="{F0F6799C-3AA5-4634-AD4F-24CE056D9CB7}" srcOrd="2" destOrd="0" presId="urn:microsoft.com/office/officeart/2005/8/layout/hProcess7"/>
    <dgm:cxn modelId="{D01E877B-67C9-496F-BEBE-4927432E6839}" type="presParOf" srcId="{CD70C0B3-31E6-422F-A969-5BA3AC56E8DD}" destId="{E7129621-5886-4F4D-BBD1-AD46B32179AC}" srcOrd="7" destOrd="0" presId="urn:microsoft.com/office/officeart/2005/8/layout/hProcess7"/>
    <dgm:cxn modelId="{46A3D09C-4F56-4EE2-ADCE-8AD0D7E837D8}" type="presParOf" srcId="{CD70C0B3-31E6-422F-A969-5BA3AC56E8DD}" destId="{16B5FB51-72B4-44F4-8381-921CDF90C1D4}" srcOrd="8" destOrd="0" presId="urn:microsoft.com/office/officeart/2005/8/layout/hProcess7"/>
    <dgm:cxn modelId="{62C39D0D-4895-443F-92EB-81BB5CE99462}" type="presParOf" srcId="{16B5FB51-72B4-44F4-8381-921CDF90C1D4}" destId="{A2A1BDF4-FE26-479C-88D4-D9942069BF14}" srcOrd="0" destOrd="0" presId="urn:microsoft.com/office/officeart/2005/8/layout/hProcess7"/>
    <dgm:cxn modelId="{7584D026-064F-4655-976D-5DA5AA216A69}" type="presParOf" srcId="{16B5FB51-72B4-44F4-8381-921CDF90C1D4}" destId="{04168485-C80C-4F25-BF70-167FD600CD59}" srcOrd="1" destOrd="0" presId="urn:microsoft.com/office/officeart/2005/8/layout/hProcess7"/>
    <dgm:cxn modelId="{CED80A62-0A46-49AE-87B3-977E327680BF}" type="presParOf" srcId="{16B5FB51-72B4-44F4-8381-921CDF90C1D4}" destId="{11C97F3C-00D7-4C3D-9805-FE678BD7830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1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2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3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4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Conclusion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5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B938B-2E20-4408-87E2-6D1A66863CB5}">
      <dsp:nvSpPr>
        <dsp:cNvPr id="0" name=""/>
        <dsp:cNvSpPr/>
      </dsp:nvSpPr>
      <dsp:spPr>
        <a:xfrm>
          <a:off x="661" y="926885"/>
          <a:ext cx="2848450" cy="341814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Data Collection</a:t>
          </a:r>
          <a:endParaRPr lang="zh-CN" altLang="en-US" sz="3200" kern="1200" dirty="0"/>
        </a:p>
      </dsp:txBody>
      <dsp:txXfrm rot="16200000">
        <a:off x="-1115930" y="2043477"/>
        <a:ext cx="2802875" cy="569690"/>
      </dsp:txXfrm>
    </dsp:sp>
    <dsp:sp modelId="{E9EBA85A-FE6B-4BA6-A0F0-A4CB1467237C}">
      <dsp:nvSpPr>
        <dsp:cNvPr id="0" name=""/>
        <dsp:cNvSpPr/>
      </dsp:nvSpPr>
      <dsp:spPr>
        <a:xfrm>
          <a:off x="570352" y="926885"/>
          <a:ext cx="2122095" cy="34181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The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data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is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collected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from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DBpedia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and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Freebase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via</a:t>
          </a:r>
          <a:r>
            <a:rPr lang="zh-CN" altLang="en-US" sz="2300" kern="1200" dirty="0" smtClean="0"/>
            <a:t> </a:t>
          </a:r>
          <a:r>
            <a:rPr lang="de-DE" altLang="zh-CN" sz="2300" kern="1200" dirty="0" smtClean="0"/>
            <a:t>flexible </a:t>
          </a:r>
          <a:r>
            <a:rPr lang="de-DE" altLang="zh-CN" sz="2300" kern="1200" dirty="0" err="1" smtClean="0"/>
            <a:t>queries</a:t>
          </a:r>
          <a:endParaRPr lang="zh-CN" altLang="en-US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Goal: Find balance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between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enough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data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and</a:t>
          </a:r>
          <a:r>
            <a:rPr lang="zh-CN" altLang="en-US" sz="2300" kern="1200" dirty="0" smtClean="0"/>
            <a:t> </a:t>
          </a:r>
          <a:r>
            <a:rPr lang="en-US" altLang="zh-CN" sz="2300" kern="1200" dirty="0" err="1" smtClean="0"/>
            <a:t>sparsity</a:t>
          </a:r>
          <a:r>
            <a:rPr lang="en-US" altLang="zh-CN" sz="2300" kern="1200" dirty="0" smtClean="0"/>
            <a:t> of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attributes</a:t>
          </a:r>
          <a:endParaRPr lang="zh-CN" altLang="en-US" sz="2300" kern="1200" dirty="0"/>
        </a:p>
      </dsp:txBody>
      <dsp:txXfrm>
        <a:off x="570352" y="926885"/>
        <a:ext cx="2122095" cy="3418140"/>
      </dsp:txXfrm>
    </dsp:sp>
    <dsp:sp modelId="{F4E8F875-332E-41A3-BC5F-969DAB62E26F}">
      <dsp:nvSpPr>
        <dsp:cNvPr id="0" name=""/>
        <dsp:cNvSpPr/>
      </dsp:nvSpPr>
      <dsp:spPr>
        <a:xfrm>
          <a:off x="2948808" y="926885"/>
          <a:ext cx="2848450" cy="341814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Data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Fusion</a:t>
          </a:r>
          <a:endParaRPr lang="zh-CN" altLang="en-US" sz="3200" kern="1200" dirty="0"/>
        </a:p>
      </dsp:txBody>
      <dsp:txXfrm rot="16200000">
        <a:off x="1832215" y="2043477"/>
        <a:ext cx="2802875" cy="569690"/>
      </dsp:txXfrm>
    </dsp:sp>
    <dsp:sp modelId="{8D2C55D9-B1E3-40F4-86BD-DBBC545595BB}">
      <dsp:nvSpPr>
        <dsp:cNvPr id="0" name=""/>
        <dsp:cNvSpPr/>
      </dsp:nvSpPr>
      <dsp:spPr>
        <a:xfrm rot="5400000">
          <a:off x="2711747" y="3645119"/>
          <a:ext cx="502605" cy="42726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8EAD9-1C4B-448F-9335-85E8845CF0B7}">
      <dsp:nvSpPr>
        <dsp:cNvPr id="0" name=""/>
        <dsp:cNvSpPr/>
      </dsp:nvSpPr>
      <dsp:spPr>
        <a:xfrm>
          <a:off x="3518498" y="926885"/>
          <a:ext cx="2122095" cy="34181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For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the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data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fusion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we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not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only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tried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many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different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conflict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resolution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functions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learned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from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lectures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but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also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implemented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other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functions</a:t>
          </a:r>
          <a:endParaRPr lang="zh-CN" altLang="en-US" sz="2300" kern="1200" dirty="0"/>
        </a:p>
      </dsp:txBody>
      <dsp:txXfrm>
        <a:off x="3518498" y="926885"/>
        <a:ext cx="2122095" cy="3418140"/>
      </dsp:txXfrm>
    </dsp:sp>
    <dsp:sp modelId="{A2A1BDF4-FE26-479C-88D4-D9942069BF14}">
      <dsp:nvSpPr>
        <dsp:cNvPr id="0" name=""/>
        <dsp:cNvSpPr/>
      </dsp:nvSpPr>
      <dsp:spPr>
        <a:xfrm>
          <a:off x="5896954" y="926885"/>
          <a:ext cx="2848450" cy="341814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Outlook</a:t>
          </a:r>
          <a:endParaRPr lang="zh-CN" altLang="en-US" sz="3200" kern="1200" dirty="0"/>
        </a:p>
      </dsp:txBody>
      <dsp:txXfrm rot="16200000">
        <a:off x="4780361" y="2043477"/>
        <a:ext cx="2802875" cy="569690"/>
      </dsp:txXfrm>
    </dsp:sp>
    <dsp:sp modelId="{6DF1ABB5-4137-4364-BB25-450722D47EC8}">
      <dsp:nvSpPr>
        <dsp:cNvPr id="0" name=""/>
        <dsp:cNvSpPr/>
      </dsp:nvSpPr>
      <dsp:spPr>
        <a:xfrm rot="5400000">
          <a:off x="5659893" y="3645119"/>
          <a:ext cx="502605" cy="42726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97F3C-00D7-4C3D-9805-FE678BD78307}">
      <dsp:nvSpPr>
        <dsp:cNvPr id="0" name=""/>
        <dsp:cNvSpPr/>
      </dsp:nvSpPr>
      <dsp:spPr>
        <a:xfrm>
          <a:off x="6466644" y="926885"/>
          <a:ext cx="2122095" cy="34181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word</a:t>
          </a:r>
          <a:r>
            <a:rPr lang="zh-CN" altLang="en-US" sz="2300" kern="1200" dirty="0" smtClean="0"/>
            <a:t>,</a:t>
          </a:r>
          <a:r>
            <a:rPr lang="en-US" altLang="zh-CN" sz="2300" kern="1200" dirty="0" smtClean="0"/>
            <a:t>it</a:t>
          </a:r>
          <a:r>
            <a:rPr lang="fr-FR" altLang="zh-CN" sz="2300" kern="1200" dirty="0" smtClean="0"/>
            <a:t>’</a:t>
          </a:r>
          <a:r>
            <a:rPr lang="en-US" altLang="zh-CN" sz="2300" kern="1200" dirty="0" smtClean="0"/>
            <a:t>s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promising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approach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to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improve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accuracy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if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selecting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metadata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per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attribute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from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DBpedia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and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Freebase.</a:t>
          </a:r>
          <a:r>
            <a:rPr lang="zh-CN" altLang="en-US" sz="2300" kern="1200" dirty="0" smtClean="0"/>
            <a:t> </a:t>
          </a:r>
          <a:endParaRPr lang="zh-CN" altLang="en-US" sz="2300" kern="1200" dirty="0"/>
        </a:p>
      </dsp:txBody>
      <dsp:txXfrm>
        <a:off x="6466644" y="926885"/>
        <a:ext cx="2122095" cy="341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03E3D-07BC-4144-BD84-313C3E4F3942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6400-DBD4-4B3D-AD95-A4CB8C21A1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557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choosing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4?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4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provenance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couple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12/9/2015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  <p:sp>
        <p:nvSpPr>
          <p:cNvPr id="11" name="object 2"/>
          <p:cNvSpPr txBox="1"/>
          <p:nvPr userDrawn="1"/>
        </p:nvSpPr>
        <p:spPr>
          <a:xfrm>
            <a:off x="98220" y="7177079"/>
            <a:ext cx="10658680" cy="315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Project                                   </a:t>
            </a:r>
            <a:fld id="{CC913FDD-5FDB-4DAF-B493-DAEBA675AFB8}" type="slidenum">
              <a:rPr lang="de-DE" spc="-5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12/9/2015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12/9/2015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12/9/2015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536700" y="5918200"/>
            <a:ext cx="8099150" cy="217538"/>
          </a:xfr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 dirty="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12/9/2015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2468" y="6598667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lang="de-DE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pc="15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1382" y="6579074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10/12/2015</a:t>
            </a:r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62053" y="6604000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2"/>
          <p:cNvSpPr txBox="1"/>
          <p:nvPr userDrawn="1"/>
        </p:nvSpPr>
        <p:spPr>
          <a:xfrm>
            <a:off x="98220" y="7177079"/>
            <a:ext cx="10658680" cy="315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Project                                   </a:t>
            </a:r>
            <a:fld id="{CC913FDD-5FDB-4DAF-B493-DAEBA675AFB8}" type="slidenum">
              <a:rPr lang="de-DE" spc="-5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42585" y="1707388"/>
            <a:ext cx="8743815" cy="1106424"/>
          </a:xfrm>
          <a:solidFill>
            <a:schemeClr val="bg1">
              <a:alpha val="66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Integrating geographical </a:t>
            </a:r>
            <a:r>
              <a:rPr lang="en-US" dirty="0"/>
              <a:t>and financial data about companies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48200" y="5778093"/>
            <a:ext cx="1676400" cy="1200329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dirty="0" err="1" smtClean="0"/>
              <a:t>Yi</a:t>
            </a:r>
            <a:r>
              <a:rPr lang="nb-NO" altLang="zh-CN" dirty="0" smtClean="0"/>
              <a:t>-Ru Cheng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/>
              <a:t>Oliver </a:t>
            </a:r>
            <a:r>
              <a:rPr lang="en-US" altLang="zh-CN" dirty="0" err="1" smtClean="0"/>
              <a:t>Frendo</a:t>
            </a:r>
            <a:endParaRPr lang="de-DE" altLang="zh-CN" dirty="0" smtClean="0"/>
          </a:p>
          <a:p>
            <a:pPr algn="ctr"/>
            <a:r>
              <a:rPr lang="tr-TR" altLang="zh-CN" dirty="0" err="1" smtClean="0"/>
              <a:t>Dandan</a:t>
            </a:r>
            <a:r>
              <a:rPr lang="tr-TR" altLang="zh-CN" dirty="0" smtClean="0"/>
              <a:t>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pPr algn="ctr"/>
            <a:r>
              <a:rPr lang="fr-FR" altLang="zh-CN" dirty="0" err="1" smtClean="0"/>
              <a:t>Zehui</a:t>
            </a:r>
            <a:r>
              <a:rPr lang="fr-FR" altLang="zh-CN" dirty="0" smtClean="0"/>
              <a:t> </a:t>
            </a:r>
            <a:r>
              <a:rPr lang="fr-FR" altLang="zh-CN" dirty="0" smtClean="0"/>
              <a:t>Wang</a:t>
            </a:r>
            <a:endParaRPr lang="fr-FR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(5)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25" name="Rounded Rectangle 24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69900" y="5918200"/>
            <a:ext cx="2762246" cy="805351"/>
          </a:xfrm>
          <a:custGeom>
            <a:avLst/>
            <a:gdLst>
              <a:gd name="connsiteX0" fmla="*/ 0 w 2560250"/>
              <a:gd name="connsiteY0" fmla="*/ 0 h 805351"/>
              <a:gd name="connsiteX1" fmla="*/ 2560250 w 2560250"/>
              <a:gd name="connsiteY1" fmla="*/ 0 h 805351"/>
              <a:gd name="connsiteX2" fmla="*/ 2560250 w 2560250"/>
              <a:gd name="connsiteY2" fmla="*/ 805351 h 805351"/>
              <a:gd name="connsiteX3" fmla="*/ 0 w 2560250"/>
              <a:gd name="connsiteY3" fmla="*/ 805351 h 805351"/>
              <a:gd name="connsiteX4" fmla="*/ 0 w 2560250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250" h="805351">
                <a:moveTo>
                  <a:pt x="0" y="0"/>
                </a:moveTo>
                <a:lnTo>
                  <a:pt x="2560250" y="0"/>
                </a:lnTo>
                <a:lnTo>
                  <a:pt x="2560250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9154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en-US" altLang="zh-CN" sz="2700" kern="1200" dirty="0" smtClean="0"/>
              <a:t> (companies)</a:t>
            </a:r>
            <a:endParaRPr lang="zh-CN" altLang="en-US" sz="2700" kern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993900" y="2263339"/>
            <a:ext cx="6905249" cy="362003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3" name="Straight Arrow Connector 7987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6" name="Straight Arrow Connector 79875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356100" y="4847668"/>
            <a:ext cx="6200478" cy="2180324"/>
            <a:chOff x="-670304" y="310731"/>
            <a:chExt cx="7724478" cy="990676"/>
          </a:xfrm>
        </p:grpSpPr>
        <p:sp>
          <p:nvSpPr>
            <p:cNvPr id="21" name="Rectangle 20"/>
            <p:cNvSpPr/>
            <p:nvPr/>
          </p:nvSpPr>
          <p:spPr>
            <a:xfrm>
              <a:off x="-670304" y="310731"/>
              <a:ext cx="7724478" cy="9906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459" tIns="354076" rIns="495459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7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0564" y="4570231"/>
            <a:ext cx="4468706" cy="501840"/>
            <a:chOff x="319193" y="59812"/>
            <a:chExt cx="4468706" cy="501840"/>
          </a:xfrm>
        </p:grpSpPr>
        <p:sp>
          <p:nvSpPr>
            <p:cNvPr id="29" name="Rounded Rectangle 28"/>
            <p:cNvSpPr/>
            <p:nvPr/>
          </p:nvSpPr>
          <p:spPr>
            <a:xfrm>
              <a:off x="319193" y="59812"/>
              <a:ext cx="4468706" cy="501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6"/>
            <p:cNvSpPr/>
            <p:nvPr/>
          </p:nvSpPr>
          <p:spPr>
            <a:xfrm>
              <a:off x="343691" y="84310"/>
              <a:ext cx="441971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906" tIns="0" rIns="16890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sz="1700" b="1" kern="1200" dirty="0" smtClean="0"/>
                <a:t>Learning </a:t>
              </a:r>
              <a:r>
                <a:rPr lang="de-DE" altLang="zh-CN" sz="1700" b="1" kern="1200" dirty="0" err="1" smtClean="0"/>
                <a:t>matching</a:t>
              </a:r>
              <a:r>
                <a:rPr lang="de-DE" altLang="zh-CN" sz="1700" b="1" kern="1200" dirty="0" smtClean="0"/>
                <a:t> </a:t>
              </a:r>
              <a:r>
                <a:rPr lang="de-DE" altLang="zh-CN" sz="1700" b="1" kern="1200" dirty="0" err="1" smtClean="0"/>
                <a:t>rules</a:t>
              </a:r>
              <a:r>
                <a:rPr lang="de-DE" altLang="zh-CN" sz="1700" b="1" kern="1200" dirty="0" smtClean="0"/>
                <a:t> (linear </a:t>
              </a:r>
              <a:r>
                <a:rPr lang="de-DE" altLang="zh-CN" sz="1700" b="1" kern="1200" dirty="0" err="1" smtClean="0"/>
                <a:t>regression</a:t>
              </a:r>
              <a:r>
                <a:rPr lang="de-DE" altLang="zh-CN" sz="1700" b="1" kern="1200" dirty="0" smtClean="0"/>
                <a:t>)</a:t>
              </a:r>
              <a:endParaRPr lang="zh-CN" altLang="en-US" sz="1700" b="1" kern="12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32300" y="5295459"/>
            <a:ext cx="2697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Important attributes:</a:t>
            </a:r>
          </a:p>
          <a:p>
            <a:r>
              <a:rPr lang="en-GB" altLang="zh-CN" dirty="0" smtClean="0"/>
              <a:t>name:		</a:t>
            </a:r>
            <a:r>
              <a:rPr lang="en-US" altLang="zh-CN" dirty="0" smtClean="0"/>
              <a:t>0.689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GB" altLang="zh-CN" dirty="0" err="1" smtClean="0"/>
              <a:t>keyPeople</a:t>
            </a:r>
            <a:r>
              <a:rPr lang="en-GB" altLang="zh-CN" dirty="0" smtClean="0"/>
              <a:t>:	</a:t>
            </a:r>
            <a:r>
              <a:rPr lang="en-US" altLang="zh-CN" dirty="0" smtClean="0"/>
              <a:t>0.377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GB" altLang="zh-CN" dirty="0" smtClean="0"/>
              <a:t>locations:		</a:t>
            </a:r>
            <a:r>
              <a:rPr lang="en-US" altLang="zh-CN" dirty="0" smtClean="0"/>
              <a:t>0.218</a:t>
            </a:r>
            <a:endParaRPr lang="en-GB" altLang="zh-CN" dirty="0"/>
          </a:p>
        </p:txBody>
      </p:sp>
      <p:sp>
        <p:nvSpPr>
          <p:cNvPr id="32" name="Rectangle 31"/>
          <p:cNvSpPr/>
          <p:nvPr/>
        </p:nvSpPr>
        <p:spPr>
          <a:xfrm>
            <a:off x="7023100" y="5314435"/>
            <a:ext cx="3655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attributes:</a:t>
            </a:r>
          </a:p>
          <a:p>
            <a:r>
              <a:rPr lang="en-GB" altLang="zh-CN" dirty="0" smtClean="0"/>
              <a:t>revenue:			</a:t>
            </a:r>
            <a:r>
              <a:rPr lang="en-US" altLang="zh-CN" dirty="0" smtClean="0"/>
              <a:t>0.000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GB" altLang="zh-CN" dirty="0" err="1" smtClean="0"/>
              <a:t>numberOfEmployees</a:t>
            </a:r>
            <a:r>
              <a:rPr lang="en-GB" altLang="zh-CN" dirty="0" smtClean="0"/>
              <a:t>:	</a:t>
            </a:r>
            <a:r>
              <a:rPr lang="en-US" altLang="zh-CN" dirty="0" smtClean="0"/>
              <a:t>0.000</a:t>
            </a:r>
            <a:endParaRPr lang="en-GB" altLang="zh-CN" dirty="0"/>
          </a:p>
        </p:txBody>
      </p:sp>
      <p:pic>
        <p:nvPicPr>
          <p:cNvPr id="33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14" y="5929917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cxnSp>
        <p:nvCxnSpPr>
          <p:cNvPr id="35" name="Straight Arrow Connector 34"/>
          <p:cNvCxnSpPr/>
          <p:nvPr/>
        </p:nvCxnSpPr>
        <p:spPr>
          <a:xfrm>
            <a:off x="7581771" y="3055808"/>
            <a:ext cx="293662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40749" y="3534686"/>
            <a:ext cx="2277684" cy="886061"/>
            <a:chOff x="1099622" y="3267456"/>
            <a:chExt cx="2633255" cy="1072134"/>
          </a:xfrm>
        </p:grpSpPr>
        <p:sp>
          <p:nvSpPr>
            <p:cNvPr id="37" name="Rounded Rectangle 36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smtClean="0">
                  <a:solidFill>
                    <a:srgbClr val="FFFFFF"/>
                  </a:solidFill>
                </a:rPr>
                <a:t>n=671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" name="Elbow Connector 5"/>
          <p:cNvCxnSpPr/>
          <p:nvPr/>
        </p:nvCxnSpPr>
        <p:spPr>
          <a:xfrm rot="10800000" flipV="1">
            <a:off x="6510485" y="3977717"/>
            <a:ext cx="392311" cy="58664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(6)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25" name="Rounded Rectangle 24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69900" y="5918200"/>
            <a:ext cx="2762246" cy="805351"/>
          </a:xfrm>
          <a:custGeom>
            <a:avLst/>
            <a:gdLst>
              <a:gd name="connsiteX0" fmla="*/ 0 w 2560250"/>
              <a:gd name="connsiteY0" fmla="*/ 0 h 805351"/>
              <a:gd name="connsiteX1" fmla="*/ 2560250 w 2560250"/>
              <a:gd name="connsiteY1" fmla="*/ 0 h 805351"/>
              <a:gd name="connsiteX2" fmla="*/ 2560250 w 2560250"/>
              <a:gd name="connsiteY2" fmla="*/ 805351 h 805351"/>
              <a:gd name="connsiteX3" fmla="*/ 0 w 2560250"/>
              <a:gd name="connsiteY3" fmla="*/ 805351 h 805351"/>
              <a:gd name="connsiteX4" fmla="*/ 0 w 2560250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250" h="805351">
                <a:moveTo>
                  <a:pt x="0" y="0"/>
                </a:moveTo>
                <a:lnTo>
                  <a:pt x="2560250" y="0"/>
                </a:lnTo>
                <a:lnTo>
                  <a:pt x="2560250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9154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en-US" altLang="zh-CN" sz="2700" kern="1200" dirty="0" smtClean="0"/>
              <a:t> (companies)</a:t>
            </a:r>
            <a:endParaRPr lang="zh-CN" altLang="en-US" sz="2700" kern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993900" y="2263339"/>
            <a:ext cx="6905249" cy="362003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3" name="Straight Arrow Connector 7987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6" name="Straight Arrow Connector 79875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356100" y="4847668"/>
            <a:ext cx="6200478" cy="2180324"/>
            <a:chOff x="-670304" y="310731"/>
            <a:chExt cx="7724478" cy="990676"/>
          </a:xfrm>
        </p:grpSpPr>
        <p:sp>
          <p:nvSpPr>
            <p:cNvPr id="21" name="Rectangle 20"/>
            <p:cNvSpPr/>
            <p:nvPr/>
          </p:nvSpPr>
          <p:spPr>
            <a:xfrm>
              <a:off x="-670304" y="310731"/>
              <a:ext cx="7724478" cy="9906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459" tIns="354076" rIns="495459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7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0564" y="4570231"/>
            <a:ext cx="4468706" cy="501840"/>
            <a:chOff x="319193" y="59812"/>
            <a:chExt cx="4468706" cy="501840"/>
          </a:xfrm>
        </p:grpSpPr>
        <p:sp>
          <p:nvSpPr>
            <p:cNvPr id="29" name="Rounded Rectangle 28"/>
            <p:cNvSpPr/>
            <p:nvPr/>
          </p:nvSpPr>
          <p:spPr>
            <a:xfrm>
              <a:off x="319193" y="59812"/>
              <a:ext cx="4468706" cy="501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6"/>
            <p:cNvSpPr/>
            <p:nvPr/>
          </p:nvSpPr>
          <p:spPr>
            <a:xfrm>
              <a:off x="343691" y="84310"/>
              <a:ext cx="441971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906" tIns="0" rIns="16890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sz="1700" b="1" kern="1200" dirty="0" err="1" smtClean="0"/>
                <a:t>Blocking</a:t>
              </a:r>
              <a:r>
                <a:rPr lang="de-DE" altLang="zh-CN" sz="1700" b="1" kern="1200" dirty="0" smtClean="0"/>
                <a:t> </a:t>
              </a:r>
              <a:r>
                <a:rPr lang="de-DE" altLang="zh-CN" sz="1700" b="1" kern="1200" dirty="0" err="1" smtClean="0"/>
                <a:t>functions</a:t>
              </a:r>
              <a:endParaRPr lang="zh-CN" altLang="en-US" sz="1700" b="1" kern="1200" dirty="0"/>
            </a:p>
          </p:txBody>
        </p:sp>
      </p:grpSp>
      <p:pic>
        <p:nvPicPr>
          <p:cNvPr id="33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14" y="5929917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cxnSp>
        <p:nvCxnSpPr>
          <p:cNvPr id="35" name="Straight Arrow Connector 34"/>
          <p:cNvCxnSpPr/>
          <p:nvPr/>
        </p:nvCxnSpPr>
        <p:spPr>
          <a:xfrm>
            <a:off x="7581771" y="3055808"/>
            <a:ext cx="293662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40749" y="3534686"/>
            <a:ext cx="2277684" cy="886061"/>
            <a:chOff x="1099622" y="3267456"/>
            <a:chExt cx="2633255" cy="1072134"/>
          </a:xfrm>
        </p:grpSpPr>
        <p:sp>
          <p:nvSpPr>
            <p:cNvPr id="37" name="Rounded Rectangle 36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smtClean="0">
                  <a:solidFill>
                    <a:srgbClr val="FFFFFF"/>
                  </a:solidFill>
                </a:rPr>
                <a:t>n=671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" name="Elbow Connector 5"/>
          <p:cNvCxnSpPr/>
          <p:nvPr/>
        </p:nvCxnSpPr>
        <p:spPr>
          <a:xfrm rot="10800000" flipV="1">
            <a:off x="6510485" y="3977717"/>
            <a:ext cx="392311" cy="58664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2300" y="5154474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Partitioning (country)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576 matches, reduction ratio: 15,92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Partitioning (</a:t>
            </a:r>
            <a:r>
              <a:rPr lang="en-GB" altLang="zh-CN" dirty="0" err="1" smtClean="0"/>
              <a:t>dateFounded</a:t>
            </a:r>
            <a:r>
              <a:rPr lang="en-GB" altLang="zh-CN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496 matches, reduction ratio: 9,43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Partitioning (combination)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671 matches, reduction ratio: 6,13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888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(7)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25" name="Rounded Rectangle 24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69900" y="5918200"/>
            <a:ext cx="2762246" cy="805351"/>
          </a:xfrm>
          <a:custGeom>
            <a:avLst/>
            <a:gdLst>
              <a:gd name="connsiteX0" fmla="*/ 0 w 2560250"/>
              <a:gd name="connsiteY0" fmla="*/ 0 h 805351"/>
              <a:gd name="connsiteX1" fmla="*/ 2560250 w 2560250"/>
              <a:gd name="connsiteY1" fmla="*/ 0 h 805351"/>
              <a:gd name="connsiteX2" fmla="*/ 2560250 w 2560250"/>
              <a:gd name="connsiteY2" fmla="*/ 805351 h 805351"/>
              <a:gd name="connsiteX3" fmla="*/ 0 w 2560250"/>
              <a:gd name="connsiteY3" fmla="*/ 805351 h 805351"/>
              <a:gd name="connsiteX4" fmla="*/ 0 w 2560250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250" h="805351">
                <a:moveTo>
                  <a:pt x="0" y="0"/>
                </a:moveTo>
                <a:lnTo>
                  <a:pt x="2560250" y="0"/>
                </a:lnTo>
                <a:lnTo>
                  <a:pt x="2560250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9154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en-US" altLang="zh-CN" sz="2700" kern="1200" dirty="0" smtClean="0"/>
              <a:t> (companies)</a:t>
            </a:r>
            <a:endParaRPr lang="zh-CN" altLang="en-US" sz="2700" kern="1200" dirty="0"/>
          </a:p>
        </p:txBody>
      </p:sp>
      <p:pic>
        <p:nvPicPr>
          <p:cNvPr id="28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14" y="5929917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sp>
        <p:nvSpPr>
          <p:cNvPr id="29" name="Freeform 28"/>
          <p:cNvSpPr/>
          <p:nvPr/>
        </p:nvSpPr>
        <p:spPr>
          <a:xfrm>
            <a:off x="7580660" y="5906940"/>
            <a:ext cx="2636975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zh-CN" altLang="en-US" sz="2700" kern="1200" dirty="0" smtClean="0"/>
              <a:t> </a:t>
            </a:r>
            <a:r>
              <a:rPr lang="de-DE" altLang="zh-CN" sz="2700" kern="1200" dirty="0" smtClean="0"/>
              <a:t>(</a:t>
            </a:r>
            <a:r>
              <a:rPr lang="de-DE" altLang="zh-CN" sz="2700" kern="1200" dirty="0" err="1" smtClean="0"/>
              <a:t>locations</a:t>
            </a:r>
            <a:r>
              <a:rPr lang="de-DE" altLang="zh-CN" sz="2700" kern="1200" dirty="0" smtClean="0"/>
              <a:t>)</a:t>
            </a:r>
            <a:endParaRPr lang="zh-CN" altLang="en-US" sz="2700" kern="1200" dirty="0"/>
          </a:p>
        </p:txBody>
      </p:sp>
      <p:pic>
        <p:nvPicPr>
          <p:cNvPr id="30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7" y="5908159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1993900" y="2263339"/>
            <a:ext cx="6905249" cy="362003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7219" y="6309615"/>
            <a:ext cx="4172835" cy="289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3" name="Straight Arrow Connector 7987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6" name="Straight Arrow Connector 79875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8" name="Straight Arrow Connector 79877"/>
          <p:cNvCxnSpPr/>
          <p:nvPr/>
        </p:nvCxnSpPr>
        <p:spPr>
          <a:xfrm>
            <a:off x="7581771" y="3055808"/>
            <a:ext cx="293662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740749" y="3534686"/>
            <a:ext cx="2277684" cy="886061"/>
            <a:chOff x="1099622" y="3267456"/>
            <a:chExt cx="2633255" cy="1072134"/>
          </a:xfrm>
        </p:grpSpPr>
        <p:sp>
          <p:nvSpPr>
            <p:cNvPr id="40" name="Rounded Rectangle 39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smtClean="0">
                  <a:solidFill>
                    <a:srgbClr val="FFFFFF"/>
                  </a:solidFill>
                </a:rPr>
                <a:t>n=671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83698" y="4923869"/>
            <a:ext cx="2277684" cy="886061"/>
            <a:chOff x="1099622" y="3267456"/>
            <a:chExt cx="2633255" cy="1072134"/>
          </a:xfrm>
        </p:grpSpPr>
        <p:sp>
          <p:nvSpPr>
            <p:cNvPr id="43" name="Rounded Rectangle 42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smtClean="0">
                  <a:solidFill>
                    <a:srgbClr val="FFFFFF"/>
                  </a:solidFill>
                </a:rPr>
                <a:t>n=7,921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9880" name="Straight Arrow Connector 79879"/>
          <p:cNvCxnSpPr/>
          <p:nvPr/>
        </p:nvCxnSpPr>
        <p:spPr>
          <a:xfrm flipV="1">
            <a:off x="5522539" y="5875408"/>
            <a:ext cx="1" cy="4130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</a:t>
            </a:r>
            <a:r>
              <a:rPr lang="en-US" altLang="zh-TW" b="1" dirty="0" smtClean="0"/>
              <a:t>Fusion (1)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Fusion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1814"/>
              </p:ext>
            </p:extLst>
          </p:nvPr>
        </p:nvGraphicFramePr>
        <p:xfrm>
          <a:off x="4279900" y="1651000"/>
          <a:ext cx="6286090" cy="3032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445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IBM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Computer </a:t>
                      </a:r>
                      <a:r>
                        <a:rPr lang="en-US" altLang="zh-TW" sz="1800" dirty="0" smtClean="0"/>
                        <a:t>hardware, Information </a:t>
                      </a:r>
                      <a:r>
                        <a:rPr lang="en-US" altLang="zh-TW" sz="1800" dirty="0" smtClean="0"/>
                        <a:t>technology </a:t>
                      </a:r>
                      <a:r>
                        <a:rPr lang="en-US" altLang="zh-TW" sz="1800" dirty="0" smtClean="0"/>
                        <a:t>consulting,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dirty="0" smtClean="0"/>
                        <a:t>Software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92,800,000,000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Virginia Rometty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弧形箭號 (下彎) 2"/>
          <p:cNvSpPr/>
          <p:nvPr/>
        </p:nvSpPr>
        <p:spPr>
          <a:xfrm rot="19479263">
            <a:off x="3095423" y="1405693"/>
            <a:ext cx="1484415" cy="706153"/>
          </a:xfrm>
          <a:prstGeom prst="curvedDownArrow">
            <a:avLst>
              <a:gd name="adj1" fmla="val 21334"/>
              <a:gd name="adj2" fmla="val 50000"/>
              <a:gd name="adj3" fmla="val 44425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23100" y="4713668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16" name="文字方塊 8"/>
          <p:cNvSpPr txBox="1"/>
          <p:nvPr/>
        </p:nvSpPr>
        <p:spPr>
          <a:xfrm>
            <a:off x="330906" y="4751133"/>
            <a:ext cx="2488519" cy="13234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 smtClean="0"/>
              <a:t>Fused results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(2) </a:t>
            </a:r>
            <a:r>
              <a:rPr lang="en-US" altLang="zh-TW" b="1" dirty="0" smtClean="0"/>
              <a:t>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0518"/>
              </p:ext>
            </p:extLst>
          </p:nvPr>
        </p:nvGraphicFramePr>
        <p:xfrm>
          <a:off x="1155700" y="1041401"/>
          <a:ext cx="8458200" cy="597408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815880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3496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err="1" smtClean="0">
                          <a:solidFill>
                            <a:srgbClr val="000000"/>
                          </a:solidFill>
                        </a:rPr>
                        <a:t>DBpedia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66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191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191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5350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88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6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66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242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err="1" smtClean="0">
                          <a:solidFill>
                            <a:srgbClr val="000000"/>
                          </a:solidFill>
                        </a:rPr>
                        <a:t>DBpedia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(companies), </a:t>
                      </a:r>
                      <a:b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zh-TW" sz="2000" b="0" u="none" strike="noStrike" kern="1200" baseline="0" dirty="0" err="1" smtClean="0">
                          <a:solidFill>
                            <a:srgbClr val="000000"/>
                          </a:solidFill>
                        </a:rPr>
                        <a:t>DBpedia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b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(locations), 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8201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Union+</a:t>
                      </a:r>
                    </a:p>
                    <a:p>
                      <a:pPr algn="ctr"/>
                      <a:r>
                        <a:rPr lang="de-DE" sz="1800" b="0" u="none" strike="noStrike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MostComplete</a:t>
                      </a:r>
                      <a:endParaRPr lang="zh-TW" altLang="en-US" sz="1800" b="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600" b="0" dirty="0" smtClean="0">
                          <a:solidFill>
                            <a:srgbClr val="000000"/>
                          </a:solidFill>
                        </a:rPr>
                        <a:t>0,94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</a:t>
            </a:r>
            <a:r>
              <a:rPr lang="en-US" altLang="zh-TW" b="1" dirty="0" smtClean="0"/>
              <a:t>(3): </a:t>
            </a:r>
            <a:r>
              <a:rPr lang="en-US" altLang="zh-TW" b="1" dirty="0"/>
              <a:t>Results</a:t>
            </a:r>
            <a:endParaRPr lang="zh-TW" altLang="en-US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475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2300" y="1112399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sp>
        <p:nvSpPr>
          <p:cNvPr id="8" name="六边形 2"/>
          <p:cNvSpPr/>
          <p:nvPr/>
        </p:nvSpPr>
        <p:spPr>
          <a:xfrm>
            <a:off x="7937500" y="4622800"/>
            <a:ext cx="2667000" cy="2133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Integrated </a:t>
            </a:r>
            <a:r>
              <a:rPr lang="en-US" altLang="zh-CN" sz="1600" dirty="0" smtClean="0"/>
              <a:t>Attributes: 15</a:t>
            </a:r>
            <a:endParaRPr lang="en-US" altLang="zh-CN" sz="1600" dirty="0" smtClean="0"/>
          </a:p>
          <a:p>
            <a:pPr algn="ctr"/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Name, country, revenue, </a:t>
            </a:r>
            <a:r>
              <a:rPr lang="en-US" altLang="zh-CN" sz="1600" dirty="0" err="1" smtClean="0"/>
              <a:t>keyPeople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Fusion</a:t>
            </a:r>
            <a:endParaRPr lang="de-DE" dirty="0"/>
          </a:p>
        </p:txBody>
      </p:sp>
      <p:pic>
        <p:nvPicPr>
          <p:cNvPr id="3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879600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5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665" y="1574800"/>
            <a:ext cx="5778069" cy="2000746"/>
          </a:xfrm>
        </p:spPr>
        <p:txBody>
          <a:bodyPr/>
          <a:lstStyle/>
          <a:p>
            <a:r>
              <a:rPr lang="de-DE" sz="1800" dirty="0" smtClean="0"/>
              <a:t>Data Collection</a:t>
            </a:r>
          </a:p>
          <a:p>
            <a:pPr lvl="1"/>
            <a:r>
              <a:rPr lang="de-DE" sz="1400" dirty="0" smtClean="0"/>
              <a:t>Flexible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collection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Freebase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DBpedia</a:t>
            </a:r>
            <a:r>
              <a:rPr lang="de-DE" sz="1400" dirty="0" smtClean="0"/>
              <a:t> via </a:t>
            </a:r>
            <a:r>
              <a:rPr lang="de-DE" sz="1400" dirty="0" err="1" smtClean="0"/>
              <a:t>queries</a:t>
            </a:r>
            <a:endParaRPr lang="de-DE" sz="1400" dirty="0" smtClean="0"/>
          </a:p>
          <a:p>
            <a:pPr marL="457200" lvl="1" indent="0">
              <a:buNone/>
            </a:pPr>
            <a:r>
              <a:rPr lang="en-US" altLang="zh-CN" sz="1400" dirty="0" smtClean="0">
                <a:sym typeface="Wingdings" panose="05000000000000000000" pitchFamily="2" charset="2"/>
              </a:rPr>
              <a:t> </a:t>
            </a:r>
            <a:r>
              <a:rPr lang="en-US" altLang="zh-CN" sz="1400" dirty="0" smtClean="0"/>
              <a:t>Goal</a:t>
            </a:r>
            <a:r>
              <a:rPr lang="en-US" altLang="zh-CN" sz="1400" dirty="0"/>
              <a:t>: Find balance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enough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sparsity</a:t>
            </a:r>
            <a:r>
              <a:rPr lang="en-US" altLang="zh-CN" sz="1400" dirty="0"/>
              <a:t> of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attributes</a:t>
            </a:r>
            <a:endParaRPr lang="de-DE" sz="1400" dirty="0" smtClean="0"/>
          </a:p>
          <a:p>
            <a:r>
              <a:rPr lang="de-DE" sz="1800" dirty="0" smtClean="0"/>
              <a:t>Identity Resolution</a:t>
            </a:r>
          </a:p>
          <a:p>
            <a:pPr lvl="1"/>
            <a:r>
              <a:rPr lang="de-DE" sz="1600" dirty="0" err="1" smtClean="0"/>
              <a:t>Relatively</a:t>
            </a:r>
            <a:r>
              <a:rPr lang="de-DE" sz="1600" dirty="0" smtClean="0"/>
              <a:t> 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correspondences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Freebase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Forbes Data Fusion</a:t>
            </a:r>
          </a:p>
          <a:p>
            <a:pPr marL="457200" lvl="1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 </a:t>
            </a:r>
            <a:r>
              <a:rPr lang="de-DE" sz="1600" dirty="0" err="1" smtClean="0">
                <a:sym typeface="Wingdings" panose="05000000000000000000" pitchFamily="2" charset="2"/>
              </a:rPr>
              <a:t>Many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companies</a:t>
            </a:r>
            <a:r>
              <a:rPr lang="de-DE" sz="1600" dirty="0" smtClean="0">
                <a:sym typeface="Wingdings" panose="05000000000000000000" pitchFamily="2" charset="2"/>
              </a:rPr>
              <a:t> not </a:t>
            </a:r>
            <a:r>
              <a:rPr lang="de-DE" sz="1600" dirty="0" err="1" smtClean="0">
                <a:sym typeface="Wingdings" panose="05000000000000000000" pitchFamily="2" charset="2"/>
              </a:rPr>
              <a:t>available</a:t>
            </a:r>
            <a:r>
              <a:rPr lang="de-DE" sz="1600" dirty="0" smtClean="0">
                <a:sym typeface="Wingdings" panose="05000000000000000000" pitchFamily="2" charset="2"/>
              </a:rPr>
              <a:t> in </a:t>
            </a:r>
            <a:r>
              <a:rPr lang="de-DE" sz="1600" dirty="0" err="1" smtClean="0">
                <a:sym typeface="Wingdings" panose="05000000000000000000" pitchFamily="2" charset="2"/>
              </a:rPr>
              <a:t>Freebase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dataset</a:t>
            </a:r>
            <a:endParaRPr lang="de-DE" sz="1600" dirty="0" smtClean="0"/>
          </a:p>
          <a:p>
            <a:pPr lvl="1"/>
            <a:r>
              <a:rPr lang="de-DE" sz="1400" dirty="0" smtClean="0"/>
              <a:t>High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correspondences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locations</a:t>
            </a:r>
            <a:r>
              <a:rPr lang="de-DE" sz="1400" dirty="0" smtClean="0"/>
              <a:t> </a:t>
            </a:r>
          </a:p>
          <a:p>
            <a:r>
              <a:rPr lang="de-DE" sz="1800" dirty="0" smtClean="0"/>
              <a:t>Data Fusion</a:t>
            </a:r>
          </a:p>
          <a:p>
            <a:pPr lvl="1"/>
            <a:r>
              <a:rPr lang="de-DE" sz="1600" dirty="0" err="1" smtClean="0"/>
              <a:t>Improved</a:t>
            </a:r>
            <a:r>
              <a:rPr lang="de-DE" sz="1600" dirty="0" smtClean="0"/>
              <a:t> </a:t>
            </a:r>
            <a:r>
              <a:rPr lang="de-DE" sz="1600" dirty="0" err="1" smtClean="0"/>
              <a:t>densities</a:t>
            </a:r>
            <a:r>
              <a:rPr lang="de-DE" sz="1600" dirty="0" smtClean="0"/>
              <a:t> </a:t>
            </a:r>
            <a:r>
              <a:rPr lang="de-DE" sz="1600" dirty="0" err="1" smtClean="0"/>
              <a:t>espcially</a:t>
            </a:r>
            <a:r>
              <a:rPr lang="de-DE" sz="1600" dirty="0" smtClean="0"/>
              <a:t> </a:t>
            </a:r>
            <a:r>
              <a:rPr lang="de-DE" sz="1600" dirty="0" err="1" smtClean="0"/>
              <a:t>among</a:t>
            </a:r>
            <a:r>
              <a:rPr lang="de-DE" sz="1600" dirty="0" smtClean="0"/>
              <a:t>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</a:t>
            </a:r>
            <a:r>
              <a:rPr lang="de-DE" sz="1600" dirty="0" err="1" smtClean="0"/>
              <a:t>attributes</a:t>
            </a:r>
            <a:endParaRPr lang="de-DE" sz="1600" dirty="0" smtClean="0"/>
          </a:p>
          <a:p>
            <a:pPr lvl="1"/>
            <a:r>
              <a:rPr lang="de-DE" sz="1600" dirty="0" err="1" smtClean="0"/>
              <a:t>Fused</a:t>
            </a:r>
            <a:r>
              <a:rPr lang="de-DE" sz="1600" dirty="0" smtClean="0"/>
              <a:t> </a:t>
            </a:r>
            <a:r>
              <a:rPr lang="de-DE" sz="1600" dirty="0" err="1" smtClean="0"/>
              <a:t>entities</a:t>
            </a:r>
            <a:r>
              <a:rPr lang="de-DE" sz="1600" dirty="0" smtClean="0"/>
              <a:t>: 6,470</a:t>
            </a:r>
          </a:p>
          <a:p>
            <a:r>
              <a:rPr lang="de-DE" sz="1800" dirty="0" smtClean="0"/>
              <a:t>Outlook</a:t>
            </a:r>
          </a:p>
          <a:p>
            <a:pPr lvl="1"/>
            <a:r>
              <a:rPr lang="de-DE" sz="1600" dirty="0" smtClean="0"/>
              <a:t>Select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DBpedia</a:t>
            </a:r>
            <a:r>
              <a:rPr lang="de-DE" sz="1600" dirty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Freebase</a:t>
            </a:r>
            <a:r>
              <a:rPr lang="de-DE" sz="1600" dirty="0" smtClean="0"/>
              <a:t> (e.g.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</a:t>
            </a:r>
            <a:r>
              <a:rPr lang="de-DE" sz="1600" dirty="0" err="1" smtClean="0"/>
              <a:t>date</a:t>
            </a:r>
            <a:r>
              <a:rPr lang="de-DE" sz="1600" dirty="0" smtClean="0"/>
              <a:t> </a:t>
            </a:r>
            <a:r>
              <a:rPr lang="de-DE" sz="1600" dirty="0" err="1" smtClean="0"/>
              <a:t>modified</a:t>
            </a:r>
            <a:r>
              <a:rPr lang="de-DE" sz="1600" dirty="0" smtClean="0"/>
              <a:t>)</a:t>
            </a:r>
          </a:p>
          <a:p>
            <a:pPr marL="457200" lvl="1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 </a:t>
            </a:r>
            <a:r>
              <a:rPr lang="de-DE" sz="1600" dirty="0" err="1" smtClean="0">
                <a:sym typeface="Wingdings" panose="05000000000000000000" pitchFamily="2" charset="2"/>
              </a:rPr>
              <a:t>Use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as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basis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conflict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resolution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functions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1248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00416239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</a:t>
            </a:r>
            <a:r>
              <a:rPr lang="de-DE" dirty="0" err="1" smtClean="0"/>
              <a:t>slides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profile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r>
              <a:rPr lang="de-DE" dirty="0" smtClean="0"/>
              <a:t>Integrated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accuracies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r>
              <a:rPr lang="de-DE" dirty="0" err="1" smtClean="0"/>
              <a:t>Blocking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r>
              <a:rPr lang="de-DE" dirty="0" smtClean="0"/>
              <a:t>Attribute </a:t>
            </a:r>
            <a:r>
              <a:rPr lang="de-DE" dirty="0" err="1" smtClean="0"/>
              <a:t>densities</a:t>
            </a:r>
            <a:r>
              <a:rPr lang="de-DE" dirty="0" smtClean="0"/>
              <a:t>/</a:t>
            </a:r>
            <a:r>
              <a:rPr lang="de-DE" dirty="0" err="1" smtClean="0"/>
              <a:t>consistencies</a:t>
            </a:r>
            <a:endParaRPr lang="de-DE" dirty="0" smtClean="0"/>
          </a:p>
          <a:p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8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3506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31900" y="2112009"/>
            <a:ext cx="2696059" cy="1072134"/>
            <a:chOff x="1068220" y="3267456"/>
            <a:chExt cx="2696059" cy="1072134"/>
          </a:xfrm>
        </p:grpSpPr>
        <p:sp>
          <p:nvSpPr>
            <p:cNvPr id="6" name="Rounded Rectangle 5"/>
            <p:cNvSpPr/>
            <p:nvPr/>
          </p:nvSpPr>
          <p:spPr>
            <a:xfrm>
              <a:off x="1068220" y="3267456"/>
              <a:ext cx="2696059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2400" kern="1200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</a:rPr>
                <a:t>S</a:t>
              </a:r>
              <a:r>
                <a:rPr lang="en-US" altLang="zh-CN" sz="2400" kern="1200" dirty="0" smtClean="0">
                  <a:solidFill>
                    <a:srgbClr val="FFFFFF"/>
                  </a:solidFill>
                </a:rPr>
                <a:t>cience perspective</a:t>
              </a:r>
              <a:endParaRPr lang="zh-CN" altLang="en-US" sz="24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00" y="3349666"/>
            <a:ext cx="4527924" cy="1080449"/>
            <a:chOff x="381011" y="1142997"/>
            <a:chExt cx="3033067" cy="2501646"/>
          </a:xfrm>
        </p:grpSpPr>
        <p:sp>
          <p:nvSpPr>
            <p:cNvPr id="9" name="Rounded Rectangle 8"/>
            <p:cNvSpPr/>
            <p:nvPr/>
          </p:nvSpPr>
          <p:spPr>
            <a:xfrm>
              <a:off x="381011" y="1142997"/>
              <a:ext cx="3033067" cy="250164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38581" y="1200568"/>
              <a:ext cx="2917927" cy="18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95" tIns="36195" rIns="36195" bIns="3619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kern="1200" dirty="0" smtClean="0"/>
                <a:t>Analyze relationships between attributes of company and location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dirty="0" smtClean="0"/>
                <a:t>Distributions of companies over locations</a:t>
              </a:r>
              <a:endParaRPr lang="en-US" altLang="zh-CN" sz="1900" kern="1200" dirty="0" smtClean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07017" y="4626609"/>
            <a:ext cx="1712569" cy="121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Revenue</a:t>
            </a:r>
            <a:endParaRPr lang="de-DE" dirty="0"/>
          </a:p>
        </p:txBody>
      </p:sp>
      <p:sp>
        <p:nvSpPr>
          <p:cNvPr id="4" name="Left-Right Arrow 3"/>
          <p:cNvSpPr/>
          <p:nvPr/>
        </p:nvSpPr>
        <p:spPr>
          <a:xfrm>
            <a:off x="2249395" y="5081904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ounded Rectangle 13"/>
          <p:cNvSpPr/>
          <p:nvPr/>
        </p:nvSpPr>
        <p:spPr>
          <a:xfrm>
            <a:off x="3005674" y="4626609"/>
            <a:ext cx="1883826" cy="121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Population</a:t>
            </a:r>
            <a:endParaRPr lang="de-DE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43633" y="2125457"/>
            <a:ext cx="2696059" cy="1072134"/>
            <a:chOff x="1068220" y="3267456"/>
            <a:chExt cx="2696059" cy="1072134"/>
          </a:xfrm>
        </p:grpSpPr>
        <p:sp>
          <p:nvSpPr>
            <p:cNvPr id="16" name="Rounded Rectangle 15"/>
            <p:cNvSpPr/>
            <p:nvPr/>
          </p:nvSpPr>
          <p:spPr>
            <a:xfrm>
              <a:off x="1068220" y="3267456"/>
              <a:ext cx="2696059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zh-CN" sz="2400" kern="1200" dirty="0" smtClean="0">
                  <a:solidFill>
                    <a:srgbClr val="FFFFFF"/>
                  </a:solidFill>
                </a:rPr>
                <a:t>Company </a:t>
              </a:r>
              <a:br>
                <a:rPr lang="en-GB" altLang="zh-CN" sz="2400" kern="1200" dirty="0" smtClean="0">
                  <a:solidFill>
                    <a:srgbClr val="FFFFFF"/>
                  </a:solidFill>
                </a:rPr>
              </a:br>
              <a:r>
                <a:rPr lang="en-GB" altLang="zh-CN" sz="2400" kern="1200" dirty="0" smtClean="0">
                  <a:solidFill>
                    <a:srgbClr val="FFFFFF"/>
                  </a:solidFill>
                </a:rPr>
                <a:t>perspective</a:t>
              </a:r>
              <a:endParaRPr lang="zh-CN" altLang="en-US" sz="24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7700" y="3389951"/>
            <a:ext cx="4527924" cy="1080449"/>
            <a:chOff x="381011" y="1142997"/>
            <a:chExt cx="3033067" cy="2501646"/>
          </a:xfrm>
        </p:grpSpPr>
        <p:sp>
          <p:nvSpPr>
            <p:cNvPr id="19" name="Rounded Rectangle 18"/>
            <p:cNvSpPr/>
            <p:nvPr/>
          </p:nvSpPr>
          <p:spPr>
            <a:xfrm>
              <a:off x="381011" y="1142997"/>
              <a:ext cx="3033067" cy="250164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38581" y="1200568"/>
              <a:ext cx="2917927" cy="18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95" tIns="36195" rIns="36195" bIns="3619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kern="1200" dirty="0" smtClean="0"/>
                <a:t>Analyze data in regard to own position vs positions of other companies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622800"/>
            <a:ext cx="3463636" cy="22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e 12"/>
          <p:cNvSpPr/>
          <p:nvPr/>
        </p:nvSpPr>
        <p:spPr>
          <a:xfrm>
            <a:off x="7763062" y="5426099"/>
            <a:ext cx="457200" cy="462641"/>
          </a:xfrm>
          <a:prstGeom prst="pi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7759556" y="5427666"/>
            <a:ext cx="457200" cy="462641"/>
          </a:xfrm>
          <a:prstGeom prst="pie">
            <a:avLst>
              <a:gd name="adj1" fmla="val 16273013"/>
              <a:gd name="adj2" fmla="val 215464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 (1)</a:t>
            </a:r>
            <a:endParaRPr lang="en-US" altLang="en-US" b="1" dirty="0" smtClean="0"/>
          </a:p>
        </p:txBody>
      </p:sp>
      <p:sp>
        <p:nvSpPr>
          <p:cNvPr id="6" name="Freeform 5"/>
          <p:cNvSpPr/>
          <p:nvPr/>
        </p:nvSpPr>
        <p:spPr>
          <a:xfrm>
            <a:off x="174831" y="1117600"/>
            <a:ext cx="2742337" cy="1564272"/>
          </a:xfrm>
          <a:custGeom>
            <a:avLst/>
            <a:gdLst>
              <a:gd name="connsiteX0" fmla="*/ 125142 w 2493034"/>
              <a:gd name="connsiteY0" fmla="*/ 0 h 1564272"/>
              <a:gd name="connsiteX1" fmla="*/ 2367892 w 2493034"/>
              <a:gd name="connsiteY1" fmla="*/ 0 h 1564272"/>
              <a:gd name="connsiteX2" fmla="*/ 2493034 w 2493034"/>
              <a:gd name="connsiteY2" fmla="*/ 125142 h 1564272"/>
              <a:gd name="connsiteX3" fmla="*/ 2493034 w 2493034"/>
              <a:gd name="connsiteY3" fmla="*/ 1564272 h 1564272"/>
              <a:gd name="connsiteX4" fmla="*/ 2493034 w 2493034"/>
              <a:gd name="connsiteY4" fmla="*/ 1564272 h 1564272"/>
              <a:gd name="connsiteX5" fmla="*/ 0 w 2493034"/>
              <a:gd name="connsiteY5" fmla="*/ 1564272 h 1564272"/>
              <a:gd name="connsiteX6" fmla="*/ 0 w 2493034"/>
              <a:gd name="connsiteY6" fmla="*/ 1564272 h 1564272"/>
              <a:gd name="connsiteX7" fmla="*/ 0 w 2493034"/>
              <a:gd name="connsiteY7" fmla="*/ 125142 h 1564272"/>
              <a:gd name="connsiteX8" fmla="*/ 125142 w 2493034"/>
              <a:gd name="connsiteY8" fmla="*/ 0 h 156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34" h="1564272">
                <a:moveTo>
                  <a:pt x="125142" y="0"/>
                </a:moveTo>
                <a:lnTo>
                  <a:pt x="2367892" y="0"/>
                </a:lnTo>
                <a:cubicBezTo>
                  <a:pt x="2437006" y="0"/>
                  <a:pt x="2493034" y="56028"/>
                  <a:pt x="2493034" y="125142"/>
                </a:cubicBezTo>
                <a:lnTo>
                  <a:pt x="2493034" y="1564272"/>
                </a:lnTo>
                <a:lnTo>
                  <a:pt x="2493034" y="1564272"/>
                </a:lnTo>
                <a:lnTo>
                  <a:pt x="0" y="1564272"/>
                </a:lnTo>
                <a:lnTo>
                  <a:pt x="0" y="1564272"/>
                </a:lnTo>
                <a:lnTo>
                  <a:pt x="0" y="125142"/>
                </a:lnTo>
                <a:cubicBezTo>
                  <a:pt x="0" y="56028"/>
                  <a:pt x="56028" y="0"/>
                  <a:pt x="125142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53" tIns="112853" rIns="62053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Entities</a:t>
            </a:r>
            <a:r>
              <a:rPr lang="en-US" altLang="zh-CN" sz="2000" kern="1200" dirty="0" smtClean="0"/>
              <a:t>: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2,000</a:t>
            </a:r>
            <a:endParaRPr lang="zh-CN" alt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Attributes (7):</a:t>
            </a:r>
            <a:r>
              <a:rPr lang="zh-CN" altLang="en-US" sz="2000" kern="1200" dirty="0" smtClean="0"/>
              <a:t> </a:t>
            </a:r>
            <a:r>
              <a:rPr lang="de-DE" altLang="zh-CN" sz="2000" kern="1200" dirty="0" err="1" smtClean="0"/>
              <a:t>name</a:t>
            </a:r>
            <a:r>
              <a:rPr lang="de-DE" altLang="zh-CN" sz="2000" kern="1200" dirty="0" smtClean="0"/>
              <a:t>, countries, </a:t>
            </a:r>
            <a:r>
              <a:rPr lang="de-DE" altLang="zh-CN" sz="2000" kern="1200" dirty="0" err="1" smtClean="0"/>
              <a:t>industries</a:t>
            </a:r>
            <a:r>
              <a:rPr lang="de-DE" altLang="zh-CN" sz="2000" kern="1200" dirty="0" smtClean="0"/>
              <a:t>, </a:t>
            </a:r>
            <a:r>
              <a:rPr lang="de-DE" altLang="zh-CN" sz="2000" kern="1200" dirty="0" err="1" smtClean="0"/>
              <a:t>revenue</a:t>
            </a:r>
            <a:r>
              <a:rPr lang="de-DE" altLang="zh-CN" sz="2000" kern="1200" dirty="0" smtClean="0"/>
              <a:t>, …</a:t>
            </a:r>
            <a:endParaRPr lang="zh-CN" altLang="en-US" sz="2000" kern="1200" dirty="0"/>
          </a:p>
        </p:txBody>
      </p:sp>
      <p:sp>
        <p:nvSpPr>
          <p:cNvPr id="7" name="Freeform 6"/>
          <p:cNvSpPr/>
          <p:nvPr/>
        </p:nvSpPr>
        <p:spPr>
          <a:xfrm>
            <a:off x="165100" y="2680896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sp>
        <p:nvSpPr>
          <p:cNvPr id="9" name="Freeform 8"/>
          <p:cNvSpPr/>
          <p:nvPr/>
        </p:nvSpPr>
        <p:spPr>
          <a:xfrm>
            <a:off x="7748232" y="1117600"/>
            <a:ext cx="2671862" cy="1662375"/>
          </a:xfrm>
          <a:custGeom>
            <a:avLst/>
            <a:gdLst>
              <a:gd name="connsiteX0" fmla="*/ 132990 w 2542185"/>
              <a:gd name="connsiteY0" fmla="*/ 0 h 1662375"/>
              <a:gd name="connsiteX1" fmla="*/ 2409195 w 2542185"/>
              <a:gd name="connsiteY1" fmla="*/ 0 h 1662375"/>
              <a:gd name="connsiteX2" fmla="*/ 2542185 w 2542185"/>
              <a:gd name="connsiteY2" fmla="*/ 132990 h 1662375"/>
              <a:gd name="connsiteX3" fmla="*/ 2542185 w 2542185"/>
              <a:gd name="connsiteY3" fmla="*/ 1662375 h 1662375"/>
              <a:gd name="connsiteX4" fmla="*/ 2542185 w 2542185"/>
              <a:gd name="connsiteY4" fmla="*/ 1662375 h 1662375"/>
              <a:gd name="connsiteX5" fmla="*/ 0 w 2542185"/>
              <a:gd name="connsiteY5" fmla="*/ 1662375 h 1662375"/>
              <a:gd name="connsiteX6" fmla="*/ 0 w 2542185"/>
              <a:gd name="connsiteY6" fmla="*/ 1662375 h 1662375"/>
              <a:gd name="connsiteX7" fmla="*/ 0 w 2542185"/>
              <a:gd name="connsiteY7" fmla="*/ 132990 h 1662375"/>
              <a:gd name="connsiteX8" fmla="*/ 132990 w 2542185"/>
              <a:gd name="connsiteY8" fmla="*/ 0 h 16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2185" h="1662375">
                <a:moveTo>
                  <a:pt x="132990" y="0"/>
                </a:moveTo>
                <a:lnTo>
                  <a:pt x="2409195" y="0"/>
                </a:lnTo>
                <a:cubicBezTo>
                  <a:pt x="2482643" y="0"/>
                  <a:pt x="2542185" y="59542"/>
                  <a:pt x="2542185" y="132990"/>
                </a:cubicBezTo>
                <a:lnTo>
                  <a:pt x="2542185" y="1662375"/>
                </a:lnTo>
                <a:lnTo>
                  <a:pt x="2542185" y="1662375"/>
                </a:lnTo>
                <a:lnTo>
                  <a:pt x="0" y="1662375"/>
                </a:lnTo>
                <a:lnTo>
                  <a:pt x="0" y="1662375"/>
                </a:lnTo>
                <a:lnTo>
                  <a:pt x="0" y="132990"/>
                </a:lnTo>
                <a:cubicBezTo>
                  <a:pt x="0" y="59542"/>
                  <a:pt x="59542" y="0"/>
                  <a:pt x="132990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51" tIns="115151" rIns="64351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Entities</a:t>
            </a:r>
            <a:r>
              <a:rPr lang="en-US" altLang="zh-CN" sz="2000" kern="1200" dirty="0" smtClean="0"/>
              <a:t>: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3,182</a:t>
            </a:r>
            <a:endParaRPr lang="zh-CN" altLang="en-US" sz="2000" kern="1200" dirty="0"/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Attributes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(9): </a:t>
            </a:r>
            <a:r>
              <a:rPr lang="de-DE" altLang="zh-CN" sz="2000" dirty="0" err="1"/>
              <a:t>name</a:t>
            </a:r>
            <a:r>
              <a:rPr lang="de-DE" altLang="zh-CN" sz="2000" dirty="0"/>
              <a:t>, countries, </a:t>
            </a:r>
            <a:r>
              <a:rPr lang="de-DE" altLang="zh-CN" sz="2000" dirty="0" err="1"/>
              <a:t>industries</a:t>
            </a:r>
            <a:r>
              <a:rPr lang="de-DE" altLang="zh-CN" sz="2000" dirty="0"/>
              <a:t>, </a:t>
            </a:r>
            <a:r>
              <a:rPr lang="de-DE" altLang="zh-CN" sz="2000" dirty="0" err="1"/>
              <a:t>numberOfEmployees</a:t>
            </a:r>
            <a:r>
              <a:rPr lang="de-DE" altLang="zh-CN" sz="2000" dirty="0"/>
              <a:t>, </a:t>
            </a:r>
            <a:r>
              <a:rPr lang="de-DE" altLang="zh-CN" sz="2000" dirty="0" err="1"/>
              <a:t>dateFounded</a:t>
            </a:r>
            <a:r>
              <a:rPr lang="de-DE" altLang="zh-CN" sz="2000" dirty="0"/>
              <a:t>, …</a:t>
            </a:r>
            <a:endParaRPr lang="zh-CN" altLang="en-US" sz="2000" dirty="0"/>
          </a:p>
        </p:txBody>
      </p:sp>
      <p:sp>
        <p:nvSpPr>
          <p:cNvPr id="10" name="Freeform 9"/>
          <p:cNvSpPr/>
          <p:nvPr/>
        </p:nvSpPr>
        <p:spPr>
          <a:xfrm>
            <a:off x="7747298" y="2718844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65100" y="4407400"/>
            <a:ext cx="2759890" cy="1663200"/>
          </a:xfrm>
          <a:custGeom>
            <a:avLst/>
            <a:gdLst>
              <a:gd name="connsiteX0" fmla="*/ 149833 w 2558067"/>
              <a:gd name="connsiteY0" fmla="*/ 0 h 1872909"/>
              <a:gd name="connsiteX1" fmla="*/ 2408234 w 2558067"/>
              <a:gd name="connsiteY1" fmla="*/ 0 h 1872909"/>
              <a:gd name="connsiteX2" fmla="*/ 2558067 w 2558067"/>
              <a:gd name="connsiteY2" fmla="*/ 149833 h 1872909"/>
              <a:gd name="connsiteX3" fmla="*/ 2558067 w 2558067"/>
              <a:gd name="connsiteY3" fmla="*/ 1872909 h 1872909"/>
              <a:gd name="connsiteX4" fmla="*/ 2558067 w 2558067"/>
              <a:gd name="connsiteY4" fmla="*/ 1872909 h 1872909"/>
              <a:gd name="connsiteX5" fmla="*/ 0 w 2558067"/>
              <a:gd name="connsiteY5" fmla="*/ 1872909 h 1872909"/>
              <a:gd name="connsiteX6" fmla="*/ 0 w 2558067"/>
              <a:gd name="connsiteY6" fmla="*/ 1872909 h 1872909"/>
              <a:gd name="connsiteX7" fmla="*/ 0 w 2558067"/>
              <a:gd name="connsiteY7" fmla="*/ 149833 h 1872909"/>
              <a:gd name="connsiteX8" fmla="*/ 149833 w 2558067"/>
              <a:gd name="connsiteY8" fmla="*/ 0 h 187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8067" h="1872909">
                <a:moveTo>
                  <a:pt x="149833" y="0"/>
                </a:moveTo>
                <a:lnTo>
                  <a:pt x="2408234" y="0"/>
                </a:lnTo>
                <a:cubicBezTo>
                  <a:pt x="2490984" y="0"/>
                  <a:pt x="2558067" y="67083"/>
                  <a:pt x="2558067" y="149833"/>
                </a:cubicBezTo>
                <a:lnTo>
                  <a:pt x="2558067" y="1872909"/>
                </a:lnTo>
                <a:lnTo>
                  <a:pt x="2558067" y="1872909"/>
                </a:lnTo>
                <a:lnTo>
                  <a:pt x="0" y="1872909"/>
                </a:lnTo>
                <a:lnTo>
                  <a:pt x="0" y="1872909"/>
                </a:lnTo>
                <a:lnTo>
                  <a:pt x="0" y="149833"/>
                </a:lnTo>
                <a:cubicBezTo>
                  <a:pt x="0" y="67083"/>
                  <a:pt x="67083" y="0"/>
                  <a:pt x="1498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285" tIns="120085" rIns="69285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Entities</a:t>
            </a:r>
            <a:r>
              <a:rPr lang="en-US" altLang="zh-CN" sz="2000" kern="1200" dirty="0" smtClean="0"/>
              <a:t>: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16,051</a:t>
            </a:r>
            <a:endParaRPr lang="zh-CN" altLang="en-US" sz="2000" kern="1200" dirty="0"/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Attributes</a:t>
            </a:r>
            <a:r>
              <a:rPr lang="de-DE" altLang="zh-CN" sz="2000" kern="1200" dirty="0" smtClean="0"/>
              <a:t> (9): </a:t>
            </a:r>
            <a:r>
              <a:rPr lang="de-DE" altLang="zh-CN" sz="2000" kern="1200" dirty="0" err="1" smtClean="0"/>
              <a:t>name</a:t>
            </a:r>
            <a:r>
              <a:rPr lang="de-DE" altLang="zh-CN" sz="2000" kern="1200" dirty="0" smtClean="0"/>
              <a:t>, countries, </a:t>
            </a:r>
            <a:r>
              <a:rPr lang="de-DE" altLang="zh-CN" sz="2000" kern="1200" dirty="0" err="1" smtClean="0"/>
              <a:t>industries</a:t>
            </a:r>
            <a:r>
              <a:rPr lang="de-DE" altLang="zh-CN" sz="2000" kern="1200" dirty="0" smtClean="0"/>
              <a:t>, </a:t>
            </a:r>
            <a:r>
              <a:rPr lang="de-DE" altLang="zh-CN" sz="2000" kern="1200" dirty="0" err="1" smtClean="0"/>
              <a:t>numberOfEmployees</a:t>
            </a:r>
            <a:r>
              <a:rPr lang="de-DE" altLang="zh-CN" sz="2000" dirty="0"/>
              <a:t>, </a:t>
            </a:r>
            <a:r>
              <a:rPr lang="de-DE" altLang="zh-CN" sz="2000" dirty="0" err="1"/>
              <a:t>dateFounded</a:t>
            </a:r>
            <a:r>
              <a:rPr lang="de-DE" altLang="zh-CN" sz="2000" dirty="0"/>
              <a:t>, …</a:t>
            </a:r>
            <a:endParaRPr lang="zh-CN" alt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63975" y="6058883"/>
            <a:ext cx="2762246" cy="805351"/>
          </a:xfrm>
          <a:custGeom>
            <a:avLst/>
            <a:gdLst>
              <a:gd name="connsiteX0" fmla="*/ 0 w 2560250"/>
              <a:gd name="connsiteY0" fmla="*/ 0 h 805351"/>
              <a:gd name="connsiteX1" fmla="*/ 2560250 w 2560250"/>
              <a:gd name="connsiteY1" fmla="*/ 0 h 805351"/>
              <a:gd name="connsiteX2" fmla="*/ 2560250 w 2560250"/>
              <a:gd name="connsiteY2" fmla="*/ 805351 h 805351"/>
              <a:gd name="connsiteX3" fmla="*/ 0 w 2560250"/>
              <a:gd name="connsiteY3" fmla="*/ 805351 h 805351"/>
              <a:gd name="connsiteX4" fmla="*/ 0 w 2560250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250" h="805351">
                <a:moveTo>
                  <a:pt x="0" y="0"/>
                </a:moveTo>
                <a:lnTo>
                  <a:pt x="2560250" y="0"/>
                </a:lnTo>
                <a:lnTo>
                  <a:pt x="2560250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9154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en-US" altLang="zh-CN" sz="2700" kern="1200" dirty="0" smtClean="0"/>
              <a:t> (companies)</a:t>
            </a:r>
            <a:endParaRPr lang="zh-CN" altLang="en-US" sz="27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7748326" y="4381402"/>
            <a:ext cx="2636975" cy="1663200"/>
          </a:xfrm>
          <a:custGeom>
            <a:avLst/>
            <a:gdLst>
              <a:gd name="connsiteX0" fmla="*/ 149833 w 2508991"/>
              <a:gd name="connsiteY0" fmla="*/ 0 h 1872909"/>
              <a:gd name="connsiteX1" fmla="*/ 2359158 w 2508991"/>
              <a:gd name="connsiteY1" fmla="*/ 0 h 1872909"/>
              <a:gd name="connsiteX2" fmla="*/ 2508991 w 2508991"/>
              <a:gd name="connsiteY2" fmla="*/ 149833 h 1872909"/>
              <a:gd name="connsiteX3" fmla="*/ 2508991 w 2508991"/>
              <a:gd name="connsiteY3" fmla="*/ 1872909 h 1872909"/>
              <a:gd name="connsiteX4" fmla="*/ 2508991 w 2508991"/>
              <a:gd name="connsiteY4" fmla="*/ 1872909 h 1872909"/>
              <a:gd name="connsiteX5" fmla="*/ 0 w 2508991"/>
              <a:gd name="connsiteY5" fmla="*/ 1872909 h 1872909"/>
              <a:gd name="connsiteX6" fmla="*/ 0 w 2508991"/>
              <a:gd name="connsiteY6" fmla="*/ 1872909 h 1872909"/>
              <a:gd name="connsiteX7" fmla="*/ 0 w 2508991"/>
              <a:gd name="connsiteY7" fmla="*/ 149833 h 1872909"/>
              <a:gd name="connsiteX8" fmla="*/ 149833 w 2508991"/>
              <a:gd name="connsiteY8" fmla="*/ 0 h 187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8991" h="1872909">
                <a:moveTo>
                  <a:pt x="149833" y="0"/>
                </a:moveTo>
                <a:lnTo>
                  <a:pt x="2359158" y="0"/>
                </a:lnTo>
                <a:cubicBezTo>
                  <a:pt x="2441908" y="0"/>
                  <a:pt x="2508991" y="67083"/>
                  <a:pt x="2508991" y="149833"/>
                </a:cubicBezTo>
                <a:lnTo>
                  <a:pt x="2508991" y="1872909"/>
                </a:lnTo>
                <a:lnTo>
                  <a:pt x="2508991" y="1872909"/>
                </a:lnTo>
                <a:lnTo>
                  <a:pt x="0" y="1872909"/>
                </a:lnTo>
                <a:lnTo>
                  <a:pt x="0" y="1872909"/>
                </a:lnTo>
                <a:lnTo>
                  <a:pt x="0" y="149833"/>
                </a:lnTo>
                <a:cubicBezTo>
                  <a:pt x="0" y="67083"/>
                  <a:pt x="67083" y="0"/>
                  <a:pt x="1498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285" tIns="120085" rIns="69285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Entities: 3,270</a:t>
            </a:r>
            <a:endParaRPr lang="zh-CN" altLang="en-US" sz="20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000" kern="1200" dirty="0" smtClean="0"/>
              <a:t>Attributes (5): name, population, area, elevation, country</a:t>
            </a:r>
            <a:endParaRPr lang="zh-CN" altLang="en-US" sz="20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7761147" y="6032885"/>
            <a:ext cx="2636975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zh-CN" altLang="en-US" sz="2700" kern="1200" dirty="0" smtClean="0"/>
              <a:t> </a:t>
            </a:r>
            <a:r>
              <a:rPr lang="de-DE" altLang="zh-CN" sz="2700" kern="1200" dirty="0" smtClean="0"/>
              <a:t>(</a:t>
            </a:r>
            <a:r>
              <a:rPr lang="de-DE" altLang="zh-CN" sz="2700" kern="1200" dirty="0" err="1" smtClean="0"/>
              <a:t>locations</a:t>
            </a:r>
            <a:r>
              <a:rPr lang="de-DE" altLang="zh-CN" sz="2700" kern="1200" dirty="0" smtClean="0"/>
              <a:t>)</a:t>
            </a:r>
            <a:endParaRPr lang="zh-CN" altLang="en-US" sz="2700" kern="1200" dirty="0"/>
          </a:p>
        </p:txBody>
      </p:sp>
      <p:sp>
        <p:nvSpPr>
          <p:cNvPr id="18" name="AutoShape 2" descr="Image result for freebas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263" y="2721573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14" descr="Image result for forbes logo top 20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0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10" y="2682345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89" y="6070600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pic>
        <p:nvPicPr>
          <p:cNvPr id="30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64" y="6034104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Collection (2)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Need </a:t>
            </a:r>
            <a:r>
              <a:rPr lang="de-DE" dirty="0" err="1" smtClean="0"/>
              <a:t>slide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? E.g. USA, UK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33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(1)</a:t>
            </a:r>
            <a:endParaRPr lang="en-US" altLang="en-US" b="1" dirty="0" smtClean="0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11" y="2208805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203000" y="4271280"/>
            <a:ext cx="8496927" cy="2054792"/>
            <a:chOff x="0" y="310732"/>
            <a:chExt cx="6383867" cy="990675"/>
          </a:xfrm>
        </p:grpSpPr>
        <p:sp>
          <p:nvSpPr>
            <p:cNvPr id="22" name="Rectangle 21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459" tIns="354076" rIns="495459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700" kern="1200" dirty="0" smtClean="0"/>
                <a:t>Training data: </a:t>
              </a:r>
              <a:r>
                <a:rPr lang="en-US" altLang="zh-CN" sz="1700" kern="1200" dirty="0" smtClean="0"/>
                <a:t>220 cases (100 </a:t>
              </a:r>
              <a:r>
                <a:rPr lang="en-US" altLang="zh-CN" sz="1700" i="1" kern="1200" dirty="0" smtClean="0"/>
                <a:t>true</a:t>
              </a:r>
              <a:r>
                <a:rPr lang="en-US" altLang="zh-CN" sz="1700" kern="1200" dirty="0" smtClean="0"/>
                <a:t>, 120 </a:t>
              </a:r>
              <a:r>
                <a:rPr lang="en-US" altLang="zh-CN" sz="1700" i="1" kern="1200" dirty="0" smtClean="0"/>
                <a:t>false</a:t>
              </a:r>
              <a:r>
                <a:rPr lang="en-US" altLang="zh-CN" sz="1700" kern="1200" dirty="0" smtClean="0"/>
                <a:t>)</a:t>
              </a:r>
              <a:endParaRPr lang="zh-CN" alt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700" kern="1200" dirty="0" smtClean="0"/>
                <a:t>Test data: </a:t>
              </a:r>
              <a:r>
                <a:rPr lang="en-US" altLang="zh-CN" sz="1700" kern="1200" dirty="0" smtClean="0"/>
                <a:t>27 cases (12 </a:t>
              </a:r>
              <a:r>
                <a:rPr lang="en-US" altLang="zh-CN" sz="1700" i="1" kern="1200" dirty="0" smtClean="0"/>
                <a:t>true</a:t>
              </a:r>
              <a:r>
                <a:rPr lang="en-US" altLang="zh-CN" sz="1700" kern="1200" dirty="0" smtClean="0"/>
                <a:t>, 15 </a:t>
              </a:r>
              <a:r>
                <a:rPr lang="en-US" altLang="zh-CN" sz="1700" i="1" kern="1200" dirty="0" smtClean="0"/>
                <a:t>false</a:t>
              </a:r>
              <a:r>
                <a:rPr lang="en-US" altLang="zh-CN" sz="1700" kern="1200" dirty="0" smtClean="0"/>
                <a:t>)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smtClean="0"/>
                <a:t>Corner </a:t>
              </a:r>
              <a:r>
                <a:rPr lang="de-DE" altLang="zh-CN" sz="1700" kern="1200" dirty="0" err="1" smtClean="0"/>
                <a:t>cases</a:t>
              </a:r>
              <a:r>
                <a:rPr lang="de-DE" altLang="zh-CN" sz="1700" kern="1200" dirty="0" smtClean="0"/>
                <a:t>: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“Chevron“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“Chevron Corporation“ (</a:t>
              </a:r>
              <a:r>
                <a:rPr lang="de-DE" altLang="zh-CN" sz="1700" i="1" dirty="0" err="1" smtClean="0"/>
                <a:t>true</a:t>
              </a:r>
              <a:r>
                <a:rPr lang="de-DE" altLang="zh-CN" sz="1700" i="1" dirty="0" smtClean="0"/>
                <a:t>)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“BP“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/>
                <a:t> </a:t>
              </a:r>
              <a:r>
                <a:rPr lang="de-DE" altLang="zh-CN" sz="1700" dirty="0" smtClean="0"/>
                <a:t>“TNK-BP (</a:t>
              </a:r>
              <a:r>
                <a:rPr lang="de-DE" altLang="zh-CN" sz="1700" i="1" dirty="0" err="1" smtClean="0"/>
                <a:t>false</a:t>
              </a:r>
              <a:r>
                <a:rPr lang="de-DE" altLang="zh-CN" sz="1700" i="1" dirty="0" smtClean="0"/>
                <a:t>)</a:t>
              </a:r>
              <a:endParaRPr lang="de-DE" altLang="zh-CN" sz="1700" dirty="0" smtClean="0"/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“</a:t>
              </a:r>
              <a:r>
                <a:rPr lang="de-DE" altLang="zh-CN" sz="1700" dirty="0" err="1" smtClean="0"/>
                <a:t>Makita</a:t>
              </a:r>
              <a:r>
                <a:rPr lang="de-DE" altLang="zh-CN" sz="1700" dirty="0" smtClean="0"/>
                <a:t>“ (U.S.)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</a:t>
              </a:r>
              <a:r>
                <a:rPr lang="de-DE" altLang="zh-CN" sz="1700" dirty="0" err="1" smtClean="0"/>
                <a:t>Makita</a:t>
              </a:r>
              <a:r>
                <a:rPr lang="de-DE" altLang="zh-CN" sz="1700" dirty="0" smtClean="0"/>
                <a:t>“ (Japan) (</a:t>
              </a:r>
              <a:r>
                <a:rPr lang="de-DE" altLang="zh-CN" sz="1700" i="1" dirty="0" err="1" smtClean="0"/>
                <a:t>true</a:t>
              </a:r>
              <a:r>
                <a:rPr lang="de-DE" altLang="zh-CN" sz="1700" dirty="0"/>
                <a:t>)</a:t>
              </a:r>
              <a:endParaRPr lang="zh-CN" altLang="en-US" sz="1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78723" y="4020359"/>
            <a:ext cx="4468706" cy="501840"/>
            <a:chOff x="319193" y="59812"/>
            <a:chExt cx="4468706" cy="501840"/>
          </a:xfrm>
        </p:grpSpPr>
        <p:sp>
          <p:nvSpPr>
            <p:cNvPr id="20" name="Rounded Rectangle 19"/>
            <p:cNvSpPr/>
            <p:nvPr/>
          </p:nvSpPr>
          <p:spPr>
            <a:xfrm>
              <a:off x="319193" y="59812"/>
              <a:ext cx="4468706" cy="501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6"/>
            <p:cNvSpPr/>
            <p:nvPr/>
          </p:nvSpPr>
          <p:spPr>
            <a:xfrm>
              <a:off x="343691" y="84310"/>
              <a:ext cx="441971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906" tIns="0" rIns="16890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b="1" kern="1200" dirty="0" smtClean="0"/>
                <a:t>Gold standard</a:t>
              </a:r>
              <a:endParaRPr lang="zh-CN" altLang="en-US" sz="1700" b="1" kern="12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2"/>
          </p:cNvCxnSpPr>
          <p:nvPr/>
        </p:nvCxnSpPr>
        <p:spPr>
          <a:xfrm>
            <a:off x="5375264" y="3603526"/>
            <a:ext cx="9534" cy="4413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(2)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203002" y="4271279"/>
            <a:ext cx="8496926" cy="2789921"/>
            <a:chOff x="-670304" y="310732"/>
            <a:chExt cx="7724478" cy="990675"/>
          </a:xfrm>
        </p:grpSpPr>
        <p:sp>
          <p:nvSpPr>
            <p:cNvPr id="22" name="Rectangle 21"/>
            <p:cNvSpPr/>
            <p:nvPr/>
          </p:nvSpPr>
          <p:spPr>
            <a:xfrm>
              <a:off x="-670304" y="310732"/>
              <a:ext cx="7724478" cy="9906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459" tIns="354076" rIns="495459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smtClean="0"/>
                <a:t>Name: </a:t>
              </a:r>
              <a:r>
                <a:rPr lang="de-DE" altLang="zh-CN" sz="1700" kern="1200" dirty="0" err="1" smtClean="0"/>
                <a:t>Levenshtein</a:t>
              </a:r>
              <a:endParaRPr lang="de-DE" altLang="zh-CN" sz="1700" kern="1200" dirty="0" smtClean="0"/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err="1" smtClean="0"/>
                <a:t>Good</a:t>
              </a:r>
              <a:r>
                <a:rPr lang="de-DE" altLang="zh-CN" sz="1700" dirty="0" smtClean="0"/>
                <a:t>: “</a:t>
              </a:r>
              <a:r>
                <a:rPr lang="de-DE" altLang="zh-CN" sz="1700" dirty="0" err="1" smtClean="0"/>
                <a:t>Prudential</a:t>
              </a:r>
              <a:r>
                <a:rPr lang="de-DE" altLang="zh-CN" sz="1700" dirty="0" smtClean="0"/>
                <a:t>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</a:t>
              </a:r>
              <a:r>
                <a:rPr lang="de-DE" altLang="zh-CN" sz="1700" dirty="0" err="1" smtClean="0"/>
                <a:t>Prudential</a:t>
              </a:r>
              <a:r>
                <a:rPr lang="de-DE" altLang="zh-CN" sz="1700" dirty="0" smtClean="0"/>
                <a:t> </a:t>
              </a:r>
              <a:r>
                <a:rPr lang="de-DE" altLang="zh-CN" sz="1700" dirty="0" err="1" smtClean="0"/>
                <a:t>plc</a:t>
              </a:r>
              <a:r>
                <a:rPr lang="de-DE" altLang="zh-CN" sz="1700" dirty="0" smtClean="0"/>
                <a:t>“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smtClean="0"/>
                <a:t>Bad: </a:t>
              </a:r>
              <a:r>
                <a:rPr lang="de-DE" altLang="zh-CN" sz="1700" dirty="0" smtClean="0"/>
                <a:t>“West Japan </a:t>
              </a:r>
              <a:r>
                <a:rPr lang="de-DE" altLang="zh-CN" sz="1700" dirty="0" err="1" smtClean="0"/>
                <a:t>Railway</a:t>
              </a:r>
              <a:r>
                <a:rPr lang="de-DE" altLang="zh-CN" sz="1700" dirty="0" smtClean="0"/>
                <a:t>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“East Japan </a:t>
              </a:r>
              <a:r>
                <a:rPr lang="de-DE" altLang="zh-CN" sz="1700" dirty="0" err="1" smtClean="0"/>
                <a:t>Railway</a:t>
              </a:r>
              <a:r>
                <a:rPr lang="de-DE" altLang="zh-CN" sz="1700" dirty="0" smtClean="0"/>
                <a:t>“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smtClean="0"/>
                <a:t>Industries:</a:t>
              </a:r>
              <a:endParaRPr lang="de-DE" altLang="zh-CN" sz="1700" dirty="0" smtClean="0"/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“Computer, Transportation“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“Transport, Computers“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err="1" smtClean="0"/>
                <a:t>Jaccard</a:t>
              </a:r>
              <a:r>
                <a:rPr lang="de-DE" altLang="zh-CN" sz="1700" dirty="0" smtClean="0"/>
                <a:t> (0.00)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</a:t>
              </a:r>
              <a:r>
                <a:rPr lang="de-DE" altLang="zh-CN" sz="1700" dirty="0" err="1" smtClean="0"/>
                <a:t>Levenshtein</a:t>
              </a:r>
              <a:r>
                <a:rPr lang="de-DE" altLang="zh-CN" sz="1700" dirty="0" smtClean="0"/>
                <a:t> (0.00)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Hybrid (0.75)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smtClean="0"/>
                <a:t>Locations: 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“New York, London“ </a:t>
              </a:r>
              <a:r>
                <a:rPr lang="de-DE" altLang="zh-CN" sz="1700" dirty="0" err="1" smtClean="0"/>
                <a:t>vs</a:t>
              </a:r>
              <a:r>
                <a:rPr lang="de-DE" altLang="zh-CN" sz="1700" dirty="0" smtClean="0"/>
                <a:t> “New York City“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err="1" smtClean="0"/>
                <a:t>Jaccard</a:t>
              </a:r>
              <a:r>
                <a:rPr lang="de-DE" altLang="zh-CN" sz="1700" kern="1200" dirty="0" smtClean="0"/>
                <a:t> (0.00) </a:t>
              </a:r>
              <a:r>
                <a:rPr lang="de-DE" altLang="zh-CN" sz="1700" kern="1200" dirty="0" err="1" smtClean="0"/>
                <a:t>vs</a:t>
              </a:r>
              <a:r>
                <a:rPr lang="de-DE" altLang="zh-CN" sz="1700" kern="1200" dirty="0" smtClean="0"/>
                <a:t> </a:t>
              </a:r>
              <a:r>
                <a:rPr lang="de-DE" altLang="zh-CN" sz="1700" kern="1200" dirty="0" err="1" smtClean="0"/>
                <a:t>Highest</a:t>
              </a:r>
              <a:r>
                <a:rPr lang="de-DE" altLang="zh-CN" sz="1700" kern="1200" dirty="0" smtClean="0"/>
                <a:t> </a:t>
              </a:r>
              <a:r>
                <a:rPr lang="de-DE" altLang="zh-CN" sz="1700" kern="1200" dirty="0" err="1" smtClean="0"/>
                <a:t>Jaccard</a:t>
              </a:r>
              <a:r>
                <a:rPr lang="de-DE" altLang="zh-CN" sz="1700" kern="1200" dirty="0" smtClean="0"/>
                <a:t> (0.67)</a:t>
              </a:r>
              <a:endParaRPr lang="zh-CN" altLang="en-US" sz="1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78723" y="4020359"/>
            <a:ext cx="4468706" cy="501840"/>
            <a:chOff x="319193" y="59812"/>
            <a:chExt cx="4468706" cy="501840"/>
          </a:xfrm>
        </p:grpSpPr>
        <p:sp>
          <p:nvSpPr>
            <p:cNvPr id="20" name="Rounded Rectangle 19"/>
            <p:cNvSpPr/>
            <p:nvPr/>
          </p:nvSpPr>
          <p:spPr>
            <a:xfrm>
              <a:off x="319193" y="59812"/>
              <a:ext cx="4468706" cy="501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6"/>
            <p:cNvSpPr/>
            <p:nvPr/>
          </p:nvSpPr>
          <p:spPr>
            <a:xfrm>
              <a:off x="343691" y="84310"/>
              <a:ext cx="441971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906" tIns="0" rIns="16890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sz="1700" b="1" kern="1200" dirty="0" err="1" smtClean="0"/>
                <a:t>Matching</a:t>
              </a:r>
              <a:r>
                <a:rPr lang="de-DE" altLang="zh-CN" sz="1700" b="1" kern="1200" dirty="0" smtClean="0"/>
                <a:t> </a:t>
              </a:r>
              <a:r>
                <a:rPr lang="de-DE" altLang="zh-CN" sz="1700" b="1" kern="1200" dirty="0" err="1" smtClean="0"/>
                <a:t>rules</a:t>
              </a:r>
              <a:endParaRPr lang="zh-CN" altLang="en-US" sz="17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31" name="Rounded Rectangle 30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2"/>
          </p:cNvCxnSpPr>
          <p:nvPr/>
        </p:nvCxnSpPr>
        <p:spPr>
          <a:xfrm flipH="1">
            <a:off x="5384798" y="3214878"/>
            <a:ext cx="1" cy="8054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(3)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203002" y="4271279"/>
            <a:ext cx="8496926" cy="2089541"/>
            <a:chOff x="-670304" y="310732"/>
            <a:chExt cx="7724478" cy="990675"/>
          </a:xfrm>
        </p:grpSpPr>
        <p:sp>
          <p:nvSpPr>
            <p:cNvPr id="22" name="Rectangle 21"/>
            <p:cNvSpPr/>
            <p:nvPr/>
          </p:nvSpPr>
          <p:spPr>
            <a:xfrm>
              <a:off x="-670304" y="310732"/>
              <a:ext cx="7724478" cy="9906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0" y="310732"/>
              <a:ext cx="6383867" cy="99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459" tIns="354076" rIns="495459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err="1" smtClean="0"/>
                <a:t>CrossProduct</a:t>
              </a:r>
              <a:r>
                <a:rPr lang="de-DE" altLang="zh-CN" sz="1700" kern="1200" dirty="0" smtClean="0"/>
                <a:t>: 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509 </a:t>
              </a:r>
              <a:r>
                <a:rPr lang="de-DE" altLang="zh-CN" sz="1700" dirty="0" err="1" smtClean="0"/>
                <a:t>matches</a:t>
              </a:r>
              <a:r>
                <a:rPr lang="de-DE" altLang="zh-CN" sz="1700" dirty="0" smtClean="0"/>
                <a:t>, </a:t>
              </a:r>
              <a:r>
                <a:rPr lang="de-DE" altLang="zh-CN" sz="1700" dirty="0" err="1" smtClean="0"/>
                <a:t>r</a:t>
              </a:r>
              <a:r>
                <a:rPr lang="de-DE" altLang="zh-CN" sz="1700" kern="1200" dirty="0" err="1" smtClean="0"/>
                <a:t>eduction</a:t>
              </a:r>
              <a:r>
                <a:rPr lang="de-DE" altLang="zh-CN" sz="1700" kern="1200" dirty="0" smtClean="0"/>
                <a:t> </a:t>
              </a:r>
              <a:r>
                <a:rPr lang="de-DE" altLang="zh-CN" sz="1700" kern="1200" dirty="0" err="1" smtClean="0"/>
                <a:t>ratio</a:t>
              </a:r>
              <a:r>
                <a:rPr lang="de-DE" altLang="zh-CN" sz="1700" kern="1200" dirty="0" smtClean="0"/>
                <a:t>: 1.00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err="1" smtClean="0"/>
                <a:t>SortedNeighbourhood</a:t>
              </a:r>
              <a:r>
                <a:rPr lang="de-DE" altLang="zh-CN" sz="1700" dirty="0" smtClean="0"/>
                <a:t> (</a:t>
              </a:r>
              <a:r>
                <a:rPr lang="de-DE" altLang="zh-CN" sz="1700" dirty="0" err="1" smtClean="0"/>
                <a:t>country</a:t>
              </a:r>
              <a:r>
                <a:rPr lang="de-DE" altLang="zh-CN" sz="1700" dirty="0" smtClean="0"/>
                <a:t>)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319 </a:t>
              </a:r>
              <a:r>
                <a:rPr lang="de-DE" altLang="zh-CN" sz="1700" dirty="0" err="1" smtClean="0"/>
                <a:t>matches</a:t>
              </a:r>
              <a:r>
                <a:rPr lang="de-DE" altLang="zh-CN" sz="1700" dirty="0" smtClean="0"/>
                <a:t>, </a:t>
              </a:r>
              <a:r>
                <a:rPr lang="de-DE" altLang="zh-CN" sz="1700" dirty="0" err="1" smtClean="0"/>
                <a:t>reduction</a:t>
              </a:r>
              <a:r>
                <a:rPr lang="de-DE" altLang="zh-CN" sz="1700" dirty="0" smtClean="0"/>
                <a:t> </a:t>
              </a:r>
              <a:r>
                <a:rPr lang="de-DE" altLang="zh-CN" sz="1700" dirty="0" err="1" smtClean="0"/>
                <a:t>ratio</a:t>
              </a:r>
              <a:r>
                <a:rPr lang="de-DE" altLang="zh-CN" sz="1700" dirty="0" smtClean="0"/>
                <a:t>: 6.80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kern="1200" dirty="0" err="1" smtClean="0"/>
                <a:t>Partitioning</a:t>
              </a:r>
              <a:r>
                <a:rPr lang="de-DE" altLang="zh-CN" sz="1700" kern="1200" dirty="0" smtClean="0"/>
                <a:t> (</a:t>
              </a:r>
              <a:r>
                <a:rPr lang="de-DE" altLang="zh-CN" sz="1700" kern="1200" dirty="0" err="1" smtClean="0"/>
                <a:t>countr</a:t>
              </a:r>
              <a:r>
                <a:rPr lang="de-DE" altLang="zh-CN" sz="1700" dirty="0" err="1" smtClean="0"/>
                <a:t>y</a:t>
              </a:r>
              <a:r>
                <a:rPr lang="de-DE" altLang="zh-CN" sz="1700" dirty="0" smtClean="0"/>
                <a:t>)</a:t>
              </a:r>
            </a:p>
            <a:p>
              <a:pPr marL="628650" lvl="2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altLang="zh-CN" sz="1700" dirty="0" smtClean="0"/>
                <a:t>425 </a:t>
              </a:r>
              <a:r>
                <a:rPr lang="de-DE" altLang="zh-CN" sz="1700" dirty="0" err="1" smtClean="0"/>
                <a:t>matches</a:t>
              </a:r>
              <a:r>
                <a:rPr lang="de-DE" altLang="zh-CN" sz="1700" dirty="0" smtClean="0"/>
                <a:t>, </a:t>
              </a:r>
              <a:r>
                <a:rPr lang="de-DE" altLang="zh-CN" sz="1700" dirty="0" err="1" smtClean="0"/>
                <a:t>reduction</a:t>
              </a:r>
              <a:r>
                <a:rPr lang="de-DE" altLang="zh-CN" sz="1700" dirty="0" smtClean="0"/>
                <a:t> </a:t>
              </a:r>
              <a:r>
                <a:rPr lang="de-DE" altLang="zh-CN" sz="1700" dirty="0" err="1" smtClean="0"/>
                <a:t>ratio</a:t>
              </a:r>
              <a:r>
                <a:rPr lang="de-DE" altLang="zh-CN" sz="1700" dirty="0" smtClean="0"/>
                <a:t>: 20.19 </a:t>
              </a:r>
              <a:endParaRPr lang="zh-CN" altLang="en-US" sz="1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78723" y="4020359"/>
            <a:ext cx="4468706" cy="501840"/>
            <a:chOff x="319193" y="59812"/>
            <a:chExt cx="4468706" cy="501840"/>
          </a:xfrm>
        </p:grpSpPr>
        <p:sp>
          <p:nvSpPr>
            <p:cNvPr id="20" name="Rounded Rectangle 19"/>
            <p:cNvSpPr/>
            <p:nvPr/>
          </p:nvSpPr>
          <p:spPr>
            <a:xfrm>
              <a:off x="319193" y="59812"/>
              <a:ext cx="4468706" cy="501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6"/>
            <p:cNvSpPr/>
            <p:nvPr/>
          </p:nvSpPr>
          <p:spPr>
            <a:xfrm>
              <a:off x="343691" y="84310"/>
              <a:ext cx="441971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8906" tIns="0" rIns="16890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sz="1700" b="1" kern="1200" dirty="0" err="1" smtClean="0"/>
                <a:t>Blockin</a:t>
              </a:r>
              <a:r>
                <a:rPr lang="de-DE" altLang="zh-CN" sz="1700" b="1" dirty="0" err="1" smtClean="0"/>
                <a:t>g</a:t>
              </a:r>
              <a:r>
                <a:rPr lang="de-DE" altLang="zh-CN" sz="1700" b="1" dirty="0" smtClean="0"/>
                <a:t> </a:t>
              </a:r>
              <a:r>
                <a:rPr lang="de-DE" altLang="zh-CN" sz="1700" b="1" dirty="0" err="1" smtClean="0"/>
                <a:t>functions</a:t>
              </a:r>
              <a:endParaRPr lang="zh-CN" altLang="en-US" sz="17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31" name="Rounded Rectangle 30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2"/>
          </p:cNvCxnSpPr>
          <p:nvPr/>
        </p:nvCxnSpPr>
        <p:spPr>
          <a:xfrm flipH="1">
            <a:off x="5384798" y="3214878"/>
            <a:ext cx="1" cy="8054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dirty="0" smtClean="0"/>
              <a:t>Identity Resolution (4)</a:t>
            </a:r>
            <a:endParaRPr lang="en-US" altLang="en-US" b="1" dirty="0" smtClean="0"/>
          </a:p>
        </p:txBody>
      </p:sp>
      <p:sp>
        <p:nvSpPr>
          <p:cNvPr id="11" name="Freeform 10"/>
          <p:cNvSpPr/>
          <p:nvPr/>
        </p:nvSpPr>
        <p:spPr>
          <a:xfrm>
            <a:off x="469900" y="1363043"/>
            <a:ext cx="2759890" cy="805351"/>
          </a:xfrm>
          <a:custGeom>
            <a:avLst/>
            <a:gdLst>
              <a:gd name="connsiteX0" fmla="*/ 0 w 2508991"/>
              <a:gd name="connsiteY0" fmla="*/ 0 h 805351"/>
              <a:gd name="connsiteX1" fmla="*/ 2508991 w 2508991"/>
              <a:gd name="connsiteY1" fmla="*/ 0 h 805351"/>
              <a:gd name="connsiteX2" fmla="*/ 2508991 w 2508991"/>
              <a:gd name="connsiteY2" fmla="*/ 805351 h 805351"/>
              <a:gd name="connsiteX3" fmla="*/ 0 w 2508991"/>
              <a:gd name="connsiteY3" fmla="*/ 805351 h 805351"/>
              <a:gd name="connsiteX4" fmla="*/ 0 w 250899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991" h="805351">
                <a:moveTo>
                  <a:pt x="0" y="0"/>
                </a:moveTo>
                <a:lnTo>
                  <a:pt x="2508991" y="0"/>
                </a:lnTo>
                <a:lnTo>
                  <a:pt x="250899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76386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Forbes (companies)</a:t>
            </a:r>
            <a:endParaRPr lang="zh-CN" altLang="en-US" sz="2700" kern="1200" dirty="0"/>
          </a:p>
        </p:txBody>
      </p:sp>
      <p:pic>
        <p:nvPicPr>
          <p:cNvPr id="12" name="Picture 16" descr="http://i.forbesimg.com/media/logos/2015/g2k_licens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10" y="1364492"/>
            <a:ext cx="784985" cy="817246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7538335" y="1363043"/>
            <a:ext cx="2679300" cy="805351"/>
          </a:xfrm>
          <a:custGeom>
            <a:avLst/>
            <a:gdLst>
              <a:gd name="connsiteX0" fmla="*/ 0 w 2549261"/>
              <a:gd name="connsiteY0" fmla="*/ 0 h 805351"/>
              <a:gd name="connsiteX1" fmla="*/ 2549261 w 2549261"/>
              <a:gd name="connsiteY1" fmla="*/ 0 h 805351"/>
              <a:gd name="connsiteX2" fmla="*/ 2549261 w 2549261"/>
              <a:gd name="connsiteY2" fmla="*/ 805351 h 805351"/>
              <a:gd name="connsiteX3" fmla="*/ 0 w 2549261"/>
              <a:gd name="connsiteY3" fmla="*/ 805351 h 805351"/>
              <a:gd name="connsiteX4" fmla="*/ 0 w 2549261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261" h="805351">
                <a:moveTo>
                  <a:pt x="0" y="0"/>
                </a:moveTo>
                <a:lnTo>
                  <a:pt x="2549261" y="0"/>
                </a:lnTo>
                <a:lnTo>
                  <a:pt x="2549261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8829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/>
              <a:t>Freebase (companies)</a:t>
            </a:r>
            <a:endParaRPr lang="zh-CN" altLang="en-US" sz="2700" kern="1200" dirty="0"/>
          </a:p>
        </p:txBody>
      </p:sp>
      <p:pic>
        <p:nvPicPr>
          <p:cNvPr id="14" name="Picture 12" descr="http://io13-freebase.appspot.com/images/freebas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00" y="1365772"/>
            <a:ext cx="817200" cy="817200"/>
          </a:xfrm>
          <a:prstGeom prst="rect">
            <a:avLst/>
          </a:prstGeom>
          <a:noFill/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245957" y="2328817"/>
            <a:ext cx="2277684" cy="886061"/>
            <a:chOff x="1099622" y="3267456"/>
            <a:chExt cx="2633255" cy="1072134"/>
          </a:xfrm>
        </p:grpSpPr>
        <p:sp>
          <p:nvSpPr>
            <p:cNvPr id="25" name="Rounded Rectangle 24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kern="1200" dirty="0" smtClean="0">
                  <a:solidFill>
                    <a:srgbClr val="FFFFFF"/>
                  </a:solidFill>
                </a:rPr>
                <a:t>n=509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69900" y="5918200"/>
            <a:ext cx="2762246" cy="805351"/>
          </a:xfrm>
          <a:custGeom>
            <a:avLst/>
            <a:gdLst>
              <a:gd name="connsiteX0" fmla="*/ 0 w 2560250"/>
              <a:gd name="connsiteY0" fmla="*/ 0 h 805351"/>
              <a:gd name="connsiteX1" fmla="*/ 2560250 w 2560250"/>
              <a:gd name="connsiteY1" fmla="*/ 0 h 805351"/>
              <a:gd name="connsiteX2" fmla="*/ 2560250 w 2560250"/>
              <a:gd name="connsiteY2" fmla="*/ 805351 h 805351"/>
              <a:gd name="connsiteX3" fmla="*/ 0 w 2560250"/>
              <a:gd name="connsiteY3" fmla="*/ 805351 h 805351"/>
              <a:gd name="connsiteX4" fmla="*/ 0 w 2560250"/>
              <a:gd name="connsiteY4" fmla="*/ 0 h 8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250" h="805351">
                <a:moveTo>
                  <a:pt x="0" y="0"/>
                </a:moveTo>
                <a:lnTo>
                  <a:pt x="2560250" y="0"/>
                </a:lnTo>
                <a:lnTo>
                  <a:pt x="2560250" y="805351"/>
                </a:lnTo>
                <a:lnTo>
                  <a:pt x="0" y="805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0" rIns="791547" bIns="0" numCol="1" spcCol="1270" anchor="ctr" anchorCtr="0">
            <a:noAutofit/>
          </a:bodyPr>
          <a:lstStyle/>
          <a:p>
            <a:pPr lvl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err="1" smtClean="0"/>
              <a:t>DBpedia</a:t>
            </a:r>
            <a:r>
              <a:rPr lang="en-US" altLang="zh-CN" sz="2700" kern="1200" dirty="0" smtClean="0"/>
              <a:t> (companies)</a:t>
            </a:r>
            <a:endParaRPr lang="zh-CN" altLang="en-US" sz="2700" kern="1200" dirty="0"/>
          </a:p>
        </p:txBody>
      </p:sp>
      <p:pic>
        <p:nvPicPr>
          <p:cNvPr id="28" name="Picture 18" descr="https://upload.wikimedia.org/wikipedia/commons/thumb/7/73/DBpediaLogo.svg/2000px-DBpedia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14" y="5929917"/>
            <a:ext cx="793758" cy="81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  <a:shade val="95000"/>
                <a:satMod val="105000"/>
                <a:alpha val="9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1993900" y="2263339"/>
            <a:ext cx="6905249" cy="362003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3" name="Straight Arrow Connector 79872"/>
          <p:cNvCxnSpPr/>
          <p:nvPr/>
        </p:nvCxnSpPr>
        <p:spPr>
          <a:xfrm>
            <a:off x="5384798" y="1803400"/>
            <a:ext cx="1" cy="515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6" name="Straight Arrow Connector 79875"/>
          <p:cNvCxnSpPr/>
          <p:nvPr/>
        </p:nvCxnSpPr>
        <p:spPr>
          <a:xfrm>
            <a:off x="3337219" y="1765718"/>
            <a:ext cx="406688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8" name="Straight Arrow Connector 79877"/>
          <p:cNvCxnSpPr/>
          <p:nvPr/>
        </p:nvCxnSpPr>
        <p:spPr>
          <a:xfrm>
            <a:off x="7581771" y="3055808"/>
            <a:ext cx="293662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740749" y="3534686"/>
            <a:ext cx="2277684" cy="886061"/>
            <a:chOff x="1099622" y="3267456"/>
            <a:chExt cx="2633255" cy="1072134"/>
          </a:xfrm>
        </p:grpSpPr>
        <p:sp>
          <p:nvSpPr>
            <p:cNvPr id="40" name="Rounded Rectangle 39"/>
            <p:cNvSpPr/>
            <p:nvPr/>
          </p:nvSpPr>
          <p:spPr>
            <a:xfrm>
              <a:off x="1302175" y="3267456"/>
              <a:ext cx="2228148" cy="10721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1099622" y="3298858"/>
              <a:ext cx="2633255" cy="1009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err="1" smtClean="0">
                  <a:solidFill>
                    <a:srgbClr val="FFFFFF"/>
                  </a:solidFill>
                </a:rPr>
                <a:t>Correspondences</a:t>
              </a:r>
              <a:r>
                <a:rPr lang="de-DE" altLang="zh-CN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altLang="zh-CN" dirty="0" smtClean="0">
                  <a:solidFill>
                    <a:srgbClr val="FFFFFF"/>
                  </a:solidFill>
                </a:rPr>
                <a:t>n=671</a:t>
              </a:r>
              <a:endParaRPr lang="zh-CN" altLang="en-US" kern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3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Custom</PresentationFormat>
  <Paragraphs>267</Paragraphs>
  <Slides>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宋体</vt:lpstr>
      <vt:lpstr>Arial</vt:lpstr>
      <vt:lpstr>Calibri</vt:lpstr>
      <vt:lpstr>Wingdings</vt:lpstr>
      <vt:lpstr>Office Theme</vt:lpstr>
      <vt:lpstr>Integrating geographical and financial data about companies</vt:lpstr>
      <vt:lpstr>Agenda </vt:lpstr>
      <vt:lpstr>Use Case </vt:lpstr>
      <vt:lpstr>Data Collection (1)</vt:lpstr>
      <vt:lpstr>Data Collection (2)</vt:lpstr>
      <vt:lpstr>Identity Resolution (1)</vt:lpstr>
      <vt:lpstr>Identity Resolution (2)</vt:lpstr>
      <vt:lpstr>Identity Resolution (3)</vt:lpstr>
      <vt:lpstr>Identity Resolution (4)</vt:lpstr>
      <vt:lpstr>Identity Resolution (5)</vt:lpstr>
      <vt:lpstr>Identity Resolution (6)</vt:lpstr>
      <vt:lpstr>Identity Resolution (7)</vt:lpstr>
      <vt:lpstr>Data Fusion (1)</vt:lpstr>
      <vt:lpstr>Data Fusion (2) : Conflict resolution functions</vt:lpstr>
      <vt:lpstr>Data Fusion (3): Results</vt:lpstr>
      <vt:lpstr>Data Fusion</vt:lpstr>
      <vt:lpstr>Conclusion</vt:lpstr>
      <vt:lpstr>Conclusion</vt:lpstr>
      <vt:lpstr>Backup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Frendo, Oliver</cp:lastModifiedBy>
  <cp:revision>415</cp:revision>
  <dcterms:created xsi:type="dcterms:W3CDTF">2015-05-24T15:08:46Z</dcterms:created>
  <dcterms:modified xsi:type="dcterms:W3CDTF">2015-12-09T17:03:29Z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