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304" r:id="rId4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88766" autoAdjust="0"/>
  </p:normalViewPr>
  <p:slideViewPr>
    <p:cSldViewPr>
      <p:cViewPr varScale="1">
        <p:scale>
          <a:sx n="97" d="100"/>
          <a:sy n="97" d="100"/>
        </p:scale>
        <p:origin x="-76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12/6/15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12/6/15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12/6/15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12/6/15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12/6/15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12/6/15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622300" y="2565400"/>
            <a:ext cx="9577422" cy="838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en-US" sz="4000" b="1" dirty="0"/>
              <a:t>Sentiment </a:t>
            </a:r>
            <a:r>
              <a:rPr lang="en-US" altLang="en-US" sz="4000" b="1" dirty="0" smtClean="0"/>
              <a:t>Analysis on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Amazon</a:t>
            </a:r>
            <a:r>
              <a:rPr lang="en-US" altLang="en-US" sz="4000" b="1" dirty="0" smtClean="0"/>
              <a:t> Food Reviews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899" y="1193800"/>
            <a:ext cx="7384835" cy="5486400"/>
          </a:xfrm>
        </p:spPr>
        <p:txBody>
          <a:bodyPr anchor="ctr"/>
          <a:lstStyle/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Motivation</a:t>
            </a:r>
            <a:endParaRPr lang="en-US" altLang="de-DE" sz="2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 </a:t>
            </a:r>
            <a:r>
              <a:rPr lang="en-US" altLang="de-DE" sz="2800" dirty="0" smtClean="0"/>
              <a:t>Set</a:t>
            </a:r>
            <a:endParaRPr lang="en-US" altLang="de-DE" sz="2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Preprocessing</a:t>
            </a:r>
            <a:endParaRPr lang="en-US" altLang="de-DE" sz="2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/>
              <a:t>Data Mining Approaches </a:t>
            </a:r>
            <a:endParaRPr lang="en-US" altLang="de-DE" sz="2800" dirty="0" smtClean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Results and Comparison</a:t>
            </a:r>
            <a:endParaRPr lang="en-US" altLang="de-DE" sz="2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Summary</a:t>
            </a:r>
            <a:endParaRPr lang="en-US" altLang="de-DE" sz="2800" dirty="0"/>
          </a:p>
          <a:p>
            <a:endParaRPr lang="en-US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27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Motivation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5179" y="1041400"/>
            <a:ext cx="9083040" cy="597125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Identify the orientation of a review (e.g. on amazon):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 use of amazon star rating for evaluation</a:t>
            </a:r>
            <a:endParaRPr lang="en-US" altLang="en-US" dirty="0"/>
          </a:p>
        </p:txBody>
      </p:sp>
      <p:sp>
        <p:nvSpPr>
          <p:cNvPr id="79880" name="AutoShape 8"/>
          <p:cNvSpPr>
            <a:spLocks noChangeArrowheads="1"/>
          </p:cNvSpPr>
          <p:nvPr/>
        </p:nvSpPr>
        <p:spPr bwMode="auto">
          <a:xfrm>
            <a:off x="889282" y="2312812"/>
            <a:ext cx="2270760" cy="2438964"/>
          </a:xfrm>
          <a:prstGeom prst="foldedCorner">
            <a:avLst>
              <a:gd name="adj" fmla="val 125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7" dirty="0" smtClean="0">
                <a:latin typeface="Times New Roman" panose="02020603050405020304" pitchFamily="18" charset="0"/>
                <a:cs typeface="Latha" panose="020B0604020202020204" pitchFamily="34" charset="0"/>
              </a:rPr>
              <a:t>This Product </a:t>
            </a:r>
          </a:p>
          <a:p>
            <a:pPr algn="ctr" eaLnBrk="1" hangingPunct="1"/>
            <a:r>
              <a:rPr lang="en-US" altLang="en-US" sz="2207" dirty="0" smtClean="0">
                <a:latin typeface="Times New Roman" panose="02020603050405020304" pitchFamily="18" charset="0"/>
                <a:cs typeface="Latha" panose="020B0604020202020204" pitchFamily="34" charset="0"/>
              </a:rPr>
              <a:t>was </a:t>
            </a:r>
            <a:r>
              <a:rPr lang="en-US" altLang="en-US" sz="2207" dirty="0">
                <a:latin typeface="Times New Roman" panose="02020603050405020304" pitchFamily="18" charset="0"/>
                <a:cs typeface="Latha" panose="020B0604020202020204" pitchFamily="34" charset="0"/>
              </a:rPr>
              <a:t>fabulous!</a:t>
            </a: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3892298" y="2312812"/>
            <a:ext cx="2270760" cy="2438964"/>
          </a:xfrm>
          <a:prstGeom prst="foldedCorner">
            <a:avLst>
              <a:gd name="adj" fmla="val 125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7" dirty="0">
                <a:latin typeface="Times New Roman" panose="02020603050405020304" pitchFamily="18" charset="0"/>
                <a:cs typeface="Latha" panose="020B0604020202020204" pitchFamily="34" charset="0"/>
              </a:rPr>
              <a:t>The </a:t>
            </a:r>
            <a:r>
              <a:rPr lang="en-US" altLang="en-US" sz="2207" dirty="0" smtClean="0">
                <a:latin typeface="Times New Roman" panose="02020603050405020304" pitchFamily="18" charset="0"/>
                <a:cs typeface="Latha" panose="020B0604020202020204" pitchFamily="34" charset="0"/>
              </a:rPr>
              <a:t>Product </a:t>
            </a:r>
            <a:endParaRPr lang="en-US" altLang="en-US" sz="2207" dirty="0">
              <a:latin typeface="Times New Roman" panose="02020603050405020304" pitchFamily="18" charset="0"/>
              <a:cs typeface="Latha" panose="020B0604020202020204" pitchFamily="34" charset="0"/>
            </a:endParaRPr>
          </a:p>
          <a:p>
            <a:pPr algn="ctr" eaLnBrk="1" hangingPunct="1"/>
            <a:r>
              <a:rPr lang="en-US" altLang="en-US" sz="2207" dirty="0" smtClean="0">
                <a:latin typeface="Times New Roman" panose="02020603050405020304" pitchFamily="18" charset="0"/>
                <a:cs typeface="Latha" panose="020B0604020202020204" pitchFamily="34" charset="0"/>
              </a:rPr>
              <a:t>Was not as </a:t>
            </a:r>
          </a:p>
          <a:p>
            <a:pPr algn="ctr" eaLnBrk="1" hangingPunct="1"/>
            <a:r>
              <a:rPr lang="en-US" altLang="en-US" sz="2207" dirty="0" smtClean="0">
                <a:latin typeface="Times New Roman" panose="02020603050405020304" pitchFamily="18" charset="0"/>
                <a:cs typeface="Latha" panose="020B0604020202020204" pitchFamily="34" charset="0"/>
              </a:rPr>
              <a:t>mentioned </a:t>
            </a:r>
            <a:endParaRPr lang="en-US" altLang="en-US" sz="2207" dirty="0">
              <a:latin typeface="Times New Roman" panose="02020603050405020304" pitchFamily="18" charset="0"/>
              <a:cs typeface="Latha" panose="020B0604020202020204" pitchFamily="34" charset="0"/>
            </a:endParaRPr>
          </a:p>
        </p:txBody>
      </p:sp>
      <p:sp>
        <p:nvSpPr>
          <p:cNvPr id="79882" name="AutoShape 10"/>
          <p:cNvSpPr>
            <a:spLocks noChangeArrowheads="1"/>
          </p:cNvSpPr>
          <p:nvPr/>
        </p:nvSpPr>
        <p:spPr bwMode="auto">
          <a:xfrm>
            <a:off x="6835875" y="2312812"/>
            <a:ext cx="2270760" cy="2438964"/>
          </a:xfrm>
          <a:prstGeom prst="foldedCorner">
            <a:avLst>
              <a:gd name="adj" fmla="val 125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7" dirty="0">
                <a:latin typeface="Times New Roman" panose="02020603050405020304" pitchFamily="18" charset="0"/>
                <a:cs typeface="Latha" panose="020B0604020202020204" pitchFamily="34" charset="0"/>
              </a:rPr>
              <a:t>The P</a:t>
            </a:r>
            <a:r>
              <a:rPr lang="en-US" altLang="en-US" sz="2207" dirty="0" smtClean="0">
                <a:latin typeface="Times New Roman" panose="02020603050405020304" pitchFamily="18" charset="0"/>
                <a:cs typeface="Latha" panose="020B0604020202020204" pitchFamily="34" charset="0"/>
              </a:rPr>
              <a:t>roduct  </a:t>
            </a:r>
            <a:endParaRPr lang="en-US" altLang="en-US" sz="2207" dirty="0">
              <a:latin typeface="Times New Roman" panose="02020603050405020304" pitchFamily="18" charset="0"/>
              <a:cs typeface="Latha" panose="020B0604020202020204" pitchFamily="34" charset="0"/>
            </a:endParaRPr>
          </a:p>
          <a:p>
            <a:pPr algn="ctr" eaLnBrk="1" hangingPunct="1"/>
            <a:r>
              <a:rPr lang="en-US" altLang="en-US" sz="2207" dirty="0">
                <a:latin typeface="Times New Roman" panose="02020603050405020304" pitchFamily="18" charset="0"/>
                <a:cs typeface="Latha" panose="020B0604020202020204" pitchFamily="34" charset="0"/>
              </a:rPr>
              <a:t>was horrible!</a:t>
            </a:r>
          </a:p>
        </p:txBody>
      </p:sp>
      <p:sp>
        <p:nvSpPr>
          <p:cNvPr id="79883" name="AutoShape 11"/>
          <p:cNvSpPr>
            <a:spLocks noChangeArrowheads="1"/>
          </p:cNvSpPr>
          <p:nvPr/>
        </p:nvSpPr>
        <p:spPr bwMode="auto">
          <a:xfrm>
            <a:off x="8710789" y="2943578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79884" name="AutoShape 12"/>
          <p:cNvSpPr>
            <a:spLocks noChangeArrowheads="1"/>
          </p:cNvSpPr>
          <p:nvPr/>
        </p:nvSpPr>
        <p:spPr bwMode="auto">
          <a:xfrm>
            <a:off x="5683109" y="302768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79885" name="AutoShape 13"/>
          <p:cNvSpPr>
            <a:spLocks noChangeArrowheads="1"/>
          </p:cNvSpPr>
          <p:nvPr/>
        </p:nvSpPr>
        <p:spPr bwMode="auto">
          <a:xfrm>
            <a:off x="2739531" y="2943578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883072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817423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471787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5153832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5574343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4396912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4060503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3639992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4985627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6078956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5826649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auto">
          <a:xfrm>
            <a:off x="3051276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auto">
          <a:xfrm>
            <a:off x="3892298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6415365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26" name="AutoShape 28"/>
          <p:cNvSpPr>
            <a:spLocks noChangeArrowheads="1"/>
          </p:cNvSpPr>
          <p:nvPr/>
        </p:nvSpPr>
        <p:spPr bwMode="auto">
          <a:xfrm>
            <a:off x="6667672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5910752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7845103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29" name="AutoShape 31"/>
          <p:cNvSpPr>
            <a:spLocks noChangeArrowheads="1"/>
          </p:cNvSpPr>
          <p:nvPr/>
        </p:nvSpPr>
        <p:spPr bwMode="auto">
          <a:xfrm>
            <a:off x="6499467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8181512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31" name="AutoShape 33"/>
          <p:cNvSpPr>
            <a:spLocks noChangeArrowheads="1"/>
          </p:cNvSpPr>
          <p:nvPr/>
        </p:nvSpPr>
        <p:spPr bwMode="auto">
          <a:xfrm>
            <a:off x="8602023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32" name="AutoShape 34"/>
          <p:cNvSpPr>
            <a:spLocks noChangeArrowheads="1"/>
          </p:cNvSpPr>
          <p:nvPr/>
        </p:nvSpPr>
        <p:spPr bwMode="auto">
          <a:xfrm>
            <a:off x="7424592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33" name="AutoShape 35"/>
          <p:cNvSpPr>
            <a:spLocks noChangeArrowheads="1"/>
          </p:cNvSpPr>
          <p:nvPr/>
        </p:nvSpPr>
        <p:spPr bwMode="auto">
          <a:xfrm>
            <a:off x="7088183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34" name="AutoShape 36"/>
          <p:cNvSpPr>
            <a:spLocks noChangeArrowheads="1"/>
          </p:cNvSpPr>
          <p:nvPr/>
        </p:nvSpPr>
        <p:spPr bwMode="auto">
          <a:xfrm>
            <a:off x="6667672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35" name="AutoShape 37"/>
          <p:cNvSpPr>
            <a:spLocks noChangeArrowheads="1"/>
          </p:cNvSpPr>
          <p:nvPr/>
        </p:nvSpPr>
        <p:spPr bwMode="auto">
          <a:xfrm>
            <a:off x="8013307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36" name="AutoShape 38"/>
          <p:cNvSpPr>
            <a:spLocks noChangeArrowheads="1"/>
          </p:cNvSpPr>
          <p:nvPr/>
        </p:nvSpPr>
        <p:spPr bwMode="auto">
          <a:xfrm>
            <a:off x="9106636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37" name="AutoShape 39"/>
          <p:cNvSpPr>
            <a:spLocks noChangeArrowheads="1"/>
          </p:cNvSpPr>
          <p:nvPr/>
        </p:nvSpPr>
        <p:spPr bwMode="auto">
          <a:xfrm>
            <a:off x="8854329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38" name="AutoShape 40"/>
          <p:cNvSpPr>
            <a:spLocks noChangeArrowheads="1"/>
          </p:cNvSpPr>
          <p:nvPr/>
        </p:nvSpPr>
        <p:spPr bwMode="auto">
          <a:xfrm>
            <a:off x="6078956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39" name="AutoShape 41"/>
          <p:cNvSpPr>
            <a:spLocks noChangeArrowheads="1"/>
          </p:cNvSpPr>
          <p:nvPr/>
        </p:nvSpPr>
        <p:spPr bwMode="auto">
          <a:xfrm>
            <a:off x="6919978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40" name="AutoShape 42"/>
          <p:cNvSpPr>
            <a:spLocks noChangeArrowheads="1"/>
          </p:cNvSpPr>
          <p:nvPr/>
        </p:nvSpPr>
        <p:spPr bwMode="auto">
          <a:xfrm>
            <a:off x="9443045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41" name="AutoShape 43"/>
          <p:cNvSpPr>
            <a:spLocks noChangeArrowheads="1"/>
          </p:cNvSpPr>
          <p:nvPr/>
        </p:nvSpPr>
        <p:spPr bwMode="auto">
          <a:xfrm>
            <a:off x="9695352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42" name="AutoShape 44"/>
          <p:cNvSpPr>
            <a:spLocks noChangeArrowheads="1"/>
          </p:cNvSpPr>
          <p:nvPr/>
        </p:nvSpPr>
        <p:spPr bwMode="auto">
          <a:xfrm>
            <a:off x="191800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auto">
          <a:xfrm>
            <a:off x="2126152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auto">
          <a:xfrm>
            <a:off x="780516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45" name="AutoShape 47"/>
          <p:cNvSpPr>
            <a:spLocks noChangeArrowheads="1"/>
          </p:cNvSpPr>
          <p:nvPr/>
        </p:nvSpPr>
        <p:spPr bwMode="auto">
          <a:xfrm>
            <a:off x="2462560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46" name="AutoShape 48"/>
          <p:cNvSpPr>
            <a:spLocks noChangeArrowheads="1"/>
          </p:cNvSpPr>
          <p:nvPr/>
        </p:nvSpPr>
        <p:spPr bwMode="auto">
          <a:xfrm>
            <a:off x="2883072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47" name="AutoShape 49"/>
          <p:cNvSpPr>
            <a:spLocks noChangeArrowheads="1"/>
          </p:cNvSpPr>
          <p:nvPr/>
        </p:nvSpPr>
        <p:spPr bwMode="auto">
          <a:xfrm>
            <a:off x="1705640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48" name="AutoShape 50"/>
          <p:cNvSpPr>
            <a:spLocks noChangeArrowheads="1"/>
          </p:cNvSpPr>
          <p:nvPr/>
        </p:nvSpPr>
        <p:spPr bwMode="auto">
          <a:xfrm>
            <a:off x="1369232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49" name="AutoShape 51"/>
          <p:cNvSpPr>
            <a:spLocks noChangeArrowheads="1"/>
          </p:cNvSpPr>
          <p:nvPr/>
        </p:nvSpPr>
        <p:spPr bwMode="auto">
          <a:xfrm>
            <a:off x="948720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50" name="AutoShape 52"/>
          <p:cNvSpPr>
            <a:spLocks noChangeArrowheads="1"/>
          </p:cNvSpPr>
          <p:nvPr/>
        </p:nvSpPr>
        <p:spPr bwMode="auto">
          <a:xfrm>
            <a:off x="2294356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51" name="AutoShape 53"/>
          <p:cNvSpPr>
            <a:spLocks noChangeArrowheads="1"/>
          </p:cNvSpPr>
          <p:nvPr/>
        </p:nvSpPr>
        <p:spPr bwMode="auto">
          <a:xfrm>
            <a:off x="3387685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3135378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53" name="AutoShape 55"/>
          <p:cNvSpPr>
            <a:spLocks noChangeArrowheads="1"/>
          </p:cNvSpPr>
          <p:nvPr/>
        </p:nvSpPr>
        <p:spPr bwMode="auto">
          <a:xfrm>
            <a:off x="360005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54" name="AutoShape 56"/>
          <p:cNvSpPr>
            <a:spLocks noChangeArrowheads="1"/>
          </p:cNvSpPr>
          <p:nvPr/>
        </p:nvSpPr>
        <p:spPr bwMode="auto">
          <a:xfrm>
            <a:off x="1201027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55" name="AutoShape 57"/>
          <p:cNvSpPr>
            <a:spLocks noChangeArrowheads="1"/>
          </p:cNvSpPr>
          <p:nvPr/>
        </p:nvSpPr>
        <p:spPr bwMode="auto">
          <a:xfrm>
            <a:off x="3724094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56" name="AutoShape 58"/>
          <p:cNvSpPr>
            <a:spLocks noChangeArrowheads="1"/>
          </p:cNvSpPr>
          <p:nvPr/>
        </p:nvSpPr>
        <p:spPr bwMode="auto">
          <a:xfrm>
            <a:off x="3976400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57" name="AutoShape 59"/>
          <p:cNvSpPr>
            <a:spLocks noChangeArrowheads="1"/>
          </p:cNvSpPr>
          <p:nvPr/>
        </p:nvSpPr>
        <p:spPr bwMode="auto">
          <a:xfrm>
            <a:off x="3219480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58" name="AutoShape 60"/>
          <p:cNvSpPr>
            <a:spLocks noChangeArrowheads="1"/>
          </p:cNvSpPr>
          <p:nvPr/>
        </p:nvSpPr>
        <p:spPr bwMode="auto">
          <a:xfrm>
            <a:off x="5153832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59" name="AutoShape 61"/>
          <p:cNvSpPr>
            <a:spLocks noChangeArrowheads="1"/>
          </p:cNvSpPr>
          <p:nvPr/>
        </p:nvSpPr>
        <p:spPr bwMode="auto">
          <a:xfrm>
            <a:off x="3808196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60" name="AutoShape 62"/>
          <p:cNvSpPr>
            <a:spLocks noChangeArrowheads="1"/>
          </p:cNvSpPr>
          <p:nvPr/>
        </p:nvSpPr>
        <p:spPr bwMode="auto">
          <a:xfrm>
            <a:off x="5490240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61" name="AutoShape 63"/>
          <p:cNvSpPr>
            <a:spLocks noChangeArrowheads="1"/>
          </p:cNvSpPr>
          <p:nvPr/>
        </p:nvSpPr>
        <p:spPr bwMode="auto">
          <a:xfrm>
            <a:off x="5910752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62" name="AutoShape 64"/>
          <p:cNvSpPr>
            <a:spLocks noChangeArrowheads="1"/>
          </p:cNvSpPr>
          <p:nvPr/>
        </p:nvSpPr>
        <p:spPr bwMode="auto">
          <a:xfrm>
            <a:off x="4733320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63" name="AutoShape 65"/>
          <p:cNvSpPr>
            <a:spLocks noChangeArrowheads="1"/>
          </p:cNvSpPr>
          <p:nvPr/>
        </p:nvSpPr>
        <p:spPr bwMode="auto">
          <a:xfrm>
            <a:off x="4396912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64" name="AutoShape 66"/>
          <p:cNvSpPr>
            <a:spLocks noChangeArrowheads="1"/>
          </p:cNvSpPr>
          <p:nvPr/>
        </p:nvSpPr>
        <p:spPr bwMode="auto">
          <a:xfrm>
            <a:off x="3976400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65" name="AutoShape 67"/>
          <p:cNvSpPr>
            <a:spLocks noChangeArrowheads="1"/>
          </p:cNvSpPr>
          <p:nvPr/>
        </p:nvSpPr>
        <p:spPr bwMode="auto">
          <a:xfrm>
            <a:off x="5322036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66" name="AutoShape 68"/>
          <p:cNvSpPr>
            <a:spLocks noChangeArrowheads="1"/>
          </p:cNvSpPr>
          <p:nvPr/>
        </p:nvSpPr>
        <p:spPr bwMode="auto">
          <a:xfrm>
            <a:off x="6415365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67" name="AutoShape 69"/>
          <p:cNvSpPr>
            <a:spLocks noChangeArrowheads="1"/>
          </p:cNvSpPr>
          <p:nvPr/>
        </p:nvSpPr>
        <p:spPr bwMode="auto">
          <a:xfrm>
            <a:off x="6163058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68" name="AutoShape 70"/>
          <p:cNvSpPr>
            <a:spLocks noChangeArrowheads="1"/>
          </p:cNvSpPr>
          <p:nvPr/>
        </p:nvSpPr>
        <p:spPr bwMode="auto">
          <a:xfrm>
            <a:off x="3387685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69" name="AutoShape 71"/>
          <p:cNvSpPr>
            <a:spLocks noChangeArrowheads="1"/>
          </p:cNvSpPr>
          <p:nvPr/>
        </p:nvSpPr>
        <p:spPr bwMode="auto">
          <a:xfrm>
            <a:off x="4228707" y="5013960"/>
            <a:ext cx="588716" cy="588716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70" name="AutoShape 72"/>
          <p:cNvSpPr>
            <a:spLocks noChangeArrowheads="1"/>
          </p:cNvSpPr>
          <p:nvPr/>
        </p:nvSpPr>
        <p:spPr bwMode="auto">
          <a:xfrm>
            <a:off x="6751774" y="5013960"/>
            <a:ext cx="588716" cy="588716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  <p:sp>
        <p:nvSpPr>
          <p:cNvPr id="71" name="AutoShape 73"/>
          <p:cNvSpPr>
            <a:spLocks noChangeArrowheads="1"/>
          </p:cNvSpPr>
          <p:nvPr/>
        </p:nvSpPr>
        <p:spPr bwMode="auto">
          <a:xfrm>
            <a:off x="7004080" y="5013960"/>
            <a:ext cx="588716" cy="588716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987"/>
          </a:p>
        </p:txBody>
      </p:sp>
    </p:spTree>
    <p:extLst>
      <p:ext uri="{BB962C8B-B14F-4D97-AF65-F5344CB8AC3E}">
        <p14:creationId xmlns:p14="http://schemas.microsoft.com/office/powerpoint/2010/main" val="145982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</TotalTime>
  <Words>93</Words>
  <Application>Microsoft Macintosh PowerPoint</Application>
  <PresentationFormat>自定义</PresentationFormat>
  <Paragraphs>31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Sentiment Analysis on Amazon Food Reviews</vt:lpstr>
      <vt:lpstr>Agenda </vt:lpstr>
      <vt:lpstr>Motivation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泽慧 王</cp:lastModifiedBy>
  <cp:revision>206</cp:revision>
  <dcterms:created xsi:type="dcterms:W3CDTF">2015-05-24T15:08:46Z</dcterms:created>
  <dcterms:modified xsi:type="dcterms:W3CDTF">2015-12-06T20:08:46Z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