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5" r:id="rId9"/>
    <p:sldId id="264" r:id="rId10"/>
    <p:sldId id="266" r:id="rId11"/>
    <p:sldId id="257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8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Web Data Integration: </a:t>
            </a:r>
            <a:br>
              <a:rPr lang="en-GB" dirty="0" smtClean="0"/>
            </a:br>
            <a:r>
              <a:rPr lang="en-US" dirty="0" smtClean="0"/>
              <a:t>Combining </a:t>
            </a:r>
            <a:r>
              <a:rPr lang="en-US" dirty="0"/>
              <a:t>geographical and financial data about companies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Group 5</a:t>
            </a:r>
          </a:p>
          <a:p>
            <a:r>
              <a:rPr lang="en-GB" dirty="0"/>
              <a:t>Important: </a:t>
            </a:r>
          </a:p>
          <a:p>
            <a:pPr lvl="1"/>
            <a:r>
              <a:rPr lang="en-GB" dirty="0"/>
              <a:t>Group number, slide number, maybe date on each slide</a:t>
            </a:r>
          </a:p>
          <a:p>
            <a:pPr lvl="1"/>
            <a:r>
              <a:rPr lang="en-GB" dirty="0"/>
              <a:t>NO screenshots of </a:t>
            </a:r>
            <a:r>
              <a:rPr lang="en-GB" dirty="0" err="1"/>
              <a:t>RapidMiner</a:t>
            </a:r>
            <a:r>
              <a:rPr lang="en-GB" dirty="0"/>
              <a:t>, </a:t>
            </a:r>
            <a:r>
              <a:rPr lang="en-GB" dirty="0" err="1"/>
              <a:t>MapForce</a:t>
            </a:r>
            <a:r>
              <a:rPr lang="en-GB" dirty="0"/>
              <a:t> or Eclipse</a:t>
            </a:r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21411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Sparse attributes: Makes data fusion easy in some cases, hard in others</a:t>
            </a:r>
          </a:p>
          <a:p>
            <a:pPr lvl="1"/>
            <a:r>
              <a:rPr lang="en-GB" dirty="0" smtClean="0"/>
              <a:t>Especially when trying to block on an attribute</a:t>
            </a:r>
          </a:p>
          <a:p>
            <a:r>
              <a:rPr lang="en-GB" dirty="0" smtClean="0"/>
              <a:t>1 or 2 more points</a:t>
            </a:r>
          </a:p>
          <a:p>
            <a:r>
              <a:rPr lang="en-GB" dirty="0" smtClean="0"/>
              <a:t>Outlook:</a:t>
            </a:r>
          </a:p>
          <a:p>
            <a:pPr lvl="1"/>
            <a:r>
              <a:rPr lang="en-GB" dirty="0" smtClean="0"/>
              <a:t>Select metadata as basis…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6409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3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Backup slides?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442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 case</a:t>
            </a:r>
          </a:p>
          <a:p>
            <a:r>
              <a:rPr lang="en-GB" dirty="0" smtClean="0"/>
              <a:t>Data collection</a:t>
            </a:r>
          </a:p>
          <a:p>
            <a:r>
              <a:rPr lang="en-GB" dirty="0" smtClean="0"/>
              <a:t>Identity resolution</a:t>
            </a:r>
          </a:p>
          <a:p>
            <a:r>
              <a:rPr lang="en-GB" dirty="0" smtClean="0"/>
              <a:t>Data fusion</a:t>
            </a:r>
          </a:p>
          <a:p>
            <a:r>
              <a:rPr lang="en-GB" dirty="0" smtClean="0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170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Combine data about companies and locations</a:t>
            </a:r>
          </a:p>
          <a:p>
            <a:pPr lvl="1"/>
            <a:r>
              <a:rPr lang="en-GB" dirty="0" smtClean="0"/>
              <a:t>Data science point of view: </a:t>
            </a:r>
            <a:r>
              <a:rPr lang="en-GB" dirty="0" err="1" smtClean="0"/>
              <a:t>Analyze</a:t>
            </a:r>
            <a:r>
              <a:rPr lang="en-GB" dirty="0" smtClean="0"/>
              <a:t> relationships between attributes of company (e.g. size, revenue) and location: e.g. language, internationality, size of location</a:t>
            </a:r>
          </a:p>
          <a:p>
            <a:pPr lvl="1"/>
            <a:r>
              <a:rPr lang="en-GB" dirty="0" smtClean="0"/>
              <a:t>Company point of view: </a:t>
            </a:r>
            <a:r>
              <a:rPr lang="en-GB" dirty="0" err="1" smtClean="0"/>
              <a:t>Analyze</a:t>
            </a:r>
            <a:r>
              <a:rPr lang="en-GB" dirty="0" smtClean="0"/>
              <a:t> data in regard to own position vs positions of other companies: How do I compare geographically to other companies with similar attributes OR how do I compare to other companies in same location/country?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617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collection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066800" y="1447800"/>
            <a:ext cx="28194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Forbes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(companies)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N=2,000…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57800" y="1447800"/>
            <a:ext cx="28194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Freebase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(companies)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n=3,182…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4343400"/>
            <a:ext cx="2819400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DBpedia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(companies)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n=?…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57800" y="4343400"/>
            <a:ext cx="2819400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DBpedia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(locations)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n=?…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10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Identity resolution: gold standards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304800" y="1371600"/>
            <a:ext cx="2819400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Forbes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(companies)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N=2,000…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19800" y="1371600"/>
            <a:ext cx="2819400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Freebase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(companies)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n=3,182…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4648200"/>
            <a:ext cx="2819400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DBpedia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(companies)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n=?…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9800" y="4648200"/>
            <a:ext cx="2819400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DBpedia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(locations)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n=?…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714500" y="3276600"/>
            <a:ext cx="57150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3124200" y="5600700"/>
            <a:ext cx="2895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90233" y="1371600"/>
            <a:ext cx="1963534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Gold standard: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n=200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4" idx="3"/>
            <a:endCxn id="5" idx="1"/>
          </p:cNvCxnSpPr>
          <p:nvPr/>
        </p:nvCxnSpPr>
        <p:spPr>
          <a:xfrm>
            <a:off x="3124200" y="2324100"/>
            <a:ext cx="2895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4" idx="2"/>
          </p:cNvCxnSpPr>
          <p:nvPr/>
        </p:nvCxnSpPr>
        <p:spPr>
          <a:xfrm flipV="1">
            <a:off x="4571999" y="1905000"/>
            <a:ext cx="1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790699" y="3721768"/>
            <a:ext cx="5562600" cy="236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3 sample corner cases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105400" y="1905000"/>
            <a:ext cx="0" cy="1816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21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Identity resolution: gold standards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304800" y="1371600"/>
            <a:ext cx="2819400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Forbes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(companies)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N=2,000…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19800" y="1371600"/>
            <a:ext cx="2819400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Freebase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(companies)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n=3,182…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4648200"/>
            <a:ext cx="2819400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DBpedia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(companies)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n=?…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9800" y="4648200"/>
            <a:ext cx="2819400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DBpedia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(locations)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n=?…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714500" y="3276600"/>
            <a:ext cx="57150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3124200" y="5600700"/>
            <a:ext cx="2895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90233" y="1371600"/>
            <a:ext cx="1963534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Gold standard: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n=200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4" idx="3"/>
            <a:endCxn id="5" idx="1"/>
          </p:cNvCxnSpPr>
          <p:nvPr/>
        </p:nvCxnSpPr>
        <p:spPr>
          <a:xfrm>
            <a:off x="3124200" y="2324100"/>
            <a:ext cx="2895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4" idx="2"/>
          </p:cNvCxnSpPr>
          <p:nvPr/>
        </p:nvCxnSpPr>
        <p:spPr>
          <a:xfrm flipV="1">
            <a:off x="4572000" y="1905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72000" y="2286000"/>
            <a:ext cx="1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590232" y="2743200"/>
            <a:ext cx="1963534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Correspondences: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n=509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2688" y="3581400"/>
            <a:ext cx="8958623" cy="3144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Matching rules: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name: </a:t>
            </a:r>
            <a:r>
              <a:rPr lang="en-GB" dirty="0" err="1" smtClean="0">
                <a:solidFill>
                  <a:schemeClr val="tx1"/>
                </a:solidFill>
              </a:rPr>
              <a:t>Levenshtein</a:t>
            </a:r>
            <a:r>
              <a:rPr lang="en-GB" dirty="0" smtClean="0">
                <a:solidFill>
                  <a:schemeClr val="tx1"/>
                </a:solidFill>
              </a:rPr>
              <a:t> (Good and bad)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countries: </a:t>
            </a:r>
            <a:r>
              <a:rPr lang="en-GB" dirty="0" err="1" smtClean="0">
                <a:solidFill>
                  <a:schemeClr val="tx1"/>
                </a:solidFill>
              </a:rPr>
              <a:t>Jaccard</a:t>
            </a:r>
            <a:r>
              <a:rPr lang="en-GB" dirty="0" smtClean="0">
                <a:solidFill>
                  <a:schemeClr val="tx1"/>
                </a:solidFill>
              </a:rPr>
              <a:t> vs Highest </a:t>
            </a:r>
            <a:r>
              <a:rPr lang="en-GB" dirty="0" err="1" smtClean="0">
                <a:solidFill>
                  <a:schemeClr val="tx1"/>
                </a:solidFill>
              </a:rPr>
              <a:t>Jaccard</a:t>
            </a:r>
            <a:endParaRPr lang="en-GB" dirty="0" smtClean="0">
              <a:solidFill>
                <a:schemeClr val="tx1"/>
              </a:solidFill>
            </a:endParaRP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Industries: </a:t>
            </a:r>
            <a:r>
              <a:rPr lang="en-GB" dirty="0" err="1" smtClean="0">
                <a:solidFill>
                  <a:schemeClr val="tx1"/>
                </a:solidFill>
              </a:rPr>
              <a:t>Jaccard</a:t>
            </a:r>
            <a:r>
              <a:rPr lang="en-GB" dirty="0" smtClean="0">
                <a:solidFill>
                  <a:schemeClr val="tx1"/>
                </a:solidFill>
              </a:rPr>
              <a:t> vs Combination (“Computers, Transport” vs “Transportation, Computer”)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Also: Blocking functions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Also: Learning matching rule with </a:t>
            </a:r>
            <a:r>
              <a:rPr lang="en-GB" dirty="0" err="1" smtClean="0">
                <a:solidFill>
                  <a:schemeClr val="tx1"/>
                </a:solidFill>
              </a:rPr>
              <a:t>RapidMiner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8" idx="2"/>
            <a:endCxn id="34" idx="0"/>
          </p:cNvCxnSpPr>
          <p:nvPr/>
        </p:nvCxnSpPr>
        <p:spPr>
          <a:xfrm>
            <a:off x="4571999" y="3276600"/>
            <a:ext cx="1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73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fusion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935079" y="1352915"/>
            <a:ext cx="2362200" cy="818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Forbes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(companies)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N=2,000…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87779" y="1352915"/>
            <a:ext cx="2133600" cy="818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Freebase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(companies)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n=3,182…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35079" y="2267315"/>
            <a:ext cx="2362200" cy="78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DBpedia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(companies)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n=?…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5800" y="2267315"/>
            <a:ext cx="2133600" cy="78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DBpedia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(locations)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n=?…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3574819" y="3200400"/>
            <a:ext cx="1633414" cy="20574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fusion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4876801" y="3581400"/>
            <a:ext cx="906379" cy="5715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67400" y="3436518"/>
            <a:ext cx="2133600" cy="858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Gold standard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n=6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15 attributes…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23673" y="5334000"/>
            <a:ext cx="2895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Fused result</a:t>
            </a:r>
          </a:p>
        </p:txBody>
      </p:sp>
    </p:spTree>
    <p:extLst>
      <p:ext uri="{BB962C8B-B14F-4D97-AF65-F5344CB8AC3E}">
        <p14:creationId xmlns:p14="http://schemas.microsoft.com/office/powerpoint/2010/main" val="420671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Data fusion: Conflict resolution functions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6477000" cy="4525963"/>
          </a:xfrm>
        </p:spPr>
        <p:txBody>
          <a:bodyPr/>
          <a:lstStyle/>
          <a:p>
            <a:r>
              <a:rPr lang="en-GB" dirty="0" smtClean="0"/>
              <a:t>Table with conflict resolution functions and accuracies for</a:t>
            </a:r>
          </a:p>
          <a:p>
            <a:r>
              <a:rPr lang="en-GB" dirty="0" smtClean="0"/>
              <a:t>Industries, </a:t>
            </a:r>
            <a:r>
              <a:rPr lang="en-GB" dirty="0" err="1" smtClean="0"/>
              <a:t>dateFounded</a:t>
            </a:r>
            <a:r>
              <a:rPr lang="en-GB" dirty="0" smtClean="0"/>
              <a:t>, </a:t>
            </a:r>
            <a:r>
              <a:rPr lang="en-GB" dirty="0" err="1" smtClean="0"/>
              <a:t>marketValue</a:t>
            </a:r>
            <a:r>
              <a:rPr lang="en-GB" dirty="0" smtClean="0"/>
              <a:t>, </a:t>
            </a:r>
            <a:r>
              <a:rPr lang="en-GB" dirty="0" err="1" smtClean="0"/>
              <a:t>keyPeople</a:t>
            </a:r>
            <a:r>
              <a:rPr lang="en-GB" dirty="0" smtClean="0"/>
              <a:t>, </a:t>
            </a:r>
            <a:r>
              <a:rPr lang="en-GB" dirty="0" err="1" smtClean="0"/>
              <a:t>locationName</a:t>
            </a:r>
            <a:endParaRPr lang="en-GB" dirty="0" smtClean="0"/>
          </a:p>
          <a:p>
            <a:r>
              <a:rPr lang="en-GB" dirty="0" smtClean="0"/>
              <a:t>(From page 11 in report)</a:t>
            </a:r>
            <a:endParaRPr lang="de-DE" dirty="0"/>
          </a:p>
        </p:txBody>
      </p:sp>
      <p:sp>
        <p:nvSpPr>
          <p:cNvPr id="4" name="Down Arrow 3"/>
          <p:cNvSpPr/>
          <p:nvPr/>
        </p:nvSpPr>
        <p:spPr>
          <a:xfrm>
            <a:off x="285085" y="1676400"/>
            <a:ext cx="1619915" cy="303426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Fusion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9339" y="4876800"/>
            <a:ext cx="1511406" cy="602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Fused result </a:t>
            </a:r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247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fusion: Result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Densities</a:t>
            </a:r>
          </a:p>
          <a:p>
            <a:r>
              <a:rPr lang="en-GB" dirty="0" smtClean="0"/>
              <a:t>Table with name, countries, industries, </a:t>
            </a:r>
            <a:r>
              <a:rPr lang="en-GB" dirty="0" err="1" smtClean="0"/>
              <a:t>numberOfEmployees</a:t>
            </a:r>
            <a:r>
              <a:rPr lang="en-GB" dirty="0" smtClean="0"/>
              <a:t>, locations</a:t>
            </a:r>
          </a:p>
          <a:p>
            <a:r>
              <a:rPr lang="en-GB" dirty="0" smtClean="0"/>
              <a:t>(from page 9 in report)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224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On-screen Show (4:3)</PresentationFormat>
  <Paragraphs>84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Web Data Integration:  Combining geographical and financial data about companies</vt:lpstr>
      <vt:lpstr>Agenda</vt:lpstr>
      <vt:lpstr>Use case</vt:lpstr>
      <vt:lpstr>Data collection</vt:lpstr>
      <vt:lpstr>Identity resolution: gold standards</vt:lpstr>
      <vt:lpstr>Identity resolution: gold standards</vt:lpstr>
      <vt:lpstr>Data fusion</vt:lpstr>
      <vt:lpstr>Data fusion: Conflict resolution functions</vt:lpstr>
      <vt:lpstr>Data fusion: Result</vt:lpstr>
      <vt:lpstr>Conclusion</vt:lpstr>
      <vt:lpstr>Questions?</vt:lpstr>
      <vt:lpstr>Backup slides?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Data Integration:  Combining geographical and financial data about companies</dc:title>
  <dc:creator>Oliver Frendo</dc:creator>
  <cp:lastModifiedBy>Oliver Frendo</cp:lastModifiedBy>
  <cp:revision>11</cp:revision>
  <dcterms:created xsi:type="dcterms:W3CDTF">2006-08-16T00:00:00Z</dcterms:created>
  <dcterms:modified xsi:type="dcterms:W3CDTF">2015-12-06T20:51:04Z</dcterms:modified>
</cp:coreProperties>
</file>