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22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3" r:id="rId12"/>
    <p:sldId id="324" r:id="rId13"/>
    <p:sldId id="318" r:id="rId14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8F8F8"/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65" d="100"/>
          <a:sy n="65" d="100"/>
        </p:scale>
        <p:origin x="-1122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/>
      <dgm:t>
        <a:bodyPr/>
        <a:lstStyle/>
        <a:p>
          <a:r>
            <a:rPr lang="en-US" altLang="zh-CN" sz="1800" dirty="0" smtClean="0"/>
            <a:t>Integrate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with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it</a:t>
          </a:r>
          <a:r>
            <a:rPr lang="fr-FR" altLang="zh-CN" sz="1800" dirty="0" smtClean="0"/>
            <a:t>’</a:t>
          </a:r>
          <a:r>
            <a:rPr lang="en-US" altLang="zh-CN" sz="1800" dirty="0" smtClean="0"/>
            <a:t>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headquarters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information</a:t>
          </a:r>
          <a:endParaRPr lang="zh-CN" altLang="en-US" sz="1800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>
              <a:solidFill>
                <a:srgbClr val="1C1C1C"/>
              </a:solidFill>
            </a:rPr>
            <a:t>Analyze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relationship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between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companies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or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profit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and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the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size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of</a:t>
          </a:r>
          <a:r>
            <a:rPr lang="zh-CN" altLang="en-US" sz="1800" dirty="0" smtClean="0">
              <a:solidFill>
                <a:srgbClr val="1C1C1C"/>
              </a:solidFill>
            </a:rPr>
            <a:t> </a:t>
          </a:r>
          <a:r>
            <a:rPr lang="en-US" altLang="zh-CN" sz="1800" dirty="0" smtClean="0">
              <a:solidFill>
                <a:srgbClr val="1C1C1C"/>
              </a:solidFill>
            </a:rPr>
            <a:t>headquarters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smtClean="0"/>
            <a:t>Analyze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how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many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companies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are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found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in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big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or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small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cities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1FAE3863-47BB-C44E-8AA9-FA789C8F12C5}">
      <dgm:prSet phldrT="[文本]" custT="1"/>
      <dgm:spPr/>
      <dgm:t>
        <a:bodyPr/>
        <a:lstStyle/>
        <a:p>
          <a:r>
            <a:rPr lang="en-GB" sz="1800" dirty="0" smtClean="0"/>
            <a:t>Analyse relationships between attributes of company </a:t>
          </a:r>
          <a:endParaRPr lang="zh-CN" altLang="en-US" sz="1800" dirty="0"/>
        </a:p>
      </dgm:t>
    </dgm:pt>
    <dgm:pt modelId="{015D6838-BC10-424A-B90C-E46910B332DD}" type="par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10F76912-706F-EC4F-ACE6-8D64274F0AAB}" type="sibTrans" cxnId="{F1104E55-017F-D84C-AE16-70155FFAB3FF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F1104E55-017F-D84C-AE16-70155FFAB3FF}" srcId="{50D1D4AE-6284-4639-B39D-7107C967DE93}" destId="{1FAE3863-47BB-C44E-8AA9-FA789C8F12C5}" srcOrd="1" destOrd="0" parTransId="{015D6838-BC10-424A-B90C-E46910B332DD}" sibTransId="{10F76912-706F-EC4F-ACE6-8D64274F0AAB}"/>
    <dgm:cxn modelId="{1BA196DA-2596-3247-8B51-F81B02DC52D0}" type="presOf" srcId="{986B40D6-B39A-8B42-BD4A-BEE5A25E36F9}" destId="{2EA34788-3213-F946-911D-F264B2C0C2A9}" srcOrd="0" destOrd="2" presId="urn:microsoft.com/office/officeart/2005/8/layout/hProcess4"/>
    <dgm:cxn modelId="{7653899F-FE74-7B4B-AB96-2E06D11159E7}" type="presOf" srcId="{7E8238E3-0F58-4E66-BA3B-9DB6BE6DD35F}" destId="{99E50B6F-CDEF-4513-B3B6-C75FA17A2E12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10A675B4-1379-8546-96EC-F280FD9D7B78}" type="presOf" srcId="{1FAE3863-47BB-C44E-8AA9-FA789C8F12C5}" destId="{DBEB7DE8-BE0A-7F4A-91A3-8EE0E218D615}" srcOrd="0" destOrd="1" presId="urn:microsoft.com/office/officeart/2005/8/layout/hProcess4"/>
    <dgm:cxn modelId="{1A5BBBBB-B568-E64D-9253-0E0AFCFC02AF}" type="presOf" srcId="{A92D798B-F514-4C55-9637-4ECD7BC618AD}" destId="{2CF8A811-4C58-244B-BF11-285BE77046F8}" srcOrd="0" destOrd="0" presId="urn:microsoft.com/office/officeart/2005/8/layout/hProcess4"/>
    <dgm:cxn modelId="{E3A00BDF-36D4-5241-B7DC-649B39E0B422}" type="presOf" srcId="{6B680945-A323-4172-9DE0-35B7D7CE503D}" destId="{04993F1A-F208-1B47-8B9A-91D65C0363EC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2545A69C-100B-9640-A6F3-71E96BCC3C8B}" type="presOf" srcId="{534F87D1-B63B-FB48-A77B-A4FA7D13CD88}" destId="{2EA34788-3213-F946-911D-F264B2C0C2A9}" srcOrd="0" destOrd="1" presId="urn:microsoft.com/office/officeart/2005/8/layout/hProcess4"/>
    <dgm:cxn modelId="{09046136-3B00-414F-9C87-EE8F066E596E}" type="presOf" srcId="{44E8B082-45DE-4A7F-A9F8-53876133B0D6}" destId="{5E849DE0-904C-BF49-8E00-79295925B87B}" srcOrd="1" destOrd="0" presId="urn:microsoft.com/office/officeart/2005/8/layout/hProcess4"/>
    <dgm:cxn modelId="{B90B6E80-04BD-014E-8479-9AC938B01C9C}" type="presOf" srcId="{44E8B082-45DE-4A7F-A9F8-53876133B0D6}" destId="{2EA34788-3213-F946-911D-F264B2C0C2A9}" srcOrd="0" destOrd="0" presId="urn:microsoft.com/office/officeart/2005/8/layout/hProcess4"/>
    <dgm:cxn modelId="{15562C3E-95A3-4F45-8947-32A31CE35EF7}" type="presOf" srcId="{07F363F8-5443-4D43-B030-85B1BD2F4B99}" destId="{DBEB7DE8-BE0A-7F4A-91A3-8EE0E218D615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703E1FE-8DC1-C547-AF41-AF202DB73AA3}" type="presOf" srcId="{1FAE3863-47BB-C44E-8AA9-FA789C8F12C5}" destId="{F0699C04-6A97-EF48-9263-51FD4739F1FF}" srcOrd="1" destOrd="1" presId="urn:microsoft.com/office/officeart/2005/8/layout/hProcess4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CC1C6B82-3FBF-1A4C-B68F-F5015E7CF4A6}" type="presOf" srcId="{986B40D6-B39A-8B42-BD4A-BEE5A25E36F9}" destId="{5E849DE0-904C-BF49-8E00-79295925B87B}" srcOrd="1" destOrd="2" presId="urn:microsoft.com/office/officeart/2005/8/layout/hProcess4"/>
    <dgm:cxn modelId="{9767B3EE-4A44-8C41-84BB-67BEE7790D99}" type="presOf" srcId="{534F87D1-B63B-FB48-A77B-A4FA7D13CD88}" destId="{5E849DE0-904C-BF49-8E00-79295925B87B}" srcOrd="1" destOrd="1" presId="urn:microsoft.com/office/officeart/2005/8/layout/hProcess4"/>
    <dgm:cxn modelId="{B2214EC1-AA36-EC47-A5CD-AAD00C1A66A6}" type="presOf" srcId="{07F363F8-5443-4D43-B030-85B1BD2F4B99}" destId="{F0699C04-6A97-EF48-9263-51FD4739F1FF}" srcOrd="1" destOrd="0" presId="urn:microsoft.com/office/officeart/2005/8/layout/hProcess4"/>
    <dgm:cxn modelId="{214D1CDD-DFF5-764F-ADF1-BCC4008F11DD}" type="presOf" srcId="{50D1D4AE-6284-4639-B39D-7107C967DE93}" destId="{85B71027-313C-944C-A2CA-222D5B5A1658}" srcOrd="0" destOrd="0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DEDC83CD-9C84-9144-8C7A-8753430A2241}" type="presParOf" srcId="{99E50B6F-CDEF-4513-B3B6-C75FA17A2E12}" destId="{66ED8938-C4F5-455A-B0C4-2FE0DA5BF18E}" srcOrd="0" destOrd="0" presId="urn:microsoft.com/office/officeart/2005/8/layout/hProcess4"/>
    <dgm:cxn modelId="{DB620402-8BE6-C64F-BD1D-E66D0343F7CE}" type="presParOf" srcId="{99E50B6F-CDEF-4513-B3B6-C75FA17A2E12}" destId="{2E111DA8-6F33-4A9B-9F89-8E0BA97EEB40}" srcOrd="1" destOrd="0" presId="urn:microsoft.com/office/officeart/2005/8/layout/hProcess4"/>
    <dgm:cxn modelId="{6003E877-6029-A844-8C9A-6F08517569B4}" type="presParOf" srcId="{99E50B6F-CDEF-4513-B3B6-C75FA17A2E12}" destId="{51C00026-C4D5-49C4-8079-60A70CC9A993}" srcOrd="2" destOrd="0" presId="urn:microsoft.com/office/officeart/2005/8/layout/hProcess4"/>
    <dgm:cxn modelId="{A9E80924-1220-5148-882F-B44FD172669A}" type="presParOf" srcId="{51C00026-C4D5-49C4-8079-60A70CC9A993}" destId="{F32F0753-F031-C449-B0B3-D3E5C12709BF}" srcOrd="0" destOrd="0" presId="urn:microsoft.com/office/officeart/2005/8/layout/hProcess4"/>
    <dgm:cxn modelId="{66007E2A-D08D-1B4F-84E5-5B30DDA3D1FB}" type="presParOf" srcId="{F32F0753-F031-C449-B0B3-D3E5C12709BF}" destId="{3564727C-717F-A04A-A619-8CB38CA3ACE1}" srcOrd="0" destOrd="0" presId="urn:microsoft.com/office/officeart/2005/8/layout/hProcess4"/>
    <dgm:cxn modelId="{1A82D125-C2CF-6246-A485-8618037F8E00}" type="presParOf" srcId="{F32F0753-F031-C449-B0B3-D3E5C12709BF}" destId="{DBEB7DE8-BE0A-7F4A-91A3-8EE0E218D615}" srcOrd="1" destOrd="0" presId="urn:microsoft.com/office/officeart/2005/8/layout/hProcess4"/>
    <dgm:cxn modelId="{C1418EBE-E5A0-1A4E-BCD8-D7D9AC1B32EB}" type="presParOf" srcId="{F32F0753-F031-C449-B0B3-D3E5C12709BF}" destId="{F0699C04-6A97-EF48-9263-51FD4739F1FF}" srcOrd="2" destOrd="0" presId="urn:microsoft.com/office/officeart/2005/8/layout/hProcess4"/>
    <dgm:cxn modelId="{179C8F7B-6612-FA4F-8410-1689C2C9F076}" type="presParOf" srcId="{F32F0753-F031-C449-B0B3-D3E5C12709BF}" destId="{85B71027-313C-944C-A2CA-222D5B5A1658}" srcOrd="3" destOrd="0" presId="urn:microsoft.com/office/officeart/2005/8/layout/hProcess4"/>
    <dgm:cxn modelId="{620A8C30-0900-344D-93AC-F5B03CD78115}" type="presParOf" srcId="{F32F0753-F031-C449-B0B3-D3E5C12709BF}" destId="{DFA99A61-5287-0E4B-9EAB-6347755B1D4A}" srcOrd="4" destOrd="0" presId="urn:microsoft.com/office/officeart/2005/8/layout/hProcess4"/>
    <dgm:cxn modelId="{912A1027-8708-2C47-8220-217A26DC7799}" type="presParOf" srcId="{51C00026-C4D5-49C4-8079-60A70CC9A993}" destId="{04993F1A-F208-1B47-8B9A-91D65C0363EC}" srcOrd="1" destOrd="0" presId="urn:microsoft.com/office/officeart/2005/8/layout/hProcess4"/>
    <dgm:cxn modelId="{AD7E6A29-BD2E-1B4B-9418-8A7F1B240EAA}" type="presParOf" srcId="{51C00026-C4D5-49C4-8079-60A70CC9A993}" destId="{EDC13BA5-9866-2F41-8452-B52D3EC47EF5}" srcOrd="2" destOrd="0" presId="urn:microsoft.com/office/officeart/2005/8/layout/hProcess4"/>
    <dgm:cxn modelId="{2AF33E7C-4625-6845-AF47-F5CC5AD82C87}" type="presParOf" srcId="{EDC13BA5-9866-2F41-8452-B52D3EC47EF5}" destId="{C421228D-33A6-1247-8979-E8776392E457}" srcOrd="0" destOrd="0" presId="urn:microsoft.com/office/officeart/2005/8/layout/hProcess4"/>
    <dgm:cxn modelId="{FD8E2B98-3676-AC42-AC8F-5DC730B41BF6}" type="presParOf" srcId="{EDC13BA5-9866-2F41-8452-B52D3EC47EF5}" destId="{2EA34788-3213-F946-911D-F264B2C0C2A9}" srcOrd="1" destOrd="0" presId="urn:microsoft.com/office/officeart/2005/8/layout/hProcess4"/>
    <dgm:cxn modelId="{B6C140B6-F9D0-7E43-8BA5-38601443D250}" type="presParOf" srcId="{EDC13BA5-9866-2F41-8452-B52D3EC47EF5}" destId="{5E849DE0-904C-BF49-8E00-79295925B87B}" srcOrd="2" destOrd="0" presId="urn:microsoft.com/office/officeart/2005/8/layout/hProcess4"/>
    <dgm:cxn modelId="{56873D90-3A83-6F45-BB8A-1A19152B3953}" type="presParOf" srcId="{EDC13BA5-9866-2F41-8452-B52D3EC47EF5}" destId="{2CF8A811-4C58-244B-BF11-285BE77046F8}" srcOrd="3" destOrd="0" presId="urn:microsoft.com/office/officeart/2005/8/layout/hProcess4"/>
    <dgm:cxn modelId="{9D7B657B-176D-594F-848F-BB50695DB3F4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Dbpedia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Repsol vs Repsol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New York vs New York City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1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2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3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4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5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Integrate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with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it</a:t>
          </a:r>
          <a:r>
            <a:rPr lang="fr-FR" altLang="zh-CN" sz="1800" kern="1200" dirty="0" smtClean="0"/>
            <a:t>’</a:t>
          </a:r>
          <a:r>
            <a:rPr lang="en-US" altLang="zh-CN" sz="1800" kern="1200" dirty="0" smtClean="0"/>
            <a:t>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headquarters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information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Analyse relationships between attributes of company </a:t>
          </a:r>
          <a:endParaRPr lang="zh-CN" altLang="en-US" sz="18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1C1C1C"/>
              </a:solidFill>
            </a:rPr>
            <a:t>Analyze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between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companies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or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profit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and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the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size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of</a:t>
          </a:r>
          <a:r>
            <a:rPr lang="zh-CN" altLang="en-US" sz="1800" kern="1200" dirty="0" smtClean="0">
              <a:solidFill>
                <a:srgbClr val="1C1C1C"/>
              </a:solidFill>
            </a:rPr>
            <a:t> </a:t>
          </a:r>
          <a:r>
            <a:rPr lang="en-US" altLang="zh-CN" sz="1800" kern="1200" dirty="0" smtClean="0">
              <a:solidFill>
                <a:srgbClr val="1C1C1C"/>
              </a:solidFill>
            </a:rPr>
            <a:t>headquarters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Analyze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how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many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companies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are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found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big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or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small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cities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Repsol vs Repsol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Dbpedia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12/8/2015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46526"/>
              </p:ext>
            </p:extLst>
          </p:nvPr>
        </p:nvGraphicFramePr>
        <p:xfrm>
          <a:off x="4279900" y="1651000"/>
          <a:ext cx="6286090" cy="3032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/>
                <a:gridCol w="4457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IBM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Computer hardware;;Information technology </a:t>
                      </a:r>
                      <a:r>
                        <a:rPr lang="en-US" altLang="zh-TW" sz="1800" dirty="0" err="1" smtClean="0"/>
                        <a:t>onsulting</a:t>
                      </a:r>
                      <a:r>
                        <a:rPr lang="en-US" altLang="zh-TW" sz="1800" dirty="0" smtClean="0"/>
                        <a:t>;;Software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92800000000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keyPeople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Virginia Rometty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弧形箭號 (下彎) 2"/>
          <p:cNvSpPr/>
          <p:nvPr/>
        </p:nvSpPr>
        <p:spPr>
          <a:xfrm rot="19479263">
            <a:off x="3095423" y="1405693"/>
            <a:ext cx="1484415" cy="706153"/>
          </a:xfrm>
          <a:prstGeom prst="curvedDownArrow">
            <a:avLst>
              <a:gd name="adj1" fmla="val 21334"/>
              <a:gd name="adj2" fmla="val 50000"/>
              <a:gd name="adj3" fmla="val 44425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23100" y="4713668"/>
            <a:ext cx="553998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graphicFrame>
        <p:nvGraphicFramePr>
          <p:cNvPr id="11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7050"/>
              </p:ext>
            </p:extLst>
          </p:nvPr>
        </p:nvGraphicFramePr>
        <p:xfrm>
          <a:off x="1155700" y="1041401"/>
          <a:ext cx="8458200" cy="595922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50506"/>
                <a:gridCol w="2213361"/>
                <a:gridCol w="2283938"/>
                <a:gridCol w="1510395"/>
              </a:tblGrid>
              <a:tr h="714845">
                <a:tc>
                  <a:txBody>
                    <a:bodyPr/>
                    <a:lstStyle/>
                    <a:p>
                      <a:pPr algn="ctr"/>
                      <a:endParaRPr lang="en-US" altLang="zh-TW" sz="20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Attributes Name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Contained 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u="none" strike="noStrike" kern="1200" baseline="0" dirty="0" smtClean="0"/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Conflict resolution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b="1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TW" alt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</a:tr>
              <a:tr h="5289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Industries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Forbes,</a:t>
                      </a:r>
                      <a:r>
                        <a:rPr lang="zh-CN" altLang="en-US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</a:t>
                      </a:r>
                    </a:p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8368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dateFounded</a:t>
                      </a:r>
                      <a:endParaRPr lang="zh-TW" altLang="en-US" sz="200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(date)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</a:p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(sample)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552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Combination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8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marketValue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Forbes</a:t>
                      </a:r>
                      <a:endParaRPr lang="en-US" altLang="zh-TW" sz="2000" b="0" i="0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SingleSource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keyPeople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DBpedia, Freebase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4971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1325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locationName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DBpedia(Company and Location),</a:t>
                      </a:r>
                      <a:r>
                        <a:rPr lang="zh-CN" altLang="en-US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20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Freebase</a:t>
                      </a:r>
                      <a:endParaRPr lang="zh-TW" alt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Intersection +</a:t>
                      </a:r>
                    </a:p>
                    <a:p>
                      <a:pPr algn="ctr"/>
                      <a:r>
                        <a:rPr lang="en-US" altLang="zh-TW" sz="1800" b="0" u="none" strike="noStrike" kern="1200" baseline="0" dirty="0" smtClean="0">
                          <a:solidFill>
                            <a:srgbClr val="000000"/>
                          </a:solidFill>
                        </a:rPr>
                        <a:t>MostComplete</a:t>
                      </a:r>
                      <a:endParaRPr lang="zh-TW" alt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00"/>
                          </a:solidFill>
                        </a:rPr>
                        <a:t>0.93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2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0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</a:t>
            </a:r>
            <a:r>
              <a:rPr lang="en-US" altLang="zh-TW" b="1" dirty="0" smtClean="0"/>
              <a:t>: </a:t>
            </a:r>
            <a:r>
              <a:rPr lang="en-US" altLang="zh-TW" sz="3700" b="1" dirty="0"/>
              <a:t>Results</a:t>
            </a:r>
            <a:endParaRPr lang="zh-TW" altLang="en-US" sz="37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59938"/>
              </p:ext>
            </p:extLst>
          </p:nvPr>
        </p:nvGraphicFramePr>
        <p:xfrm>
          <a:off x="622300" y="1651000"/>
          <a:ext cx="9601200" cy="425799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57400"/>
                <a:gridCol w="1676400"/>
                <a:gridCol w="1447800"/>
                <a:gridCol w="1558040"/>
                <a:gridCol w="1489960"/>
                <a:gridCol w="1371600"/>
              </a:tblGrid>
              <a:tr h="1101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0B050"/>
                        </a:gs>
                        <a:gs pos="100000">
                          <a:srgbClr val="00863D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2D050"/>
                        </a:gs>
                        <a:gs pos="100000">
                          <a:srgbClr val="63972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969696"/>
                        </a:gs>
                        <a:gs pos="100000">
                          <a:srgbClr val="646464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C000"/>
                        </a:gs>
                        <a:gs pos="100000">
                          <a:srgbClr val="E19205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pPr algn="ctr"/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960000"/>
                        </a:gs>
                      </a:gsLst>
                      <a:lin ang="5400000" scaled="1"/>
                    </a:gra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numberOf-Employees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203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2300" y="1112399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0" y="1353841"/>
            <a:ext cx="1005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39801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367508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5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3822700" y="2863211"/>
            <a:ext cx="2667000" cy="213360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Integrated Attributes 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15</a:t>
            </a:r>
          </a:p>
          <a:p>
            <a:pPr algn="ctr"/>
            <a:r>
              <a:rPr lang="en-US" altLang="zh-CN" sz="1600" dirty="0" err="1" smtClean="0"/>
              <a:t>Eg</a:t>
            </a:r>
            <a:r>
              <a:rPr lang="en-US" altLang="zh-CN" sz="1600" dirty="0" smtClean="0"/>
              <a:t>. Name, country, revenue, </a:t>
            </a:r>
            <a:r>
              <a:rPr lang="en-US" altLang="zh-CN" sz="1600" dirty="0" err="1" smtClean="0"/>
              <a:t>keyPeople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  <p:sp>
        <p:nvSpPr>
          <p:cNvPr id="19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</TotalTime>
  <Words>848</Words>
  <Application>Microsoft Office PowerPoint</Application>
  <PresentationFormat>自訂</PresentationFormat>
  <Paragraphs>277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Yiru</cp:lastModifiedBy>
  <cp:revision>365</cp:revision>
  <dcterms:created xsi:type="dcterms:W3CDTF">2015-05-24T15:08:46Z</dcterms:created>
  <dcterms:modified xsi:type="dcterms:W3CDTF">2015-12-08T22:12:57Z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