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0" r:id="rId2"/>
    <p:sldId id="291" r:id="rId3"/>
    <p:sldId id="269" r:id="rId4"/>
    <p:sldId id="261" r:id="rId5"/>
    <p:sldId id="270" r:id="rId6"/>
    <p:sldId id="262" r:id="rId7"/>
    <p:sldId id="271" r:id="rId8"/>
    <p:sldId id="263" r:id="rId9"/>
    <p:sldId id="272" r:id="rId10"/>
    <p:sldId id="264" r:id="rId11"/>
    <p:sldId id="257" r:id="rId12"/>
    <p:sldId id="258" r:id="rId13"/>
    <p:sldId id="259" r:id="rId14"/>
    <p:sldId id="273" r:id="rId15"/>
    <p:sldId id="274" r:id="rId16"/>
    <p:sldId id="267" r:id="rId17"/>
    <p:sldId id="277" r:id="rId18"/>
    <p:sldId id="275" r:id="rId19"/>
    <p:sldId id="278" r:id="rId20"/>
    <p:sldId id="276" r:id="rId21"/>
    <p:sldId id="279" r:id="rId22"/>
    <p:sldId id="280" r:id="rId23"/>
    <p:sldId id="281" r:id="rId24"/>
    <p:sldId id="282" r:id="rId25"/>
    <p:sldId id="285" r:id="rId26"/>
    <p:sldId id="284" r:id="rId27"/>
    <p:sldId id="283" r:id="rId28"/>
    <p:sldId id="286" r:id="rId29"/>
    <p:sldId id="287" r:id="rId30"/>
    <p:sldId id="289" r:id="rId31"/>
    <p:sldId id="268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6187" autoAdjust="0"/>
  </p:normalViewPr>
  <p:slideViewPr>
    <p:cSldViewPr snapToGrid="0">
      <p:cViewPr>
        <p:scale>
          <a:sx n="75" d="100"/>
          <a:sy n="75" d="100"/>
        </p:scale>
        <p:origin x="-115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F04D4-9FAF-4973-89B5-F79982BF5477}" type="datetimeFigureOut">
              <a:rPr lang="de-DE" smtClean="0"/>
              <a:t>23.07.2015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BEFF8-B330-49DC-A1AB-F4794356C2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82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size</a:t>
            </a:r>
            <a:r>
              <a:rPr lang="de-DE" dirty="0" smtClean="0"/>
              <a:t> of 1068 </a:t>
            </a:r>
            <a:r>
              <a:rPr lang="de-DE" dirty="0" err="1" smtClean="0"/>
              <a:t>samples</a:t>
            </a:r>
            <a:r>
              <a:rPr lang="de-DE" dirty="0" smtClean="0"/>
              <a:t>,</a:t>
            </a:r>
            <a:r>
              <a:rPr lang="de-DE" baseline="0" dirty="0" smtClean="0"/>
              <a:t> so 1068 </a:t>
            </a:r>
            <a:r>
              <a:rPr lang="de-DE" baseline="0" dirty="0" err="1" smtClean="0"/>
              <a:t>products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2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here</a:t>
            </a:r>
            <a:r>
              <a:rPr lang="de-DE" dirty="0" smtClean="0"/>
              <a:t> 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product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that‘s</a:t>
            </a:r>
            <a:r>
              <a:rPr lang="de-DE" baseline="0" dirty="0" smtClean="0"/>
              <a:t> OK,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OK</a:t>
            </a:r>
          </a:p>
          <a:p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material type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same material </a:t>
            </a:r>
            <a:r>
              <a:rPr lang="de-DE" baseline="0" dirty="0" err="1" smtClean="0"/>
              <a:t>group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8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 </a:t>
            </a:r>
            <a:r>
              <a:rPr lang="de-DE" dirty="0" err="1" smtClean="0"/>
              <a:t>thing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Drilling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16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just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influence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outcome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spectral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discriminant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endParaRPr lang="de-DE" baseline="0" dirty="0" smtClean="0"/>
          </a:p>
          <a:p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think</a:t>
            </a:r>
            <a:r>
              <a:rPr lang="de-DE" baseline="0" dirty="0" smtClean="0"/>
              <a:t> back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Business </a:t>
            </a:r>
            <a:r>
              <a:rPr lang="de-DE" baseline="0" dirty="0" err="1" smtClean="0"/>
              <a:t>Intelligence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lecture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several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coefficients</a:t>
            </a:r>
            <a:endParaRPr lang="de-DE" baseline="0" dirty="0" smtClean="0"/>
          </a:p>
          <a:p>
            <a:r>
              <a:rPr lang="de-DE" baseline="0" dirty="0" smtClean="0"/>
              <a:t>Not </a:t>
            </a:r>
            <a:r>
              <a:rPr lang="de-DE" baseline="0" dirty="0" err="1" smtClean="0"/>
              <a:t>going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pretty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average</a:t>
            </a:r>
            <a:r>
              <a:rPr lang="de-DE" baseline="0" dirty="0" smtClean="0"/>
              <a:t> variables per </a:t>
            </a:r>
            <a:r>
              <a:rPr lang="de-DE" baseline="0" dirty="0" err="1" smtClean="0"/>
              <a:t>product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basis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variables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80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section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9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Grouped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customer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N </a:t>
            </a:r>
            <a:r>
              <a:rPr lang="de-DE" baseline="0" dirty="0" err="1" smtClean="0"/>
              <a:t>products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customer</a:t>
            </a:r>
            <a:r>
              <a:rPr lang="de-DE" baseline="0" dirty="0" smtClean="0"/>
              <a:t>: Not </a:t>
            </a:r>
            <a:r>
              <a:rPr lang="de-DE" baseline="0" dirty="0" err="1" smtClean="0"/>
              <a:t>significant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pretty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random</a:t>
            </a:r>
            <a:endParaRPr lang="de-DE" baseline="0" dirty="0" smtClean="0"/>
          </a:p>
          <a:p>
            <a:r>
              <a:rPr lang="de-DE" baseline="0" dirty="0" smtClean="0"/>
              <a:t>Same </a:t>
            </a:r>
            <a:r>
              <a:rPr lang="de-DE" baseline="0" dirty="0" err="1" smtClean="0"/>
              <a:t>thing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spectral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3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: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12 different material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average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variable </a:t>
            </a:r>
            <a:r>
              <a:rPr lang="de-DE" baseline="0" dirty="0" err="1" smtClean="0"/>
              <a:t>MillingHeat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grouped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spectral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material </a:t>
            </a:r>
            <a:r>
              <a:rPr lang="de-DE" baseline="0" dirty="0" err="1" smtClean="0"/>
              <a:t>number</a:t>
            </a:r>
            <a:endParaRPr lang="de-DE" baseline="0" dirty="0" smtClean="0"/>
          </a:p>
          <a:p>
            <a:r>
              <a:rPr lang="de-DE" baseline="0" dirty="0" smtClean="0"/>
              <a:t>As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different material </a:t>
            </a:r>
            <a:r>
              <a:rPr lang="de-DE" baseline="0" dirty="0" err="1" smtClean="0"/>
              <a:t>groups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92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 </a:t>
            </a:r>
            <a:r>
              <a:rPr lang="de-DE" dirty="0" err="1" smtClean="0"/>
              <a:t>thing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drilling</a:t>
            </a:r>
            <a:r>
              <a:rPr lang="de-DE" dirty="0" smtClean="0"/>
              <a:t> </a:t>
            </a:r>
            <a:r>
              <a:rPr lang="de-DE" dirty="0" err="1" smtClean="0"/>
              <a:t>heat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bit</a:t>
            </a:r>
            <a:r>
              <a:rPr lang="de-DE" dirty="0" smtClean="0"/>
              <a:t> larger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84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 different </a:t>
            </a:r>
            <a:r>
              <a:rPr lang="de-DE" baseline="0" dirty="0" err="1" smtClean="0"/>
              <a:t>perspective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plotted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, so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averages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on a </a:t>
            </a:r>
            <a:r>
              <a:rPr lang="de-DE" baseline="0" dirty="0" err="1" smtClean="0"/>
              <a:t>scatter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plot</a:t>
            </a:r>
            <a:endParaRPr lang="de-DE" baseline="0" dirty="0" smtClean="0"/>
          </a:p>
          <a:p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pretty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obvious</a:t>
            </a:r>
            <a:endParaRPr lang="de-DE" baseline="0" dirty="0" smtClean="0"/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colouring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cluster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7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confirm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12 material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split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2 material </a:t>
            </a:r>
            <a:r>
              <a:rPr lang="de-DE" baseline="0" dirty="0" err="1" smtClean="0"/>
              <a:t>groups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assumed</a:t>
            </a:r>
            <a:r>
              <a:rPr lang="de-DE" baseline="0" dirty="0" smtClean="0"/>
              <a:t> material </a:t>
            </a:r>
            <a:r>
              <a:rPr lang="de-DE" baseline="0" dirty="0" err="1" smtClean="0"/>
              <a:t>groups</a:t>
            </a:r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N per material type </a:t>
            </a:r>
            <a:r>
              <a:rPr lang="de-DE" baseline="0" dirty="0" err="1" smtClean="0"/>
              <a:t>seems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insignificant</a:t>
            </a:r>
            <a:endParaRPr lang="de-DE" baseline="0" dirty="0" smtClean="0"/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ratio</a:t>
            </a:r>
            <a:r>
              <a:rPr lang="de-DE" baseline="0" dirty="0" smtClean="0"/>
              <a:t> of OK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Not OK </a:t>
            </a:r>
            <a:r>
              <a:rPr lang="de-DE" baseline="0" dirty="0" err="1" smtClean="0"/>
              <a:t>products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telling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91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pretty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confirmed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assumption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different material </a:t>
            </a:r>
            <a:r>
              <a:rPr lang="de-DE" baseline="0" dirty="0" err="1" smtClean="0"/>
              <a:t>groups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further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drilling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processes</a:t>
            </a:r>
            <a:r>
              <a:rPr lang="de-DE" baseline="0" dirty="0" smtClean="0"/>
              <a:t> </a:t>
            </a:r>
          </a:p>
          <a:p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following</a:t>
            </a:r>
            <a:r>
              <a:rPr lang="de-DE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values measured for Heat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values measured for 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material group shows equal Speed values depending on the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2nd material group shows higher Speed and Heat values, for Milling as well as Drilling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2nd material group shows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processes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00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Same </a:t>
            </a:r>
            <a:r>
              <a:rPr lang="de-DE" dirty="0" err="1" smtClean="0"/>
              <a:t>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66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in </a:t>
            </a:r>
            <a:r>
              <a:rPr lang="de-DE" dirty="0" err="1" smtClean="0"/>
              <a:t>this</a:t>
            </a:r>
            <a:r>
              <a:rPr lang="de-DE" dirty="0" smtClean="0"/>
              <a:t> last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Not OK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basis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Heat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BEFF8-B330-49DC-A1AB-F4794356C20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17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8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765E78-5A1D-4965-8594-771C8A34F00D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F58113-C938-4332-AB4E-D30BF8427B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Matthias Liedtke, Emil Abramov, Oliver Frendo, Jörn Hübner, </a:t>
            </a:r>
            <a:r>
              <a:rPr lang="de-DE" dirty="0" err="1" smtClean="0"/>
              <a:t>Jascha</a:t>
            </a:r>
            <a:r>
              <a:rPr lang="de-DE" dirty="0" smtClean="0"/>
              <a:t> </a:t>
            </a:r>
            <a:r>
              <a:rPr lang="de-DE" dirty="0" err="1" smtClean="0"/>
              <a:t>Krüper</a:t>
            </a:r>
            <a:r>
              <a:rPr lang="de-DE" dirty="0" smtClean="0"/>
              <a:t> &amp; Max Hofmann</a:t>
            </a:r>
            <a:endParaRPr lang="en-US" dirty="0"/>
          </a:p>
        </p:txBody>
      </p:sp>
      <p:pic>
        <p:nvPicPr>
          <p:cNvPr id="11266" name="Picture 2" descr="C:\Users\D059373\git\kronos\http\images\asse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2324099"/>
            <a:ext cx="4349750" cy="127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4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Workspace\kronos\doc\Kronos_UMl_Product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" y="514350"/>
            <a:ext cx="12149149" cy="519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18466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/>
              <a:t>INIT, LIGHTBARRIER_1, BETWEEN_L1_L2, LIGHTBARRIER_2, </a:t>
            </a:r>
            <a:r>
              <a:rPr lang="en-US" dirty="0" smtClean="0"/>
              <a:t>BETWEEN_L2_L3</a:t>
            </a:r>
            <a:r>
              <a:rPr lang="en-US" dirty="0"/>
              <a:t>, 	MILLING_STATION, BETWEEN_L3_L4, DRILLING_STATION, BETWEEN_L4_L5, 	LIGHTBARRIER_5, END_OF_PRODUCTION, SPECTRAL_ANALYSIS</a:t>
            </a:r>
            <a:r>
              <a:rPr lang="en-US" dirty="0" smtClean="0"/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	= {</a:t>
            </a:r>
            <a:r>
              <a:rPr lang="en-US" dirty="0" smtClean="0"/>
              <a:t>LIGHTBARRIER_1_INTERRUPT, LIGHTBARRIER_1_CONNECT, 	LIGHTBARRIER_2_INTERRUPT, LIGHTBARRIER_2_CONNECT, 	LIGHTBARRIER_3_INTERRUPT, MILLING_STATION, LIGHTBARRIER_3_CONNECT, 	LIGHTBARRIER_4_INTERRUPT, DRILLING_STATION, LIGHTBARRIER_4_CONNECT, 	LIGHTBARRIER_5_INTERRUPT, LIGHTBARRIER_5_CONNECT, SPECTRAL_ANALYSIS}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ԛ</a:t>
            </a:r>
            <a:r>
              <a:rPr lang="de-D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= {</a:t>
            </a:r>
            <a:r>
              <a:rPr lang="en-US" dirty="0" smtClean="0"/>
              <a:t>INIT}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	= {</a:t>
            </a:r>
            <a:r>
              <a:rPr lang="en-US" dirty="0" smtClean="0"/>
              <a:t>SPECTRAL_ANALYSIS}</a:t>
            </a:r>
          </a:p>
        </p:txBody>
      </p:sp>
      <p:pic>
        <p:nvPicPr>
          <p:cNvPr id="12290" name="Picture 2" descr="C:\Users\D059373\Downloads\m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49450"/>
            <a:ext cx="33909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5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achine</a:t>
            </a:r>
            <a:r>
              <a:rPr lang="de-DE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∑ x 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71" y="2022379"/>
            <a:ext cx="1001684" cy="45065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32318"/>
              </p:ext>
            </p:extLst>
          </p:nvPr>
        </p:nvGraphicFramePr>
        <p:xfrm>
          <a:off x="2472792" y="2032772"/>
          <a:ext cx="6488110" cy="356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  <a:gridCol w="254000"/>
                <a:gridCol w="525463"/>
                <a:gridCol w="481012"/>
                <a:gridCol w="481012"/>
                <a:gridCol w="481012"/>
                <a:gridCol w="481012"/>
                <a:gridCol w="481012"/>
                <a:gridCol w="481012"/>
                <a:gridCol w="481012"/>
                <a:gridCol w="268288"/>
                <a:gridCol w="268288"/>
                <a:gridCol w="239712"/>
              </a:tblGrid>
              <a:tr h="15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Event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INIT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</a:tr>
              <a:tr h="231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LIGHTBARRIER_1_CONNECT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B_L1_L2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LIGHTBARRIER_2_CONNECT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B_L2_L3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01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M_S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LIGHTBARRIER_3_CONNECT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B_L3_L4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38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DRILLING_STATION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D_S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LIGHTBARRIER_4_CONNECT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B_L4_L5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LIGHTBARRIER_5_INTERRUPT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59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LIGHTBARRIER_5_CONNECT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SPECTRAL_ANALYSIS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S_A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56960" y="5235248"/>
            <a:ext cx="46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Finite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achine</a:t>
            </a:r>
            <a:r>
              <a:rPr lang="de-DE" dirty="0" smtClean="0"/>
              <a:t> UML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2" t="6024" r="9409" b="58072"/>
          <a:stretch/>
        </p:blipFill>
        <p:spPr>
          <a:xfrm>
            <a:off x="2161309" y="1793806"/>
            <a:ext cx="7813964" cy="4469715"/>
          </a:xfrm>
        </p:spPr>
      </p:pic>
    </p:spTree>
    <p:extLst>
      <p:ext uri="{BB962C8B-B14F-4D97-AF65-F5344CB8AC3E}">
        <p14:creationId xmlns:p14="http://schemas.microsoft.com/office/powerpoint/2010/main" val="10711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Data </a:t>
            </a:r>
            <a:r>
              <a:rPr lang="de-DE" sz="6600" dirty="0" err="1" smtClean="0"/>
              <a:t>storage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storage</a:t>
            </a:r>
            <a:endParaRPr lang="en-US" dirty="0"/>
          </a:p>
        </p:txBody>
      </p:sp>
      <p:pic>
        <p:nvPicPr>
          <p:cNvPr id="1026" name="Picture 2" descr="C:\Workspace\kronos\doc\Ind4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56" y="1761898"/>
            <a:ext cx="7551057" cy="41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56" y="1761898"/>
            <a:ext cx="9911802" cy="45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0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/>
              <a:t>a</a:t>
            </a:r>
            <a:r>
              <a:rPr lang="de-DE" dirty="0" err="1" smtClean="0"/>
              <a:t>nalysis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Customer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5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059373\git\kronos\pictures\compareNAnalysisResultByCustomer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analysis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Material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5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Architecture</a:t>
            </a:r>
          </a:p>
          <a:p>
            <a:pPr lvl="1"/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Create Objects</a:t>
            </a:r>
          </a:p>
          <a:p>
            <a:pPr lvl="1"/>
            <a:r>
              <a:rPr lang="de-DE" dirty="0" err="1" smtClean="0"/>
              <a:t>Observe</a:t>
            </a:r>
            <a:r>
              <a:rPr lang="de-DE" dirty="0" smtClean="0"/>
              <a:t>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Finite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Definition</a:t>
            </a:r>
          </a:p>
          <a:p>
            <a:pPr lvl="1"/>
            <a:r>
              <a:rPr lang="de-DE" dirty="0" smtClean="0"/>
              <a:t>UML Diagramm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Data </a:t>
            </a:r>
            <a:r>
              <a:rPr lang="de-DE" dirty="0" err="1" smtClean="0"/>
              <a:t>storage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Data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89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059373\git\kronos\pictures\compareMillingHeatByMat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059373\git\kronos\pictures\compareDrillingHeatByMat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059373\git\kronos\pictures\clusterDrillingMillingHe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059373\git\kronos\pictures\compareNAnalysisResultByMaterial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D059373\git\kronos\pictures\compareProductMillingByDiffMatG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059373\git\kronos\pictures\compareProductDrillingByDiffMatG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6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/>
              <a:t>a</a:t>
            </a:r>
            <a:r>
              <a:rPr lang="de-DE" dirty="0" err="1" smtClean="0"/>
              <a:t>nalysis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059373\git\kronos\pictures\compareProductMillingBySameMatG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059373\git\kronos\pictures\compareProductDrillingBySameMatG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059373\git\kronos\pictures\discriminantDrillingMillingHe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Architecture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analysis</a:t>
            </a:r>
            <a:r>
              <a:rPr lang="de-DE" dirty="0" smtClean="0"/>
              <a:t>: </a:t>
            </a:r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Material and spectral analysis result are</a:t>
            </a:r>
            <a:r>
              <a:rPr lang="en-GB" sz="2400" dirty="0"/>
              <a:t> </a:t>
            </a:r>
            <a:r>
              <a:rPr lang="en-GB" sz="2400" b="1" dirty="0"/>
              <a:t>not</a:t>
            </a:r>
            <a:r>
              <a:rPr lang="en-GB" sz="2400" dirty="0"/>
              <a:t> dependant on the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12 material types are split into 2 material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Each material group shows different </a:t>
            </a:r>
            <a:r>
              <a:rPr lang="en-GB" sz="2400" dirty="0" smtClean="0"/>
              <a:t>Milling</a:t>
            </a:r>
            <a:r>
              <a:rPr lang="en-GB" sz="2400" dirty="0"/>
              <a:t> and Drilling 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Each material group shows different ratios of the spectral </a:t>
            </a:r>
            <a:r>
              <a:rPr lang="en-GB" sz="2400" dirty="0" smtClean="0"/>
              <a:t>analysis result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Each material group and processes show equal </a:t>
            </a:r>
            <a:r>
              <a:rPr lang="en-GB" sz="2400" dirty="0" smtClean="0"/>
              <a:t>speed</a:t>
            </a:r>
            <a:r>
              <a:rPr lang="en-GB" sz="2400" dirty="0"/>
              <a:t> 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spectral analysis result is not dependant on </a:t>
            </a:r>
            <a:r>
              <a:rPr lang="en-GB" sz="2400" dirty="0" smtClean="0"/>
              <a:t>heat </a:t>
            </a:r>
            <a:r>
              <a:rPr lang="en-GB" sz="2400" dirty="0"/>
              <a:t>values from the two processes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237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5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!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space\kronos\doc\Kronos_Overall_UML_Gro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17" y="0"/>
            <a:ext cx="10097495" cy="633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8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Architecture</a:t>
            </a:r>
            <a:r>
              <a:rPr lang="de-DE" sz="6600" dirty="0" smtClean="0"/>
              <a:t>: </a:t>
            </a:r>
            <a:r>
              <a:rPr lang="de-DE" sz="6600" dirty="0" err="1" smtClean="0"/>
              <a:t>Collect</a:t>
            </a:r>
            <a:r>
              <a:rPr lang="de-DE" sz="6600" dirty="0" smtClean="0"/>
              <a:t> </a:t>
            </a:r>
            <a:r>
              <a:rPr lang="de-DE" sz="6600" dirty="0" err="1" smtClean="0"/>
              <a:t>data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space\kronos\doc\Kronos_UML_Collect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77" y="0"/>
            <a:ext cx="6286501" cy="630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Architecture</a:t>
            </a:r>
            <a:r>
              <a:rPr lang="de-DE" sz="6600" dirty="0" smtClean="0"/>
              <a:t>: Create </a:t>
            </a:r>
            <a:r>
              <a:rPr lang="de-DE" sz="6600" dirty="0" err="1" smtClean="0"/>
              <a:t>objects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: Create Objects</a:t>
            </a:r>
            <a:endParaRPr lang="en-US" dirty="0"/>
          </a:p>
        </p:txBody>
      </p:sp>
      <p:pic>
        <p:nvPicPr>
          <p:cNvPr id="2050" name="Picture 2" descr="C:\Workspace\kronos\doc\Kronos_UML_Create_O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65"/>
            <a:ext cx="12034912" cy="51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Architecture</a:t>
            </a:r>
            <a:r>
              <a:rPr lang="de-DE" sz="6600" dirty="0" smtClean="0"/>
              <a:t>: </a:t>
            </a:r>
            <a:r>
              <a:rPr lang="de-DE" sz="6600" dirty="0" err="1" smtClean="0"/>
              <a:t>Product</a:t>
            </a:r>
            <a:r>
              <a:rPr lang="de-DE" sz="6600" dirty="0" smtClean="0"/>
              <a:t> </a:t>
            </a:r>
            <a:r>
              <a:rPr lang="de-DE" sz="6600" dirty="0" err="1" smtClean="0"/>
              <a:t>state</a:t>
            </a:r>
            <a:endParaRPr lang="de-DE" sz="6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711</Words>
  <Application>Microsoft Office PowerPoint</Application>
  <PresentationFormat>Custom</PresentationFormat>
  <Paragraphs>267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Retrospect</vt:lpstr>
      <vt:lpstr>PowerPoint Presentation</vt:lpstr>
      <vt:lpstr>Agenda</vt:lpstr>
      <vt:lpstr>Architecture</vt:lpstr>
      <vt:lpstr>PowerPoint Presentation</vt:lpstr>
      <vt:lpstr>Architecture: Collect data</vt:lpstr>
      <vt:lpstr>PowerPoint Presentation</vt:lpstr>
      <vt:lpstr>Architecture: Create objects</vt:lpstr>
      <vt:lpstr>Scope: Create Objects</vt:lpstr>
      <vt:lpstr>Architecture: Product state</vt:lpstr>
      <vt:lpstr>PowerPoint Presentation</vt:lpstr>
      <vt:lpstr>Finite state machine</vt:lpstr>
      <vt:lpstr>Finite state machine δ = ∑ x Q</vt:lpstr>
      <vt:lpstr>Finite state machine UML</vt:lpstr>
      <vt:lpstr>Data storage</vt:lpstr>
      <vt:lpstr>Data storage</vt:lpstr>
      <vt:lpstr>Data analysis</vt:lpstr>
      <vt:lpstr>Data analysis:  Customer</vt:lpstr>
      <vt:lpstr>PowerPoint Presentation</vt:lpstr>
      <vt:lpstr>Data analysis: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analysis: Spectral analysis result</vt:lpstr>
      <vt:lpstr>PowerPoint Presentation</vt:lpstr>
      <vt:lpstr>PowerPoint Presentation</vt:lpstr>
      <vt:lpstr>PowerPoint Presentation</vt:lpstr>
      <vt:lpstr>Data analysis: Conclusion</vt:lpstr>
      <vt:lpstr>Visualization demo</vt:lpstr>
      <vt:lpstr>Thanks! Any questions?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Hofmann, Max</dc:creator>
  <cp:lastModifiedBy>Frendo, Oliver</cp:lastModifiedBy>
  <cp:revision>52</cp:revision>
  <dcterms:created xsi:type="dcterms:W3CDTF">2015-07-20T13:28:10Z</dcterms:created>
  <dcterms:modified xsi:type="dcterms:W3CDTF">2015-07-23T14:43:59Z</dcterms:modified>
</cp:coreProperties>
</file>