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0" r:id="rId4"/>
    <p:sldId id="271" r:id="rId5"/>
    <p:sldId id="272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43" autoAdjust="0"/>
  </p:normalViewPr>
  <p:slideViewPr>
    <p:cSldViewPr>
      <p:cViewPr varScale="1">
        <p:scale>
          <a:sx n="84" d="100"/>
          <a:sy n="84" d="100"/>
        </p:scale>
        <p:origin x="65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Generating Structured Queries from Natural Language </a:t>
            </a:r>
            <a:br>
              <a:rPr lang="en-US" sz="4400" dirty="0" smtClean="0"/>
            </a:br>
            <a:r>
              <a:rPr lang="en-US" sz="4400" dirty="0" smtClean="0"/>
              <a:t>using GA Optimization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Uri </a:t>
            </a:r>
            <a:r>
              <a:rPr lang="en-US" dirty="0" err="1" smtClean="0"/>
              <a:t>Avron</a:t>
            </a:r>
            <a:r>
              <a:rPr lang="en-US" dirty="0" smtClean="0"/>
              <a:t>, </a:t>
            </a:r>
            <a:r>
              <a:rPr lang="en-US" dirty="0" err="1" smtClean="0"/>
              <a:t>Ido</a:t>
            </a:r>
            <a:r>
              <a:rPr lang="en-US" dirty="0" smtClean="0"/>
              <a:t> </a:t>
            </a:r>
            <a:r>
              <a:rPr lang="en-US" dirty="0" err="1" smtClean="0"/>
              <a:t>Calman</a:t>
            </a:r>
            <a:r>
              <a:rPr lang="en-US" dirty="0"/>
              <a:t> </a:t>
            </a:r>
            <a:r>
              <a:rPr lang="en-US" dirty="0" smtClean="0"/>
              <a:t>and Ofri Kleinfeld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- Genetic 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 is a </a:t>
            </a:r>
            <a:r>
              <a:rPr lang="en-US" dirty="0" smtClean="0">
                <a:solidFill>
                  <a:schemeClr val="accent2"/>
                </a:solidFill>
              </a:rPr>
              <a:t>metaheuristic</a:t>
            </a:r>
            <a:r>
              <a:rPr lang="en-US" dirty="0" smtClean="0"/>
              <a:t> to solve optimization problem</a:t>
            </a:r>
            <a:endParaRPr lang="en-US" dirty="0"/>
          </a:p>
          <a:p>
            <a:r>
              <a:rPr lang="en-US" dirty="0" smtClean="0"/>
              <a:t>Inspired by the process of natural selection </a:t>
            </a:r>
            <a:endParaRPr lang="en-US" dirty="0"/>
          </a:p>
          <a:p>
            <a:r>
              <a:rPr lang="en-US" dirty="0" smtClean="0"/>
              <a:t>Performs bio-inspired operations such as mutation, crossover and selection </a:t>
            </a:r>
            <a:r>
              <a:rPr lang="en-US" dirty="0"/>
              <a:t>– </a:t>
            </a:r>
            <a:r>
              <a:rPr lang="en-US" dirty="0" smtClean="0"/>
              <a:t>in </a:t>
            </a:r>
            <a:r>
              <a:rPr lang="en-US" dirty="0"/>
              <a:t>aspiration to achieve </a:t>
            </a:r>
            <a:r>
              <a:rPr lang="en-US" dirty="0" smtClean="0">
                <a:solidFill>
                  <a:schemeClr val="accent2"/>
                </a:solidFill>
              </a:rPr>
              <a:t>global minima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an initial population of solutions (Seed, first generation)</a:t>
            </a:r>
          </a:p>
          <a:p>
            <a:r>
              <a:rPr lang="en-US" dirty="0" smtClean="0"/>
              <a:t>Evaluate the </a:t>
            </a:r>
            <a:r>
              <a:rPr lang="en-US" dirty="0" smtClean="0">
                <a:solidFill>
                  <a:schemeClr val="accent2"/>
                </a:solidFill>
              </a:rPr>
              <a:t>fitness</a:t>
            </a:r>
            <a:r>
              <a:rPr lang="en-US" dirty="0" smtClean="0"/>
              <a:t> (reward/loss) of each solution in the population</a:t>
            </a:r>
          </a:p>
          <a:p>
            <a:r>
              <a:rPr lang="en-US" dirty="0" smtClean="0"/>
              <a:t>Repeat the following generational steps until termination: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>
                <a:solidFill>
                  <a:schemeClr val="accent2"/>
                </a:solidFill>
              </a:rPr>
              <a:t>best-fit</a:t>
            </a:r>
            <a:r>
              <a:rPr lang="en-US" dirty="0" smtClean="0"/>
              <a:t> solutions for reproduction</a:t>
            </a:r>
          </a:p>
          <a:p>
            <a:pPr lvl="1"/>
            <a:r>
              <a:rPr lang="en-US" dirty="0" smtClean="0"/>
              <a:t>Breed new solutions using </a:t>
            </a:r>
            <a:r>
              <a:rPr lang="en-US" dirty="0">
                <a:solidFill>
                  <a:schemeClr val="accent2"/>
                </a:solidFill>
              </a:rPr>
              <a:t>Crossover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Perform low probability </a:t>
            </a:r>
            <a:r>
              <a:rPr lang="en-US" dirty="0" smtClean="0">
                <a:solidFill>
                  <a:schemeClr val="accent2"/>
                </a:solidFill>
              </a:rPr>
              <a:t>Mutation</a:t>
            </a:r>
            <a:r>
              <a:rPr lang="en-US" dirty="0" smtClean="0"/>
              <a:t> (shift from local minima)</a:t>
            </a:r>
          </a:p>
          <a:p>
            <a:pPr lvl="1"/>
            <a:r>
              <a:rPr lang="en-US" dirty="0" smtClean="0"/>
              <a:t>Evaluate the fitness of the new created solutions</a:t>
            </a:r>
          </a:p>
          <a:p>
            <a:pPr lvl="1"/>
            <a:r>
              <a:rPr lang="en-US" dirty="0" smtClean="0"/>
              <a:t>Replace least-fit solutions with new offspring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</a:t>
            </a:r>
            <a:r>
              <a:rPr lang="en-US" dirty="0" err="1" smtClean="0"/>
              <a:t>WikiSQL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corpus of </a:t>
            </a:r>
            <a:r>
              <a:rPr lang="he-IL" dirty="0" smtClean="0"/>
              <a:t>80</a:t>
            </a:r>
            <a:r>
              <a:rPr lang="en-US" dirty="0" smtClean="0"/>
              <a:t>,</a:t>
            </a:r>
            <a:r>
              <a:rPr lang="he-IL" dirty="0" smtClean="0"/>
              <a:t>654</a:t>
            </a:r>
            <a:r>
              <a:rPr lang="en-US" dirty="0" smtClean="0"/>
              <a:t> instances of natural language </a:t>
            </a:r>
            <a:r>
              <a:rPr lang="en-US" dirty="0">
                <a:solidFill>
                  <a:schemeClr val="accent2"/>
                </a:solidFill>
              </a:rPr>
              <a:t>questions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2"/>
                </a:solidFill>
              </a:rPr>
              <a:t>SQL queries</a:t>
            </a:r>
          </a:p>
          <a:p>
            <a:r>
              <a:rPr lang="en-US" dirty="0" smtClean="0"/>
              <a:t>Released by </a:t>
            </a:r>
            <a:r>
              <a:rPr lang="en-US" dirty="0" err="1"/>
              <a:t>Zhong</a:t>
            </a:r>
            <a:r>
              <a:rPr lang="en-US" dirty="0"/>
              <a:t> </a:t>
            </a:r>
            <a:r>
              <a:rPr lang="en-US" dirty="0"/>
              <a:t>e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l</a:t>
            </a:r>
            <a:r>
              <a:rPr lang="en-US" dirty="0" smtClean="0"/>
              <a:t>. 2017</a:t>
            </a:r>
            <a:endParaRPr lang="en-US" dirty="0"/>
          </a:p>
          <a:p>
            <a:r>
              <a:rPr lang="en-US" dirty="0" smtClean="0"/>
              <a:t>Includes also the corresponding SQL </a:t>
            </a:r>
            <a:r>
              <a:rPr lang="en-US" dirty="0" smtClean="0">
                <a:solidFill>
                  <a:schemeClr val="accent2"/>
                </a:solidFill>
              </a:rPr>
              <a:t>database</a:t>
            </a:r>
            <a:r>
              <a:rPr lang="en-US" dirty="0" smtClean="0"/>
              <a:t> and evaluation procedures 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812" y="6409577"/>
            <a:ext cx="92964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* Victor </a:t>
            </a:r>
            <a:r>
              <a:rPr lang="en-US" sz="1100" dirty="0" err="1"/>
              <a:t>Zhong</a:t>
            </a:r>
            <a:r>
              <a:rPr lang="en-US" sz="1100" dirty="0"/>
              <a:t>, </a:t>
            </a:r>
            <a:r>
              <a:rPr lang="en-US" sz="1100" dirty="0" err="1"/>
              <a:t>Caiming</a:t>
            </a:r>
            <a:r>
              <a:rPr lang="en-US" sz="1100" dirty="0"/>
              <a:t> </a:t>
            </a:r>
            <a:r>
              <a:rPr lang="en-US" sz="1100" dirty="0" err="1"/>
              <a:t>Xiong</a:t>
            </a:r>
            <a:r>
              <a:rPr lang="en-US" sz="1100" dirty="0"/>
              <a:t>, and Richard </a:t>
            </a:r>
            <a:r>
              <a:rPr lang="en-US" sz="1100" dirty="0" err="1"/>
              <a:t>Socher</a:t>
            </a:r>
            <a:r>
              <a:rPr lang="en-US" sz="1100" dirty="0"/>
              <a:t>. 2017. Seq2SQL: Generating Structured Queries from Natural Language using Reinforcement Learning.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47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Zhong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/>
              <a:t>a</a:t>
            </a:r>
            <a:r>
              <a:rPr lang="en-US" dirty="0" smtClean="0"/>
              <a:t>l</a:t>
            </a:r>
            <a:r>
              <a:rPr lang="en-US" dirty="0" smtClean="0"/>
              <a:t>. leveraged the structure of SQL to </a:t>
            </a:r>
            <a:r>
              <a:rPr lang="en-US" dirty="0">
                <a:solidFill>
                  <a:schemeClr val="accent2"/>
                </a:solidFill>
              </a:rPr>
              <a:t>prune</a:t>
            </a:r>
            <a:r>
              <a:rPr lang="en-US" dirty="0" smtClean="0"/>
              <a:t> the </a:t>
            </a:r>
            <a:r>
              <a:rPr lang="en-US" dirty="0">
                <a:solidFill>
                  <a:schemeClr val="accent2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space</a:t>
            </a:r>
            <a:r>
              <a:rPr lang="en-US" dirty="0" smtClean="0"/>
              <a:t> of generated queries.</a:t>
            </a:r>
          </a:p>
          <a:p>
            <a:r>
              <a:rPr lang="en-US" dirty="0" smtClean="0"/>
              <a:t>Moreover, they used </a:t>
            </a:r>
            <a:r>
              <a:rPr lang="en-US" dirty="0">
                <a:solidFill>
                  <a:schemeClr val="accent2"/>
                </a:solidFill>
              </a:rPr>
              <a:t>RL</a:t>
            </a:r>
            <a:r>
              <a:rPr lang="en-US" dirty="0" smtClean="0"/>
              <a:t> to generate the conditions of a query, which was claimed by them as “</a:t>
            </a:r>
            <a:r>
              <a:rPr lang="en-US" dirty="0">
                <a:solidFill>
                  <a:schemeClr val="accent2"/>
                </a:solidFill>
              </a:rPr>
              <a:t>unsuitable</a:t>
            </a:r>
            <a:r>
              <a:rPr lang="en-US" dirty="0" smtClean="0"/>
              <a:t> for optimization using </a:t>
            </a:r>
            <a:r>
              <a:rPr lang="en-US" dirty="0">
                <a:solidFill>
                  <a:schemeClr val="accent2"/>
                </a:solidFill>
              </a:rPr>
              <a:t>cross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entropy</a:t>
            </a:r>
            <a:r>
              <a:rPr lang="en-US" dirty="0" smtClean="0"/>
              <a:t> loss due to their unordered nature”</a:t>
            </a:r>
          </a:p>
          <a:p>
            <a:r>
              <a:rPr lang="en-US" dirty="0" smtClean="0"/>
              <a:t>We plan to use their model and other recent models as a baseline and </a:t>
            </a:r>
            <a:r>
              <a:rPr lang="en-US" dirty="0">
                <a:solidFill>
                  <a:schemeClr val="accent2"/>
                </a:solidFill>
              </a:rPr>
              <a:t>combine</a:t>
            </a:r>
            <a:r>
              <a:rPr lang="en-US" dirty="0" smtClean="0"/>
              <a:t> these with </a:t>
            </a:r>
            <a:r>
              <a:rPr lang="en-US" dirty="0">
                <a:solidFill>
                  <a:schemeClr val="accent2"/>
                </a:solidFill>
              </a:rPr>
              <a:t>GA</a:t>
            </a:r>
            <a:r>
              <a:rPr lang="en-US" dirty="0" smtClean="0"/>
              <a:t> optimization for query generation learning</a:t>
            </a:r>
          </a:p>
          <a:p>
            <a:r>
              <a:rPr lang="en-US" dirty="0" smtClean="0"/>
              <a:t>We hope to use GA to improve baseline results and simplify the computation process.</a:t>
            </a:r>
            <a:endParaRPr lang="he-I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53</TotalTime>
  <Words>272</Words>
  <Application>Microsoft Office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Miriam</vt:lpstr>
      <vt:lpstr>Chalkboard 16x9</vt:lpstr>
      <vt:lpstr>Generating Structured Queries from Natural Language  using GA Optimization</vt:lpstr>
      <vt:lpstr>GA - Genetic Algorithm</vt:lpstr>
      <vt:lpstr>Algorithm Implementation</vt:lpstr>
      <vt:lpstr>Dataset - WikiSQL</vt:lpstr>
      <vt:lpstr>Our Goals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Structured Queries from Natural Language  Using GA Optimization</dc:title>
  <dc:creator>Ofri Kleinfeld</dc:creator>
  <cp:lastModifiedBy>Ofri Kleinfeld</cp:lastModifiedBy>
  <cp:revision>11</cp:revision>
  <dcterms:created xsi:type="dcterms:W3CDTF">2018-06-09T19:22:37Z</dcterms:created>
  <dcterms:modified xsi:type="dcterms:W3CDTF">2018-06-11T09:04:53Z</dcterms:modified>
</cp:coreProperties>
</file>