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D6702-6490-4AD8-A370-82809DB4C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BA3973-1851-4A33-AA4C-F98A8DC55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B2BDB7-66E0-4C30-B4D9-BF218632C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0503-18FC-4297-8F11-E2EE39756B2E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33895C-13C4-4B8F-87A5-7999523D7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B823B6-51F9-4A87-8513-E479C65BC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3624-C335-4A42-AB39-D3E27F267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981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FF8F7-6AE9-402E-8BA2-783C2C768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9D41B4-64E3-4F84-B513-62261F434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FE5275-B28F-45DB-B6BE-53818103E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0503-18FC-4297-8F11-E2EE39756B2E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59C3CB-5981-4DAC-A6A4-B2637B061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903237-A31A-4718-886B-52F4B5950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3624-C335-4A42-AB39-D3E27F267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395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63C14B-B104-4037-8AF3-358F39C73A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0ECAC5-BC4C-4F2F-BDE2-5F9B3203F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D8F2B1-7A63-4A85-A6BC-D065EFFB3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0503-18FC-4297-8F11-E2EE39756B2E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2379F7-1377-411D-A746-089834E3F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4CC4B7-ABB3-40FB-9D73-B86BB7B62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3624-C335-4A42-AB39-D3E27F267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752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A0096-8965-4938-87E5-FDFD4C0AF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FD0384-139D-4AE5-AB76-83ACD465E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CED65-6F9A-490F-8ADE-BAF7F35C4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0503-18FC-4297-8F11-E2EE39756B2E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121666-A4A8-4060-8D8E-957675D89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D82AA6-AD7C-438E-B5CA-45A922F81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3624-C335-4A42-AB39-D3E27F267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62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24B6C-E925-49B5-B20C-ED697CA86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E485D4-72A9-4BB0-BFE7-40F8C2EA3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DAFC05-2A82-4D26-9A6A-1E259BDA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0503-18FC-4297-8F11-E2EE39756B2E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3D6E13-E27F-4F9F-A2B9-D78E8E15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9975CB-7D81-4B8E-AA19-B9D7F4B0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3624-C335-4A42-AB39-D3E27F267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057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D3638-07A2-445B-B45F-32C4A70AD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BB74E2-FBE1-4FD7-89DF-8B6AD85955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66C2B5-E951-49F5-A014-B93510D30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0A3F6C-7CEF-41C7-A9FB-A7D919675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0503-18FC-4297-8F11-E2EE39756B2E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B15681-6B16-40CF-8616-CE085B6F6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24EB40-BCFB-499F-8E3B-41E5CCEA3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3624-C335-4A42-AB39-D3E27F267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56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A7CAA-568E-4C73-8954-883986701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B09A89-4425-4457-A229-B12E1FFE6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A7FE1D-6B97-4502-9A23-52B9FAA0A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C8ADF5-48E9-4F13-9C33-0A9C8026F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832211-00F0-41ED-ADA7-EF439FF5A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649E79-0599-4462-B763-C1C803362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0503-18FC-4297-8F11-E2EE39756B2E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25A001-7E5B-4B8D-ADAA-D5C8D9C20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832C9E-9DFB-4B80-A094-5AA0C00C1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3624-C335-4A42-AB39-D3E27F267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071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17502-7CB5-46FD-9314-0CE81370B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45C0BD-CFC5-44FA-A80D-89B951966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0503-18FC-4297-8F11-E2EE39756B2E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54518B-9560-43F6-BDF5-17D98A8A1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CFF55A-1ED2-44EF-B44D-2F6E899CD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3624-C335-4A42-AB39-D3E27F267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61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9CFCF3-19FE-481C-8799-ED594423E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0503-18FC-4297-8F11-E2EE39756B2E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666839-60A4-4BCD-9A61-70ED302CA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9DF1F6-9E30-480E-92DE-2C6C0AEB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3624-C335-4A42-AB39-D3E27F267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363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E3893-94F2-44FB-BC4C-888BDA988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A20893-0452-41D7-8F3D-50356CE8B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FDF2DF-B723-445D-BE4F-FC64C54F2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D2C950-D2D1-4F0A-9AB4-F2B363605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0503-18FC-4297-8F11-E2EE39756B2E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14432C-CB92-41D0-9259-EF53288B6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07C69E-F5DD-40E7-A9C6-187FCF848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3624-C335-4A42-AB39-D3E27F267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198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80FFC-9C43-4143-B2A2-C7E5AF2E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2E1B34-F557-43E8-8775-5F05BBBEF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BA2D65-BC44-4459-9065-03B2E98D3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EFD6CA-3066-4B48-AA32-FD18226F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0503-18FC-4297-8F11-E2EE39756B2E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DEA0DE-65C0-463C-8FE6-B2F414B04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3515AA-5BD7-49EC-943A-91598EAE2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3624-C335-4A42-AB39-D3E27F267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46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D670EA-250A-4AF6-AD8E-FD7545BEB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677091-5B67-4826-87F4-7EDA2C161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9F01C5-CDD3-4124-A74D-84E147583B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70503-18FC-4297-8F11-E2EE39756B2E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2BE198-5699-4054-ABD6-6A8F99599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3FABEB-EA8C-42F0-99A8-5DD3A101F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53624-C335-4A42-AB39-D3E27F267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882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80DB5F29-64B7-4981-8BAC-D5C486F4E532}"/>
              </a:ext>
            </a:extLst>
          </p:cNvPr>
          <p:cNvGrpSpPr/>
          <p:nvPr/>
        </p:nvGrpSpPr>
        <p:grpSpPr>
          <a:xfrm>
            <a:off x="3015330" y="721546"/>
            <a:ext cx="6161340" cy="4947839"/>
            <a:chOff x="864830" y="909116"/>
            <a:chExt cx="6161340" cy="494783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76E675E-2CF8-493C-AEFE-DF8F62117718}"/>
                </a:ext>
              </a:extLst>
            </p:cNvPr>
            <p:cNvSpPr txBox="1"/>
            <p:nvPr/>
          </p:nvSpPr>
          <p:spPr>
            <a:xfrm>
              <a:off x="2480797" y="909116"/>
              <a:ext cx="37864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/>
                <a:t>Cued Go/No-go Task</a:t>
              </a:r>
              <a:endParaRPr lang="ko-KR" altLang="en-US" sz="2800" b="1" dirty="0"/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9C8645F2-20FD-40E4-8F84-C2050C39CA1D}"/>
                </a:ext>
              </a:extLst>
            </p:cNvPr>
            <p:cNvGrpSpPr/>
            <p:nvPr/>
          </p:nvGrpSpPr>
          <p:grpSpPr>
            <a:xfrm>
              <a:off x="864830" y="2688144"/>
              <a:ext cx="3231934" cy="2176795"/>
              <a:chOff x="1263000" y="2081260"/>
              <a:chExt cx="3231934" cy="2176795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21500E5-923A-4ACE-9386-49C2204DB7F9}"/>
                  </a:ext>
                </a:extLst>
              </p:cNvPr>
              <p:cNvSpPr/>
              <p:nvPr/>
            </p:nvSpPr>
            <p:spPr>
              <a:xfrm>
                <a:off x="2157984" y="2523744"/>
                <a:ext cx="1481328" cy="4663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0C9694CB-1E8B-4DEA-8521-3D6E03A58B24}"/>
                  </a:ext>
                </a:extLst>
              </p:cNvPr>
              <p:cNvGrpSpPr/>
              <p:nvPr/>
            </p:nvGrpSpPr>
            <p:grpSpPr>
              <a:xfrm>
                <a:off x="2201648" y="3136392"/>
                <a:ext cx="1393999" cy="585216"/>
                <a:chOff x="1975104" y="3227832"/>
                <a:chExt cx="1393999" cy="585216"/>
              </a:xfrm>
            </p:grpSpPr>
            <p:cxnSp>
              <p:nvCxnSpPr>
                <p:cNvPr id="8" name="직선 화살표 연결선 7">
                  <a:extLst>
                    <a:ext uri="{FF2B5EF4-FFF2-40B4-BE49-F238E27FC236}">
                      <a16:creationId xmlns:a16="http://schemas.microsoft.com/office/drawing/2014/main" id="{C1E11B03-14A6-455A-B749-4FD8300B317C}"/>
                    </a:ext>
                  </a:extLst>
                </p:cNvPr>
                <p:cNvCxnSpPr/>
                <p:nvPr/>
              </p:nvCxnSpPr>
              <p:spPr>
                <a:xfrm flipH="1">
                  <a:off x="1975104" y="3227832"/>
                  <a:ext cx="585216" cy="58521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직선 화살표 연결선 8">
                  <a:extLst>
                    <a:ext uri="{FF2B5EF4-FFF2-40B4-BE49-F238E27FC236}">
                      <a16:creationId xmlns:a16="http://schemas.microsoft.com/office/drawing/2014/main" id="{5444B409-B100-4313-B99A-CB511AF857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783887" y="3227832"/>
                  <a:ext cx="585216" cy="58521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B8DE353-343A-463F-8CD2-73228F345977}"/>
                  </a:ext>
                </a:extLst>
              </p:cNvPr>
              <p:cNvSpPr txBox="1"/>
              <p:nvPr/>
            </p:nvSpPr>
            <p:spPr>
              <a:xfrm>
                <a:off x="2403159" y="2081260"/>
                <a:ext cx="9909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Go Cue</a:t>
                </a:r>
                <a:endParaRPr lang="ko-KR" altLang="en-US" b="1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6F012E-557F-4458-BB75-CA37D925F547}"/>
                  </a:ext>
                </a:extLst>
              </p:cNvPr>
              <p:cNvSpPr txBox="1"/>
              <p:nvPr/>
            </p:nvSpPr>
            <p:spPr>
              <a:xfrm>
                <a:off x="2003664" y="3136391"/>
                <a:ext cx="5341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80%</a:t>
                </a:r>
                <a:endParaRPr lang="ko-KR" altLang="en-US" sz="14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1BABC9-E46A-4F28-B61A-78DD9C10F1EA}"/>
                  </a:ext>
                </a:extLst>
              </p:cNvPr>
              <p:cNvSpPr txBox="1"/>
              <p:nvPr/>
            </p:nvSpPr>
            <p:spPr>
              <a:xfrm>
                <a:off x="3328586" y="3121222"/>
                <a:ext cx="5341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20%</a:t>
                </a:r>
                <a:endParaRPr lang="ko-KR" altLang="en-US" sz="1400" dirty="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05C77060-5AAC-4D6D-AAFC-F37A73F34B6E}"/>
                  </a:ext>
                </a:extLst>
              </p:cNvPr>
              <p:cNvSpPr/>
              <p:nvPr/>
            </p:nvSpPr>
            <p:spPr>
              <a:xfrm>
                <a:off x="1263000" y="3791711"/>
                <a:ext cx="1481328" cy="466344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7C7A93A9-360B-4AFE-B106-C30CB71C6A58}"/>
                  </a:ext>
                </a:extLst>
              </p:cNvPr>
              <p:cNvSpPr/>
              <p:nvPr/>
            </p:nvSpPr>
            <p:spPr>
              <a:xfrm>
                <a:off x="3013606" y="3791711"/>
                <a:ext cx="1481328" cy="46634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BAA0EED-AC2C-4044-9263-F02DD8DA0FC4}"/>
                </a:ext>
              </a:extLst>
            </p:cNvPr>
            <p:cNvGrpSpPr/>
            <p:nvPr/>
          </p:nvGrpSpPr>
          <p:grpSpPr>
            <a:xfrm>
              <a:off x="4809220" y="1599693"/>
              <a:ext cx="2216950" cy="4257262"/>
              <a:chOff x="4809220" y="1599693"/>
              <a:chExt cx="2216950" cy="4257262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60EB4FC0-3FBD-42FC-B8AB-64BB1E87801B}"/>
                  </a:ext>
                </a:extLst>
              </p:cNvPr>
              <p:cNvSpPr/>
              <p:nvPr/>
            </p:nvSpPr>
            <p:spPr>
              <a:xfrm rot="5400000">
                <a:off x="5122163" y="2523744"/>
                <a:ext cx="1481328" cy="4663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EE5D6082-6DE5-4144-B0BD-F69EAD02A415}"/>
                  </a:ext>
                </a:extLst>
              </p:cNvPr>
              <p:cNvGrpSpPr/>
              <p:nvPr/>
            </p:nvGrpSpPr>
            <p:grpSpPr>
              <a:xfrm>
                <a:off x="5165827" y="3721608"/>
                <a:ext cx="1393999" cy="585216"/>
                <a:chOff x="1975104" y="3227832"/>
                <a:chExt cx="1393999" cy="585216"/>
              </a:xfrm>
            </p:grpSpPr>
            <p:cxnSp>
              <p:nvCxnSpPr>
                <p:cNvPr id="12" name="직선 화살표 연결선 11">
                  <a:extLst>
                    <a:ext uri="{FF2B5EF4-FFF2-40B4-BE49-F238E27FC236}">
                      <a16:creationId xmlns:a16="http://schemas.microsoft.com/office/drawing/2014/main" id="{7AFEAC93-4745-4628-A876-01255632DA7F}"/>
                    </a:ext>
                  </a:extLst>
                </p:cNvPr>
                <p:cNvCxnSpPr/>
                <p:nvPr/>
              </p:nvCxnSpPr>
              <p:spPr>
                <a:xfrm flipH="1">
                  <a:off x="1975104" y="3227832"/>
                  <a:ext cx="585216" cy="58521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직선 화살표 연결선 12">
                  <a:extLst>
                    <a:ext uri="{FF2B5EF4-FFF2-40B4-BE49-F238E27FC236}">
                      <a16:creationId xmlns:a16="http://schemas.microsoft.com/office/drawing/2014/main" id="{671B581C-93E7-4A9E-A5D9-ABC5F7718F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783887" y="3227832"/>
                  <a:ext cx="585216" cy="58521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33118-3523-4D7B-94DE-BFE4CD1F1341}"/>
                  </a:ext>
                </a:extLst>
              </p:cNvPr>
              <p:cNvSpPr txBox="1"/>
              <p:nvPr/>
            </p:nvSpPr>
            <p:spPr>
              <a:xfrm>
                <a:off x="5367338" y="1599693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No-Go Cue</a:t>
                </a:r>
                <a:endParaRPr lang="ko-KR" altLang="en-US" b="1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14501D-CE1F-459C-B8B2-052E3C4F00C2}"/>
                  </a:ext>
                </a:extLst>
              </p:cNvPr>
              <p:cNvSpPr txBox="1"/>
              <p:nvPr/>
            </p:nvSpPr>
            <p:spPr>
              <a:xfrm>
                <a:off x="4918218" y="3791711"/>
                <a:ext cx="5341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20%</a:t>
                </a:r>
                <a:endParaRPr lang="ko-KR" altLang="en-US" sz="1400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3F1B13A-3945-4456-9777-81C20FD17248}"/>
                  </a:ext>
                </a:extLst>
              </p:cNvPr>
              <p:cNvSpPr txBox="1"/>
              <p:nvPr/>
            </p:nvSpPr>
            <p:spPr>
              <a:xfrm>
                <a:off x="6243140" y="3776542"/>
                <a:ext cx="5341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80%</a:t>
                </a:r>
                <a:endParaRPr lang="ko-KR" altLang="en-US" sz="1400" dirty="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F8A5C27-931B-4F25-81C5-948F9967C01B}"/>
                  </a:ext>
                </a:extLst>
              </p:cNvPr>
              <p:cNvSpPr/>
              <p:nvPr/>
            </p:nvSpPr>
            <p:spPr>
              <a:xfrm rot="5400000">
                <a:off x="4301728" y="4883119"/>
                <a:ext cx="1481328" cy="466344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999C747-6542-442D-BC90-343D52B8CB16}"/>
                  </a:ext>
                </a:extLst>
              </p:cNvPr>
              <p:cNvSpPr/>
              <p:nvPr/>
            </p:nvSpPr>
            <p:spPr>
              <a:xfrm rot="5400000">
                <a:off x="6052334" y="4883119"/>
                <a:ext cx="1481328" cy="46634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63000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>
            <a:extLst>
              <a:ext uri="{FF2B5EF4-FFF2-40B4-BE49-F238E27FC236}">
                <a16:creationId xmlns:a16="http://schemas.microsoft.com/office/drawing/2014/main" id="{42417811-CDA2-493C-9C2E-EA835073F161}"/>
              </a:ext>
            </a:extLst>
          </p:cNvPr>
          <p:cNvGrpSpPr/>
          <p:nvPr/>
        </p:nvGrpSpPr>
        <p:grpSpPr>
          <a:xfrm>
            <a:off x="310896" y="505335"/>
            <a:ext cx="12143348" cy="4757830"/>
            <a:chOff x="310896" y="505335"/>
            <a:chExt cx="12143348" cy="4757830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0387979A-8503-4931-A8B4-377AB8D81A56}"/>
                </a:ext>
              </a:extLst>
            </p:cNvPr>
            <p:cNvGrpSpPr/>
            <p:nvPr/>
          </p:nvGrpSpPr>
          <p:grpSpPr>
            <a:xfrm>
              <a:off x="310896" y="1161288"/>
              <a:ext cx="6126596" cy="4101877"/>
              <a:chOff x="630936" y="521208"/>
              <a:chExt cx="6126596" cy="4101877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90D980A6-69B3-45C7-9FE4-55D79E9EBBD3}"/>
                  </a:ext>
                </a:extLst>
              </p:cNvPr>
              <p:cNvSpPr/>
              <p:nvPr/>
            </p:nvSpPr>
            <p:spPr>
              <a:xfrm>
                <a:off x="630936" y="521208"/>
                <a:ext cx="1115568" cy="121615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solidFill>
                      <a:schemeClr val="tx1"/>
                    </a:solidFill>
                  </a:rPr>
                  <a:t>+</a:t>
                </a:r>
                <a:endParaRPr lang="ko-KR" altLang="en-US" sz="2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7A1652CE-560E-428F-ADA6-C05DC8E05101}"/>
                  </a:ext>
                </a:extLst>
              </p:cNvPr>
              <p:cNvGrpSpPr/>
              <p:nvPr/>
            </p:nvGrpSpPr>
            <p:grpSpPr>
              <a:xfrm>
                <a:off x="1493520" y="1359408"/>
                <a:ext cx="1115568" cy="1216152"/>
                <a:chOff x="1493520" y="1359408"/>
                <a:chExt cx="1115568" cy="1216152"/>
              </a:xfrm>
            </p:grpSpPr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9C416BE8-84E1-4317-8918-2702198EB8D1}"/>
                    </a:ext>
                  </a:extLst>
                </p:cNvPr>
                <p:cNvSpPr/>
                <p:nvPr/>
              </p:nvSpPr>
              <p:spPr>
                <a:xfrm>
                  <a:off x="1493520" y="1359408"/>
                  <a:ext cx="1115568" cy="1216152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931AA27A-14BA-4EF5-BCD1-FE44350774BC}"/>
                    </a:ext>
                  </a:extLst>
                </p:cNvPr>
                <p:cNvSpPr/>
                <p:nvPr/>
              </p:nvSpPr>
              <p:spPr>
                <a:xfrm>
                  <a:off x="1705915" y="1858750"/>
                  <a:ext cx="690778" cy="2174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FD46F0F5-19BC-4938-BDCB-222B9BEDD15C}"/>
                  </a:ext>
                </a:extLst>
              </p:cNvPr>
              <p:cNvGrpSpPr/>
              <p:nvPr/>
            </p:nvGrpSpPr>
            <p:grpSpPr>
              <a:xfrm>
                <a:off x="2356104" y="2217156"/>
                <a:ext cx="1115568" cy="1216152"/>
                <a:chOff x="1493520" y="1359408"/>
                <a:chExt cx="1115568" cy="1216152"/>
              </a:xfrm>
            </p:grpSpPr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8FB5DC12-7E66-40D3-A7D2-D5DC1EF0238C}"/>
                    </a:ext>
                  </a:extLst>
                </p:cNvPr>
                <p:cNvSpPr/>
                <p:nvPr/>
              </p:nvSpPr>
              <p:spPr>
                <a:xfrm>
                  <a:off x="1493520" y="1359408"/>
                  <a:ext cx="1115568" cy="1216152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6AC1D724-BB61-4E43-A0CA-0941CDCB58E0}"/>
                    </a:ext>
                  </a:extLst>
                </p:cNvPr>
                <p:cNvSpPr/>
                <p:nvPr/>
              </p:nvSpPr>
              <p:spPr>
                <a:xfrm>
                  <a:off x="1705915" y="1858750"/>
                  <a:ext cx="690778" cy="217467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212CCB1-1D5F-4875-A787-38DD20887B0E}"/>
                  </a:ext>
                </a:extLst>
              </p:cNvPr>
              <p:cNvSpPr/>
              <p:nvPr/>
            </p:nvSpPr>
            <p:spPr>
              <a:xfrm>
                <a:off x="3259277" y="3074903"/>
                <a:ext cx="1115568" cy="121615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rgbClr val="0070C0"/>
                    </a:solidFill>
                  </a:rPr>
                  <a:t>Correct!</a:t>
                </a:r>
              </a:p>
              <a:p>
                <a:pPr algn="ctr"/>
                <a:r>
                  <a:rPr lang="en-US" altLang="ko-KR" sz="1500" dirty="0">
                    <a:solidFill>
                      <a:srgbClr val="0070C0"/>
                    </a:solidFill>
                  </a:rPr>
                  <a:t>223m sec.</a:t>
                </a:r>
                <a:endParaRPr lang="ko-KR" altLang="en-US" sz="15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CED172B3-A6DC-4165-B03D-1C3ECFEA3C67}"/>
                  </a:ext>
                </a:extLst>
              </p:cNvPr>
              <p:cNvCxnSpPr/>
              <p:nvPr/>
            </p:nvCxnSpPr>
            <p:spPr>
              <a:xfrm>
                <a:off x="687208" y="2076217"/>
                <a:ext cx="2546868" cy="254686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DBD16A4-76B9-42E6-951D-C655FCF51282}"/>
                  </a:ext>
                </a:extLst>
              </p:cNvPr>
              <p:cNvSpPr txBox="1"/>
              <p:nvPr/>
            </p:nvSpPr>
            <p:spPr>
              <a:xfrm>
                <a:off x="1307336" y="3349651"/>
                <a:ext cx="8111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/>
                  <a:t>Time</a:t>
                </a:r>
                <a:endParaRPr lang="ko-KR" altLang="en-US" sz="1800" b="1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CBAFBFC-4E8E-4DBA-904E-1E9975862E61}"/>
                  </a:ext>
                </a:extLst>
              </p:cNvPr>
              <p:cNvSpPr txBox="1"/>
              <p:nvPr/>
            </p:nvSpPr>
            <p:spPr>
              <a:xfrm>
                <a:off x="1746504" y="598455"/>
                <a:ext cx="307639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400" dirty="0"/>
                  <a:t>Fixation Cross (800 ms)</a:t>
                </a:r>
              </a:p>
              <a:p>
                <a:r>
                  <a:rPr lang="en-US" altLang="ko-KR" sz="1400" dirty="0"/>
                  <a:t>then black screen (500 ms)</a:t>
                </a:r>
                <a:endParaRPr lang="ko-KR" altLang="en-US" sz="14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612FDA0-91C5-48CB-B1B4-C91F8FAD6502}"/>
                  </a:ext>
                </a:extLst>
              </p:cNvPr>
              <p:cNvSpPr txBox="1"/>
              <p:nvPr/>
            </p:nvSpPr>
            <p:spPr>
              <a:xfrm>
                <a:off x="2609088" y="1652098"/>
                <a:ext cx="323392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400" dirty="0">
                    <a:highlight>
                      <a:srgbClr val="FFFF00"/>
                    </a:highlight>
                  </a:rPr>
                  <a:t>Go cue(100, 200, 300, 400 or 500ms)</a:t>
                </a:r>
                <a:endParaRPr lang="ko-KR" altLang="en-US" sz="1400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3C9BC5-1AD1-43CD-AA3B-6865CCD57C48}"/>
                  </a:ext>
                </a:extLst>
              </p:cNvPr>
              <p:cNvSpPr txBox="1"/>
              <p:nvPr/>
            </p:nvSpPr>
            <p:spPr>
              <a:xfrm>
                <a:off x="3523604" y="2575560"/>
                <a:ext cx="323392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400" dirty="0"/>
                  <a:t>Go target (500 ms)</a:t>
                </a:r>
                <a:endParaRPr lang="ko-KR" altLang="en-US" sz="1400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9D9C677-BEB9-4048-80EC-B6198A9829CB}"/>
                  </a:ext>
                </a:extLst>
              </p:cNvPr>
              <p:cNvSpPr txBox="1"/>
              <p:nvPr/>
            </p:nvSpPr>
            <p:spPr>
              <a:xfrm>
                <a:off x="4479036" y="3496633"/>
                <a:ext cx="216865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400"/>
                  <a:t>Feedback when correct</a:t>
                </a:r>
                <a:endParaRPr lang="ko-KR" altLang="en-US" sz="1400" dirty="0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1E43E7B1-5393-4C4C-9E58-B3A4537DA467}"/>
                </a:ext>
              </a:extLst>
            </p:cNvPr>
            <p:cNvGrpSpPr/>
            <p:nvPr/>
          </p:nvGrpSpPr>
          <p:grpSpPr>
            <a:xfrm>
              <a:off x="6327648" y="1161288"/>
              <a:ext cx="6126596" cy="4101877"/>
              <a:chOff x="630936" y="521208"/>
              <a:chExt cx="6126596" cy="4101877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FBDE5743-0C7E-498E-8A82-A107EDC96187}"/>
                  </a:ext>
                </a:extLst>
              </p:cNvPr>
              <p:cNvSpPr/>
              <p:nvPr/>
            </p:nvSpPr>
            <p:spPr>
              <a:xfrm>
                <a:off x="630936" y="521208"/>
                <a:ext cx="1115568" cy="121615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solidFill>
                      <a:schemeClr val="tx1"/>
                    </a:solidFill>
                  </a:rPr>
                  <a:t>+</a:t>
                </a:r>
                <a:endParaRPr lang="ko-KR" altLang="en-US" sz="2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02267719-F3A2-4CDD-B674-C868588DB808}"/>
                  </a:ext>
                </a:extLst>
              </p:cNvPr>
              <p:cNvGrpSpPr/>
              <p:nvPr/>
            </p:nvGrpSpPr>
            <p:grpSpPr>
              <a:xfrm>
                <a:off x="1493520" y="1359408"/>
                <a:ext cx="1115568" cy="1216152"/>
                <a:chOff x="1493520" y="1359408"/>
                <a:chExt cx="1115568" cy="1216152"/>
              </a:xfrm>
            </p:grpSpPr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8EA4AAB8-DA44-4412-9265-673CF1C11F30}"/>
                    </a:ext>
                  </a:extLst>
                </p:cNvPr>
                <p:cNvSpPr/>
                <p:nvPr/>
              </p:nvSpPr>
              <p:spPr>
                <a:xfrm>
                  <a:off x="1493520" y="1359408"/>
                  <a:ext cx="1115568" cy="1216152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2598EBF0-72AF-4C83-8CF7-6AC3D709356C}"/>
                    </a:ext>
                  </a:extLst>
                </p:cNvPr>
                <p:cNvSpPr/>
                <p:nvPr/>
              </p:nvSpPr>
              <p:spPr>
                <a:xfrm>
                  <a:off x="1705915" y="1858750"/>
                  <a:ext cx="690778" cy="2174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39BD3F93-14E4-46DB-8B99-A95588172759}"/>
                  </a:ext>
                </a:extLst>
              </p:cNvPr>
              <p:cNvGrpSpPr/>
              <p:nvPr/>
            </p:nvGrpSpPr>
            <p:grpSpPr>
              <a:xfrm>
                <a:off x="2356104" y="2217156"/>
                <a:ext cx="1115568" cy="1216152"/>
                <a:chOff x="1493520" y="1359408"/>
                <a:chExt cx="1115568" cy="1216152"/>
              </a:xfrm>
            </p:grpSpPr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1D12AD74-5922-4358-9C2B-597CF1420100}"/>
                    </a:ext>
                  </a:extLst>
                </p:cNvPr>
                <p:cNvSpPr/>
                <p:nvPr/>
              </p:nvSpPr>
              <p:spPr>
                <a:xfrm>
                  <a:off x="1493520" y="1359408"/>
                  <a:ext cx="1115568" cy="1216152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ACF66B85-BEA0-43D8-9754-06681C364501}"/>
                    </a:ext>
                  </a:extLst>
                </p:cNvPr>
                <p:cNvSpPr/>
                <p:nvPr/>
              </p:nvSpPr>
              <p:spPr>
                <a:xfrm>
                  <a:off x="1705915" y="1858750"/>
                  <a:ext cx="690778" cy="21746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4254FF1-DEEC-4F08-B02F-FB0637DA355D}"/>
                  </a:ext>
                </a:extLst>
              </p:cNvPr>
              <p:cNvSpPr/>
              <p:nvPr/>
            </p:nvSpPr>
            <p:spPr>
              <a:xfrm>
                <a:off x="3259277" y="3074903"/>
                <a:ext cx="1115568" cy="121615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rgbClr val="FF0000"/>
                    </a:solidFill>
                  </a:rPr>
                  <a:t>Incorrect!</a:t>
                </a:r>
              </a:p>
            </p:txBody>
          </p:sp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F641DFD4-B82A-46E3-877E-7953A885A04A}"/>
                  </a:ext>
                </a:extLst>
              </p:cNvPr>
              <p:cNvCxnSpPr/>
              <p:nvPr/>
            </p:nvCxnSpPr>
            <p:spPr>
              <a:xfrm>
                <a:off x="687208" y="2076217"/>
                <a:ext cx="2546868" cy="254686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47B5EC6-F74D-4C84-998B-9144F5DAA523}"/>
                  </a:ext>
                </a:extLst>
              </p:cNvPr>
              <p:cNvSpPr txBox="1"/>
              <p:nvPr/>
            </p:nvSpPr>
            <p:spPr>
              <a:xfrm>
                <a:off x="1307336" y="3349651"/>
                <a:ext cx="8111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/>
                  <a:t>Time</a:t>
                </a:r>
                <a:endParaRPr lang="ko-KR" altLang="en-US" sz="1800" b="1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1031EF8-2B04-47F7-B5E1-15F5EA2079ED}"/>
                  </a:ext>
                </a:extLst>
              </p:cNvPr>
              <p:cNvSpPr txBox="1"/>
              <p:nvPr/>
            </p:nvSpPr>
            <p:spPr>
              <a:xfrm>
                <a:off x="1746504" y="598455"/>
                <a:ext cx="307639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400" dirty="0"/>
                  <a:t>Fixation Cross (800 ms)</a:t>
                </a:r>
              </a:p>
              <a:p>
                <a:r>
                  <a:rPr lang="en-US" altLang="ko-KR" sz="1400" dirty="0"/>
                  <a:t>then black screen (500 ms)</a:t>
                </a:r>
                <a:endParaRPr lang="ko-KR" altLang="en-US" sz="1400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3661A92-CA16-40D4-951D-B54E04160993}"/>
                  </a:ext>
                </a:extLst>
              </p:cNvPr>
              <p:cNvSpPr txBox="1"/>
              <p:nvPr/>
            </p:nvSpPr>
            <p:spPr>
              <a:xfrm>
                <a:off x="2609088" y="1652098"/>
                <a:ext cx="323392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400" dirty="0"/>
                  <a:t>Go cue(100, 200, 300, 400 or 500ms)</a:t>
                </a:r>
                <a:endParaRPr lang="ko-KR" altLang="en-US" sz="1400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E0029EF-D876-4009-9550-40DE431F5ED2}"/>
                  </a:ext>
                </a:extLst>
              </p:cNvPr>
              <p:cNvSpPr txBox="1"/>
              <p:nvPr/>
            </p:nvSpPr>
            <p:spPr>
              <a:xfrm>
                <a:off x="3523604" y="2575560"/>
                <a:ext cx="323392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400"/>
                  <a:t>No-Go target (500 ms)</a:t>
                </a:r>
                <a:endParaRPr lang="ko-KR" altLang="en-US" sz="14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468643A-9FDF-4380-AE6F-172C59382F4D}"/>
                  </a:ext>
                </a:extLst>
              </p:cNvPr>
              <p:cNvSpPr txBox="1"/>
              <p:nvPr/>
            </p:nvSpPr>
            <p:spPr>
              <a:xfrm>
                <a:off x="4479036" y="3496633"/>
                <a:ext cx="216865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400" dirty="0"/>
                  <a:t>Feedback when incorrect</a:t>
                </a:r>
                <a:endParaRPr lang="ko-KR" altLang="en-US" sz="1400" dirty="0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D365056-F528-42F5-BD80-346BAD9110DB}"/>
                </a:ext>
              </a:extLst>
            </p:cNvPr>
            <p:cNvSpPr txBox="1"/>
            <p:nvPr/>
          </p:nvSpPr>
          <p:spPr>
            <a:xfrm>
              <a:off x="1983431" y="510799"/>
              <a:ext cx="10368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Go Trial</a:t>
              </a:r>
              <a:endParaRPr lang="ko-KR" altLang="en-US" b="1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9D2CF9C-D4A1-4131-9F0B-051C44C85CDC}"/>
                </a:ext>
              </a:extLst>
            </p:cNvPr>
            <p:cNvSpPr txBox="1"/>
            <p:nvPr/>
          </p:nvSpPr>
          <p:spPr>
            <a:xfrm>
              <a:off x="8610600" y="505335"/>
              <a:ext cx="1460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No-Go Trial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1848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A080ED-2B22-794C-8932-2AEE979FA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/>
          <a:lstStyle/>
          <a:p>
            <a:r>
              <a:rPr kumimoji="1" lang="en-US" altLang="ko-Kore-KR" dirty="0">
                <a:highlight>
                  <a:srgbClr val="FFFF00"/>
                </a:highlight>
              </a:rPr>
              <a:t>Blocks configuration</a:t>
            </a:r>
          </a:p>
          <a:p>
            <a:pPr lvl="1"/>
            <a:r>
              <a:rPr kumimoji="1" lang="en-US" altLang="ko-Kore-KR" dirty="0"/>
              <a:t>1. Go dominant block </a:t>
            </a:r>
            <a:r>
              <a:rPr kumimoji="1" lang="en-US" altLang="ko-KR" dirty="0"/>
              <a:t>(Go: 80%; No-Go 20%)</a:t>
            </a:r>
          </a:p>
          <a:p>
            <a:pPr lvl="1"/>
            <a:r>
              <a:rPr kumimoji="1" lang="en-US" altLang="ko-Kore-KR" dirty="0"/>
              <a:t>2. dominant block </a:t>
            </a:r>
            <a:r>
              <a:rPr kumimoji="1" lang="en-US" altLang="ko-KR" dirty="0"/>
              <a:t>(No-go: 80%; Go 20%)</a:t>
            </a:r>
          </a:p>
          <a:p>
            <a:pPr lvl="1"/>
            <a:r>
              <a:rPr kumimoji="1" lang="en-US" altLang="ko-KR" dirty="0"/>
              <a:t>You'll need to create a separate List file with an organized list of executions for each block.</a:t>
            </a:r>
          </a:p>
          <a:p>
            <a:pPr lvl="2"/>
            <a:r>
              <a:rPr kumimoji="1" lang="en-US" altLang="ko-Kore-KR" dirty="0" err="1"/>
              <a:t>CondGo.xlsx</a:t>
            </a:r>
            <a:endParaRPr kumimoji="1" lang="en-US" altLang="ko-Kore-KR" dirty="0"/>
          </a:p>
          <a:p>
            <a:pPr lvl="2"/>
            <a:r>
              <a:rPr kumimoji="1" lang="en-US" altLang="ko-Kore-KR" dirty="0" err="1"/>
              <a:t>CondNoGo.xlsx</a:t>
            </a:r>
            <a:endParaRPr kumimoji="1" lang="en-US" altLang="ko-Kore-KR" dirty="0"/>
          </a:p>
          <a:p>
            <a:pPr lvl="1"/>
            <a:endParaRPr kumimoji="1" lang="en-US" altLang="ko-Kore-KR" dirty="0"/>
          </a:p>
          <a:p>
            <a:r>
              <a:rPr kumimoji="1" lang="en-US" altLang="ko-Kore-KR" dirty="0"/>
              <a:t>Cue’s </a:t>
            </a:r>
            <a:r>
              <a:rPr kumimoji="1" lang="en-US" altLang="en-US" dirty="0"/>
              <a:t>presentation time</a:t>
            </a:r>
            <a:endParaRPr kumimoji="1" lang="en-US" altLang="ko-KR" dirty="0"/>
          </a:p>
          <a:p>
            <a:pPr lvl="1"/>
            <a:r>
              <a:rPr kumimoji="1" lang="en-US" altLang="ko-KR" dirty="0">
                <a:highlight>
                  <a:srgbClr val="FFFF00"/>
                </a:highlight>
              </a:rPr>
              <a:t>100,</a:t>
            </a:r>
            <a:r>
              <a:rPr kumimoji="1" lang="ko-KR" altLang="en-US" dirty="0">
                <a:highlight>
                  <a:srgbClr val="FFFF00"/>
                </a:highlight>
              </a:rPr>
              <a:t> </a:t>
            </a:r>
            <a:r>
              <a:rPr kumimoji="1" lang="en-US" altLang="ko-KR" dirty="0">
                <a:highlight>
                  <a:srgbClr val="FFFF00"/>
                </a:highlight>
              </a:rPr>
              <a:t>200,</a:t>
            </a:r>
            <a:r>
              <a:rPr kumimoji="1" lang="ko-KR" altLang="en-US" dirty="0">
                <a:highlight>
                  <a:srgbClr val="FFFF00"/>
                </a:highlight>
              </a:rPr>
              <a:t> </a:t>
            </a:r>
            <a:r>
              <a:rPr kumimoji="1" lang="en-US" altLang="ko-KR" dirty="0">
                <a:highlight>
                  <a:srgbClr val="FFFF00"/>
                </a:highlight>
              </a:rPr>
              <a:t>300,</a:t>
            </a:r>
            <a:r>
              <a:rPr kumimoji="1" lang="ko-KR" altLang="en-US" dirty="0">
                <a:highlight>
                  <a:srgbClr val="FFFF00"/>
                </a:highlight>
              </a:rPr>
              <a:t> </a:t>
            </a:r>
            <a:r>
              <a:rPr kumimoji="1" lang="en-US" altLang="ko-KR" dirty="0">
                <a:highlight>
                  <a:srgbClr val="FFFF00"/>
                </a:highlight>
              </a:rPr>
              <a:t>400,</a:t>
            </a:r>
            <a:r>
              <a:rPr kumimoji="1" lang="ko-KR" altLang="en-US" dirty="0">
                <a:highlight>
                  <a:srgbClr val="FFFF00"/>
                </a:highlight>
              </a:rPr>
              <a:t> </a:t>
            </a:r>
            <a:r>
              <a:rPr kumimoji="1" lang="en-US" altLang="ko-KR" dirty="0">
                <a:highlight>
                  <a:srgbClr val="FFFF00"/>
                </a:highlight>
              </a:rPr>
              <a:t>500</a:t>
            </a:r>
            <a:r>
              <a:rPr kumimoji="1" lang="en-US" altLang="ko-KR" dirty="0"/>
              <a:t>ms.</a:t>
            </a:r>
          </a:p>
          <a:p>
            <a:pPr lvl="1"/>
            <a:r>
              <a:rPr kumimoji="1" lang="en-US" altLang="ko-Kore-KR" dirty="0"/>
              <a:t>List included.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11563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169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Hojin</dc:creator>
  <cp:lastModifiedBy>Singh, Harsha Bardhan</cp:lastModifiedBy>
  <cp:revision>11</cp:revision>
  <dcterms:created xsi:type="dcterms:W3CDTF">2021-04-27T02:39:07Z</dcterms:created>
  <dcterms:modified xsi:type="dcterms:W3CDTF">2025-04-21T13:48:13Z</dcterms:modified>
</cp:coreProperties>
</file>