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63" r:id="rId5"/>
    <p:sldId id="282" r:id="rId6"/>
    <p:sldId id="287" r:id="rId7"/>
    <p:sldId id="288" r:id="rId8"/>
    <p:sldId id="294" r:id="rId9"/>
    <p:sldId id="309" r:id="rId10"/>
    <p:sldId id="291" r:id="rId11"/>
    <p:sldId id="305" r:id="rId12"/>
    <p:sldId id="310" r:id="rId13"/>
    <p:sldId id="311" r:id="rId14"/>
    <p:sldId id="312" r:id="rId15"/>
    <p:sldId id="313" r:id="rId16"/>
    <p:sldId id="31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2E8"/>
    <a:srgbClr val="CFE4CD"/>
    <a:srgbClr val="63666A"/>
    <a:srgbClr val="299D37"/>
    <a:srgbClr val="33363A"/>
    <a:srgbClr val="006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58" autoAdjust="0"/>
    <p:restoredTop sz="86391" autoAdjust="0"/>
  </p:normalViewPr>
  <p:slideViewPr>
    <p:cSldViewPr snapToObjects="1">
      <p:cViewPr varScale="1">
        <p:scale>
          <a:sx n="87" d="100"/>
          <a:sy n="87" d="100"/>
        </p:scale>
        <p:origin x="101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CB5E6-3B4D-1645-A123-7A9EB05545A6}" type="datetimeFigureOut">
              <a:rPr lang="en-US" smtClean="0"/>
              <a:t>3/5/2014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2C469-1615-F447-9E6C-CE594524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7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A382-1ECA-4058-A505-364BBC4E4FCD}" type="datetimeFigureOut">
              <a:rPr lang="en-US" smtClean="0"/>
              <a:pPr/>
              <a:t>3/5/2014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56DA6-F42D-49D2-B1E0-717DB207DD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6DA6-F42D-49D2-B1E0-717DB207DD6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05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6DA6-F42D-49D2-B1E0-717DB207DD6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197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7A85519B-0C79-4704-85DF-0C2D3B0D2449}" type="slidenum">
              <a:rPr lang="en-US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6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3776" y="344778"/>
            <a:ext cx="8257032" cy="769441"/>
          </a:xfrm>
        </p:spPr>
        <p:txBody>
          <a:bodyPr>
            <a:noAutofit/>
          </a:bodyPr>
          <a:lstStyle>
            <a:lvl1pPr algn="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974632"/>
            <a:ext cx="8257032" cy="120916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30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</a:t>
            </a:r>
          </a:p>
          <a:p>
            <a:r>
              <a:rPr lang="en-US" dirty="0" smtClean="0"/>
              <a:t>Presenter</a:t>
            </a:r>
          </a:p>
          <a:p>
            <a:r>
              <a:rPr lang="en-US" dirty="0" smtClean="0"/>
              <a:t>Presenter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3054" y="6410140"/>
            <a:ext cx="2133600" cy="365125"/>
          </a:xfrm>
        </p:spPr>
        <p:txBody>
          <a:bodyPr/>
          <a:lstStyle/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87475" y="4733925"/>
            <a:ext cx="7299325" cy="967628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Event Name</a:t>
            </a:r>
          </a:p>
          <a:p>
            <a:pPr lvl="0"/>
            <a:r>
              <a:rPr lang="en-US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37217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93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95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76" y="344778"/>
            <a:ext cx="8257032" cy="769441"/>
          </a:xfrm>
        </p:spPr>
        <p:txBody>
          <a:bodyPr>
            <a:noAutofit/>
          </a:bodyPr>
          <a:lstStyle>
            <a:lvl1pPr algn="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974632"/>
            <a:ext cx="8257032" cy="1209164"/>
          </a:xfr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30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87475" y="4733925"/>
            <a:ext cx="7299325" cy="967628"/>
          </a:xfrm>
        </p:spPr>
        <p:txBody>
          <a:bodyPr>
            <a:noAutofit/>
          </a:bodyPr>
          <a:lstStyle>
            <a:lvl1pPr marL="0" indent="0" algn="r">
              <a:buNone/>
              <a:defRPr sz="24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0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9808" y="1198938"/>
            <a:ext cx="8110728" cy="672891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49808" y="1807280"/>
            <a:ext cx="8110728" cy="871373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7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kern="1200" dirty="0">
                <a:solidFill>
                  <a:schemeClr val="accent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Clr>
                <a:srgbClr val="299D37"/>
              </a:buClr>
              <a:buSzPct val="150000"/>
              <a:buFont typeface="Arial"/>
              <a:buChar char="•"/>
              <a:defRPr lang="en-US" sz="32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>
              <a:lnSpc>
                <a:spcPct val="90000"/>
              </a:lnSpc>
              <a:spcBef>
                <a:spcPts val="568"/>
              </a:spcBef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>
              <a:lnSpc>
                <a:spcPct val="90000"/>
              </a:lnSpc>
              <a:spcBef>
                <a:spcPts val="568"/>
              </a:spcBef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>
              <a:lnSpc>
                <a:spcPct val="90000"/>
              </a:lnSpc>
              <a:spcBef>
                <a:spcPts val="568"/>
              </a:spcBef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lnSpc>
                <a:spcPct val="90000"/>
              </a:lnSpc>
              <a:spcBef>
                <a:spcPts val="568"/>
              </a:spcBef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9668" y="6490000"/>
            <a:ext cx="2133600" cy="365125"/>
          </a:xfrm>
        </p:spPr>
        <p:txBody>
          <a:bodyPr/>
          <a:lstStyle>
            <a:lvl1pPr algn="l">
              <a:defRPr/>
            </a:lvl1pPr>
          </a:lstStyle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49808" y="1261872"/>
            <a:ext cx="8110728" cy="672891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49808" y="1892808"/>
            <a:ext cx="8110728" cy="871373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26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307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54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16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6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49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01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01130_Smarter_PPT_v5r12.jp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208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 algn="l" defTabSz="457200" rtl="0" eaLnBrk="1" latinLnBrk="0" hangingPunct="1">
              <a:spcBef>
                <a:spcPct val="20000"/>
              </a:spcBef>
              <a:buClr>
                <a:srgbClr val="299D37"/>
              </a:buClr>
              <a:buSzPct val="150000"/>
              <a:buFont typeface="Arial"/>
              <a:buChar char="•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054" y="637786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0BF9025-D128-CC4B-B075-F0A35CC9F1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5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lang="en-US" sz="3200" b="1" kern="1200" dirty="0">
          <a:solidFill>
            <a:schemeClr val="accent4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568"/>
        </a:spcBef>
        <a:buClr>
          <a:schemeClr val="accent1"/>
        </a:buClr>
        <a:buSzPct val="125000"/>
        <a:buFont typeface="Arial"/>
        <a:buChar char="•"/>
        <a:defRPr lang="en-US" sz="3200" kern="1200" dirty="0" smtClean="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568"/>
        </a:spcBef>
        <a:buFont typeface="Arial"/>
        <a:buChar char="–"/>
        <a:defRPr sz="28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568"/>
        </a:spcBef>
        <a:buFont typeface="Arial"/>
        <a:buChar char="•"/>
        <a:defRPr sz="24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568"/>
        </a:spcBef>
        <a:buFont typeface="Arial"/>
        <a:buChar char="–"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568"/>
        </a:spcBef>
        <a:buFont typeface="Arial"/>
        <a:buChar char="»"/>
        <a:defRPr sz="2000" kern="1200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wa.org/site/PageServer?pagename=research_teacher_effectiveness2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that.com/2013/01/blooms-two-sigma-problem-revisited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www.ofthat.com/2012/02/perverse-vocabulary-of-feedback-loop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71022"/>
            <a:ext cx="8446008" cy="1043198"/>
          </a:xfrm>
        </p:spPr>
        <p:txBody>
          <a:bodyPr/>
          <a:lstStyle/>
          <a:p>
            <a:r>
              <a:rPr lang="en-US" dirty="0" smtClean="0"/>
              <a:t>Innovation in Assessments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1438182"/>
            <a:ext cx="8257032" cy="106532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2"/>
                </a:solidFill>
              </a:rPr>
              <a:t>Brandt Redd, CTO, Smarter Balanced</a:t>
            </a:r>
          </a:p>
          <a:p>
            <a:pPr>
              <a:lnSpc>
                <a:spcPct val="110000"/>
              </a:lnSpc>
            </a:pPr>
            <a:r>
              <a:rPr lang="en-US" dirty="0" smtClean="0">
                <a:solidFill>
                  <a:schemeClr val="bg2"/>
                </a:solidFill>
              </a:rPr>
              <a:t>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 smtClean="0"/>
              <a:t>SXSWedu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5 March 2014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128712"/>
            <a:ext cx="865822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3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133475"/>
            <a:ext cx="85629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56212" r="936" b="999"/>
          <a:stretch/>
        </p:blipFill>
        <p:spPr>
          <a:xfrm>
            <a:off x="609600" y="363538"/>
            <a:ext cx="8001000" cy="60270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3581400"/>
            <a:ext cx="1905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This is a mockup. Many things will change before the design is finalized.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461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SmarterApp.org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b="1" dirty="0"/>
              <a:t>Smarter Balanced: </a:t>
            </a:r>
            <a:r>
              <a:rPr lang="en-US" dirty="0"/>
              <a:t>A consortium of states developing common assessments for ELA and Mathematics that are aligned to the Common Core State Standards.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b="1" dirty="0" err="1"/>
              <a:t>SmarterApp</a:t>
            </a:r>
            <a:r>
              <a:rPr lang="en-US" b="1" dirty="0"/>
              <a:t>: </a:t>
            </a:r>
            <a:r>
              <a:rPr lang="en-US" dirty="0"/>
              <a:t>A community of organizations devoted to collaboration on an open </a:t>
            </a:r>
            <a:r>
              <a:rPr lang="en-US" dirty="0" smtClean="0"/>
              <a:t>licensed software </a:t>
            </a:r>
            <a:r>
              <a:rPr lang="en-US" dirty="0"/>
              <a:t>suite for the support of educational assessment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7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122" y="274638"/>
            <a:ext cx="7021677" cy="1143000"/>
          </a:xfrm>
        </p:spPr>
        <p:txBody>
          <a:bodyPr/>
          <a:lstStyle/>
          <a:p>
            <a:pPr algn="l"/>
            <a:r>
              <a:rPr lang="en-US" dirty="0" smtClean="0"/>
              <a:t>Theory 1:</a:t>
            </a:r>
            <a:br>
              <a:rPr lang="en-US" dirty="0" smtClean="0"/>
            </a:br>
            <a:r>
              <a:rPr lang="en-US" dirty="0" smtClean="0"/>
              <a:t>Standards and Accountability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2" y="2028041"/>
            <a:ext cx="5371551" cy="15475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NCLB delivered 50 states’ Standards and associated assessments</a:t>
            </a:r>
          </a:p>
          <a:p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2" y="159512"/>
            <a:ext cx="1559151" cy="137325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5972" y="3783368"/>
            <a:ext cx="5113538" cy="1530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Clr>
                <a:srgbClr val="299D37"/>
              </a:buClr>
              <a:buSzPct val="150000"/>
              <a:buFont typeface="Arial"/>
              <a:buChar char="•"/>
              <a:defRPr lang="en-US" sz="32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Result has been moderate improvement mostly in lower grades</a:t>
            </a:r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64" y="1443888"/>
            <a:ext cx="3607989" cy="2474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64" y="4182073"/>
            <a:ext cx="3607989" cy="232630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300" y="1264024"/>
            <a:ext cx="5077589" cy="4152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122" y="274638"/>
            <a:ext cx="7021677" cy="1143000"/>
          </a:xfrm>
        </p:spPr>
        <p:txBody>
          <a:bodyPr/>
          <a:lstStyle/>
          <a:p>
            <a:pPr algn="l"/>
            <a:r>
              <a:rPr lang="en-US" dirty="0" smtClean="0"/>
              <a:t>Theory 2:</a:t>
            </a:r>
            <a:br>
              <a:rPr lang="en-US" dirty="0" smtClean="0"/>
            </a:br>
            <a:r>
              <a:rPr lang="en-US" dirty="0" smtClean="0"/>
              <a:t>Highly Qualified Teacher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72" y="2028040"/>
            <a:ext cx="3601055" cy="42491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Teacher quality is an important factor affecting student performance. But impact is insufficient to overcome student background.</a:t>
            </a:r>
          </a:p>
          <a:p>
            <a:pPr>
              <a:lnSpc>
                <a:spcPct val="100000"/>
              </a:lnSpc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2" y="165509"/>
            <a:ext cx="1559150" cy="13612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93301" y="5411812"/>
            <a:ext cx="54714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Education </a:t>
            </a:r>
            <a:r>
              <a:rPr lang="en-US" sz="1100" dirty="0" smtClean="0"/>
              <a:t>Writers </a:t>
            </a:r>
            <a:r>
              <a:rPr lang="en-US" sz="1100" dirty="0"/>
              <a:t>Association</a:t>
            </a:r>
            <a:br>
              <a:rPr lang="en-US" sz="1100" dirty="0"/>
            </a:br>
            <a:r>
              <a:rPr lang="en-US" sz="1100" dirty="0">
                <a:hlinkClick r:id="rId5"/>
              </a:rPr>
              <a:t>http://</a:t>
            </a:r>
            <a:r>
              <a:rPr lang="en-US" sz="1100" dirty="0" smtClean="0">
                <a:hlinkClick r:id="rId5"/>
              </a:rPr>
              <a:t>www.ewa.org/site/PageServer?pagename=research_teacher_effectiveness2</a:t>
            </a:r>
            <a:r>
              <a:rPr lang="en-US" sz="1100" dirty="0"/>
              <a:t/>
            </a:r>
            <a:br>
              <a:rPr lang="en-US" sz="1100" dirty="0"/>
            </a:br>
            <a:endParaRPr lang="en-US" sz="11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0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5122" y="274638"/>
            <a:ext cx="7021677" cy="1143000"/>
          </a:xfrm>
        </p:spPr>
        <p:txBody>
          <a:bodyPr/>
          <a:lstStyle/>
          <a:p>
            <a:pPr algn="l"/>
            <a:r>
              <a:rPr lang="en-US" dirty="0" smtClean="0"/>
              <a:t>Theory 3:</a:t>
            </a:r>
            <a:br>
              <a:rPr lang="en-US" dirty="0" smtClean="0"/>
            </a:br>
            <a:r>
              <a:rPr lang="en-US" dirty="0" smtClean="0"/>
              <a:t>Personalized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510456"/>
            <a:ext cx="7190117" cy="25698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 smtClean="0"/>
              <a:t>Personalized Learning programs consistently achieve 1-2 standard deviations better performance when compared with conventional instruction. This converts to roughly 2-4 times improvement in yearly progress.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72" y="162145"/>
            <a:ext cx="1565984" cy="1367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2913" y="6064370"/>
            <a:ext cx="6101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www.ofthat.com/2013/01/blooms-two-sigma-problem-revisited.html</a:t>
            </a:r>
            <a:endParaRPr lang="en-US" sz="1400" dirty="0" smtClean="0"/>
          </a:p>
          <a:p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www.ofthat.com/2012/02/perverse-vocabulary-of-feedback-loops.html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352" y="3833092"/>
            <a:ext cx="5630674" cy="1765451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8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Theories of</a:t>
            </a:r>
            <a:br>
              <a:rPr lang="en-US" dirty="0" smtClean="0"/>
            </a:br>
            <a:r>
              <a:rPr lang="en-US" dirty="0" smtClean="0"/>
              <a:t>Educational Improvement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086" y="1410743"/>
            <a:ext cx="6633714" cy="1504991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/>
              <a:t>Standards and Accountability</a:t>
            </a:r>
          </a:p>
          <a:p>
            <a:r>
              <a:rPr lang="en-US" sz="2400" dirty="0" smtClean="0"/>
              <a:t>Better assessment of student skills encourages better teaching.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6" y="1410743"/>
            <a:ext cx="1559151" cy="137325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053086" y="3047894"/>
            <a:ext cx="6633714" cy="15690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Clr>
                <a:srgbClr val="299D37"/>
              </a:buClr>
              <a:buSzPct val="150000"/>
              <a:buFont typeface="Arial"/>
              <a:buChar char="•"/>
              <a:defRPr lang="en-US" sz="32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 smtClean="0"/>
              <a:t>Highly Qualified Teacher</a:t>
            </a:r>
          </a:p>
          <a:p>
            <a:r>
              <a:rPr lang="en-US" sz="2400" dirty="0" smtClean="0"/>
              <a:t>Teachers are supported in formative efforts, guided by interim results and informed by summative reports.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7" y="3047894"/>
            <a:ext cx="1559150" cy="136125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053086" y="4667991"/>
            <a:ext cx="6633714" cy="180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Clr>
                <a:srgbClr val="299D37"/>
              </a:buClr>
              <a:buSzPct val="150000"/>
              <a:buFont typeface="Arial"/>
              <a:buChar char="•"/>
              <a:defRPr lang="en-US" sz="3200" kern="1200" dirty="0" smtClean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Font typeface="Arial"/>
              <a:buChar char="–"/>
              <a:defRPr sz="28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Font typeface="Arial"/>
              <a:buChar char="•"/>
              <a:defRPr sz="24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457200" rtl="0" eaLnBrk="1" latinLnBrk="0" hangingPunct="1">
              <a:lnSpc>
                <a:spcPct val="90000"/>
              </a:lnSpc>
              <a:spcBef>
                <a:spcPts val="568"/>
              </a:spcBef>
              <a:buFont typeface="Arial"/>
              <a:buChar char="»"/>
              <a:defRPr sz="2000" kern="120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800" b="1" dirty="0" smtClean="0"/>
              <a:t>Personalized Learning</a:t>
            </a:r>
          </a:p>
          <a:p>
            <a:r>
              <a:rPr lang="en-US" sz="2400" dirty="0" smtClean="0"/>
              <a:t>Interim assessments measure student progress and guide instruction during the school year.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57" y="4667991"/>
            <a:ext cx="1565984" cy="13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441029"/>
            <a:ext cx="6838950" cy="450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4178" y="1122224"/>
            <a:ext cx="2541750" cy="5269899"/>
          </a:xfrm>
        </p:spPr>
        <p:txBody>
          <a:bodyPr>
            <a:normAutofit fontScale="92500"/>
          </a:bodyPr>
          <a:lstStyle/>
          <a:p>
            <a:pPr marL="347663" indent="-347663" eaLnBrk="1" hangingPunct="1">
              <a:spcBef>
                <a:spcPts val="600"/>
              </a:spcBef>
              <a:buClr>
                <a:schemeClr val="accent1"/>
              </a:buClr>
            </a:pPr>
            <a:r>
              <a:rPr lang="en-US" sz="2200" dirty="0" smtClean="0">
                <a:solidFill>
                  <a:schemeClr val="tx2"/>
                </a:solidFill>
              </a:rPr>
              <a:t>24 </a:t>
            </a:r>
            <a:r>
              <a:rPr lang="en-US" sz="2200" dirty="0" smtClean="0"/>
              <a:t>member states and territories</a:t>
            </a:r>
            <a:r>
              <a:rPr lang="en-US" sz="2200" dirty="0" smtClean="0">
                <a:solidFill>
                  <a:schemeClr val="tx2"/>
                </a:solidFill>
              </a:rPr>
              <a:t> representing </a:t>
            </a:r>
            <a:r>
              <a:rPr lang="en-US" sz="2200" dirty="0" smtClean="0"/>
              <a:t>39</a:t>
            </a:r>
            <a:r>
              <a:rPr lang="en-US" sz="2200" dirty="0" smtClean="0">
                <a:solidFill>
                  <a:schemeClr val="tx2"/>
                </a:solidFill>
              </a:rPr>
              <a:t>% of K-12 students</a:t>
            </a:r>
          </a:p>
          <a:p>
            <a:pPr marL="0" indent="0" eaLnBrk="1" hangingPunct="1">
              <a:spcBef>
                <a:spcPts val="600"/>
              </a:spcBef>
              <a:buClr>
                <a:schemeClr val="accent1"/>
              </a:buClr>
              <a:buNone/>
            </a:pPr>
            <a:endParaRPr lang="en-US" sz="1300" dirty="0" smtClean="0">
              <a:solidFill>
                <a:schemeClr val="tx2"/>
              </a:solidFill>
            </a:endParaRPr>
          </a:p>
          <a:p>
            <a:pPr marL="347663" indent="-347663" eaLnBrk="1" hangingPunct="1">
              <a:spcBef>
                <a:spcPts val="600"/>
              </a:spcBef>
              <a:buClr>
                <a:schemeClr val="accent1"/>
              </a:buClr>
            </a:pPr>
            <a:r>
              <a:rPr lang="en-US" sz="2200" dirty="0" smtClean="0">
                <a:solidFill>
                  <a:schemeClr val="tx2"/>
                </a:solidFill>
              </a:rPr>
              <a:t>22 Governing States, 1 Advisory State, 1 Affiliate Member</a:t>
            </a:r>
          </a:p>
          <a:p>
            <a:pPr marL="0" indent="0" eaLnBrk="1" hangingPunct="1">
              <a:spcBef>
                <a:spcPts val="600"/>
              </a:spcBef>
              <a:buClr>
                <a:schemeClr val="accent1"/>
              </a:buClr>
              <a:buNone/>
            </a:pPr>
            <a:endParaRPr lang="en-US" sz="1300" dirty="0" smtClean="0">
              <a:solidFill>
                <a:schemeClr val="tx2"/>
              </a:solidFill>
            </a:endParaRPr>
          </a:p>
          <a:p>
            <a:pPr marL="347663" indent="-347663" eaLnBrk="1" hangingPunct="1">
              <a:spcBef>
                <a:spcPts val="600"/>
              </a:spcBef>
              <a:buClr>
                <a:schemeClr val="accent1"/>
              </a:buClr>
            </a:pPr>
            <a:r>
              <a:rPr lang="en-US" sz="2200" dirty="0" smtClean="0">
                <a:solidFill>
                  <a:schemeClr val="tx2"/>
                </a:solidFill>
              </a:rPr>
              <a:t>Washington state is fiscal agent</a:t>
            </a:r>
          </a:p>
          <a:p>
            <a:pPr marL="0" indent="0" eaLnBrk="1" hangingPunct="1">
              <a:spcBef>
                <a:spcPts val="600"/>
              </a:spcBef>
              <a:buClr>
                <a:schemeClr val="accent1"/>
              </a:buClr>
              <a:buNone/>
            </a:pPr>
            <a:endParaRPr lang="en-US" sz="1300" dirty="0" smtClean="0">
              <a:solidFill>
                <a:schemeClr val="tx2"/>
              </a:solidFill>
            </a:endParaRPr>
          </a:p>
          <a:p>
            <a:pPr marL="347663" indent="-347663" eaLnBrk="1" hangingPunct="1">
              <a:spcBef>
                <a:spcPts val="600"/>
              </a:spcBef>
              <a:buClr>
                <a:schemeClr val="accent1"/>
              </a:buClr>
            </a:pPr>
            <a:r>
              <a:rPr lang="en-US" sz="2200" dirty="0" smtClean="0">
                <a:solidFill>
                  <a:schemeClr val="tx2"/>
                </a:solidFill>
              </a:rPr>
              <a:t>UCLA Graduate School of Education will be permanent home.</a:t>
            </a:r>
          </a:p>
        </p:txBody>
      </p:sp>
      <p:sp>
        <p:nvSpPr>
          <p:cNvPr id="7" name="5-Point Star 6"/>
          <p:cNvSpPr/>
          <p:nvPr/>
        </p:nvSpPr>
        <p:spPr>
          <a:xfrm>
            <a:off x="2761776" y="3680375"/>
            <a:ext cx="266612" cy="22847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5-Point Star 1"/>
          <p:cNvSpPr/>
          <p:nvPr/>
        </p:nvSpPr>
        <p:spPr>
          <a:xfrm>
            <a:off x="2895082" y="1643877"/>
            <a:ext cx="266612" cy="228474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National Consortium of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6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600"/>
              </a:spcBef>
              <a:defRPr/>
            </a:pPr>
            <a:r>
              <a:rPr b="1" dirty="0" smtClean="0"/>
              <a:t>A Balanced Assessment System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5725" y="2095967"/>
            <a:ext cx="1479550" cy="2701925"/>
          </a:xfrm>
          <a:prstGeom prst="roundRect">
            <a:avLst>
              <a:gd name="adj" fmla="val 7177"/>
            </a:avLst>
          </a:prstGeom>
          <a:solidFill>
            <a:schemeClr val="bg2"/>
          </a:solidFill>
          <a:ln w="1397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Common Core State Standards specify </a:t>
            </a:r>
          </a:p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K-12 expectations for college and career readiness</a:t>
            </a:r>
            <a:endParaRPr lang="en-US" u="sng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Notched Right Arrow 67"/>
          <p:cNvSpPr/>
          <p:nvPr/>
        </p:nvSpPr>
        <p:spPr>
          <a:xfrm>
            <a:off x="1893888" y="2983379"/>
            <a:ext cx="1098550" cy="585788"/>
          </a:xfrm>
          <a:prstGeom prst="notchedRightArrow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577138" y="2140417"/>
            <a:ext cx="1481137" cy="2701925"/>
          </a:xfrm>
          <a:prstGeom prst="roundRect">
            <a:avLst>
              <a:gd name="adj" fmla="val 7177"/>
            </a:avLst>
          </a:prstGeom>
          <a:solidFill>
            <a:schemeClr val="bg2"/>
          </a:solidFill>
          <a:ln w="13970">
            <a:noFill/>
          </a:ln>
          <a:effectLst>
            <a:outerShdw blurRad="50800" dist="508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All students leave </a:t>
            </a:r>
            <a:b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high school college </a:t>
            </a:r>
            <a:b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and career ready </a:t>
            </a:r>
          </a:p>
        </p:txBody>
      </p:sp>
      <p:sp>
        <p:nvSpPr>
          <p:cNvPr id="21" name="Notched Right Arrow 20"/>
          <p:cNvSpPr/>
          <p:nvPr/>
        </p:nvSpPr>
        <p:spPr>
          <a:xfrm>
            <a:off x="6138863" y="2983379"/>
            <a:ext cx="1096962" cy="585788"/>
          </a:xfrm>
          <a:prstGeom prst="notchedRightArrow">
            <a:avLst/>
          </a:prstGeom>
          <a:solidFill>
            <a:schemeClr val="tx1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Isosceles Triangle 4"/>
          <p:cNvSpPr/>
          <p:nvPr/>
        </p:nvSpPr>
        <p:spPr>
          <a:xfrm>
            <a:off x="2644775" y="1507004"/>
            <a:ext cx="3703638" cy="3457575"/>
          </a:xfrm>
          <a:prstGeom prst="triangle">
            <a:avLst/>
          </a:prstGeom>
          <a:solidFill>
            <a:schemeClr val="tx1"/>
          </a:solidFill>
          <a:ln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Teachers </a:t>
            </a:r>
            <a:r>
              <a:rPr lang="en-US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and schools have information and tools they need to improve teaching and </a:t>
            </a:r>
            <a:r>
              <a:rPr lang="en-US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learning</a:t>
            </a:r>
            <a:endParaRPr lang="en-US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5187950" y="4630177"/>
            <a:ext cx="2076450" cy="117951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 defTabSz="711200">
              <a:lnSpc>
                <a:spcPct val="9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Interim assessments </a:t>
            </a: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Flexible, open, used for actionable feedback</a:t>
            </a:r>
          </a:p>
        </p:txBody>
      </p:sp>
      <p:sp>
        <p:nvSpPr>
          <p:cNvPr id="23" name="Rounded Rectangle 22"/>
          <p:cNvSpPr>
            <a:spLocks noChangeArrowheads="1"/>
          </p:cNvSpPr>
          <p:nvPr/>
        </p:nvSpPr>
        <p:spPr bwMode="auto">
          <a:xfrm>
            <a:off x="3479800" y="1289517"/>
            <a:ext cx="2073275" cy="11747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2"/>
            </a:solidFill>
            <a:round/>
            <a:headEnd/>
            <a:tailEnd/>
          </a:ln>
        </p:spPr>
        <p:txBody>
          <a:bodyPr anchor="ctr"/>
          <a:lstStyle/>
          <a:p>
            <a:pPr algn="ctr" defTabSz="711200">
              <a:lnSpc>
                <a:spcPct val="90000"/>
              </a:lnSpc>
            </a:pPr>
            <a:r>
              <a:rPr lang="en-US" sz="140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Summative assessments </a:t>
            </a:r>
          </a:p>
          <a:p>
            <a:pPr algn="ctr" defTabSz="711200">
              <a:lnSpc>
                <a:spcPct val="90000"/>
              </a:lnSpc>
            </a:pPr>
            <a:r>
              <a:rPr lang="en-US" sz="1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Benchmarked to college and career readiness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817688" y="4614302"/>
            <a:ext cx="2071687" cy="117951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pPr algn="ctr" defTabSz="711200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Teacher resources for </a:t>
            </a:r>
          </a:p>
          <a:p>
            <a:pPr algn="ctr" defTabSz="711200">
              <a:lnSpc>
                <a:spcPct val="90000"/>
              </a:lnSpc>
              <a:defRPr/>
            </a:pPr>
            <a:r>
              <a:rPr lang="en-US" sz="14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formative assessment practices</a:t>
            </a:r>
          </a:p>
          <a:p>
            <a:pPr algn="ctr" defTabSz="711200">
              <a:lnSpc>
                <a:spcPct val="90000"/>
              </a:lnSpc>
              <a:defRPr/>
            </a:pPr>
            <a:r>
              <a:rPr lang="en-US" sz="1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to improve instruction</a:t>
            </a:r>
          </a:p>
        </p:txBody>
      </p:sp>
    </p:spTree>
    <p:extLst>
      <p:ext uri="{BB962C8B-B14F-4D97-AF65-F5344CB8AC3E}">
        <p14:creationId xmlns:p14="http://schemas.microsoft.com/office/powerpoint/2010/main" val="210446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1" y="1295400"/>
            <a:ext cx="8633319" cy="44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F9025-D128-CC4B-B075-F0A35CC9F15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085850"/>
            <a:ext cx="86391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46853"/>
      </p:ext>
    </p:extLst>
  </p:cSld>
  <p:clrMapOvr>
    <a:masterClrMapping/>
  </p:clrMapOvr>
</p:sld>
</file>

<file path=ppt/theme/theme1.xml><?xml version="1.0" encoding="utf-8"?>
<a:theme xmlns:a="http://schemas.openxmlformats.org/drawingml/2006/main" name="11_Office Theme">
  <a:themeElements>
    <a:clrScheme name="Smarter Balanced Colors">
      <a:dk1>
        <a:srgbClr val="63666A"/>
      </a:dk1>
      <a:lt1>
        <a:srgbClr val="FFFFFF"/>
      </a:lt1>
      <a:dk2>
        <a:srgbClr val="000000"/>
      </a:dk2>
      <a:lt2>
        <a:srgbClr val="0085AD"/>
      </a:lt2>
      <a:accent1>
        <a:srgbClr val="43B02A"/>
      </a:accent1>
      <a:accent2>
        <a:srgbClr val="84BD00"/>
      </a:accent2>
      <a:accent3>
        <a:srgbClr val="00B5E2"/>
      </a:accent3>
      <a:accent4>
        <a:srgbClr val="006298"/>
      </a:accent4>
      <a:accent5>
        <a:srgbClr val="8A1538"/>
      </a:accent5>
      <a:accent6>
        <a:srgbClr val="63666A"/>
      </a:accent6>
      <a:hlink>
        <a:srgbClr val="0085AD"/>
      </a:hlink>
      <a:folHlink>
        <a:srgbClr val="8A15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006B61285DA54D985F6EF31F98CD5E" ma:contentTypeVersion="1" ma:contentTypeDescription="Create a new document." ma:contentTypeScope="" ma:versionID="61cf456a0b489fffe39999cf446ee6aa">
  <xsd:schema xmlns:xsd="http://www.w3.org/2001/XMLSchema" xmlns:xs="http://www.w3.org/2001/XMLSchema" xmlns:p="http://schemas.microsoft.com/office/2006/metadata/properties" xmlns:ns2="097c4ac9-f58d-4451-b067-b3927d9f3aa2" targetNamespace="http://schemas.microsoft.com/office/2006/metadata/properties" ma:root="true" ma:fieldsID="a96cb31cdcfda90b7b63403650b3869f" ns2:_="">
    <xsd:import namespace="097c4ac9-f58d-4451-b067-b3927d9f3aa2"/>
    <xsd:element name="properties">
      <xsd:complexType>
        <xsd:sequence>
          <xsd:element name="documentManagement">
            <xsd:complexType>
              <xsd:all>
                <xsd:element ref="ns2:Type_x0020_of_x0020_Documen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7c4ac9-f58d-4451-b067-b3927d9f3aa2" elementFormDefault="qualified">
    <xsd:import namespace="http://schemas.microsoft.com/office/2006/documentManagement/types"/>
    <xsd:import namespace="http://schemas.microsoft.com/office/infopath/2007/PartnerControls"/>
    <xsd:element name="Type_x0020_of_x0020_Document" ma:index="8" ma:displayName="Type of Document" ma:format="Dropdown" ma:internalName="Type_x0020_of_x0020_Document">
      <xsd:simpleType>
        <xsd:union memberTypes="dms:Text">
          <xsd:simpleType>
            <xsd:restriction base="dms:Choice">
              <xsd:enumeration value="Agenda"/>
              <xsd:enumeration value="Background Document"/>
              <xsd:enumeration value="Backgrounder"/>
              <xsd:enumeration value="Bio"/>
              <xsd:enumeration value="Communications Plan"/>
              <xsd:enumeration value="Fact Sheet"/>
              <xsd:enumeration value="FAQ"/>
              <xsd:enumeration value="Letter"/>
              <xsd:enumeration value="Media Analysis"/>
              <xsd:enumeration value="Media List"/>
              <xsd:enumeration value="Memo"/>
              <xsd:enumeration value="Messaging"/>
              <xsd:enumeration value="Notes"/>
              <xsd:enumeration value="Other"/>
              <xsd:enumeration value="Photo"/>
              <xsd:enumeration value="Presentation"/>
              <xsd:enumeration value="Press Release"/>
              <xsd:enumeration value="Project List"/>
              <xsd:enumeration value="Report"/>
              <xsd:enumeration value="Speech"/>
              <xsd:enumeration value="Strategy"/>
              <xsd:enumeration value="Timeline"/>
              <xsd:enumeration value="Video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Item 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ype_x0020_of_x0020_Document xmlns="097c4ac9-f58d-4451-b067-b3927d9f3aa2">Presentation</Type_x0020_of_x0020_Document>
  </documentManagement>
</p:properties>
</file>

<file path=customXml/itemProps1.xml><?xml version="1.0" encoding="utf-8"?>
<ds:datastoreItem xmlns:ds="http://schemas.openxmlformats.org/officeDocument/2006/customXml" ds:itemID="{96C82E31-50E5-455E-AEF2-B47F15F9AE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7c4ac9-f58d-4451-b067-b3927d9f3a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195FFD-765C-461C-A338-A76F927E35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A409E3-AA79-45FA-A93D-801B2B6845D8}">
  <ds:schemaRefs>
    <ds:schemaRef ds:uri="http://purl.org/dc/dcmitype/"/>
    <ds:schemaRef ds:uri="097c4ac9-f58d-4451-b067-b3927d9f3aa2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3326</TotalTime>
  <Words>315</Words>
  <Application>Microsoft Office PowerPoint</Application>
  <PresentationFormat>On-screen Show (4:3)</PresentationFormat>
  <Paragraphs>56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11_Office Theme</vt:lpstr>
      <vt:lpstr>Innovation in Assessments</vt:lpstr>
      <vt:lpstr>Theory 1: Standards and Accountability</vt:lpstr>
      <vt:lpstr>Theory 2: Highly Qualified Teacher</vt:lpstr>
      <vt:lpstr>Theory 3: Personalized Learning</vt:lpstr>
      <vt:lpstr>Addressing Theories of Educational Improvement </vt:lpstr>
      <vt:lpstr>A National Consortium of States</vt:lpstr>
      <vt:lpstr>A Balanced Assessment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Introducing SmarterApp.org</vt:lpstr>
    </vt:vector>
  </TitlesOfParts>
  <Company>GMMB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Brandt Redd</dc:creator>
  <cp:lastModifiedBy>Brandt Redd</cp:lastModifiedBy>
  <cp:revision>137</cp:revision>
  <dcterms:created xsi:type="dcterms:W3CDTF">2011-12-13T19:56:07Z</dcterms:created>
  <dcterms:modified xsi:type="dcterms:W3CDTF">2014-03-05T19:06:50Z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0x01010085006B61285DA54D985F6EF31F98CD5E</vt:lpwstr>
  </property>
</Properties>
</file>