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1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CCF4DA-ABE9-4FA9-9BFC-A94BDF25CC0F}" type="datetimeFigureOut">
              <a:rPr lang="en-US" smtClean="0"/>
              <a:t>3/16/2019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16DEB5-6EA2-4611-BC0E-B89D181BF0EF}" type="slidenum">
              <a:rPr lang="en-US" smtClean="0"/>
              <a:t>‹#›</a:t>
            </a:fld>
            <a:endParaRPr lang="en-US"/>
          </a:p>
        </p:txBody>
      </p:sp>
    </p:spTree>
    <p:extLst>
      <p:ext uri="{BB962C8B-B14F-4D97-AF65-F5344CB8AC3E}">
        <p14:creationId xmlns:p14="http://schemas.microsoft.com/office/powerpoint/2010/main" val="873885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CCF4DA-ABE9-4FA9-9BFC-A94BDF25CC0F}" type="datetimeFigureOut">
              <a:rPr lang="en-US" smtClean="0"/>
              <a:t>3/16/2019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16DEB5-6EA2-4611-BC0E-B89D181BF0EF}" type="slidenum">
              <a:rPr lang="en-US" smtClean="0"/>
              <a:t>‹#›</a:t>
            </a:fld>
            <a:endParaRPr lang="en-US"/>
          </a:p>
        </p:txBody>
      </p:sp>
    </p:spTree>
    <p:extLst>
      <p:ext uri="{BB962C8B-B14F-4D97-AF65-F5344CB8AC3E}">
        <p14:creationId xmlns:p14="http://schemas.microsoft.com/office/powerpoint/2010/main" val="3621033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CCF4DA-ABE9-4FA9-9BFC-A94BDF25CC0F}" type="datetimeFigureOut">
              <a:rPr lang="en-US" smtClean="0"/>
              <a:t>3/16/2019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16DEB5-6EA2-4611-BC0E-B89D181BF0EF}" type="slidenum">
              <a:rPr lang="en-US" smtClean="0"/>
              <a:t>‹#›</a:t>
            </a:fld>
            <a:endParaRPr lang="en-US"/>
          </a:p>
        </p:txBody>
      </p:sp>
    </p:spTree>
    <p:extLst>
      <p:ext uri="{BB962C8B-B14F-4D97-AF65-F5344CB8AC3E}">
        <p14:creationId xmlns:p14="http://schemas.microsoft.com/office/powerpoint/2010/main" val="1970728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CCF4DA-ABE9-4FA9-9BFC-A94BDF25CC0F}" type="datetimeFigureOut">
              <a:rPr lang="en-US" smtClean="0"/>
              <a:t>3/16/2019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16DEB5-6EA2-4611-BC0E-B89D181BF0EF}" type="slidenum">
              <a:rPr lang="en-US" smtClean="0"/>
              <a:t>‹#›</a:t>
            </a:fld>
            <a:endParaRPr lang="en-US"/>
          </a:p>
        </p:txBody>
      </p:sp>
    </p:spTree>
    <p:extLst>
      <p:ext uri="{BB962C8B-B14F-4D97-AF65-F5344CB8AC3E}">
        <p14:creationId xmlns:p14="http://schemas.microsoft.com/office/powerpoint/2010/main" val="2052506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CCF4DA-ABE9-4FA9-9BFC-A94BDF25CC0F}" type="datetimeFigureOut">
              <a:rPr lang="en-US" smtClean="0"/>
              <a:t>3/16/2019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16DEB5-6EA2-4611-BC0E-B89D181BF0EF}" type="slidenum">
              <a:rPr lang="en-US" smtClean="0"/>
              <a:t>‹#›</a:t>
            </a:fld>
            <a:endParaRPr lang="en-US"/>
          </a:p>
        </p:txBody>
      </p:sp>
    </p:spTree>
    <p:extLst>
      <p:ext uri="{BB962C8B-B14F-4D97-AF65-F5344CB8AC3E}">
        <p14:creationId xmlns:p14="http://schemas.microsoft.com/office/powerpoint/2010/main" val="2213841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CCF4DA-ABE9-4FA9-9BFC-A94BDF25CC0F}" type="datetimeFigureOut">
              <a:rPr lang="en-US" smtClean="0"/>
              <a:t>3/16/2019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16DEB5-6EA2-4611-BC0E-B89D181BF0EF}" type="slidenum">
              <a:rPr lang="en-US" smtClean="0"/>
              <a:t>‹#›</a:t>
            </a:fld>
            <a:endParaRPr lang="en-US"/>
          </a:p>
        </p:txBody>
      </p:sp>
    </p:spTree>
    <p:extLst>
      <p:ext uri="{BB962C8B-B14F-4D97-AF65-F5344CB8AC3E}">
        <p14:creationId xmlns:p14="http://schemas.microsoft.com/office/powerpoint/2010/main" val="54642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CCF4DA-ABE9-4FA9-9BFC-A94BDF25CC0F}" type="datetimeFigureOut">
              <a:rPr lang="en-US" smtClean="0"/>
              <a:t>3/16/2019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16DEB5-6EA2-4611-BC0E-B89D181BF0EF}" type="slidenum">
              <a:rPr lang="en-US" smtClean="0"/>
              <a:t>‹#›</a:t>
            </a:fld>
            <a:endParaRPr lang="en-US"/>
          </a:p>
        </p:txBody>
      </p:sp>
    </p:spTree>
    <p:extLst>
      <p:ext uri="{BB962C8B-B14F-4D97-AF65-F5344CB8AC3E}">
        <p14:creationId xmlns:p14="http://schemas.microsoft.com/office/powerpoint/2010/main" val="2706453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CCF4DA-ABE9-4FA9-9BFC-A94BDF25CC0F}" type="datetimeFigureOut">
              <a:rPr lang="en-US" smtClean="0"/>
              <a:t>3/16/2019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16DEB5-6EA2-4611-BC0E-B89D181BF0EF}" type="slidenum">
              <a:rPr lang="en-US" smtClean="0"/>
              <a:t>‹#›</a:t>
            </a:fld>
            <a:endParaRPr lang="en-US"/>
          </a:p>
        </p:txBody>
      </p:sp>
    </p:spTree>
    <p:extLst>
      <p:ext uri="{BB962C8B-B14F-4D97-AF65-F5344CB8AC3E}">
        <p14:creationId xmlns:p14="http://schemas.microsoft.com/office/powerpoint/2010/main" val="3851675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CCF4DA-ABE9-4FA9-9BFC-A94BDF25CC0F}" type="datetimeFigureOut">
              <a:rPr lang="en-US" smtClean="0"/>
              <a:t>3/16/2019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16DEB5-6EA2-4611-BC0E-B89D181BF0EF}" type="slidenum">
              <a:rPr lang="en-US" smtClean="0"/>
              <a:t>‹#›</a:t>
            </a:fld>
            <a:endParaRPr lang="en-US"/>
          </a:p>
        </p:txBody>
      </p:sp>
    </p:spTree>
    <p:extLst>
      <p:ext uri="{BB962C8B-B14F-4D97-AF65-F5344CB8AC3E}">
        <p14:creationId xmlns:p14="http://schemas.microsoft.com/office/powerpoint/2010/main" val="612117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CCF4DA-ABE9-4FA9-9BFC-A94BDF25CC0F}" type="datetimeFigureOut">
              <a:rPr lang="en-US" smtClean="0"/>
              <a:t>3/16/2019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16DEB5-6EA2-4611-BC0E-B89D181BF0EF}" type="slidenum">
              <a:rPr lang="en-US" smtClean="0"/>
              <a:t>‹#›</a:t>
            </a:fld>
            <a:endParaRPr lang="en-US"/>
          </a:p>
        </p:txBody>
      </p:sp>
    </p:spTree>
    <p:extLst>
      <p:ext uri="{BB962C8B-B14F-4D97-AF65-F5344CB8AC3E}">
        <p14:creationId xmlns:p14="http://schemas.microsoft.com/office/powerpoint/2010/main" val="2294159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CCF4DA-ABE9-4FA9-9BFC-A94BDF25CC0F}" type="datetimeFigureOut">
              <a:rPr lang="en-US" smtClean="0"/>
              <a:t>3/16/2019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16DEB5-6EA2-4611-BC0E-B89D181BF0EF}" type="slidenum">
              <a:rPr lang="en-US" smtClean="0"/>
              <a:t>‹#›</a:t>
            </a:fld>
            <a:endParaRPr lang="en-US"/>
          </a:p>
        </p:txBody>
      </p:sp>
    </p:spTree>
    <p:extLst>
      <p:ext uri="{BB962C8B-B14F-4D97-AF65-F5344CB8AC3E}">
        <p14:creationId xmlns:p14="http://schemas.microsoft.com/office/powerpoint/2010/main" val="1714351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CCF4DA-ABE9-4FA9-9BFC-A94BDF25CC0F}" type="datetimeFigureOut">
              <a:rPr lang="en-US" smtClean="0"/>
              <a:t>3/16/2019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16DEB5-6EA2-4611-BC0E-B89D181BF0EF}" type="slidenum">
              <a:rPr lang="en-US" smtClean="0"/>
              <a:t>‹#›</a:t>
            </a:fld>
            <a:endParaRPr lang="en-US"/>
          </a:p>
        </p:txBody>
      </p:sp>
    </p:spTree>
    <p:extLst>
      <p:ext uri="{BB962C8B-B14F-4D97-AF65-F5344CB8AC3E}">
        <p14:creationId xmlns:p14="http://schemas.microsoft.com/office/powerpoint/2010/main" val="28675748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0" y="609600"/>
            <a:ext cx="7772400" cy="5638800"/>
          </a:xfrm>
        </p:spPr>
        <p:txBody>
          <a:bodyPr>
            <a:normAutofit/>
          </a:bodyPr>
          <a:lstStyle/>
          <a:p>
            <a:pPr algn="l"/>
            <a:r>
              <a:rPr lang="en-US" sz="1600" dirty="0">
                <a:solidFill>
                  <a:schemeClr val="tx1"/>
                </a:solidFill>
              </a:rPr>
              <a:t>Beautiful </a:t>
            </a:r>
            <a:r>
              <a:rPr lang="en-US" sz="1600" dirty="0" smtClean="0">
                <a:solidFill>
                  <a:schemeClr val="tx1"/>
                </a:solidFill>
              </a:rPr>
              <a:t>Soup</a:t>
            </a:r>
            <a:r>
              <a:rPr lang="en-US" sz="1600" dirty="0"/>
              <a:t> </a:t>
            </a:r>
            <a:r>
              <a:rPr lang="en-US" sz="1600" dirty="0">
                <a:solidFill>
                  <a:schemeClr val="tx1"/>
                </a:solidFill>
              </a:rPr>
              <a:t>is a Python library for pulling data out of HTML and XML files. It works with </a:t>
            </a:r>
            <a:r>
              <a:rPr lang="en-US" sz="1600" dirty="0" smtClean="0">
                <a:solidFill>
                  <a:schemeClr val="tx1"/>
                </a:solidFill>
              </a:rPr>
              <a:t>parser (</a:t>
            </a:r>
            <a:r>
              <a:rPr lang="en-US" sz="1600" dirty="0" err="1" smtClean="0">
                <a:solidFill>
                  <a:schemeClr val="tx1"/>
                </a:solidFill>
              </a:rPr>
              <a:t>eg</a:t>
            </a:r>
            <a:r>
              <a:rPr lang="en-US" sz="1600" dirty="0" smtClean="0">
                <a:solidFill>
                  <a:schemeClr val="tx1"/>
                </a:solidFill>
              </a:rPr>
              <a:t> `</a:t>
            </a:r>
            <a:r>
              <a:rPr lang="en-US" sz="1600" dirty="0" err="1" smtClean="0">
                <a:solidFill>
                  <a:schemeClr val="tx1"/>
                </a:solidFill>
              </a:rPr>
              <a:t>lxml</a:t>
            </a:r>
            <a:r>
              <a:rPr lang="en-US" sz="1600" dirty="0" smtClean="0">
                <a:solidFill>
                  <a:schemeClr val="tx1"/>
                </a:solidFill>
              </a:rPr>
              <a:t>’, `html5lib’ </a:t>
            </a:r>
            <a:r>
              <a:rPr lang="en-US" sz="1600" dirty="0" err="1" smtClean="0">
                <a:solidFill>
                  <a:schemeClr val="tx1"/>
                </a:solidFill>
              </a:rPr>
              <a:t>etc</a:t>
            </a:r>
            <a:r>
              <a:rPr lang="en-US" sz="1600" dirty="0" smtClean="0">
                <a:solidFill>
                  <a:schemeClr val="tx1"/>
                </a:solidFill>
              </a:rPr>
              <a:t>) to </a:t>
            </a:r>
            <a:r>
              <a:rPr lang="en-US" sz="1600" dirty="0">
                <a:solidFill>
                  <a:schemeClr val="tx1"/>
                </a:solidFill>
              </a:rPr>
              <a:t>provide idiomatic ways of navigating, searching, and modifying the parse tree. </a:t>
            </a:r>
            <a:r>
              <a:rPr lang="en-US" sz="1600" dirty="0" smtClean="0">
                <a:solidFill>
                  <a:schemeClr val="tx1"/>
                </a:solidFill>
              </a:rPr>
              <a:t>It </a:t>
            </a:r>
            <a:r>
              <a:rPr lang="en-US" sz="1600" dirty="0">
                <a:solidFill>
                  <a:schemeClr val="tx1"/>
                </a:solidFill>
              </a:rPr>
              <a:t>commonly saves programmers hours or days of work</a:t>
            </a:r>
            <a:r>
              <a:rPr lang="en-US" sz="1600" dirty="0" smtClean="0">
                <a:solidFill>
                  <a:schemeClr val="tx1"/>
                </a:solidFill>
              </a:rPr>
              <a:t>.</a:t>
            </a:r>
          </a:p>
          <a:p>
            <a:pPr algn="l"/>
            <a:endParaRPr lang="en-US" sz="1600" dirty="0">
              <a:solidFill>
                <a:schemeClr val="tx1"/>
              </a:solidFill>
            </a:endParaRPr>
          </a:p>
          <a:p>
            <a:pPr algn="l"/>
            <a:r>
              <a:rPr lang="en-US" sz="1600" dirty="0" smtClean="0">
                <a:solidFill>
                  <a:schemeClr val="tx1"/>
                </a:solidFill>
              </a:rPr>
              <a:t>NOTE: The latest module on BEAUTIFULSOUP is the version 4.</a:t>
            </a:r>
            <a:endParaRPr lang="en-US" sz="1600" dirty="0">
              <a:solidFill>
                <a:schemeClr val="tx1"/>
              </a:solidFill>
            </a:endParaRPr>
          </a:p>
          <a:p>
            <a:pPr algn="l"/>
            <a:r>
              <a:rPr lang="en-US" sz="1600" dirty="0" smtClean="0">
                <a:solidFill>
                  <a:schemeClr val="tx1"/>
                </a:solidFill>
              </a:rPr>
              <a:t>There is a difference on how to import the version 4 from version 3. so, in your course of reading, bear in mind the below syntax for importing </a:t>
            </a:r>
            <a:r>
              <a:rPr lang="en-US" sz="1600" dirty="0" err="1" smtClean="0">
                <a:solidFill>
                  <a:schemeClr val="tx1"/>
                </a:solidFill>
              </a:rPr>
              <a:t>BeautifulSoup</a:t>
            </a:r>
            <a:r>
              <a:rPr lang="en-US" sz="1600" dirty="0" smtClean="0">
                <a:solidFill>
                  <a:schemeClr val="tx1"/>
                </a:solidFill>
              </a:rPr>
              <a:t>.</a:t>
            </a:r>
            <a:endParaRPr lang="en-US" sz="1600" dirty="0">
              <a:solidFill>
                <a:schemeClr val="tx1"/>
              </a:solidFill>
            </a:endParaRPr>
          </a:p>
          <a:p>
            <a:r>
              <a:rPr lang="en-US" sz="1600" u="sng" dirty="0" smtClean="0">
                <a:solidFill>
                  <a:schemeClr val="tx1"/>
                </a:solidFill>
              </a:rPr>
              <a:t>Version 3</a:t>
            </a:r>
          </a:p>
          <a:p>
            <a:r>
              <a:rPr lang="en-US" sz="1600" dirty="0">
                <a:solidFill>
                  <a:schemeClr val="tx1"/>
                </a:solidFill>
              </a:rPr>
              <a:t>i</a:t>
            </a:r>
            <a:r>
              <a:rPr lang="en-US" sz="1600" dirty="0" smtClean="0">
                <a:solidFill>
                  <a:schemeClr val="tx1"/>
                </a:solidFill>
              </a:rPr>
              <a:t>mport </a:t>
            </a:r>
            <a:r>
              <a:rPr lang="en-US" sz="1600" dirty="0" err="1" smtClean="0">
                <a:solidFill>
                  <a:schemeClr val="tx1"/>
                </a:solidFill>
              </a:rPr>
              <a:t>BeautifulSoup</a:t>
            </a:r>
            <a:endParaRPr lang="en-US" sz="1600" dirty="0" smtClean="0">
              <a:solidFill>
                <a:schemeClr val="tx1"/>
              </a:solidFill>
            </a:endParaRPr>
          </a:p>
          <a:p>
            <a:endParaRPr lang="en-US" sz="1600" dirty="0">
              <a:solidFill>
                <a:schemeClr val="tx1"/>
              </a:solidFill>
            </a:endParaRPr>
          </a:p>
          <a:p>
            <a:r>
              <a:rPr lang="en-US" sz="1600" u="sng" dirty="0" smtClean="0">
                <a:solidFill>
                  <a:schemeClr val="tx1"/>
                </a:solidFill>
              </a:rPr>
              <a:t>Version 4</a:t>
            </a:r>
          </a:p>
          <a:p>
            <a:r>
              <a:rPr lang="en-US" sz="1600" dirty="0" smtClean="0">
                <a:solidFill>
                  <a:schemeClr val="tx1"/>
                </a:solidFill>
              </a:rPr>
              <a:t>from bs4 import </a:t>
            </a:r>
            <a:r>
              <a:rPr lang="en-US" sz="1600" dirty="0" err="1" smtClean="0">
                <a:solidFill>
                  <a:schemeClr val="tx1"/>
                </a:solidFill>
              </a:rPr>
              <a:t>BeautifulSoup</a:t>
            </a:r>
            <a:r>
              <a:rPr lang="en-US" sz="1600" dirty="0" smtClean="0">
                <a:solidFill>
                  <a:schemeClr val="tx1"/>
                </a:solidFill>
              </a:rPr>
              <a:t> as </a:t>
            </a:r>
            <a:r>
              <a:rPr lang="en-US" sz="1600" dirty="0" err="1" smtClean="0">
                <a:solidFill>
                  <a:schemeClr val="tx1"/>
                </a:solidFill>
              </a:rPr>
              <a:t>bs</a:t>
            </a:r>
            <a:r>
              <a:rPr lang="en-US" sz="1600" dirty="0" smtClean="0">
                <a:solidFill>
                  <a:schemeClr val="tx1"/>
                </a:solidFill>
              </a:rPr>
              <a:t> </a:t>
            </a:r>
          </a:p>
          <a:p>
            <a:r>
              <a:rPr lang="en-US" sz="1600" dirty="0" smtClean="0">
                <a:solidFill>
                  <a:schemeClr val="tx1"/>
                </a:solidFill>
              </a:rPr>
              <a:t>(note </a:t>
            </a:r>
            <a:r>
              <a:rPr lang="en-US" sz="1600" dirty="0" err="1" smtClean="0">
                <a:solidFill>
                  <a:schemeClr val="tx1"/>
                </a:solidFill>
              </a:rPr>
              <a:t>bs</a:t>
            </a:r>
            <a:r>
              <a:rPr lang="en-US" sz="1600" dirty="0" smtClean="0">
                <a:solidFill>
                  <a:schemeClr val="tx1"/>
                </a:solidFill>
              </a:rPr>
              <a:t> is just a name given to it generally, you could also replace the </a:t>
            </a:r>
            <a:r>
              <a:rPr lang="en-US" sz="1600" dirty="0" err="1" smtClean="0">
                <a:solidFill>
                  <a:schemeClr val="tx1"/>
                </a:solidFill>
              </a:rPr>
              <a:t>bs</a:t>
            </a:r>
            <a:r>
              <a:rPr lang="en-US" sz="1600" dirty="0" smtClean="0">
                <a:solidFill>
                  <a:schemeClr val="tx1"/>
                </a:solidFill>
              </a:rPr>
              <a:t> as NG)</a:t>
            </a:r>
          </a:p>
          <a:p>
            <a:endParaRPr lang="en-US" sz="1600" dirty="0">
              <a:solidFill>
                <a:schemeClr val="tx1"/>
              </a:solidFill>
            </a:endParaRPr>
          </a:p>
          <a:p>
            <a:pPr algn="l"/>
            <a:r>
              <a:rPr lang="en-US" sz="1600" dirty="0" smtClean="0">
                <a:solidFill>
                  <a:schemeClr val="tx1"/>
                </a:solidFill>
              </a:rPr>
              <a:t>So, with that in mind, lets proceed to understanding how </a:t>
            </a:r>
            <a:r>
              <a:rPr lang="en-US" sz="1600" dirty="0" err="1" smtClean="0">
                <a:solidFill>
                  <a:schemeClr val="tx1"/>
                </a:solidFill>
              </a:rPr>
              <a:t>BeautifulSoup</a:t>
            </a:r>
            <a:r>
              <a:rPr lang="en-US" sz="1600" dirty="0" smtClean="0">
                <a:solidFill>
                  <a:schemeClr val="tx1"/>
                </a:solidFill>
              </a:rPr>
              <a:t> works, there are other  modules like Selenium, Scrappy that can be used to scrap the web. The two Python web scraping frameworks are created to do different jobs. Selenium is only used to automate web browser interaction, </a:t>
            </a:r>
            <a:r>
              <a:rPr lang="en-US" sz="1600" dirty="0" err="1" smtClean="0">
                <a:solidFill>
                  <a:schemeClr val="tx1"/>
                </a:solidFill>
              </a:rPr>
              <a:t>Scrapy</a:t>
            </a:r>
            <a:r>
              <a:rPr lang="en-US" sz="1600" dirty="0" smtClean="0">
                <a:solidFill>
                  <a:schemeClr val="tx1"/>
                </a:solidFill>
              </a:rPr>
              <a:t> is used to download HTML, process data and save it.</a:t>
            </a:r>
          </a:p>
          <a:p>
            <a:pPr algn="l"/>
            <a:r>
              <a:rPr lang="en-US" sz="1600" dirty="0" smtClean="0">
                <a:solidFill>
                  <a:schemeClr val="tx1"/>
                </a:solidFill>
              </a:rPr>
              <a:t>You can read them up on your </a:t>
            </a:r>
            <a:r>
              <a:rPr lang="en-US" sz="1600" dirty="0" smtClean="0">
                <a:solidFill>
                  <a:schemeClr val="tx1"/>
                </a:solidFill>
              </a:rPr>
              <a:t>own</a:t>
            </a:r>
            <a:r>
              <a:rPr lang="en-US" sz="1600" dirty="0" smtClean="0">
                <a:solidFill>
                  <a:schemeClr val="tx1"/>
                </a:solidFill>
              </a:rPr>
              <a:t> </a:t>
            </a:r>
            <a:r>
              <a:rPr lang="en-US" sz="1600" dirty="0" smtClean="0">
                <a:solidFill>
                  <a:schemeClr val="tx1"/>
                </a:solidFill>
              </a:rPr>
              <a:t>to know more. We are focusing on </a:t>
            </a:r>
            <a:r>
              <a:rPr lang="en-US" sz="1600" dirty="0" err="1" smtClean="0">
                <a:solidFill>
                  <a:schemeClr val="tx1"/>
                </a:solidFill>
              </a:rPr>
              <a:t>BeautifulSoup</a:t>
            </a:r>
            <a:r>
              <a:rPr lang="en-US" sz="1600" dirty="0" smtClean="0">
                <a:solidFill>
                  <a:schemeClr val="tx1"/>
                </a:solidFill>
              </a:rPr>
              <a:t>.</a:t>
            </a:r>
          </a:p>
          <a:p>
            <a:pPr algn="l"/>
            <a:endParaRPr lang="en-US" sz="1600" dirty="0" smtClean="0">
              <a:solidFill>
                <a:schemeClr val="tx1"/>
              </a:solidFill>
            </a:endParaRPr>
          </a:p>
        </p:txBody>
      </p:sp>
    </p:spTree>
    <p:extLst>
      <p:ext uri="{BB962C8B-B14F-4D97-AF65-F5344CB8AC3E}">
        <p14:creationId xmlns:p14="http://schemas.microsoft.com/office/powerpoint/2010/main" val="3980819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683197125"/>
              </p:ext>
            </p:extLst>
          </p:nvPr>
        </p:nvGraphicFramePr>
        <p:xfrm>
          <a:off x="457200" y="1064736"/>
          <a:ext cx="8229600" cy="4758690"/>
        </p:xfrm>
        <a:graphic>
          <a:graphicData uri="http://schemas.openxmlformats.org/drawingml/2006/table">
            <a:tbl>
              <a:tblPr/>
              <a:tblGrid>
                <a:gridCol w="1481328"/>
                <a:gridCol w="2880360"/>
                <a:gridCol w="2139696"/>
                <a:gridCol w="1728216"/>
              </a:tblGrid>
              <a:tr h="0">
                <a:tc>
                  <a:txBody>
                    <a:bodyPr/>
                    <a:lstStyle/>
                    <a:p>
                      <a:pPr algn="l"/>
                      <a:r>
                        <a:rPr lang="en-US" dirty="0">
                          <a:effectLst/>
                        </a:rPr>
                        <a:t>Parser</a:t>
                      </a:r>
                    </a:p>
                  </a:txBody>
                  <a:tcPr marL="47625" marR="76200" marT="9525" marB="9525" anchor="ctr">
                    <a:lnL>
                      <a:noFill/>
                    </a:lnL>
                    <a:lnR>
                      <a:noFill/>
                    </a:lnR>
                    <a:lnT>
                      <a:noFill/>
                    </a:lnT>
                    <a:lnB w="9525" cap="flat" cmpd="sng" algn="ctr">
                      <a:solidFill>
                        <a:srgbClr val="AAAAAA"/>
                      </a:solidFill>
                      <a:prstDash val="solid"/>
                      <a:round/>
                      <a:headEnd type="none" w="med" len="med"/>
                      <a:tailEnd type="none" w="med" len="med"/>
                    </a:lnB>
                    <a:solidFill>
                      <a:srgbClr val="FFFFFF"/>
                    </a:solidFill>
                  </a:tcPr>
                </a:tc>
                <a:tc>
                  <a:txBody>
                    <a:bodyPr/>
                    <a:lstStyle/>
                    <a:p>
                      <a:pPr algn="l"/>
                      <a:r>
                        <a:rPr lang="en-US">
                          <a:effectLst/>
                        </a:rPr>
                        <a:t>Typical usage</a:t>
                      </a:r>
                    </a:p>
                  </a:txBody>
                  <a:tcPr marL="47625" marR="76200" marT="9525" marB="9525" anchor="ctr">
                    <a:lnL>
                      <a:noFill/>
                    </a:lnL>
                    <a:lnR>
                      <a:noFill/>
                    </a:lnR>
                    <a:lnT>
                      <a:noFill/>
                    </a:lnT>
                    <a:lnB w="9525" cap="flat" cmpd="sng" algn="ctr">
                      <a:solidFill>
                        <a:srgbClr val="AAAAAA"/>
                      </a:solidFill>
                      <a:prstDash val="solid"/>
                      <a:round/>
                      <a:headEnd type="none" w="med" len="med"/>
                      <a:tailEnd type="none" w="med" len="med"/>
                    </a:lnB>
                    <a:solidFill>
                      <a:srgbClr val="FFFFFF"/>
                    </a:solidFill>
                  </a:tcPr>
                </a:tc>
                <a:tc>
                  <a:txBody>
                    <a:bodyPr/>
                    <a:lstStyle/>
                    <a:p>
                      <a:pPr algn="l"/>
                      <a:r>
                        <a:rPr lang="en-US">
                          <a:effectLst/>
                        </a:rPr>
                        <a:t>Advantages</a:t>
                      </a:r>
                    </a:p>
                  </a:txBody>
                  <a:tcPr marL="47625" marR="76200" marT="9525" marB="9525" anchor="ctr">
                    <a:lnL>
                      <a:noFill/>
                    </a:lnL>
                    <a:lnR>
                      <a:noFill/>
                    </a:lnR>
                    <a:lnT>
                      <a:noFill/>
                    </a:lnT>
                    <a:lnB w="9525" cap="flat" cmpd="sng" algn="ctr">
                      <a:solidFill>
                        <a:srgbClr val="AAAAAA"/>
                      </a:solidFill>
                      <a:prstDash val="solid"/>
                      <a:round/>
                      <a:headEnd type="none" w="med" len="med"/>
                      <a:tailEnd type="none" w="med" len="med"/>
                    </a:lnB>
                    <a:solidFill>
                      <a:srgbClr val="FFFFFF"/>
                    </a:solidFill>
                  </a:tcPr>
                </a:tc>
                <a:tc>
                  <a:txBody>
                    <a:bodyPr/>
                    <a:lstStyle/>
                    <a:p>
                      <a:pPr algn="l"/>
                      <a:r>
                        <a:rPr lang="en-US">
                          <a:effectLst/>
                        </a:rPr>
                        <a:t>Disadvantages</a:t>
                      </a:r>
                    </a:p>
                  </a:txBody>
                  <a:tcPr marL="47625" marR="76200" marT="9525" marB="9525" anchor="ctr">
                    <a:lnL>
                      <a:noFill/>
                    </a:lnL>
                    <a:lnR>
                      <a:noFill/>
                    </a:lnR>
                    <a:lnT>
                      <a:noFill/>
                    </a:lnT>
                    <a:lnB w="9525" cap="flat" cmpd="sng" algn="ctr">
                      <a:solidFill>
                        <a:srgbClr val="AAAAAA"/>
                      </a:solidFill>
                      <a:prstDash val="solid"/>
                      <a:round/>
                      <a:headEnd type="none" w="med" len="med"/>
                      <a:tailEnd type="none" w="med" len="med"/>
                    </a:lnB>
                    <a:solidFill>
                      <a:srgbClr val="FFFFFF"/>
                    </a:solidFill>
                  </a:tcPr>
                </a:tc>
              </a:tr>
              <a:tr h="0">
                <a:tc>
                  <a:txBody>
                    <a:bodyPr/>
                    <a:lstStyle/>
                    <a:p>
                      <a:pPr algn="l"/>
                      <a:r>
                        <a:rPr lang="en-US">
                          <a:effectLst/>
                        </a:rPr>
                        <a:t>Python’s html.parser</a:t>
                      </a:r>
                    </a:p>
                  </a:txBody>
                  <a:tcPr marL="47625" marR="76200" marT="9525" marB="9525"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l"/>
                      <a:r>
                        <a:rPr lang="en-US">
                          <a:effectLst/>
                        </a:rPr>
                        <a:t>BeautifulSoup(markup, "html.parser")</a:t>
                      </a:r>
                    </a:p>
                  </a:txBody>
                  <a:tcPr marL="47625" marR="76200" marT="9525" marB="9525"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just">
                        <a:buFont typeface="Arial"/>
                        <a:buChar char="•"/>
                      </a:pPr>
                      <a:r>
                        <a:rPr lang="en-US">
                          <a:effectLst/>
                        </a:rPr>
                        <a:t>Batteries included</a:t>
                      </a:r>
                    </a:p>
                    <a:p>
                      <a:pPr algn="just">
                        <a:buFont typeface="Arial"/>
                        <a:buChar char="•"/>
                      </a:pPr>
                      <a:r>
                        <a:rPr lang="en-US">
                          <a:effectLst/>
                        </a:rPr>
                        <a:t>Decent speed</a:t>
                      </a:r>
                    </a:p>
                    <a:p>
                      <a:pPr algn="just">
                        <a:buFont typeface="Arial"/>
                        <a:buChar char="•"/>
                      </a:pPr>
                      <a:r>
                        <a:rPr lang="en-US">
                          <a:effectLst/>
                        </a:rPr>
                        <a:t>Lenient (as of Python 2.7.3 and 3.2.)</a:t>
                      </a:r>
                    </a:p>
                  </a:txBody>
                  <a:tcPr marL="47625" marR="76200" marT="9525" marB="9525"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just">
                        <a:buFont typeface="Arial"/>
                        <a:buChar char="•"/>
                      </a:pPr>
                      <a:r>
                        <a:rPr lang="en-US">
                          <a:effectLst/>
                        </a:rPr>
                        <a:t>Not very lenient (before Python 2.7.3 or 3.2.2)</a:t>
                      </a:r>
                    </a:p>
                  </a:txBody>
                  <a:tcPr marL="47625" marR="76200" marT="9525" marB="9525"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0">
                <a:tc>
                  <a:txBody>
                    <a:bodyPr/>
                    <a:lstStyle/>
                    <a:p>
                      <a:pPr algn="l"/>
                      <a:r>
                        <a:rPr lang="en-US">
                          <a:effectLst/>
                        </a:rPr>
                        <a:t>lxml’s HTML parser</a:t>
                      </a:r>
                    </a:p>
                  </a:txBody>
                  <a:tcPr marL="47625" marR="76200" marT="9525" marB="9525"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l"/>
                      <a:r>
                        <a:rPr lang="en-US">
                          <a:effectLst/>
                        </a:rPr>
                        <a:t>BeautifulSoup(markup, "lxml")</a:t>
                      </a:r>
                    </a:p>
                  </a:txBody>
                  <a:tcPr marL="47625" marR="76200" marT="9525" marB="9525"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just">
                        <a:buFont typeface="Arial"/>
                        <a:buChar char="•"/>
                      </a:pPr>
                      <a:r>
                        <a:rPr lang="en-US">
                          <a:effectLst/>
                        </a:rPr>
                        <a:t>Very fast</a:t>
                      </a:r>
                    </a:p>
                    <a:p>
                      <a:pPr algn="just">
                        <a:buFont typeface="Arial"/>
                        <a:buChar char="•"/>
                      </a:pPr>
                      <a:r>
                        <a:rPr lang="en-US">
                          <a:effectLst/>
                        </a:rPr>
                        <a:t>Lenient</a:t>
                      </a:r>
                    </a:p>
                  </a:txBody>
                  <a:tcPr marL="47625" marR="76200" marT="9525" marB="9525"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just">
                        <a:buFont typeface="Arial"/>
                        <a:buChar char="•"/>
                      </a:pPr>
                      <a:r>
                        <a:rPr lang="en-US" dirty="0">
                          <a:effectLst/>
                        </a:rPr>
                        <a:t>External </a:t>
                      </a:r>
                      <a:endParaRPr lang="en-US" dirty="0" smtClean="0">
                        <a:effectLst/>
                      </a:endParaRPr>
                    </a:p>
                    <a:p>
                      <a:pPr algn="just">
                        <a:buFont typeface="Arial"/>
                        <a:buChar char="•"/>
                      </a:pPr>
                      <a:r>
                        <a:rPr lang="en-US" dirty="0" smtClean="0">
                          <a:effectLst/>
                        </a:rPr>
                        <a:t>C </a:t>
                      </a:r>
                      <a:r>
                        <a:rPr lang="en-US" dirty="0">
                          <a:effectLst/>
                        </a:rPr>
                        <a:t>dependency</a:t>
                      </a:r>
                    </a:p>
                  </a:txBody>
                  <a:tcPr marL="47625" marR="76200" marT="9525" marB="9525"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0">
                <a:tc>
                  <a:txBody>
                    <a:bodyPr/>
                    <a:lstStyle/>
                    <a:p>
                      <a:pPr algn="l"/>
                      <a:r>
                        <a:rPr lang="en-US">
                          <a:effectLst/>
                        </a:rPr>
                        <a:t>lxml’s XML parser</a:t>
                      </a:r>
                    </a:p>
                  </a:txBody>
                  <a:tcPr marL="47625" marR="76200" marT="9525" marB="9525"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l"/>
                      <a:r>
                        <a:rPr lang="en-US">
                          <a:effectLst/>
                        </a:rPr>
                        <a:t>BeautifulSoup(markup, "lxml-xml") BeautifulSoup(markup, "xml")</a:t>
                      </a:r>
                    </a:p>
                  </a:txBody>
                  <a:tcPr marL="47625" marR="76200" marT="9525" marB="9525"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just">
                        <a:buFont typeface="Arial"/>
                        <a:buChar char="•"/>
                      </a:pPr>
                      <a:r>
                        <a:rPr lang="en-US">
                          <a:effectLst/>
                        </a:rPr>
                        <a:t>Very fast</a:t>
                      </a:r>
                    </a:p>
                    <a:p>
                      <a:pPr algn="just">
                        <a:buFont typeface="Arial"/>
                        <a:buChar char="•"/>
                      </a:pPr>
                      <a:r>
                        <a:rPr lang="en-US">
                          <a:effectLst/>
                        </a:rPr>
                        <a:t>The only currently supported XML parser</a:t>
                      </a:r>
                    </a:p>
                  </a:txBody>
                  <a:tcPr marL="47625" marR="76200" marT="9525" marB="9525"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just">
                        <a:buFont typeface="Arial"/>
                        <a:buChar char="•"/>
                      </a:pPr>
                      <a:r>
                        <a:rPr lang="en-US" dirty="0">
                          <a:effectLst/>
                        </a:rPr>
                        <a:t>External </a:t>
                      </a:r>
                      <a:endParaRPr lang="en-US" dirty="0" smtClean="0">
                        <a:effectLst/>
                      </a:endParaRPr>
                    </a:p>
                    <a:p>
                      <a:pPr algn="just">
                        <a:buFont typeface="Arial"/>
                        <a:buChar char="•"/>
                      </a:pPr>
                      <a:r>
                        <a:rPr lang="en-US" dirty="0" smtClean="0">
                          <a:effectLst/>
                        </a:rPr>
                        <a:t>C </a:t>
                      </a:r>
                      <a:r>
                        <a:rPr lang="en-US" dirty="0">
                          <a:effectLst/>
                        </a:rPr>
                        <a:t>dependency</a:t>
                      </a:r>
                    </a:p>
                  </a:txBody>
                  <a:tcPr marL="47625" marR="76200" marT="9525" marB="9525"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0">
                <a:tc>
                  <a:txBody>
                    <a:bodyPr/>
                    <a:lstStyle/>
                    <a:p>
                      <a:pPr algn="l"/>
                      <a:r>
                        <a:rPr lang="en-US">
                          <a:effectLst/>
                        </a:rPr>
                        <a:t>html5lib</a:t>
                      </a:r>
                    </a:p>
                  </a:txBody>
                  <a:tcPr marL="47625" marR="76200" marT="9525" marB="9525"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l"/>
                      <a:r>
                        <a:rPr lang="en-US">
                          <a:effectLst/>
                        </a:rPr>
                        <a:t>BeautifulSoup(markup, "html5lib")</a:t>
                      </a:r>
                    </a:p>
                  </a:txBody>
                  <a:tcPr marL="47625" marR="76200" marT="9525" marB="9525"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just">
                        <a:buFont typeface="Arial"/>
                        <a:buChar char="•"/>
                      </a:pPr>
                      <a:r>
                        <a:rPr lang="en-US">
                          <a:effectLst/>
                        </a:rPr>
                        <a:t>Extremely lenient</a:t>
                      </a:r>
                    </a:p>
                    <a:p>
                      <a:pPr algn="just">
                        <a:buFont typeface="Arial"/>
                        <a:buChar char="•"/>
                      </a:pPr>
                      <a:r>
                        <a:rPr lang="en-US">
                          <a:effectLst/>
                        </a:rPr>
                        <a:t>Parses pages the same way a web browser does</a:t>
                      </a:r>
                    </a:p>
                    <a:p>
                      <a:pPr algn="just">
                        <a:buFont typeface="Arial"/>
                        <a:buChar char="•"/>
                      </a:pPr>
                      <a:r>
                        <a:rPr lang="en-US">
                          <a:effectLst/>
                        </a:rPr>
                        <a:t>Creates valid HTML5</a:t>
                      </a:r>
                    </a:p>
                  </a:txBody>
                  <a:tcPr marL="47625" marR="76200" marT="9525" marB="9525"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just">
                        <a:buFont typeface="Arial"/>
                        <a:buChar char="•"/>
                      </a:pPr>
                      <a:r>
                        <a:rPr lang="en-US" dirty="0">
                          <a:effectLst/>
                        </a:rPr>
                        <a:t>Very slow</a:t>
                      </a:r>
                    </a:p>
                    <a:p>
                      <a:pPr algn="just">
                        <a:buFont typeface="Arial"/>
                        <a:buChar char="•"/>
                      </a:pPr>
                      <a:r>
                        <a:rPr lang="en-US" dirty="0">
                          <a:effectLst/>
                        </a:rPr>
                        <a:t>External Python </a:t>
                      </a:r>
                      <a:r>
                        <a:rPr lang="en-US" dirty="0" err="1">
                          <a:effectLst/>
                        </a:rPr>
                        <a:t>dependenc</a:t>
                      </a:r>
                      <a:endParaRPr lang="en-US" dirty="0">
                        <a:effectLst/>
                      </a:endParaRPr>
                    </a:p>
                  </a:txBody>
                  <a:tcPr marL="47625" marR="76200" marT="9525" marB="9525"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bl>
          </a:graphicData>
        </a:graphic>
      </p:graphicFrame>
      <p:sp>
        <p:nvSpPr>
          <p:cNvPr id="5" name="Rectangle 1"/>
          <p:cNvSpPr>
            <a:spLocks noChangeArrowheads="1"/>
          </p:cNvSpPr>
          <p:nvPr/>
        </p:nvSpPr>
        <p:spPr bwMode="auto">
          <a:xfrm>
            <a:off x="381000" y="762000"/>
            <a:ext cx="8610600" cy="230832"/>
          </a:xfrm>
          <a:prstGeom prst="rect">
            <a:avLst/>
          </a:prstGeom>
          <a:solidFill>
            <a:srgbClr val="ECF0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charset="0"/>
                <a:cs typeface="Arial" charset="0"/>
              </a:rPr>
              <a:t>This table summarizes the advantages and disadvantages of each parser library:</a:t>
            </a:r>
            <a:endParaRPr kumimoji="0" lang="en-US" sz="1800" b="0" i="0" u="none" strike="noStrike" cap="none" normalizeH="0" baseline="0" dirty="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4031014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92500" lnSpcReduction="10000"/>
          </a:bodyPr>
          <a:lstStyle/>
          <a:p>
            <a:pPr marL="0" indent="0">
              <a:buNone/>
            </a:pPr>
            <a:r>
              <a:rPr lang="en-US" sz="1600" dirty="0" smtClean="0"/>
              <a:t>In web scrapping, its important to have a basic understanding of how HTML (Hyper Text Mark-up Language) works. The following steps are a quick guide to follow when web scrapping;</a:t>
            </a:r>
          </a:p>
          <a:p>
            <a:pPr marL="0" indent="0">
              <a:buNone/>
            </a:pPr>
            <a:endParaRPr lang="en-US" sz="1600" b="1" dirty="0" smtClean="0"/>
          </a:p>
          <a:p>
            <a:pPr marL="0" indent="0">
              <a:buNone/>
            </a:pPr>
            <a:r>
              <a:rPr lang="en-US" sz="1600" b="1" dirty="0" smtClean="0"/>
              <a:t>Step </a:t>
            </a:r>
            <a:r>
              <a:rPr lang="en-US" sz="1600" b="1" dirty="0"/>
              <a:t>1: Find the URL you want to scrape</a:t>
            </a:r>
            <a:r>
              <a:rPr lang="en-US" sz="1600" b="1" dirty="0" smtClean="0"/>
              <a:t>.</a:t>
            </a:r>
          </a:p>
          <a:p>
            <a:pPr marL="0" indent="0">
              <a:buNone/>
            </a:pPr>
            <a:r>
              <a:rPr lang="en-US" sz="1600" b="1" dirty="0"/>
              <a:t>Step 2: Identify the structure of the sites HTML</a:t>
            </a:r>
          </a:p>
          <a:p>
            <a:pPr marL="0" indent="0">
              <a:buNone/>
            </a:pPr>
            <a:r>
              <a:rPr lang="en-US" sz="1600" b="1" dirty="0"/>
              <a:t>Step 3: Install Beautiful Soup and </a:t>
            </a:r>
            <a:r>
              <a:rPr lang="en-US" sz="1600" b="1" dirty="0" smtClean="0"/>
              <a:t>Requests</a:t>
            </a:r>
            <a:endParaRPr lang="en-US" sz="1400" b="1" dirty="0"/>
          </a:p>
          <a:p>
            <a:pPr marL="0" indent="0">
              <a:buNone/>
            </a:pPr>
            <a:r>
              <a:rPr lang="en-US" sz="1600" b="1" dirty="0"/>
              <a:t>Step 4: Web Scraping Code</a:t>
            </a:r>
          </a:p>
          <a:p>
            <a:pPr marL="0" indent="0">
              <a:buNone/>
            </a:pPr>
            <a:r>
              <a:rPr lang="en-US" sz="1600" b="1" dirty="0"/>
              <a:t>Step 5: Isolating the results:</a:t>
            </a:r>
          </a:p>
          <a:p>
            <a:pPr marL="0" indent="0">
              <a:buNone/>
            </a:pPr>
            <a:endParaRPr lang="en-US" sz="1600" b="1" dirty="0" smtClean="0"/>
          </a:p>
          <a:p>
            <a:pPr marL="0" indent="0">
              <a:buNone/>
            </a:pPr>
            <a:r>
              <a:rPr lang="en-US" sz="1600" dirty="0" smtClean="0"/>
              <a:t>Fasten your seat belts, this should be fun ok.</a:t>
            </a:r>
            <a:endParaRPr lang="en-US" sz="1600" dirty="0"/>
          </a:p>
          <a:p>
            <a:pPr marL="0" indent="0">
              <a:buNone/>
            </a:pPr>
            <a:r>
              <a:rPr lang="en-US" sz="1600" dirty="0" smtClean="0"/>
              <a:t>Below are ways we can parse a document and pass it into </a:t>
            </a:r>
            <a:r>
              <a:rPr lang="en-US" sz="1600" dirty="0" err="1" smtClean="0"/>
              <a:t>BeautifulSoup</a:t>
            </a:r>
            <a:r>
              <a:rPr lang="en-US" sz="1600" dirty="0" smtClean="0"/>
              <a:t>;</a:t>
            </a:r>
          </a:p>
          <a:p>
            <a:pPr marL="0" indent="0">
              <a:buNone/>
            </a:pPr>
            <a:r>
              <a:rPr lang="en-US" sz="1600" dirty="0" smtClean="0"/>
              <a:t>You can use:</a:t>
            </a:r>
          </a:p>
          <a:p>
            <a:pPr marL="0" indent="0">
              <a:buNone/>
            </a:pPr>
            <a:r>
              <a:rPr lang="en-US" sz="1600" dirty="0" smtClean="0"/>
              <a:t>import </a:t>
            </a:r>
            <a:r>
              <a:rPr lang="en-US" sz="1600" dirty="0" err="1" smtClean="0"/>
              <a:t>urllib.request</a:t>
            </a:r>
            <a:r>
              <a:rPr lang="en-US" sz="1600" dirty="0" smtClean="0"/>
              <a:t> (using this you must note the following syntax)</a:t>
            </a:r>
          </a:p>
          <a:p>
            <a:pPr marL="0" indent="0">
              <a:buNone/>
            </a:pPr>
            <a:r>
              <a:rPr lang="en-US" sz="1600" dirty="0" smtClean="0"/>
              <a:t>Data = </a:t>
            </a:r>
            <a:r>
              <a:rPr lang="en-US" sz="1600" dirty="0" err="1" smtClean="0"/>
              <a:t>urllib.request.urlopen</a:t>
            </a:r>
            <a:r>
              <a:rPr lang="en-US" sz="1600" dirty="0" smtClean="0"/>
              <a:t>(Webpage)</a:t>
            </a:r>
          </a:p>
          <a:p>
            <a:pPr marL="0" indent="0">
              <a:buNone/>
            </a:pPr>
            <a:endParaRPr lang="en-US" sz="1600" dirty="0"/>
          </a:p>
          <a:p>
            <a:pPr marL="0" indent="0">
              <a:buNone/>
            </a:pPr>
            <a:r>
              <a:rPr lang="en-US" sz="1600" dirty="0" smtClean="0"/>
              <a:t>Or </a:t>
            </a:r>
          </a:p>
          <a:p>
            <a:pPr marL="0" indent="0">
              <a:buNone/>
            </a:pPr>
            <a:endParaRPr lang="en-US" sz="1600" dirty="0"/>
          </a:p>
          <a:p>
            <a:pPr marL="0" indent="0">
              <a:buNone/>
            </a:pPr>
            <a:r>
              <a:rPr lang="en-US" sz="1600" dirty="0" smtClean="0"/>
              <a:t>Import request</a:t>
            </a:r>
          </a:p>
          <a:p>
            <a:pPr marL="0" indent="0">
              <a:buNone/>
            </a:pPr>
            <a:r>
              <a:rPr lang="en-US" sz="1600" dirty="0" smtClean="0"/>
              <a:t>Data = </a:t>
            </a:r>
            <a:r>
              <a:rPr lang="en-US" sz="1600" dirty="0" err="1" smtClean="0"/>
              <a:t>requests.get</a:t>
            </a:r>
            <a:r>
              <a:rPr lang="en-US" sz="1600" dirty="0" smtClean="0"/>
              <a:t>(Webpage)</a:t>
            </a:r>
          </a:p>
          <a:p>
            <a:pPr marL="0" indent="0">
              <a:buNone/>
            </a:pPr>
            <a:r>
              <a:rPr lang="en-US" sz="1600" dirty="0" smtClean="0"/>
              <a:t>Its also important to note that you must specify what you want the page to scrap if you are using request method. </a:t>
            </a:r>
            <a:r>
              <a:rPr lang="en-US" sz="1600" dirty="0" err="1" smtClean="0"/>
              <a:t>E.g</a:t>
            </a:r>
            <a:r>
              <a:rPr lang="en-US" sz="1600" dirty="0" smtClean="0"/>
              <a:t> </a:t>
            </a:r>
            <a:r>
              <a:rPr lang="en-US" sz="1600" dirty="0" err="1" smtClean="0"/>
              <a:t>Data.text</a:t>
            </a:r>
            <a:endParaRPr lang="en-US" sz="1600" dirty="0" smtClean="0"/>
          </a:p>
        </p:txBody>
      </p:sp>
    </p:spTree>
    <p:extLst>
      <p:ext uri="{BB962C8B-B14F-4D97-AF65-F5344CB8AC3E}">
        <p14:creationId xmlns:p14="http://schemas.microsoft.com/office/powerpoint/2010/main" val="1816590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457200" y="381000"/>
            <a:ext cx="8229600" cy="5943600"/>
          </a:xfrm>
        </p:spPr>
        <p:txBody>
          <a:bodyPr>
            <a:normAutofit fontScale="85000" lnSpcReduction="20000"/>
          </a:bodyPr>
          <a:lstStyle/>
          <a:p>
            <a:pPr marL="0" indent="0">
              <a:buNone/>
            </a:pPr>
            <a:r>
              <a:rPr lang="en-US" sz="1600" dirty="0" smtClean="0"/>
              <a:t>There are many ways to navigate through a Beautiful content, one can use the TAG name, STRING found on the tag, or SEARCHING TREE. For Example</a:t>
            </a:r>
          </a:p>
          <a:p>
            <a:pPr marL="0" indent="0">
              <a:buNone/>
            </a:pPr>
            <a:endParaRPr lang="en-US" sz="1600" dirty="0"/>
          </a:p>
          <a:p>
            <a:pPr marL="0" indent="0">
              <a:buNone/>
            </a:pPr>
            <a:r>
              <a:rPr lang="en-US" sz="1600" dirty="0" err="1"/>
              <a:t>html_doc</a:t>
            </a:r>
            <a:r>
              <a:rPr lang="en-US" sz="1600" dirty="0"/>
              <a:t> = """</a:t>
            </a:r>
            <a:br>
              <a:rPr lang="en-US" sz="1600" dirty="0"/>
            </a:br>
            <a:r>
              <a:rPr lang="en-US" sz="1600" dirty="0"/>
              <a:t>&lt;html&gt;&lt;head&gt;&lt;title&gt;The Dormouse' s story&lt;/title&gt;&lt;/head&gt;</a:t>
            </a:r>
            <a:br>
              <a:rPr lang="en-US" sz="1600" dirty="0"/>
            </a:br>
            <a:r>
              <a:rPr lang="en-US" sz="1600" dirty="0"/>
              <a:t>&lt;body&gt;</a:t>
            </a:r>
            <a:br>
              <a:rPr lang="en-US" sz="1600" dirty="0"/>
            </a:br>
            <a:r>
              <a:rPr lang="en-US" sz="1600" dirty="0"/>
              <a:t>&lt;p class="title"&gt;&lt;b&gt;The Dormouse' s story&lt;/b&gt;&lt;/p&gt;</a:t>
            </a:r>
            <a:br>
              <a:rPr lang="en-US" sz="1600" dirty="0"/>
            </a:br>
            <a:r>
              <a:rPr lang="en-US" sz="1600" dirty="0"/>
              <a:t>&lt;p class="story"&gt;Once upon a time there were three little sisters; and their names</a:t>
            </a:r>
            <a:br>
              <a:rPr lang="en-US" sz="1600" dirty="0"/>
            </a:br>
            <a:r>
              <a:rPr lang="en-US" sz="1600" i="1" dirty="0"/>
              <a:t>˓→</a:t>
            </a:r>
            <a:r>
              <a:rPr lang="en-US" sz="1600" dirty="0"/>
              <a:t>were</a:t>
            </a:r>
            <a:br>
              <a:rPr lang="en-US" sz="1600" dirty="0"/>
            </a:br>
            <a:r>
              <a:rPr lang="en-US" sz="1600" dirty="0"/>
              <a:t>&lt;a </a:t>
            </a:r>
            <a:r>
              <a:rPr lang="en-US" sz="1600" dirty="0" err="1"/>
              <a:t>href</a:t>
            </a:r>
            <a:r>
              <a:rPr lang="en-US" sz="1600" dirty="0"/>
              <a:t>="http://example.com/</a:t>
            </a:r>
            <a:r>
              <a:rPr lang="en-US" sz="1600" dirty="0" err="1"/>
              <a:t>elsie</a:t>
            </a:r>
            <a:r>
              <a:rPr lang="en-US" sz="1600" dirty="0"/>
              <a:t>" class="sister" id="link1"&gt;Elsie&lt;/a&gt;,</a:t>
            </a:r>
            <a:br>
              <a:rPr lang="en-US" sz="1600" dirty="0"/>
            </a:br>
            <a:r>
              <a:rPr lang="en-US" sz="1600" dirty="0"/>
              <a:t>&lt;a </a:t>
            </a:r>
            <a:r>
              <a:rPr lang="en-US" sz="1600" dirty="0" err="1"/>
              <a:t>href</a:t>
            </a:r>
            <a:r>
              <a:rPr lang="en-US" sz="1600" dirty="0"/>
              <a:t>="http://example.com/</a:t>
            </a:r>
            <a:r>
              <a:rPr lang="en-US" sz="1600" dirty="0" err="1"/>
              <a:t>lacie</a:t>
            </a:r>
            <a:r>
              <a:rPr lang="en-US" sz="1600" dirty="0"/>
              <a:t>" class="sister" id="link2"&gt;</a:t>
            </a:r>
            <a:r>
              <a:rPr lang="en-US" sz="1600" dirty="0" err="1"/>
              <a:t>Lacie</a:t>
            </a:r>
            <a:r>
              <a:rPr lang="en-US" sz="1600" dirty="0"/>
              <a:t>&lt;/a&gt; and</a:t>
            </a:r>
            <a:br>
              <a:rPr lang="en-US" sz="1600" dirty="0"/>
            </a:br>
            <a:r>
              <a:rPr lang="en-US" sz="1600" dirty="0"/>
              <a:t>&lt;a </a:t>
            </a:r>
            <a:r>
              <a:rPr lang="en-US" sz="1600" dirty="0" err="1"/>
              <a:t>href</a:t>
            </a:r>
            <a:r>
              <a:rPr lang="en-US" sz="1600" dirty="0"/>
              <a:t>="http://example.com/</a:t>
            </a:r>
            <a:r>
              <a:rPr lang="en-US" sz="1600" dirty="0" err="1"/>
              <a:t>tillie</a:t>
            </a:r>
            <a:r>
              <a:rPr lang="en-US" sz="1600" dirty="0"/>
              <a:t>" class="sister" id="link3"&gt;Tillie&lt;/a&gt;;</a:t>
            </a:r>
            <a:br>
              <a:rPr lang="en-US" sz="1600" dirty="0"/>
            </a:br>
            <a:r>
              <a:rPr lang="en-US" sz="1600" dirty="0"/>
              <a:t>and they lived at the bottom of a well.&lt;/p&gt;</a:t>
            </a:r>
            <a:br>
              <a:rPr lang="en-US" sz="1600" dirty="0"/>
            </a:br>
            <a:r>
              <a:rPr lang="en-US" sz="1600" dirty="0"/>
              <a:t>&lt;p class="story"&gt;...&lt;/p&gt;</a:t>
            </a:r>
            <a:br>
              <a:rPr lang="en-US" sz="1600" dirty="0"/>
            </a:br>
            <a:r>
              <a:rPr lang="en-US" sz="1600" dirty="0"/>
              <a:t>"""</a:t>
            </a:r>
            <a:br>
              <a:rPr lang="en-US" sz="1600" dirty="0"/>
            </a:br>
            <a:r>
              <a:rPr lang="en-US" sz="1600" b="1" dirty="0"/>
              <a:t>from bs4 import </a:t>
            </a:r>
            <a:r>
              <a:rPr lang="en-US" sz="1600" dirty="0" err="1"/>
              <a:t>BeautifulSoup</a:t>
            </a:r>
            <a:r>
              <a:rPr lang="en-US" sz="1600" dirty="0"/>
              <a:t/>
            </a:r>
            <a:br>
              <a:rPr lang="en-US" sz="1600" dirty="0"/>
            </a:br>
            <a:r>
              <a:rPr lang="en-US" sz="1600" dirty="0"/>
              <a:t>soup = </a:t>
            </a:r>
            <a:r>
              <a:rPr lang="en-US" sz="1600" dirty="0" err="1"/>
              <a:t>BeautifulSoup</a:t>
            </a:r>
            <a:r>
              <a:rPr lang="en-US" sz="1600" dirty="0"/>
              <a:t>(</a:t>
            </a:r>
            <a:r>
              <a:rPr lang="en-US" sz="1600" dirty="0" err="1"/>
              <a:t>html_doc</a:t>
            </a:r>
            <a:r>
              <a:rPr lang="en-US" sz="1600" dirty="0"/>
              <a:t>, ' </a:t>
            </a:r>
            <a:r>
              <a:rPr lang="en-US" sz="1600" dirty="0" err="1"/>
              <a:t>html.parser</a:t>
            </a:r>
            <a:r>
              <a:rPr lang="en-US" sz="1600" dirty="0"/>
              <a:t>' )</a:t>
            </a:r>
            <a:br>
              <a:rPr lang="en-US" sz="1600" dirty="0"/>
            </a:br>
            <a:r>
              <a:rPr lang="en-US" sz="1600" dirty="0"/>
              <a:t/>
            </a:r>
            <a:br>
              <a:rPr lang="en-US" sz="1600" dirty="0"/>
            </a:br>
            <a:r>
              <a:rPr lang="en-US" sz="1600" b="1" dirty="0"/>
              <a:t>Navigating using tag names</a:t>
            </a:r>
            <a:r>
              <a:rPr lang="en-US" sz="1600" dirty="0"/>
              <a:t/>
            </a:r>
            <a:br>
              <a:rPr lang="en-US" sz="1600" dirty="0"/>
            </a:br>
            <a:endParaRPr lang="en-US" sz="1600" dirty="0" smtClean="0"/>
          </a:p>
          <a:p>
            <a:pPr marL="0" indent="0">
              <a:buNone/>
            </a:pPr>
            <a:r>
              <a:rPr lang="en-US" sz="1600" dirty="0" smtClean="0"/>
              <a:t>soup</a:t>
            </a:r>
            <a:r>
              <a:rPr lang="en-US" sz="1600" dirty="0"/>
              <a:t>. head</a:t>
            </a:r>
            <a:br>
              <a:rPr lang="en-US" sz="1600" dirty="0"/>
            </a:br>
            <a:r>
              <a:rPr lang="en-US" sz="1600" i="1" dirty="0"/>
              <a:t># &lt;head&gt;&lt;title&gt;The Dormouse's story&lt;/title&gt;&lt;/head&gt;</a:t>
            </a:r>
            <a:r>
              <a:rPr lang="en-US" sz="1600" dirty="0"/>
              <a:t/>
            </a:r>
            <a:br>
              <a:rPr lang="en-US" sz="1600" dirty="0"/>
            </a:br>
            <a:endParaRPr lang="en-US" sz="1600" dirty="0" smtClean="0"/>
          </a:p>
          <a:p>
            <a:pPr marL="0" indent="0">
              <a:buNone/>
            </a:pPr>
            <a:r>
              <a:rPr lang="en-US" sz="1600" dirty="0" smtClean="0"/>
              <a:t>soup</a:t>
            </a:r>
            <a:r>
              <a:rPr lang="en-US" sz="1600" dirty="0"/>
              <a:t>. title</a:t>
            </a:r>
            <a:br>
              <a:rPr lang="en-US" sz="1600" dirty="0"/>
            </a:br>
            <a:r>
              <a:rPr lang="en-US" sz="1600" i="1" dirty="0"/>
              <a:t># &lt;title&gt;The Dormouse's story&lt;/title&gt;</a:t>
            </a:r>
            <a:r>
              <a:rPr lang="en-US" sz="1600" dirty="0"/>
              <a:t/>
            </a:r>
            <a:br>
              <a:rPr lang="en-US" sz="1600" dirty="0"/>
            </a:br>
            <a:r>
              <a:rPr lang="en-US" sz="1600" dirty="0"/>
              <a:t/>
            </a:r>
            <a:br>
              <a:rPr lang="en-US" sz="1600" dirty="0"/>
            </a:br>
            <a:r>
              <a:rPr lang="en-US" sz="1600" b="1" dirty="0"/>
              <a:t>Navigating using </a:t>
            </a:r>
            <a:r>
              <a:rPr lang="en-US" sz="1600" b="1" dirty="0" smtClean="0"/>
              <a:t>the tag string</a:t>
            </a:r>
          </a:p>
          <a:p>
            <a:pPr marL="0" indent="0">
              <a:buNone/>
            </a:pPr>
            <a:endParaRPr lang="en-US" sz="1600" b="1" dirty="0" smtClean="0"/>
          </a:p>
          <a:p>
            <a:pPr marL="0" indent="0">
              <a:buNone/>
            </a:pPr>
            <a:r>
              <a:rPr lang="en-US" sz="1600" dirty="0"/>
              <a:t>soup. </a:t>
            </a:r>
            <a:r>
              <a:rPr lang="en-US" sz="1600" dirty="0" err="1" smtClean="0"/>
              <a:t>title.string</a:t>
            </a:r>
            <a:r>
              <a:rPr lang="en-US" sz="1600" dirty="0"/>
              <a:t/>
            </a:r>
            <a:br>
              <a:rPr lang="en-US" sz="1600" dirty="0"/>
            </a:br>
            <a:r>
              <a:rPr lang="en-US" sz="1600" i="1" dirty="0"/>
              <a:t># &lt;title&gt;The Dormouse's story&lt;/title&gt;</a:t>
            </a:r>
            <a:endParaRPr lang="en-US" sz="1600" b="1" dirty="0"/>
          </a:p>
          <a:p>
            <a:pPr marL="0" indent="0">
              <a:buNone/>
            </a:pPr>
            <a:r>
              <a:rPr lang="en-US" sz="1600" dirty="0"/>
              <a:t/>
            </a:r>
            <a:br>
              <a:rPr lang="en-US" sz="1600" dirty="0"/>
            </a:br>
            <a:endParaRPr lang="en-US" sz="1600" dirty="0"/>
          </a:p>
        </p:txBody>
      </p:sp>
    </p:spTree>
    <p:extLst>
      <p:ext uri="{BB962C8B-B14F-4D97-AF65-F5344CB8AC3E}">
        <p14:creationId xmlns:p14="http://schemas.microsoft.com/office/powerpoint/2010/main" val="107278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1"/>
            <a:ext cx="8229600" cy="7543799"/>
          </a:xfrm>
        </p:spPr>
        <p:txBody>
          <a:bodyPr>
            <a:normAutofit/>
          </a:bodyPr>
          <a:lstStyle/>
          <a:p>
            <a:pPr marL="0" indent="0">
              <a:buNone/>
            </a:pPr>
            <a:r>
              <a:rPr lang="en-US" sz="1600" b="1" dirty="0"/>
              <a:t>A regular </a:t>
            </a:r>
            <a:r>
              <a:rPr lang="en-US" sz="1600" b="1" dirty="0" smtClean="0"/>
              <a:t>expression - </a:t>
            </a:r>
            <a:r>
              <a:rPr lang="en-US" sz="1600" dirty="0"/>
              <a:t>If you pass in a regular expression object, Beautiful Soup will filter against that regular expression using its search()</a:t>
            </a:r>
            <a:br>
              <a:rPr lang="en-US" sz="1600" dirty="0"/>
            </a:br>
            <a:r>
              <a:rPr lang="en-US" sz="1600" dirty="0"/>
              <a:t>method. This code finds all the tags whose names start with the letter “b”; in this case, the &lt;body&gt; tag and the &lt;b&gt;</a:t>
            </a:r>
            <a:br>
              <a:rPr lang="en-US" sz="1600" dirty="0"/>
            </a:br>
            <a:r>
              <a:rPr lang="en-US" sz="1600" dirty="0"/>
              <a:t>tag</a:t>
            </a:r>
            <a:r>
              <a:rPr lang="en-US" sz="1600" dirty="0" smtClean="0"/>
              <a:t>:</a:t>
            </a:r>
            <a:r>
              <a:rPr lang="en-US" sz="1600" dirty="0"/>
              <a:t/>
            </a:r>
            <a:br>
              <a:rPr lang="en-US" sz="1600" dirty="0"/>
            </a:br>
            <a:r>
              <a:rPr lang="en-US" sz="1600" dirty="0"/>
              <a:t/>
            </a:r>
            <a:br>
              <a:rPr lang="en-US" sz="1600" dirty="0"/>
            </a:br>
            <a:r>
              <a:rPr lang="en-US" sz="1600" b="1" dirty="0"/>
              <a:t>import re</a:t>
            </a:r>
            <a:r>
              <a:rPr lang="en-US" sz="1600" dirty="0"/>
              <a:t/>
            </a:r>
            <a:br>
              <a:rPr lang="en-US" sz="1600" dirty="0"/>
            </a:br>
            <a:r>
              <a:rPr lang="en-US" sz="1600" b="1" dirty="0"/>
              <a:t>for </a:t>
            </a:r>
            <a:r>
              <a:rPr lang="en-US" sz="1600" dirty="0"/>
              <a:t>tag </a:t>
            </a:r>
            <a:r>
              <a:rPr lang="en-US" sz="1600" b="1" dirty="0"/>
              <a:t>in </a:t>
            </a:r>
            <a:r>
              <a:rPr lang="en-US" sz="1600" dirty="0"/>
              <a:t>soup. </a:t>
            </a:r>
            <a:r>
              <a:rPr lang="en-US" sz="1600" dirty="0" err="1"/>
              <a:t>find_all</a:t>
            </a:r>
            <a:r>
              <a:rPr lang="en-US" sz="1600" dirty="0"/>
              <a:t>(re. compile("^b")):</a:t>
            </a:r>
            <a:br>
              <a:rPr lang="en-US" sz="1600" dirty="0"/>
            </a:br>
            <a:r>
              <a:rPr lang="en-US" sz="1600" dirty="0"/>
              <a:t>print(tag. name)</a:t>
            </a:r>
            <a:br>
              <a:rPr lang="en-US" sz="1600" dirty="0"/>
            </a:br>
            <a:r>
              <a:rPr lang="en-US" sz="1600" i="1" dirty="0"/>
              <a:t># body</a:t>
            </a:r>
            <a:r>
              <a:rPr lang="en-US" sz="1600" dirty="0"/>
              <a:t/>
            </a:r>
            <a:br>
              <a:rPr lang="en-US" sz="1600" dirty="0"/>
            </a:br>
            <a:r>
              <a:rPr lang="en-US" sz="1600" i="1" dirty="0"/>
              <a:t># </a:t>
            </a:r>
            <a:r>
              <a:rPr lang="en-US" sz="1600" i="1" dirty="0" smtClean="0"/>
              <a:t>b</a:t>
            </a:r>
          </a:p>
          <a:p>
            <a:pPr marL="0" indent="0">
              <a:buNone/>
            </a:pPr>
            <a:r>
              <a:rPr lang="en-US" sz="1600" dirty="0"/>
              <a:t/>
            </a:r>
            <a:br>
              <a:rPr lang="en-US" sz="1600" dirty="0"/>
            </a:br>
            <a:r>
              <a:rPr lang="en-US" sz="1600" dirty="0"/>
              <a:t/>
            </a:r>
            <a:br>
              <a:rPr lang="en-US" sz="1600" dirty="0"/>
            </a:br>
            <a:r>
              <a:rPr lang="en-US" sz="1600" b="1" dirty="0"/>
              <a:t>A </a:t>
            </a:r>
            <a:r>
              <a:rPr lang="en-US" sz="1600" b="1" dirty="0" smtClean="0"/>
              <a:t>list - </a:t>
            </a:r>
            <a:r>
              <a:rPr lang="en-US" sz="1600" dirty="0"/>
              <a:t>If you pass in a list, Beautiful Soup will allow a string match against </a:t>
            </a:r>
            <a:r>
              <a:rPr lang="en-US" sz="1600" i="1" dirty="0"/>
              <a:t>any </a:t>
            </a:r>
            <a:r>
              <a:rPr lang="en-US" sz="1600" dirty="0"/>
              <a:t>item in that list. This code finds all the &lt;a&gt;</a:t>
            </a:r>
            <a:br>
              <a:rPr lang="en-US" sz="1600" dirty="0"/>
            </a:br>
            <a:r>
              <a:rPr lang="en-US" sz="1600" dirty="0"/>
              <a:t>tags </a:t>
            </a:r>
            <a:r>
              <a:rPr lang="en-US" sz="1600" i="1" dirty="0"/>
              <a:t>and </a:t>
            </a:r>
            <a:r>
              <a:rPr lang="en-US" sz="1600" dirty="0"/>
              <a:t>all the &lt;b&gt; tags:</a:t>
            </a:r>
            <a:br>
              <a:rPr lang="en-US" sz="1600" dirty="0"/>
            </a:br>
            <a:r>
              <a:rPr lang="en-US" sz="1600" dirty="0"/>
              <a:t/>
            </a:r>
            <a:br>
              <a:rPr lang="en-US" sz="1600" dirty="0"/>
            </a:br>
            <a:r>
              <a:rPr lang="en-US" sz="1600" dirty="0"/>
              <a:t>soup. </a:t>
            </a:r>
            <a:r>
              <a:rPr lang="en-US" sz="1600" dirty="0" err="1"/>
              <a:t>find_all</a:t>
            </a:r>
            <a:r>
              <a:rPr lang="en-US" sz="1600" dirty="0"/>
              <a:t>([ "a", "b"])</a:t>
            </a:r>
            <a:br>
              <a:rPr lang="en-US" sz="1600" dirty="0"/>
            </a:br>
            <a:r>
              <a:rPr lang="en-US" sz="1600" i="1" dirty="0"/>
              <a:t># [&lt;b&gt;The Dormouse's story&lt;/b&gt;,</a:t>
            </a:r>
            <a:r>
              <a:rPr lang="en-US" sz="1600" dirty="0"/>
              <a:t/>
            </a:r>
            <a:br>
              <a:rPr lang="en-US" sz="1600" dirty="0"/>
            </a:br>
            <a:r>
              <a:rPr lang="en-US" sz="1600" i="1" dirty="0"/>
              <a:t># &lt;a class="sister" </a:t>
            </a:r>
            <a:r>
              <a:rPr lang="en-US" sz="1600" i="1" dirty="0" err="1"/>
              <a:t>href</a:t>
            </a:r>
            <a:r>
              <a:rPr lang="en-US" sz="1600" i="1" dirty="0"/>
              <a:t>="http://example.com/</a:t>
            </a:r>
            <a:r>
              <a:rPr lang="en-US" sz="1600" i="1" dirty="0" err="1"/>
              <a:t>elsie</a:t>
            </a:r>
            <a:r>
              <a:rPr lang="en-US" sz="1600" i="1" dirty="0"/>
              <a:t>" id="link1"&gt;Elsie&lt;/a&gt;,</a:t>
            </a:r>
            <a:r>
              <a:rPr lang="en-US" sz="1600" dirty="0"/>
              <a:t/>
            </a:r>
            <a:br>
              <a:rPr lang="en-US" sz="1600" dirty="0"/>
            </a:br>
            <a:r>
              <a:rPr lang="en-US" sz="1600" i="1" dirty="0"/>
              <a:t># &lt;a class="sister" </a:t>
            </a:r>
            <a:r>
              <a:rPr lang="en-US" sz="1600" i="1" dirty="0" err="1"/>
              <a:t>href</a:t>
            </a:r>
            <a:r>
              <a:rPr lang="en-US" sz="1600" i="1" dirty="0"/>
              <a:t>="http://example.com/</a:t>
            </a:r>
            <a:r>
              <a:rPr lang="en-US" sz="1600" i="1" dirty="0" err="1"/>
              <a:t>lacie</a:t>
            </a:r>
            <a:r>
              <a:rPr lang="en-US" sz="1600" i="1" dirty="0"/>
              <a:t>" id="link2"&gt;</a:t>
            </a:r>
            <a:r>
              <a:rPr lang="en-US" sz="1600" i="1" dirty="0" err="1"/>
              <a:t>Lacie</a:t>
            </a:r>
            <a:r>
              <a:rPr lang="en-US" sz="1600" i="1" dirty="0"/>
              <a:t>&lt;/a&gt;,</a:t>
            </a:r>
            <a:r>
              <a:rPr lang="en-US" sz="1600" dirty="0"/>
              <a:t/>
            </a:r>
            <a:br>
              <a:rPr lang="en-US" sz="1600" dirty="0"/>
            </a:br>
            <a:r>
              <a:rPr lang="en-US" sz="1600" i="1" dirty="0"/>
              <a:t># &lt;a class="sister" </a:t>
            </a:r>
            <a:r>
              <a:rPr lang="en-US" sz="1600" i="1" dirty="0" err="1"/>
              <a:t>href</a:t>
            </a:r>
            <a:r>
              <a:rPr lang="en-US" sz="1600" i="1" dirty="0"/>
              <a:t>="http://example.com/</a:t>
            </a:r>
            <a:r>
              <a:rPr lang="en-US" sz="1600" i="1" dirty="0" err="1"/>
              <a:t>tillie</a:t>
            </a:r>
            <a:r>
              <a:rPr lang="en-US" sz="1600" i="1" dirty="0"/>
              <a:t>" id="link3"&gt;Tillie&lt;/a&gt;]</a:t>
            </a:r>
            <a:r>
              <a:rPr lang="en-US" sz="1600" dirty="0"/>
              <a:t/>
            </a:r>
            <a:br>
              <a:rPr lang="en-US" sz="1600" dirty="0"/>
            </a:br>
            <a:r>
              <a:rPr lang="en-US" sz="1600" dirty="0"/>
              <a:t/>
            </a:r>
            <a:br>
              <a:rPr lang="en-US" sz="1600" dirty="0"/>
            </a:br>
            <a:r>
              <a:rPr lang="en-US" sz="1600" dirty="0"/>
              <a:t/>
            </a:r>
            <a:br>
              <a:rPr lang="en-US" sz="1600" dirty="0"/>
            </a:br>
            <a:r>
              <a:rPr lang="en-US" sz="1600" dirty="0"/>
              <a:t/>
            </a:r>
            <a:br>
              <a:rPr lang="en-US" sz="1600" dirty="0"/>
            </a:br>
            <a:endParaRPr lang="en-US" sz="1600" dirty="0"/>
          </a:p>
        </p:txBody>
      </p:sp>
    </p:spTree>
    <p:extLst>
      <p:ext uri="{BB962C8B-B14F-4D97-AF65-F5344CB8AC3E}">
        <p14:creationId xmlns:p14="http://schemas.microsoft.com/office/powerpoint/2010/main" val="1138122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7162800"/>
          </a:xfrm>
        </p:spPr>
        <p:txBody>
          <a:bodyPr>
            <a:normAutofit/>
          </a:bodyPr>
          <a:lstStyle/>
          <a:p>
            <a:pPr marL="0" indent="0">
              <a:buNone/>
            </a:pPr>
            <a:r>
              <a:rPr lang="en-US" sz="1600" b="1" dirty="0"/>
              <a:t>Searching by CSS class</a:t>
            </a:r>
            <a:r>
              <a:rPr lang="en-US" sz="1600" dirty="0"/>
              <a:t/>
            </a:r>
            <a:br>
              <a:rPr lang="en-US" sz="1600" dirty="0"/>
            </a:br>
            <a:r>
              <a:rPr lang="en-US" sz="1600" dirty="0"/>
              <a:t/>
            </a:r>
            <a:br>
              <a:rPr lang="en-US" sz="1600" dirty="0"/>
            </a:br>
            <a:r>
              <a:rPr lang="en-US" sz="1600" dirty="0"/>
              <a:t>It’s very useful to search for a tag that has a certain CSS class, but the name of the CSS attribute, “class”, is a </a:t>
            </a:r>
            <a:r>
              <a:rPr lang="en-US" sz="1600" dirty="0" smtClean="0"/>
              <a:t>reserved word </a:t>
            </a:r>
            <a:r>
              <a:rPr lang="en-US" sz="1600" dirty="0"/>
              <a:t>in Python. Using class as a keyword argument will give you a syntax error. </a:t>
            </a:r>
            <a:r>
              <a:rPr lang="en-US" sz="1600" dirty="0" smtClean="0"/>
              <a:t> You</a:t>
            </a:r>
            <a:r>
              <a:rPr lang="en-US" sz="1600" dirty="0"/>
              <a:t> </a:t>
            </a:r>
            <a:r>
              <a:rPr lang="en-US" sz="1600" dirty="0" smtClean="0"/>
              <a:t>can </a:t>
            </a:r>
            <a:r>
              <a:rPr lang="en-US" sz="1600" dirty="0"/>
              <a:t>search by CSS class using the keyword argument class_:</a:t>
            </a:r>
            <a:br>
              <a:rPr lang="en-US" sz="1600" dirty="0"/>
            </a:br>
            <a:r>
              <a:rPr lang="en-US" sz="1600" dirty="0"/>
              <a:t/>
            </a:r>
            <a:br>
              <a:rPr lang="en-US" sz="1600" dirty="0"/>
            </a:br>
            <a:r>
              <a:rPr lang="en-US" sz="1600" dirty="0"/>
              <a:t>soup. </a:t>
            </a:r>
            <a:r>
              <a:rPr lang="en-US" sz="1600" dirty="0" err="1"/>
              <a:t>find_all</a:t>
            </a:r>
            <a:r>
              <a:rPr lang="en-US" sz="1600" dirty="0"/>
              <a:t>("a", class_="sister")</a:t>
            </a:r>
            <a:br>
              <a:rPr lang="en-US" sz="1600" dirty="0"/>
            </a:br>
            <a:r>
              <a:rPr lang="en-US" sz="1600" i="1" dirty="0"/>
              <a:t># [&lt;a class="sister" </a:t>
            </a:r>
            <a:r>
              <a:rPr lang="en-US" sz="1600" i="1" dirty="0" err="1"/>
              <a:t>href</a:t>
            </a:r>
            <a:r>
              <a:rPr lang="en-US" sz="1600" i="1" dirty="0"/>
              <a:t>="http://example.com/</a:t>
            </a:r>
            <a:r>
              <a:rPr lang="en-US" sz="1600" i="1" dirty="0" err="1"/>
              <a:t>elsie</a:t>
            </a:r>
            <a:r>
              <a:rPr lang="en-US" sz="1600" i="1" dirty="0"/>
              <a:t>" id="link1"&gt;Elsie&lt;/a&gt;,</a:t>
            </a:r>
            <a:r>
              <a:rPr lang="en-US" sz="1600" dirty="0"/>
              <a:t/>
            </a:r>
            <a:br>
              <a:rPr lang="en-US" sz="1600" dirty="0"/>
            </a:br>
            <a:r>
              <a:rPr lang="en-US" sz="1600" i="1" dirty="0"/>
              <a:t># &lt;a class="sister" </a:t>
            </a:r>
            <a:r>
              <a:rPr lang="en-US" sz="1600" i="1" dirty="0" err="1"/>
              <a:t>href</a:t>
            </a:r>
            <a:r>
              <a:rPr lang="en-US" sz="1600" i="1" dirty="0"/>
              <a:t>="http://example.com/</a:t>
            </a:r>
            <a:r>
              <a:rPr lang="en-US" sz="1600" i="1" dirty="0" err="1"/>
              <a:t>lacie</a:t>
            </a:r>
            <a:r>
              <a:rPr lang="en-US" sz="1600" i="1" dirty="0"/>
              <a:t>" id="link2"&gt;</a:t>
            </a:r>
            <a:r>
              <a:rPr lang="en-US" sz="1600" i="1" dirty="0" err="1"/>
              <a:t>Lacie</a:t>
            </a:r>
            <a:r>
              <a:rPr lang="en-US" sz="1600" i="1" dirty="0"/>
              <a:t>&lt;/a&gt;,</a:t>
            </a:r>
            <a:r>
              <a:rPr lang="en-US" sz="1600" dirty="0"/>
              <a:t/>
            </a:r>
            <a:br>
              <a:rPr lang="en-US" sz="1600" dirty="0"/>
            </a:br>
            <a:r>
              <a:rPr lang="en-US" sz="1600" i="1" dirty="0"/>
              <a:t># &lt;a class="sister" </a:t>
            </a:r>
            <a:r>
              <a:rPr lang="en-US" sz="1600" i="1" dirty="0" err="1"/>
              <a:t>href</a:t>
            </a:r>
            <a:r>
              <a:rPr lang="en-US" sz="1600" i="1" dirty="0"/>
              <a:t>="http://example.com/</a:t>
            </a:r>
            <a:r>
              <a:rPr lang="en-US" sz="1600" i="1" dirty="0" err="1"/>
              <a:t>tillie</a:t>
            </a:r>
            <a:r>
              <a:rPr lang="en-US" sz="1600" i="1" dirty="0"/>
              <a:t>" id="link3"&gt;Tillie&lt;/a&gt;]</a:t>
            </a:r>
            <a:r>
              <a:rPr lang="en-US" sz="1600" dirty="0"/>
              <a:t/>
            </a:r>
            <a:br>
              <a:rPr lang="en-US" sz="1600" dirty="0"/>
            </a:br>
            <a:r>
              <a:rPr lang="en-US" sz="1600" dirty="0"/>
              <a:t/>
            </a:r>
            <a:br>
              <a:rPr lang="en-US" sz="1600" dirty="0"/>
            </a:br>
            <a:r>
              <a:rPr lang="en-US" sz="1600" dirty="0"/>
              <a:t>soup. </a:t>
            </a:r>
            <a:r>
              <a:rPr lang="en-US" sz="1600" dirty="0" err="1"/>
              <a:t>find_all</a:t>
            </a:r>
            <a:r>
              <a:rPr lang="en-US" sz="1600" dirty="0"/>
              <a:t>(class_=re. compile("</a:t>
            </a:r>
            <a:r>
              <a:rPr lang="en-US" sz="1600" dirty="0" err="1"/>
              <a:t>itl</a:t>
            </a:r>
            <a:r>
              <a:rPr lang="en-US" sz="1600" dirty="0"/>
              <a:t>"))</a:t>
            </a:r>
            <a:br>
              <a:rPr lang="en-US" sz="1600" dirty="0"/>
            </a:br>
            <a:r>
              <a:rPr lang="en-US" sz="1600" i="1" dirty="0"/>
              <a:t># [&lt;p class="title"&gt;&lt;b&gt;The Dormouse's story&lt;/b&gt;&lt;/p&gt;]</a:t>
            </a:r>
            <a:r>
              <a:rPr lang="en-US" sz="1600" dirty="0"/>
              <a:t/>
            </a:r>
            <a:br>
              <a:rPr lang="en-US" sz="1600" dirty="0"/>
            </a:br>
            <a:endParaRPr lang="en-US" sz="1600" dirty="0" smtClean="0"/>
          </a:p>
          <a:p>
            <a:pPr marL="0" indent="0">
              <a:buNone/>
            </a:pPr>
            <a:r>
              <a:rPr lang="en-US" sz="1600" b="1" dirty="0" err="1" smtClean="0"/>
              <a:t>def</a:t>
            </a:r>
            <a:r>
              <a:rPr lang="en-US" sz="1600" b="1" dirty="0" smtClean="0"/>
              <a:t> </a:t>
            </a:r>
            <a:r>
              <a:rPr lang="en-US" sz="1600" dirty="0" err="1"/>
              <a:t>has_six_characters</a:t>
            </a:r>
            <a:r>
              <a:rPr lang="en-US" sz="1600" dirty="0"/>
              <a:t>(</a:t>
            </a:r>
            <a:r>
              <a:rPr lang="en-US" sz="1600" dirty="0" err="1"/>
              <a:t>css_class</a:t>
            </a:r>
            <a:r>
              <a:rPr lang="en-US" sz="1600" dirty="0"/>
              <a:t>):</a:t>
            </a:r>
            <a:br>
              <a:rPr lang="en-US" sz="1600" dirty="0"/>
            </a:br>
            <a:r>
              <a:rPr lang="en-US" sz="1600" b="1" dirty="0"/>
              <a:t>return </a:t>
            </a:r>
            <a:r>
              <a:rPr lang="en-US" sz="1600" dirty="0" err="1"/>
              <a:t>css_class</a:t>
            </a:r>
            <a:r>
              <a:rPr lang="en-US" sz="1600" dirty="0"/>
              <a:t> </a:t>
            </a:r>
            <a:r>
              <a:rPr lang="en-US" sz="1600" b="1" dirty="0"/>
              <a:t>is not None and </a:t>
            </a:r>
            <a:r>
              <a:rPr lang="en-US" sz="1600" dirty="0" err="1"/>
              <a:t>len</a:t>
            </a:r>
            <a:r>
              <a:rPr lang="en-US" sz="1600" dirty="0"/>
              <a:t>(</a:t>
            </a:r>
            <a:r>
              <a:rPr lang="en-US" sz="1600" dirty="0" err="1"/>
              <a:t>css_class</a:t>
            </a:r>
            <a:r>
              <a:rPr lang="en-US" sz="1600" dirty="0"/>
              <a:t>) == 6</a:t>
            </a:r>
            <a:br>
              <a:rPr lang="en-US" sz="1600" dirty="0"/>
            </a:br>
            <a:r>
              <a:rPr lang="en-US" sz="1600" dirty="0"/>
              <a:t>soup. </a:t>
            </a:r>
            <a:r>
              <a:rPr lang="en-US" sz="1600" dirty="0" err="1"/>
              <a:t>find_all</a:t>
            </a:r>
            <a:r>
              <a:rPr lang="en-US" sz="1600" dirty="0"/>
              <a:t>(class_=</a:t>
            </a:r>
            <a:r>
              <a:rPr lang="en-US" sz="1600" dirty="0" err="1"/>
              <a:t>has_six_characters</a:t>
            </a:r>
            <a:r>
              <a:rPr lang="en-US" sz="1600" dirty="0"/>
              <a:t>)</a:t>
            </a:r>
            <a:br>
              <a:rPr lang="en-US" sz="1600" dirty="0"/>
            </a:br>
            <a:r>
              <a:rPr lang="en-US" sz="1600" i="1" dirty="0"/>
              <a:t># [&lt;a class="sister" </a:t>
            </a:r>
            <a:r>
              <a:rPr lang="en-US" sz="1600" i="1" dirty="0" err="1"/>
              <a:t>href</a:t>
            </a:r>
            <a:r>
              <a:rPr lang="en-US" sz="1600" i="1" dirty="0"/>
              <a:t>="http://example.com/</a:t>
            </a:r>
            <a:r>
              <a:rPr lang="en-US" sz="1600" i="1" dirty="0" err="1"/>
              <a:t>elsie</a:t>
            </a:r>
            <a:r>
              <a:rPr lang="en-US" sz="1600" i="1" dirty="0"/>
              <a:t>" id="link1"&gt;Elsie&lt;/a&gt;,</a:t>
            </a:r>
            <a:r>
              <a:rPr lang="en-US" sz="1600" dirty="0"/>
              <a:t/>
            </a:r>
            <a:br>
              <a:rPr lang="en-US" sz="1600" dirty="0"/>
            </a:br>
            <a:r>
              <a:rPr lang="en-US" sz="1600" i="1" dirty="0"/>
              <a:t># &lt;a class="sister" </a:t>
            </a:r>
            <a:r>
              <a:rPr lang="en-US" sz="1600" i="1" dirty="0" err="1"/>
              <a:t>href</a:t>
            </a:r>
            <a:r>
              <a:rPr lang="en-US" sz="1600" i="1" dirty="0"/>
              <a:t>="http://example.com/</a:t>
            </a:r>
            <a:r>
              <a:rPr lang="en-US" sz="1600" i="1" dirty="0" err="1"/>
              <a:t>lacie</a:t>
            </a:r>
            <a:r>
              <a:rPr lang="en-US" sz="1600" i="1" dirty="0"/>
              <a:t>" id="link2"&gt;</a:t>
            </a:r>
            <a:r>
              <a:rPr lang="en-US" sz="1600" i="1" dirty="0" err="1"/>
              <a:t>Lacie</a:t>
            </a:r>
            <a:r>
              <a:rPr lang="en-US" sz="1600" i="1" dirty="0"/>
              <a:t>&lt;/a&gt;,</a:t>
            </a:r>
            <a:r>
              <a:rPr lang="en-US" sz="1600" dirty="0"/>
              <a:t/>
            </a:r>
            <a:br>
              <a:rPr lang="en-US" sz="1600" dirty="0"/>
            </a:br>
            <a:r>
              <a:rPr lang="en-US" sz="1600" i="1" dirty="0"/>
              <a:t># &lt;a class="sister" </a:t>
            </a:r>
            <a:r>
              <a:rPr lang="en-US" sz="1600" i="1" dirty="0" err="1"/>
              <a:t>href</a:t>
            </a:r>
            <a:r>
              <a:rPr lang="en-US" sz="1600" i="1" dirty="0"/>
              <a:t>="http://example.com/</a:t>
            </a:r>
            <a:r>
              <a:rPr lang="en-US" sz="1600" i="1" dirty="0" err="1"/>
              <a:t>tillie</a:t>
            </a:r>
            <a:r>
              <a:rPr lang="en-US" sz="1600" i="1" dirty="0"/>
              <a:t>" id="link3"&gt;Tillie&lt;/a&gt;]</a:t>
            </a:r>
            <a:r>
              <a:rPr lang="en-US" sz="1600" dirty="0"/>
              <a:t/>
            </a:r>
            <a:br>
              <a:rPr lang="en-US" sz="1600" dirty="0"/>
            </a:br>
            <a:r>
              <a:rPr lang="en-US" sz="1600" dirty="0"/>
              <a:t/>
            </a:r>
            <a:br>
              <a:rPr lang="en-US" sz="1600" dirty="0"/>
            </a:br>
            <a:endParaRPr lang="en-US" sz="1600" dirty="0"/>
          </a:p>
        </p:txBody>
      </p:sp>
    </p:spTree>
    <p:extLst>
      <p:ext uri="{BB962C8B-B14F-4D97-AF65-F5344CB8AC3E}">
        <p14:creationId xmlns:p14="http://schemas.microsoft.com/office/powerpoint/2010/main" val="32392380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680</TotalTime>
  <Words>201</Words>
  <Application>Microsoft Office PowerPoint</Application>
  <PresentationFormat>On-screen Show (4:3)</PresentationFormat>
  <Paragraphs>74</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 USER</dc:creator>
  <cp:lastModifiedBy>HP</cp:lastModifiedBy>
  <cp:revision>15</cp:revision>
  <dcterms:created xsi:type="dcterms:W3CDTF">2019-03-14T10:34:01Z</dcterms:created>
  <dcterms:modified xsi:type="dcterms:W3CDTF">2019-03-16T00:15:05Z</dcterms:modified>
</cp:coreProperties>
</file>