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69" r:id="rId4"/>
    <p:sldId id="259" r:id="rId5"/>
    <p:sldId id="261" r:id="rId6"/>
    <p:sldId id="270" r:id="rId7"/>
    <p:sldId id="272" r:id="rId8"/>
    <p:sldId id="265" r:id="rId9"/>
    <p:sldId id="273" r:id="rId10"/>
    <p:sldId id="267"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B3B"/>
    <a:srgbClr val="DE0000"/>
    <a:srgbClr val="F76C0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275" autoAdjust="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ja-JP"/>
  <c:chart>
    <c:plotArea>
      <c:layout/>
      <c:lineChart>
        <c:grouping val="standard"/>
        <c:ser>
          <c:idx val="0"/>
          <c:order val="0"/>
          <c:spPr>
            <a:ln>
              <a:noFill/>
            </a:ln>
          </c:spPr>
          <c:marker>
            <c:symbol val="none"/>
          </c:marker>
          <c:val>
            <c:numRef>
              <c:f>Sheet1!$A$1:$A$7</c:f>
              <c:numCache>
                <c:formatCode>General</c:formatCode>
                <c:ptCount val="7"/>
                <c:pt idx="0">
                  <c:v>1</c:v>
                </c:pt>
                <c:pt idx="1">
                  <c:v>2</c:v>
                </c:pt>
                <c:pt idx="2">
                  <c:v>3</c:v>
                </c:pt>
                <c:pt idx="3">
                  <c:v>4</c:v>
                </c:pt>
                <c:pt idx="4">
                  <c:v>5</c:v>
                </c:pt>
                <c:pt idx="5">
                  <c:v>6</c:v>
                </c:pt>
                <c:pt idx="6">
                  <c:v>7</c:v>
                </c:pt>
              </c:numCache>
            </c:numRef>
          </c:val>
        </c:ser>
        <c:marker val="1"/>
        <c:axId val="70952064"/>
        <c:axId val="70953600"/>
      </c:lineChart>
      <c:catAx>
        <c:axId val="70952064"/>
        <c:scaling>
          <c:orientation val="minMax"/>
        </c:scaling>
        <c:axPos val="b"/>
        <c:tickLblPos val="nextTo"/>
        <c:txPr>
          <a:bodyPr/>
          <a:lstStyle/>
          <a:p>
            <a:pPr>
              <a:defRPr sz="2400" b="1"/>
            </a:pPr>
            <a:endParaRPr lang="ja-JP"/>
          </a:p>
        </c:txPr>
        <c:crossAx val="70953600"/>
        <c:crosses val="autoZero"/>
        <c:auto val="1"/>
        <c:lblAlgn val="ctr"/>
        <c:lblOffset val="100"/>
      </c:catAx>
      <c:valAx>
        <c:axId val="70953600"/>
        <c:scaling>
          <c:orientation val="minMax"/>
        </c:scaling>
        <c:delete val="1"/>
        <c:axPos val="l"/>
        <c:numFmt formatCode="General" sourceLinked="1"/>
        <c:tickLblPos val="nextTo"/>
        <c:crossAx val="70952064"/>
        <c:crosses val="autoZero"/>
        <c:crossBetween val="between"/>
      </c:valAx>
      <c:spPr>
        <a:noFill/>
        <a:ln w="25400">
          <a:noFill/>
        </a:ln>
      </c:spPr>
    </c:plotArea>
    <c:plotVisOnly val="1"/>
    <c:dispBlanksAs val="gap"/>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FC8E53-8CB1-4F7B-93F2-32A464E64FEB}" type="datetimeFigureOut">
              <a:rPr kumimoji="1" lang="ja-JP" altLang="en-US" smtClean="0"/>
              <a:pPr/>
              <a:t>2017/6/24</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4243BA-0723-44AC-8FD3-B9AA30E92BCF}" type="slidenum">
              <a:rPr kumimoji="1" lang="ja-JP" altLang="en-US" smtClean="0"/>
              <a:pPr/>
              <a:t>&lt;#&gt;</a:t>
            </a:fld>
            <a:endParaRPr kumimoji="1" lang="ja-JP" altLang="en-US"/>
          </a:p>
        </p:txBody>
      </p:sp>
    </p:spTree>
    <p:extLst>
      <p:ext uri="{BB962C8B-B14F-4D97-AF65-F5344CB8AC3E}">
        <p14:creationId xmlns="" xmlns:p14="http://schemas.microsoft.com/office/powerpoint/2010/main" val="1714504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854CC5-9644-41A1-85B6-7E7FB69B606E}" type="datetimeFigureOut">
              <a:rPr kumimoji="1" lang="ja-JP" altLang="en-US" smtClean="0"/>
              <a:pPr/>
              <a:t>2017/6/24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58529-3CD1-404F-8341-811168931DB4}" type="slidenum">
              <a:rPr kumimoji="1" lang="ja-JP" altLang="en-US" smtClean="0"/>
              <a:pPr/>
              <a:t>&lt;#&gt;</a:t>
            </a:fld>
            <a:endParaRPr kumimoji="1" lang="ja-JP" altLang="en-US"/>
          </a:p>
        </p:txBody>
      </p:sp>
    </p:spTree>
    <p:extLst>
      <p:ext uri="{BB962C8B-B14F-4D97-AF65-F5344CB8AC3E}">
        <p14:creationId xmlns="" xmlns:p14="http://schemas.microsoft.com/office/powerpoint/2010/main" val="566037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3658529-3CD1-404F-8341-811168931DB4}" type="slidenum">
              <a:rPr kumimoji="1" lang="ja-JP" altLang="en-US" smtClean="0"/>
              <a:pPr/>
              <a:t>3</a:t>
            </a:fld>
            <a:endParaRPr kumimoji="1" lang="ja-JP" altLang="en-US"/>
          </a:p>
        </p:txBody>
      </p:sp>
    </p:spTree>
    <p:extLst>
      <p:ext uri="{BB962C8B-B14F-4D97-AF65-F5344CB8AC3E}">
        <p14:creationId xmlns="" xmlns:p14="http://schemas.microsoft.com/office/powerpoint/2010/main" val="3709554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3658529-3CD1-404F-8341-811168931DB4}" type="slidenum">
              <a:rPr kumimoji="1" lang="ja-JP" altLang="en-US" smtClean="0"/>
              <a:pPr/>
              <a:t>4</a:t>
            </a:fld>
            <a:endParaRPr kumimoji="1" lang="ja-JP" altLang="en-US"/>
          </a:p>
        </p:txBody>
      </p:sp>
    </p:spTree>
    <p:extLst>
      <p:ext uri="{BB962C8B-B14F-4D97-AF65-F5344CB8AC3E}">
        <p14:creationId xmlns="" xmlns:p14="http://schemas.microsoft.com/office/powerpoint/2010/main" val="1370070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3658529-3CD1-404F-8341-811168931DB4}" type="slidenum">
              <a:rPr kumimoji="1" lang="ja-JP" altLang="en-US" smtClean="0"/>
              <a:pPr/>
              <a:t>7</a:t>
            </a:fld>
            <a:endParaRPr kumimoji="1" lang="ja-JP" altLang="en-US"/>
          </a:p>
        </p:txBody>
      </p:sp>
    </p:spTree>
    <p:extLst>
      <p:ext uri="{BB962C8B-B14F-4D97-AF65-F5344CB8AC3E}">
        <p14:creationId xmlns="" xmlns:p14="http://schemas.microsoft.com/office/powerpoint/2010/main" val="3458085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D77CC21-96A8-424B-A52D-9F2D8ECF036E}" type="datetimeFigureOut">
              <a:rPr kumimoji="1" lang="ja-JP" altLang="en-US" smtClean="0"/>
              <a:pPr/>
              <a:t>2017/6/24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3EAC823-4254-4ED9-A684-2AD9F11C5D0F}" type="slidenum">
              <a:rPr kumimoji="1" lang="ja-JP" altLang="en-US" smtClean="0"/>
              <a:pPr/>
              <a:t>&lt;#&gt;</a:t>
            </a:fld>
            <a:endParaRPr kumimoji="1" lang="ja-JP" altLang="en-US"/>
          </a:p>
        </p:txBody>
      </p:sp>
    </p:spTree>
    <p:extLst>
      <p:ext uri="{BB962C8B-B14F-4D97-AF65-F5344CB8AC3E}">
        <p14:creationId xmlns="" xmlns:p14="http://schemas.microsoft.com/office/powerpoint/2010/main" val="383087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D77CC21-96A8-424B-A52D-9F2D8ECF036E}" type="datetimeFigureOut">
              <a:rPr kumimoji="1" lang="ja-JP" altLang="en-US" smtClean="0"/>
              <a:pPr/>
              <a:t>2017/6/24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3EAC823-4254-4ED9-A684-2AD9F11C5D0F}" type="slidenum">
              <a:rPr kumimoji="1" lang="ja-JP" altLang="en-US" smtClean="0"/>
              <a:pPr/>
              <a:t>&lt;#&gt;</a:t>
            </a:fld>
            <a:endParaRPr kumimoji="1" lang="ja-JP" altLang="en-US"/>
          </a:p>
        </p:txBody>
      </p:sp>
    </p:spTree>
    <p:extLst>
      <p:ext uri="{BB962C8B-B14F-4D97-AF65-F5344CB8AC3E}">
        <p14:creationId xmlns="" xmlns:p14="http://schemas.microsoft.com/office/powerpoint/2010/main" val="268360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D77CC21-96A8-424B-A52D-9F2D8ECF036E}" type="datetimeFigureOut">
              <a:rPr kumimoji="1" lang="ja-JP" altLang="en-US" smtClean="0"/>
              <a:pPr/>
              <a:t>2017/6/24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3EAC823-4254-4ED9-A684-2AD9F11C5D0F}" type="slidenum">
              <a:rPr kumimoji="1" lang="ja-JP" altLang="en-US" smtClean="0"/>
              <a:pPr/>
              <a:t>&lt;#&gt;</a:t>
            </a:fld>
            <a:endParaRPr kumimoji="1" lang="ja-JP" altLang="en-US"/>
          </a:p>
        </p:txBody>
      </p:sp>
    </p:spTree>
    <p:extLst>
      <p:ext uri="{BB962C8B-B14F-4D97-AF65-F5344CB8AC3E}">
        <p14:creationId xmlns="" xmlns:p14="http://schemas.microsoft.com/office/powerpoint/2010/main" val="251692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D77CC21-96A8-424B-A52D-9F2D8ECF036E}" type="datetimeFigureOut">
              <a:rPr kumimoji="1" lang="ja-JP" altLang="en-US" smtClean="0"/>
              <a:pPr/>
              <a:t>2017/6/24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3EAC823-4254-4ED9-A684-2AD9F11C5D0F}" type="slidenum">
              <a:rPr kumimoji="1" lang="ja-JP" altLang="en-US" smtClean="0"/>
              <a:pPr/>
              <a:t>&lt;#&gt;</a:t>
            </a:fld>
            <a:endParaRPr kumimoji="1" lang="ja-JP" altLang="en-US"/>
          </a:p>
        </p:txBody>
      </p:sp>
    </p:spTree>
    <p:extLst>
      <p:ext uri="{BB962C8B-B14F-4D97-AF65-F5344CB8AC3E}">
        <p14:creationId xmlns="" xmlns:p14="http://schemas.microsoft.com/office/powerpoint/2010/main" val="216453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D77CC21-96A8-424B-A52D-9F2D8ECF036E}" type="datetimeFigureOut">
              <a:rPr kumimoji="1" lang="ja-JP" altLang="en-US" smtClean="0"/>
              <a:pPr/>
              <a:t>2017/6/24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3EAC823-4254-4ED9-A684-2AD9F11C5D0F}" type="slidenum">
              <a:rPr kumimoji="1" lang="ja-JP" altLang="en-US" smtClean="0"/>
              <a:pPr/>
              <a:t>&lt;#&gt;</a:t>
            </a:fld>
            <a:endParaRPr kumimoji="1" lang="ja-JP" altLang="en-US"/>
          </a:p>
        </p:txBody>
      </p:sp>
    </p:spTree>
    <p:extLst>
      <p:ext uri="{BB962C8B-B14F-4D97-AF65-F5344CB8AC3E}">
        <p14:creationId xmlns="" xmlns:p14="http://schemas.microsoft.com/office/powerpoint/2010/main" val="58169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D77CC21-96A8-424B-A52D-9F2D8ECF036E}" type="datetimeFigureOut">
              <a:rPr kumimoji="1" lang="ja-JP" altLang="en-US" smtClean="0"/>
              <a:pPr/>
              <a:t>2017/6/24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3EAC823-4254-4ED9-A684-2AD9F11C5D0F}" type="slidenum">
              <a:rPr kumimoji="1" lang="ja-JP" altLang="en-US" smtClean="0"/>
              <a:pPr/>
              <a:t>&lt;#&gt;</a:t>
            </a:fld>
            <a:endParaRPr kumimoji="1" lang="ja-JP" altLang="en-US"/>
          </a:p>
        </p:txBody>
      </p:sp>
    </p:spTree>
    <p:extLst>
      <p:ext uri="{BB962C8B-B14F-4D97-AF65-F5344CB8AC3E}">
        <p14:creationId xmlns="" xmlns:p14="http://schemas.microsoft.com/office/powerpoint/2010/main" val="293574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D77CC21-96A8-424B-A52D-9F2D8ECF036E}" type="datetimeFigureOut">
              <a:rPr kumimoji="1" lang="ja-JP" altLang="en-US" smtClean="0"/>
              <a:pPr/>
              <a:t>2017/6/24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3EAC823-4254-4ED9-A684-2AD9F11C5D0F}" type="slidenum">
              <a:rPr kumimoji="1" lang="ja-JP" altLang="en-US" smtClean="0"/>
              <a:pPr/>
              <a:t>&lt;#&gt;</a:t>
            </a:fld>
            <a:endParaRPr kumimoji="1" lang="ja-JP" altLang="en-US"/>
          </a:p>
        </p:txBody>
      </p:sp>
    </p:spTree>
    <p:extLst>
      <p:ext uri="{BB962C8B-B14F-4D97-AF65-F5344CB8AC3E}">
        <p14:creationId xmlns="" xmlns:p14="http://schemas.microsoft.com/office/powerpoint/2010/main" val="121599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D77CC21-96A8-424B-A52D-9F2D8ECF036E}" type="datetimeFigureOut">
              <a:rPr kumimoji="1" lang="ja-JP" altLang="en-US" smtClean="0"/>
              <a:pPr/>
              <a:t>2017/6/24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3EAC823-4254-4ED9-A684-2AD9F11C5D0F}" type="slidenum">
              <a:rPr kumimoji="1" lang="ja-JP" altLang="en-US" smtClean="0"/>
              <a:pPr/>
              <a:t>&lt;#&gt;</a:t>
            </a:fld>
            <a:endParaRPr kumimoji="1" lang="ja-JP" altLang="en-US"/>
          </a:p>
        </p:txBody>
      </p:sp>
    </p:spTree>
    <p:extLst>
      <p:ext uri="{BB962C8B-B14F-4D97-AF65-F5344CB8AC3E}">
        <p14:creationId xmlns="" xmlns:p14="http://schemas.microsoft.com/office/powerpoint/2010/main" val="117453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D77CC21-96A8-424B-A52D-9F2D8ECF036E}" type="datetimeFigureOut">
              <a:rPr kumimoji="1" lang="ja-JP" altLang="en-US" smtClean="0"/>
              <a:pPr/>
              <a:t>2017/6/24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3EAC823-4254-4ED9-A684-2AD9F11C5D0F}" type="slidenum">
              <a:rPr kumimoji="1" lang="ja-JP" altLang="en-US" smtClean="0"/>
              <a:pPr/>
              <a:t>&lt;#&gt;</a:t>
            </a:fld>
            <a:endParaRPr kumimoji="1" lang="ja-JP" altLang="en-US"/>
          </a:p>
        </p:txBody>
      </p:sp>
    </p:spTree>
    <p:extLst>
      <p:ext uri="{BB962C8B-B14F-4D97-AF65-F5344CB8AC3E}">
        <p14:creationId xmlns="" xmlns:p14="http://schemas.microsoft.com/office/powerpoint/2010/main" val="326958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D77CC21-96A8-424B-A52D-9F2D8ECF036E}" type="datetimeFigureOut">
              <a:rPr kumimoji="1" lang="ja-JP" altLang="en-US" smtClean="0"/>
              <a:pPr/>
              <a:t>2017/6/24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3EAC823-4254-4ED9-A684-2AD9F11C5D0F}" type="slidenum">
              <a:rPr kumimoji="1" lang="ja-JP" altLang="en-US" smtClean="0"/>
              <a:pPr/>
              <a:t>&lt;#&gt;</a:t>
            </a:fld>
            <a:endParaRPr kumimoji="1" lang="ja-JP" altLang="en-US"/>
          </a:p>
        </p:txBody>
      </p:sp>
    </p:spTree>
    <p:extLst>
      <p:ext uri="{BB962C8B-B14F-4D97-AF65-F5344CB8AC3E}">
        <p14:creationId xmlns="" xmlns:p14="http://schemas.microsoft.com/office/powerpoint/2010/main" val="10998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D77CC21-96A8-424B-A52D-9F2D8ECF036E}" type="datetimeFigureOut">
              <a:rPr kumimoji="1" lang="ja-JP" altLang="en-US" smtClean="0"/>
              <a:pPr/>
              <a:t>2017/6/24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3EAC823-4254-4ED9-A684-2AD9F11C5D0F}" type="slidenum">
              <a:rPr kumimoji="1" lang="ja-JP" altLang="en-US" smtClean="0"/>
              <a:pPr/>
              <a:t>&lt;#&gt;</a:t>
            </a:fld>
            <a:endParaRPr kumimoji="1" lang="ja-JP" altLang="en-US"/>
          </a:p>
        </p:txBody>
      </p:sp>
    </p:spTree>
    <p:extLst>
      <p:ext uri="{BB962C8B-B14F-4D97-AF65-F5344CB8AC3E}">
        <p14:creationId xmlns="" xmlns:p14="http://schemas.microsoft.com/office/powerpoint/2010/main" val="3460269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7CC21-96A8-424B-A52D-9F2D8ECF036E}" type="datetimeFigureOut">
              <a:rPr kumimoji="1" lang="ja-JP" altLang="en-US" smtClean="0"/>
              <a:pPr/>
              <a:t>2017/6/24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AC823-4254-4ED9-A684-2AD9F11C5D0F}" type="slidenum">
              <a:rPr kumimoji="1" lang="ja-JP" altLang="en-US" smtClean="0"/>
              <a:pPr/>
              <a:t>&lt;#&gt;</a:t>
            </a:fld>
            <a:endParaRPr kumimoji="1" lang="ja-JP" altLang="en-US"/>
          </a:p>
        </p:txBody>
      </p:sp>
    </p:spTree>
    <p:extLst>
      <p:ext uri="{BB962C8B-B14F-4D97-AF65-F5344CB8AC3E}">
        <p14:creationId xmlns="" xmlns:p14="http://schemas.microsoft.com/office/powerpoint/2010/main" val="3169381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214422"/>
            <a:ext cx="9144000" cy="2278912"/>
          </a:xfrm>
          <a:prstGeom prst="rect">
            <a:avLst/>
          </a:prstGeom>
        </p:spPr>
        <p:style>
          <a:lnRef idx="1">
            <a:schemeClr val="accent1"/>
          </a:lnRef>
          <a:fillRef idx="3">
            <a:schemeClr val="accent1"/>
          </a:fillRef>
          <a:effectRef idx="2">
            <a:schemeClr val="accent1"/>
          </a:effectRef>
          <a:fontRef idx="minor">
            <a:schemeClr val="lt1"/>
          </a:fontRef>
        </p:style>
        <p:txBody>
          <a:bodyPr wrap="square" lIns="36000" tIns="180000" rIns="0" bIns="180000" rtlCol="0" anchor="ctr">
            <a:spAutoFit/>
          </a:bodyPr>
          <a:lstStyle/>
          <a:p>
            <a:pPr algn="ctr">
              <a:lnSpc>
                <a:spcPct val="150000"/>
              </a:lnSpc>
            </a:pPr>
            <a:r>
              <a:rPr lang="ja-JP" altLang="en-US" sz="4400" dirty="0" smtClean="0"/>
              <a:t>多発肋骨骨折を呈した症例の</a:t>
            </a:r>
            <a:endParaRPr lang="en-US" altLang="ja-JP" sz="4400" dirty="0" smtClean="0"/>
          </a:p>
          <a:p>
            <a:pPr algn="ctr">
              <a:lnSpc>
                <a:spcPct val="150000"/>
              </a:lnSpc>
            </a:pPr>
            <a:r>
              <a:rPr lang="ja-JP" altLang="en-US" sz="4400" dirty="0" smtClean="0"/>
              <a:t>人工呼吸器管理下における早期離床</a:t>
            </a:r>
            <a:endParaRPr kumimoji="1" lang="ja-JP" altLang="en-US" sz="4400" b="1" dirty="0"/>
          </a:p>
        </p:txBody>
      </p:sp>
      <p:sp>
        <p:nvSpPr>
          <p:cNvPr id="5" name="テキスト ボックス 4"/>
          <p:cNvSpPr txBox="1"/>
          <p:nvPr/>
        </p:nvSpPr>
        <p:spPr>
          <a:xfrm>
            <a:off x="0" y="3899134"/>
            <a:ext cx="9144000" cy="1815882"/>
          </a:xfrm>
          <a:prstGeom prst="rect">
            <a:avLst/>
          </a:prstGeom>
          <a:noFill/>
        </p:spPr>
        <p:txBody>
          <a:bodyPr wrap="square" rtlCol="0">
            <a:spAutoFit/>
          </a:bodyPr>
          <a:lstStyle/>
          <a:p>
            <a:r>
              <a:rPr kumimoji="1" lang="ja-JP" altLang="en-US" sz="2400" dirty="0" smtClean="0"/>
              <a:t>　　　</a:t>
            </a:r>
            <a:r>
              <a:rPr kumimoji="1" lang="ja-JP" altLang="en-US" sz="2400" dirty="0" smtClean="0"/>
              <a:t>小川貴也</a:t>
            </a:r>
            <a:r>
              <a:rPr lang="en-US" altLang="ja-JP" sz="2400" baseline="30000" dirty="0"/>
              <a:t>1</a:t>
            </a:r>
            <a:r>
              <a:rPr kumimoji="1" lang="en-US" altLang="ja-JP" sz="2400" baseline="30000" dirty="0" smtClean="0"/>
              <a:t>)</a:t>
            </a:r>
            <a:r>
              <a:rPr kumimoji="1" lang="ja-JP" altLang="en-US" sz="2400" dirty="0" smtClean="0"/>
              <a:t>　大曲正樹</a:t>
            </a:r>
            <a:r>
              <a:rPr kumimoji="1" lang="en-US" altLang="ja-JP" sz="2400" baseline="30000" dirty="0" smtClean="0"/>
              <a:t>1)</a:t>
            </a:r>
            <a:r>
              <a:rPr kumimoji="1" lang="ja-JP" altLang="en-US" sz="2400" dirty="0" smtClean="0"/>
              <a:t>　山本敦也</a:t>
            </a:r>
            <a:r>
              <a:rPr lang="en-US" altLang="ja-JP" sz="2400" baseline="30000" dirty="0"/>
              <a:t>1) </a:t>
            </a:r>
            <a:r>
              <a:rPr kumimoji="1" lang="ja-JP" altLang="en-US" sz="2400" dirty="0" smtClean="0"/>
              <a:t>　柳田賴英</a:t>
            </a:r>
            <a:r>
              <a:rPr lang="en-US" altLang="ja-JP" sz="2400" baseline="30000" dirty="0"/>
              <a:t>1) </a:t>
            </a:r>
            <a:r>
              <a:rPr kumimoji="1" lang="ja-JP" altLang="en-US" sz="2400" dirty="0" smtClean="0"/>
              <a:t>　</a:t>
            </a:r>
            <a:r>
              <a:rPr lang="ja-JP" altLang="en-US" sz="2400" dirty="0" smtClean="0"/>
              <a:t>千田亜香</a:t>
            </a:r>
            <a:r>
              <a:rPr lang="en-US" altLang="ja-JP" sz="2400" baseline="30000" dirty="0" smtClean="0"/>
              <a:t>1)</a:t>
            </a:r>
            <a:endParaRPr lang="en-US" altLang="ja-JP" sz="2400" dirty="0" smtClean="0"/>
          </a:p>
          <a:p>
            <a:r>
              <a:rPr kumimoji="1" lang="ja-JP" altLang="en-US" sz="2400" dirty="0" smtClean="0"/>
              <a:t>　</a:t>
            </a:r>
            <a:r>
              <a:rPr kumimoji="1" lang="ja-JP" altLang="en-US" sz="2400" dirty="0" smtClean="0"/>
              <a:t>　　町</a:t>
            </a:r>
            <a:r>
              <a:rPr kumimoji="1" lang="ja-JP" altLang="en-US" sz="2400" dirty="0" smtClean="0"/>
              <a:t>口輝</a:t>
            </a:r>
            <a:r>
              <a:rPr lang="en-US" altLang="ja-JP" sz="2400" baseline="30000" dirty="0"/>
              <a:t>1) </a:t>
            </a:r>
            <a:r>
              <a:rPr kumimoji="1" lang="ja-JP" altLang="en-US" sz="2400" dirty="0" smtClean="0"/>
              <a:t>　</a:t>
            </a:r>
            <a:r>
              <a:rPr kumimoji="1" lang="ja-JP" altLang="en-US" sz="2400" dirty="0" smtClean="0"/>
              <a:t>　 前村</a:t>
            </a:r>
            <a:r>
              <a:rPr kumimoji="1" lang="ja-JP" altLang="en-US" sz="2400" dirty="0" smtClean="0"/>
              <a:t>優子</a:t>
            </a:r>
            <a:r>
              <a:rPr lang="en-US" altLang="ja-JP" sz="2400" baseline="30000" dirty="0"/>
              <a:t>1) </a:t>
            </a:r>
            <a:r>
              <a:rPr lang="ja-JP" altLang="en-US" sz="2400" baseline="30000" dirty="0" smtClean="0"/>
              <a:t>　</a:t>
            </a:r>
            <a:r>
              <a:rPr kumimoji="1" lang="ja-JP" altLang="en-US" sz="2400" dirty="0" smtClean="0"/>
              <a:t>湯浅圭史</a:t>
            </a:r>
            <a:r>
              <a:rPr lang="en-US" altLang="ja-JP" sz="2400" baseline="30000" dirty="0"/>
              <a:t>1) </a:t>
            </a:r>
            <a:r>
              <a:rPr kumimoji="1" lang="ja-JP" altLang="en-US" sz="2400" dirty="0" smtClean="0"/>
              <a:t>　有薗信一</a:t>
            </a:r>
            <a:r>
              <a:rPr lang="en-US" altLang="ja-JP" sz="2400" baseline="30000" dirty="0" smtClean="0"/>
              <a:t>2)</a:t>
            </a:r>
            <a:endParaRPr lang="en-US" altLang="ja-JP" sz="2400" dirty="0" smtClean="0"/>
          </a:p>
          <a:p>
            <a:endParaRPr lang="en-US" altLang="ja-JP" sz="800" dirty="0" smtClean="0"/>
          </a:p>
          <a:p>
            <a:r>
              <a:rPr kumimoji="1" lang="ja-JP" altLang="en-US" sz="800" dirty="0"/>
              <a:t>　</a:t>
            </a:r>
            <a:r>
              <a:rPr kumimoji="1" lang="ja-JP" altLang="en-US" sz="800" dirty="0" smtClean="0"/>
              <a:t>　　　　　　　　　　  </a:t>
            </a:r>
            <a:endParaRPr kumimoji="1" lang="en-US" altLang="ja-JP" sz="800" dirty="0" smtClean="0"/>
          </a:p>
          <a:p>
            <a:r>
              <a:rPr lang="en-US" altLang="ja-JP" sz="800" dirty="0"/>
              <a:t> </a:t>
            </a:r>
            <a:r>
              <a:rPr lang="en-US" altLang="ja-JP" sz="800" dirty="0" smtClean="0"/>
              <a:t>                                   </a:t>
            </a:r>
          </a:p>
          <a:p>
            <a:r>
              <a:rPr kumimoji="1" lang="en-US" altLang="ja-JP" sz="800" dirty="0"/>
              <a:t> </a:t>
            </a:r>
            <a:r>
              <a:rPr kumimoji="1" lang="en-US" altLang="ja-JP" sz="800" dirty="0" smtClean="0"/>
              <a:t>                                  </a:t>
            </a:r>
            <a:r>
              <a:rPr kumimoji="1" lang="en-US" altLang="ja-JP" sz="2000" dirty="0" smtClean="0"/>
              <a:t>1</a:t>
            </a:r>
            <a:r>
              <a:rPr kumimoji="1" lang="ja-JP" altLang="en-US" sz="2000" dirty="0" smtClean="0"/>
              <a:t>）聖隷三方原病院　リハビリテーション部</a:t>
            </a:r>
            <a:endParaRPr kumimoji="1" lang="en-US" altLang="ja-JP" sz="2000" dirty="0" smtClean="0"/>
          </a:p>
          <a:p>
            <a:r>
              <a:rPr lang="ja-JP" altLang="en-US" sz="2000" dirty="0" smtClean="0"/>
              <a:t>　　　　  </a:t>
            </a:r>
            <a:r>
              <a:rPr lang="en-US" altLang="ja-JP" sz="2000" dirty="0" smtClean="0"/>
              <a:t>2</a:t>
            </a:r>
            <a:r>
              <a:rPr lang="ja-JP" altLang="en-US" sz="2000" dirty="0" smtClean="0"/>
              <a:t>）聖隷クリストファー大学　リハビリテーション学部</a:t>
            </a:r>
            <a:endParaRPr kumimoji="1" lang="ja-JP" altLang="en-US" sz="2000" dirty="0"/>
          </a:p>
        </p:txBody>
      </p:sp>
    </p:spTree>
    <p:extLst>
      <p:ext uri="{BB962C8B-B14F-4D97-AF65-F5344CB8AC3E}">
        <p14:creationId xmlns="" xmlns:p14="http://schemas.microsoft.com/office/powerpoint/2010/main" val="2541151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0954"/>
            <a:ext cx="914400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ja-JP" altLang="en-US" sz="3600" dirty="0"/>
              <a:t>まとめ</a:t>
            </a:r>
            <a:endParaRPr kumimoji="1" lang="ja-JP" altLang="en-US" sz="3600" dirty="0"/>
          </a:p>
        </p:txBody>
      </p:sp>
      <p:sp>
        <p:nvSpPr>
          <p:cNvPr id="3" name="テキスト ボックス 2"/>
          <p:cNvSpPr txBox="1"/>
          <p:nvPr/>
        </p:nvSpPr>
        <p:spPr>
          <a:xfrm>
            <a:off x="7214" y="1170935"/>
            <a:ext cx="9136785" cy="4770537"/>
          </a:xfrm>
          <a:prstGeom prst="rect">
            <a:avLst/>
          </a:prstGeom>
          <a:noFill/>
        </p:spPr>
        <p:txBody>
          <a:bodyPr wrap="square" rtlCol="0">
            <a:spAutoFit/>
          </a:bodyPr>
          <a:lstStyle/>
          <a:p>
            <a:pPr>
              <a:buFont typeface="Wingdings" pitchFamily="2" charset="2"/>
              <a:buChar char="l"/>
            </a:pPr>
            <a:r>
              <a:rPr lang="ja-JP" altLang="en-US" sz="2800" dirty="0" smtClean="0"/>
              <a:t>多発肋骨骨折に伴う両肺挫傷，外傷性血気胸を呈し人工呼吸器管理となった症例を担当した．</a:t>
            </a:r>
            <a:endParaRPr lang="en-US" altLang="ja-JP" sz="2800" dirty="0" smtClean="0"/>
          </a:p>
          <a:p>
            <a:endParaRPr lang="en-US" altLang="ja-JP" sz="4000" dirty="0"/>
          </a:p>
          <a:p>
            <a:pPr>
              <a:buFont typeface="Wingdings" pitchFamily="2" charset="2"/>
              <a:buChar char="l"/>
            </a:pPr>
            <a:r>
              <a:rPr lang="ja-JP" altLang="en-US" sz="2800" dirty="0" smtClean="0"/>
              <a:t>本症例では人工呼吸器管理下にて離床先行での介入を行ったことで，身体機能の維持に加え呼吸・排痰ケアにも繋がり，合併症なく早期抜管に至った．</a:t>
            </a:r>
            <a:endParaRPr lang="en-US" altLang="ja-JP" sz="2800" dirty="0" smtClean="0"/>
          </a:p>
          <a:p>
            <a:pPr>
              <a:buFont typeface="Wingdings" pitchFamily="2" charset="2"/>
              <a:buChar char="l"/>
            </a:pPr>
            <a:endParaRPr lang="en-US" altLang="ja-JP" sz="4000" dirty="0" smtClean="0"/>
          </a:p>
          <a:p>
            <a:pPr>
              <a:buFont typeface="Wingdings" pitchFamily="2" charset="2"/>
              <a:buChar char="l"/>
            </a:pPr>
            <a:r>
              <a:rPr lang="ja-JP" altLang="en-US" sz="2800" dirty="0" smtClean="0"/>
              <a:t>人工呼吸器管理下で早期離床を行うことにより，抜管後すぐに歩行練習等の積極的な運動療法に移行することもできたため，</a:t>
            </a:r>
            <a:r>
              <a:rPr lang="en-US" sz="2800" dirty="0" smtClean="0"/>
              <a:t>ADL</a:t>
            </a:r>
            <a:r>
              <a:rPr lang="ja-JP" altLang="en-US" sz="2800" dirty="0" smtClean="0"/>
              <a:t>自立での退院に繋げることができた．</a:t>
            </a:r>
            <a:endParaRPr lang="ja-JP" altLang="en-US" sz="2800" dirty="0"/>
          </a:p>
        </p:txBody>
      </p:sp>
    </p:spTree>
    <p:extLst>
      <p:ext uri="{BB962C8B-B14F-4D97-AF65-F5344CB8AC3E}">
        <p14:creationId xmlns="" xmlns:p14="http://schemas.microsoft.com/office/powerpoint/2010/main" val="1426692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0954"/>
            <a:ext cx="914400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ja-JP" altLang="en-US" sz="3600" dirty="0"/>
              <a:t>はじめに</a:t>
            </a:r>
            <a:endParaRPr kumimoji="1" lang="ja-JP" altLang="en-US" sz="3600" dirty="0"/>
          </a:p>
        </p:txBody>
      </p:sp>
      <p:sp>
        <p:nvSpPr>
          <p:cNvPr id="5" name="テキスト ボックス 4"/>
          <p:cNvSpPr txBox="1"/>
          <p:nvPr/>
        </p:nvSpPr>
        <p:spPr>
          <a:xfrm>
            <a:off x="7214" y="1160464"/>
            <a:ext cx="9136785" cy="4031873"/>
          </a:xfrm>
          <a:prstGeom prst="rect">
            <a:avLst/>
          </a:prstGeom>
          <a:noFill/>
        </p:spPr>
        <p:txBody>
          <a:bodyPr wrap="square" rtlCol="0">
            <a:spAutoFit/>
          </a:bodyPr>
          <a:lstStyle/>
          <a:p>
            <a:pPr>
              <a:buFont typeface="Wingdings" pitchFamily="2" charset="2"/>
              <a:buChar char="l"/>
            </a:pPr>
            <a:r>
              <a:rPr lang="ja-JP" altLang="en-US" sz="3200" dirty="0" smtClean="0"/>
              <a:t>多発肋骨骨折に伴う両肺挫傷，外傷性血気胸を呈し人工呼吸器管理となった症例を担当した．</a:t>
            </a:r>
            <a:endParaRPr lang="en-US" altLang="ja-JP" sz="3200" dirty="0" smtClean="0"/>
          </a:p>
          <a:p>
            <a:endParaRPr lang="en-US" altLang="ja-JP" sz="3200" dirty="0"/>
          </a:p>
          <a:p>
            <a:pPr>
              <a:buFont typeface="Wingdings" pitchFamily="2" charset="2"/>
              <a:buChar char="l"/>
            </a:pPr>
            <a:r>
              <a:rPr lang="ja-JP" altLang="en-US" sz="3200" dirty="0" smtClean="0"/>
              <a:t>人工呼吸器管理下にて離床先行での介入を行ったことで，呼吸器合併症なく早期抜管および</a:t>
            </a:r>
            <a:r>
              <a:rPr lang="en-US" altLang="ja-JP" sz="3200" dirty="0" smtClean="0"/>
              <a:t>ADL</a:t>
            </a:r>
            <a:r>
              <a:rPr lang="ja-JP" altLang="en-US" sz="3200" dirty="0" smtClean="0"/>
              <a:t>自立での退院に繋げることができた．</a:t>
            </a:r>
            <a:endParaRPr lang="en-US" altLang="ja-JP" sz="3200" dirty="0" smtClean="0"/>
          </a:p>
          <a:p>
            <a:endParaRPr kumimoji="1" lang="en-US" altLang="ja-JP" sz="3200" dirty="0" smtClean="0"/>
          </a:p>
          <a:p>
            <a:pPr>
              <a:buFont typeface="Wingdings" pitchFamily="2" charset="2"/>
              <a:buChar char="l"/>
            </a:pPr>
            <a:r>
              <a:rPr lang="ja-JP" altLang="en-US" sz="3200" dirty="0" smtClean="0"/>
              <a:t>ここに考察を踏まえて経過を報告する．</a:t>
            </a:r>
            <a:endParaRPr kumimoji="1" lang="ja-JP" altLang="en-US" sz="3200" dirty="0"/>
          </a:p>
        </p:txBody>
      </p:sp>
      <p:sp>
        <p:nvSpPr>
          <p:cNvPr id="6" name="テキスト ボックス 5"/>
          <p:cNvSpPr txBox="1"/>
          <p:nvPr/>
        </p:nvSpPr>
        <p:spPr>
          <a:xfrm>
            <a:off x="714348" y="5533456"/>
            <a:ext cx="7858180" cy="523220"/>
          </a:xfrm>
          <a:prstGeom prst="rect">
            <a:avLst/>
          </a:prstGeom>
          <a:noFill/>
        </p:spPr>
        <p:txBody>
          <a:bodyPr wrap="square" rtlCol="0">
            <a:spAutoFit/>
          </a:bodyPr>
          <a:lstStyle/>
          <a:p>
            <a:r>
              <a:rPr kumimoji="1" lang="en-US" altLang="ja-JP" sz="2800" dirty="0" smtClean="0">
                <a:latin typeface="MS Mincho"/>
                <a:ea typeface="MS Mincho"/>
              </a:rPr>
              <a:t>※</a:t>
            </a:r>
            <a:r>
              <a:rPr kumimoji="1" lang="ja-JP" altLang="en-US" sz="2800" dirty="0" smtClean="0"/>
              <a:t>発表に際し，症例には趣旨を説明し同意を得た．</a:t>
            </a:r>
            <a:endParaRPr kumimoji="1" lang="ja-JP" altLang="en-US" sz="2800" dirty="0"/>
          </a:p>
        </p:txBody>
      </p:sp>
    </p:spTree>
    <p:extLst>
      <p:ext uri="{BB962C8B-B14F-4D97-AF65-F5344CB8AC3E}">
        <p14:creationId xmlns="" xmlns:p14="http://schemas.microsoft.com/office/powerpoint/2010/main" val="2736222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0954"/>
            <a:ext cx="914400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ja-JP" altLang="en-US" sz="3600" dirty="0" smtClean="0"/>
              <a:t>症例紹介</a:t>
            </a:r>
            <a:endParaRPr kumimoji="1" lang="ja-JP" altLang="en-US" sz="3600" dirty="0"/>
          </a:p>
        </p:txBody>
      </p:sp>
      <p:sp>
        <p:nvSpPr>
          <p:cNvPr id="3" name="テキスト ボックス 2"/>
          <p:cNvSpPr txBox="1"/>
          <p:nvPr/>
        </p:nvSpPr>
        <p:spPr>
          <a:xfrm>
            <a:off x="7214" y="759031"/>
            <a:ext cx="9136785" cy="5986254"/>
          </a:xfrm>
          <a:prstGeom prst="rect">
            <a:avLst/>
          </a:prstGeom>
          <a:noFill/>
        </p:spPr>
        <p:txBody>
          <a:bodyPr wrap="square" rtlCol="0">
            <a:spAutoFit/>
          </a:bodyPr>
          <a:lstStyle/>
          <a:p>
            <a:r>
              <a:rPr lang="en-US" altLang="ja-JP" sz="2400" dirty="0" smtClean="0"/>
              <a:t>6</a:t>
            </a:r>
            <a:r>
              <a:rPr kumimoji="1" lang="en-US" altLang="ja-JP" sz="2400" dirty="0" smtClean="0"/>
              <a:t>0</a:t>
            </a:r>
            <a:r>
              <a:rPr kumimoji="1" lang="ja-JP" altLang="en-US" sz="2400" dirty="0" smtClean="0"/>
              <a:t>歳代男性</a:t>
            </a:r>
            <a:endParaRPr kumimoji="1" lang="en-US" altLang="ja-JP" sz="2400" dirty="0" smtClean="0"/>
          </a:p>
          <a:p>
            <a:r>
              <a:rPr lang="en-US" altLang="ja-JP" sz="2600" b="1" dirty="0" smtClean="0"/>
              <a:t>【</a:t>
            </a:r>
            <a:r>
              <a:rPr lang="ja-JP" altLang="en-US" sz="2600" b="1" dirty="0" smtClean="0"/>
              <a:t>診断名</a:t>
            </a:r>
            <a:r>
              <a:rPr lang="en-US" altLang="ja-JP" sz="2600" b="1" dirty="0" smtClean="0"/>
              <a:t>】 </a:t>
            </a:r>
            <a:r>
              <a:rPr lang="ja-JP" altLang="en-US" sz="2400" dirty="0" smtClean="0"/>
              <a:t>　　　　　　　　　　　　　　　</a:t>
            </a:r>
            <a:endParaRPr lang="en-US" altLang="ja-JP" sz="2400" dirty="0" smtClean="0"/>
          </a:p>
          <a:p>
            <a:r>
              <a:rPr lang="ja-JP" altLang="en-US" sz="2400" dirty="0" smtClean="0"/>
              <a:t>・多発肋骨骨折</a:t>
            </a:r>
            <a:endParaRPr lang="en-US" altLang="ja-JP" sz="2400" dirty="0" smtClean="0"/>
          </a:p>
          <a:p>
            <a:r>
              <a:rPr lang="ja-JP" altLang="en-US" sz="2400" dirty="0" smtClean="0"/>
              <a:t>　（右</a:t>
            </a:r>
            <a:r>
              <a:rPr lang="en-US" altLang="ja-JP" sz="2400" dirty="0" smtClean="0"/>
              <a:t>2,3,5,6,9</a:t>
            </a:r>
            <a:r>
              <a:rPr lang="ja-JP" altLang="en-US" sz="2400" dirty="0" smtClean="0"/>
              <a:t>肋骨</a:t>
            </a:r>
            <a:r>
              <a:rPr lang="en-US" altLang="ja-JP" sz="2400" dirty="0" smtClean="0"/>
              <a:t>,</a:t>
            </a:r>
            <a:r>
              <a:rPr lang="ja-JP" altLang="en-US" sz="2400" dirty="0" smtClean="0"/>
              <a:t>左</a:t>
            </a:r>
            <a:r>
              <a:rPr lang="en-US" altLang="ja-JP" sz="2400" dirty="0" smtClean="0"/>
              <a:t>9,10</a:t>
            </a:r>
            <a:r>
              <a:rPr lang="ja-JP" altLang="en-US" sz="2400" dirty="0" smtClean="0"/>
              <a:t>肋骨）</a:t>
            </a:r>
            <a:r>
              <a:rPr lang="en-US" altLang="ja-JP" sz="2400" dirty="0" smtClean="0"/>
              <a:t> </a:t>
            </a:r>
            <a:r>
              <a:rPr lang="ja-JP" altLang="en-US" sz="2400" dirty="0" smtClean="0"/>
              <a:t>　　　　　　　　　　　　</a:t>
            </a:r>
            <a:endParaRPr lang="en-US" altLang="ja-JP" sz="2400" dirty="0" smtClean="0"/>
          </a:p>
          <a:p>
            <a:r>
              <a:rPr kumimoji="1" lang="ja-JP" altLang="en-US" sz="2400" dirty="0" smtClean="0"/>
              <a:t>・</a:t>
            </a:r>
            <a:r>
              <a:rPr lang="ja-JP" altLang="en-US" sz="2400" dirty="0" smtClean="0"/>
              <a:t>両肺挫傷</a:t>
            </a:r>
            <a:r>
              <a:rPr kumimoji="1" lang="ja-JP" altLang="en-US" sz="2400" dirty="0" smtClean="0"/>
              <a:t>　・外傷性血気胸</a:t>
            </a:r>
            <a:endParaRPr kumimoji="1" lang="en-US" altLang="ja-JP" sz="2400" dirty="0" smtClean="0"/>
          </a:p>
          <a:p>
            <a:endParaRPr kumimoji="1" lang="en-US" altLang="ja-JP" sz="800" dirty="0" smtClean="0"/>
          </a:p>
          <a:p>
            <a:endParaRPr kumimoji="1" lang="en-US" altLang="ja-JP" sz="800" dirty="0" smtClean="0"/>
          </a:p>
          <a:p>
            <a:r>
              <a:rPr lang="en-US" altLang="ja-JP" sz="2600" b="1" dirty="0" smtClean="0"/>
              <a:t>【</a:t>
            </a:r>
            <a:r>
              <a:rPr lang="ja-JP" altLang="en-US" sz="2600" b="1" dirty="0" smtClean="0"/>
              <a:t>入院前</a:t>
            </a:r>
            <a:r>
              <a:rPr lang="en-US" altLang="ja-JP" sz="2600" b="1" dirty="0" smtClean="0"/>
              <a:t>ADL】</a:t>
            </a:r>
          </a:p>
          <a:p>
            <a:r>
              <a:rPr lang="ja-JP" altLang="en-US" sz="2400" dirty="0" smtClean="0"/>
              <a:t>・全自立レベル</a:t>
            </a:r>
            <a:endParaRPr lang="en-US" altLang="ja-JP" sz="2400" dirty="0" smtClean="0"/>
          </a:p>
          <a:p>
            <a:r>
              <a:rPr lang="ja-JP" altLang="en-US" sz="2400" dirty="0" smtClean="0"/>
              <a:t>・土木関係の仕事</a:t>
            </a:r>
            <a:endParaRPr lang="en-US" altLang="ja-JP" sz="2400" dirty="0" smtClean="0"/>
          </a:p>
          <a:p>
            <a:endParaRPr lang="en-US" altLang="ja-JP" sz="800" dirty="0" smtClean="0"/>
          </a:p>
          <a:p>
            <a:endParaRPr lang="en-US" altLang="ja-JP" sz="800" dirty="0" smtClean="0"/>
          </a:p>
          <a:p>
            <a:r>
              <a:rPr lang="en-US" altLang="ja-JP" sz="2600" b="1" dirty="0" smtClean="0"/>
              <a:t>【</a:t>
            </a:r>
            <a:r>
              <a:rPr lang="ja-JP" altLang="en-US" sz="2600" b="1" dirty="0" smtClean="0"/>
              <a:t>現病歴</a:t>
            </a:r>
            <a:r>
              <a:rPr lang="en-US" altLang="ja-JP" sz="2600" b="1" dirty="0" smtClean="0"/>
              <a:t>】</a:t>
            </a:r>
          </a:p>
          <a:p>
            <a:r>
              <a:rPr lang="ja-JP" altLang="en-US" sz="2400" dirty="0" smtClean="0"/>
              <a:t>木を伐採中に後方から倒木が</a:t>
            </a:r>
            <a:endParaRPr lang="en-US" altLang="ja-JP" sz="2400" dirty="0" smtClean="0"/>
          </a:p>
          <a:p>
            <a:r>
              <a:rPr lang="ja-JP" altLang="en-US" sz="2400" dirty="0" smtClean="0"/>
              <a:t>直撃して前方へ転倒し胸部を殴打．</a:t>
            </a:r>
            <a:endParaRPr lang="en-US" altLang="ja-JP" sz="2400" dirty="0" smtClean="0"/>
          </a:p>
          <a:p>
            <a:endParaRPr lang="en-US" altLang="ja-JP" sz="900" b="1" dirty="0" smtClean="0"/>
          </a:p>
          <a:p>
            <a:r>
              <a:rPr lang="ja-JP" altLang="en-US" sz="2400" b="1" dirty="0" smtClean="0">
                <a:solidFill>
                  <a:srgbClr val="FF0000"/>
                </a:solidFill>
              </a:rPr>
              <a:t>疼痛強く不穏、冷汗・皮膚湿潤著明</a:t>
            </a:r>
            <a:endParaRPr lang="en-US" altLang="ja-JP" sz="2400" b="1" dirty="0" smtClean="0">
              <a:solidFill>
                <a:srgbClr val="FF0000"/>
              </a:solidFill>
            </a:endParaRPr>
          </a:p>
          <a:p>
            <a:r>
              <a:rPr lang="ja-JP" altLang="en-US" sz="2400" b="1" dirty="0" smtClean="0">
                <a:solidFill>
                  <a:srgbClr val="FF0000"/>
                </a:solidFill>
              </a:rPr>
              <a:t>⇒</a:t>
            </a:r>
            <a:r>
              <a:rPr lang="ja-JP" altLang="en-US" sz="2400" b="1" u="sng" dirty="0" smtClean="0">
                <a:solidFill>
                  <a:srgbClr val="FF0000"/>
                </a:solidFill>
              </a:rPr>
              <a:t>胸部外傷によるショック</a:t>
            </a:r>
            <a:endParaRPr lang="en-US" altLang="ja-JP" sz="2400" b="1" u="sng" dirty="0" smtClean="0">
              <a:solidFill>
                <a:srgbClr val="FF0000"/>
              </a:solidFill>
            </a:endParaRPr>
          </a:p>
          <a:p>
            <a:r>
              <a:rPr lang="ja-JP" altLang="en-US" sz="2400" b="1" dirty="0" smtClean="0">
                <a:solidFill>
                  <a:srgbClr val="FF0000"/>
                </a:solidFill>
              </a:rPr>
              <a:t>⇒</a:t>
            </a:r>
            <a:r>
              <a:rPr lang="ja-JP" altLang="en-US" sz="2400" b="1" u="sng" dirty="0" smtClean="0">
                <a:solidFill>
                  <a:srgbClr val="FF0000"/>
                </a:solidFill>
              </a:rPr>
              <a:t>鎮静下にて気管挿管</a:t>
            </a:r>
            <a:endParaRPr lang="en-US" altLang="ja-JP" sz="2400" b="1" u="sng" dirty="0" smtClean="0">
              <a:solidFill>
                <a:srgbClr val="FF0000"/>
              </a:solidFill>
            </a:endParaRPr>
          </a:p>
        </p:txBody>
      </p:sp>
      <p:sp>
        <p:nvSpPr>
          <p:cNvPr id="5" name="テキスト ボックス 4"/>
          <p:cNvSpPr txBox="1"/>
          <p:nvPr/>
        </p:nvSpPr>
        <p:spPr>
          <a:xfrm>
            <a:off x="7025032" y="4056176"/>
            <a:ext cx="2071670" cy="1754326"/>
          </a:xfrm>
          <a:prstGeom prst="rect">
            <a:avLst/>
          </a:prstGeom>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u="sng" dirty="0" smtClean="0"/>
              <a:t>動脈血液ガス</a:t>
            </a:r>
            <a:endParaRPr kumimoji="1" lang="en-US" altLang="ja-JP" b="1" u="sng" dirty="0" smtClean="0"/>
          </a:p>
          <a:p>
            <a:r>
              <a:rPr kumimoji="1" lang="en-US" altLang="ja-JP" dirty="0" smtClean="0">
                <a:solidFill>
                  <a:schemeClr val="tx1"/>
                </a:solidFill>
              </a:rPr>
              <a:t>PH</a:t>
            </a:r>
            <a:r>
              <a:rPr lang="ja-JP" altLang="en-US" dirty="0" smtClean="0">
                <a:solidFill>
                  <a:schemeClr val="tx1"/>
                </a:solidFill>
              </a:rPr>
              <a:t>          </a:t>
            </a:r>
            <a:r>
              <a:rPr kumimoji="1" lang="en-US" altLang="ja-JP" dirty="0" smtClean="0">
                <a:solidFill>
                  <a:schemeClr val="tx1"/>
                </a:solidFill>
              </a:rPr>
              <a:t>7.318</a:t>
            </a:r>
          </a:p>
          <a:p>
            <a:r>
              <a:rPr kumimoji="1" lang="en-US" altLang="ja-JP" dirty="0" smtClean="0"/>
              <a:t>PCO2</a:t>
            </a:r>
            <a:r>
              <a:rPr lang="ja-JP" altLang="en-US" dirty="0" smtClean="0"/>
              <a:t>     </a:t>
            </a:r>
            <a:r>
              <a:rPr lang="en-US" altLang="ja-JP" dirty="0" smtClean="0"/>
              <a:t>45.2 </a:t>
            </a:r>
            <a:r>
              <a:rPr lang="en-US" altLang="ja-JP" dirty="0" err="1" smtClean="0"/>
              <a:t>Torr</a:t>
            </a:r>
            <a:endParaRPr kumimoji="1" lang="en-US" altLang="ja-JP" dirty="0" smtClean="0"/>
          </a:p>
          <a:p>
            <a:r>
              <a:rPr lang="en-US" altLang="ja-JP" dirty="0" smtClean="0">
                <a:solidFill>
                  <a:schemeClr val="tx1"/>
                </a:solidFill>
              </a:rPr>
              <a:t>PO2        114.7 </a:t>
            </a:r>
            <a:r>
              <a:rPr lang="en-US" altLang="ja-JP" dirty="0" err="1" smtClean="0">
                <a:solidFill>
                  <a:schemeClr val="tx1"/>
                </a:solidFill>
              </a:rPr>
              <a:t>Torr</a:t>
            </a:r>
            <a:endParaRPr lang="en-US" altLang="ja-JP" dirty="0" smtClean="0">
              <a:solidFill>
                <a:schemeClr val="tx1"/>
              </a:solidFill>
            </a:endParaRPr>
          </a:p>
          <a:p>
            <a:r>
              <a:rPr kumimoji="1" lang="en-US" altLang="ja-JP" dirty="0" smtClean="0"/>
              <a:t>HCO3     </a:t>
            </a:r>
            <a:r>
              <a:rPr lang="en-US" altLang="ja-JP" dirty="0" smtClean="0"/>
              <a:t>22.7</a:t>
            </a:r>
            <a:r>
              <a:rPr kumimoji="1" lang="en-US" altLang="ja-JP" dirty="0" smtClean="0"/>
              <a:t> </a:t>
            </a:r>
            <a:r>
              <a:rPr kumimoji="1" lang="en-US" altLang="ja-JP" dirty="0" err="1" smtClean="0"/>
              <a:t>mEq</a:t>
            </a:r>
            <a:r>
              <a:rPr kumimoji="1" lang="en-US" altLang="ja-JP" dirty="0" smtClean="0"/>
              <a:t>/L</a:t>
            </a:r>
          </a:p>
          <a:p>
            <a:r>
              <a:rPr lang="en-US" altLang="ja-JP" dirty="0" smtClean="0"/>
              <a:t>BE           - 3.6 </a:t>
            </a:r>
            <a:r>
              <a:rPr lang="en-US" altLang="ja-JP" dirty="0" err="1" smtClean="0"/>
              <a:t>mEq</a:t>
            </a:r>
            <a:r>
              <a:rPr lang="en-US" altLang="ja-JP" dirty="0" smtClean="0"/>
              <a:t>/L</a:t>
            </a:r>
            <a:r>
              <a:rPr lang="ja-JP" altLang="en-US" dirty="0" smtClean="0"/>
              <a:t>　</a:t>
            </a:r>
            <a:endParaRPr lang="en-US" altLang="ja-JP" dirty="0" smtClean="0"/>
          </a:p>
        </p:txBody>
      </p:sp>
      <p:sp>
        <p:nvSpPr>
          <p:cNvPr id="6" name="テキスト ボックス 5"/>
          <p:cNvSpPr txBox="1"/>
          <p:nvPr/>
        </p:nvSpPr>
        <p:spPr>
          <a:xfrm>
            <a:off x="5786446" y="5873658"/>
            <a:ext cx="2428892" cy="923330"/>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b="1" u="sng" dirty="0" smtClean="0"/>
              <a:t>血液・生化学データ</a:t>
            </a:r>
            <a:endParaRPr kumimoji="1" lang="en-US" altLang="ja-JP" b="1" u="sng" dirty="0" smtClean="0"/>
          </a:p>
          <a:p>
            <a:pPr algn="ctr"/>
            <a:r>
              <a:rPr lang="en-US" altLang="ja-JP" dirty="0" smtClean="0"/>
              <a:t>CRP</a:t>
            </a:r>
            <a:r>
              <a:rPr lang="ja-JP" altLang="en-US" dirty="0" smtClean="0"/>
              <a:t>        </a:t>
            </a:r>
            <a:r>
              <a:rPr lang="en-US" altLang="ja-JP" dirty="0" smtClean="0"/>
              <a:t>0.3 mg/</a:t>
            </a:r>
            <a:r>
              <a:rPr lang="en-US" altLang="ja-JP" dirty="0" err="1" smtClean="0"/>
              <a:t>dL</a:t>
            </a:r>
            <a:endParaRPr kumimoji="1" lang="en-US" altLang="ja-JP" dirty="0" smtClean="0"/>
          </a:p>
          <a:p>
            <a:pPr algn="ctr"/>
            <a:r>
              <a:rPr lang="en-US" altLang="ja-JP" dirty="0" smtClean="0"/>
              <a:t>WBC     </a:t>
            </a:r>
            <a:r>
              <a:rPr lang="ja-JP" altLang="en-US" dirty="0" smtClean="0"/>
              <a:t>  </a:t>
            </a:r>
            <a:r>
              <a:rPr lang="en-US" altLang="ja-JP" dirty="0" smtClean="0"/>
              <a:t>12470 </a:t>
            </a:r>
            <a:r>
              <a:rPr lang="en-US" altLang="ja-JP" dirty="0"/>
              <a:t>/</a:t>
            </a:r>
            <a:r>
              <a:rPr lang="en-US" altLang="ja-JP" dirty="0" err="1" smtClean="0"/>
              <a:t>μL</a:t>
            </a:r>
            <a:endParaRPr kumimoji="1" lang="en-US" altLang="ja-JP" dirty="0" smtClean="0"/>
          </a:p>
        </p:txBody>
      </p:sp>
      <p:sp>
        <p:nvSpPr>
          <p:cNvPr id="7" name="テキスト ボックス 6"/>
          <p:cNvSpPr txBox="1"/>
          <p:nvPr/>
        </p:nvSpPr>
        <p:spPr>
          <a:xfrm>
            <a:off x="5000628" y="4071942"/>
            <a:ext cx="1967750" cy="1733808"/>
          </a:xfrm>
          <a:prstGeom prst="rect">
            <a:avLst/>
          </a:prstGeom>
          <a:ln>
            <a:noFill/>
          </a:ln>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spcBef>
                <a:spcPts val="450"/>
              </a:spcBef>
            </a:pPr>
            <a:r>
              <a:rPr kumimoji="1" lang="en-US" altLang="ja-JP" b="1" u="sng" dirty="0" smtClean="0"/>
              <a:t>Vital</a:t>
            </a:r>
            <a:r>
              <a:rPr kumimoji="1" lang="ja-JP" altLang="en-US" b="1" u="sng" dirty="0" smtClean="0"/>
              <a:t>　</a:t>
            </a:r>
            <a:r>
              <a:rPr kumimoji="1" lang="en-US" altLang="ja-JP" b="1" u="sng" dirty="0" smtClean="0"/>
              <a:t>sign</a:t>
            </a:r>
            <a:endParaRPr kumimoji="1" lang="en-US" altLang="ja-JP" dirty="0" smtClean="0"/>
          </a:p>
          <a:p>
            <a:pPr>
              <a:spcBef>
                <a:spcPts val="450"/>
              </a:spcBef>
            </a:pPr>
            <a:r>
              <a:rPr kumimoji="1" lang="en-US" altLang="ja-JP" dirty="0" smtClean="0"/>
              <a:t>BP</a:t>
            </a:r>
            <a:r>
              <a:rPr lang="ja-JP" altLang="en-US" dirty="0" smtClean="0"/>
              <a:t>    </a:t>
            </a:r>
            <a:r>
              <a:rPr lang="en-US" altLang="ja-JP" dirty="0" smtClean="0">
                <a:solidFill>
                  <a:schemeClr val="tx1"/>
                </a:solidFill>
              </a:rPr>
              <a:t>100/60mmHg</a:t>
            </a:r>
            <a:endParaRPr kumimoji="1" lang="en-US" altLang="ja-JP" dirty="0" smtClean="0">
              <a:solidFill>
                <a:schemeClr val="tx1"/>
              </a:solidFill>
            </a:endParaRPr>
          </a:p>
          <a:p>
            <a:pPr>
              <a:spcBef>
                <a:spcPts val="450"/>
              </a:spcBef>
            </a:pPr>
            <a:r>
              <a:rPr lang="en-US" altLang="ja-JP" dirty="0" smtClean="0"/>
              <a:t>HR</a:t>
            </a:r>
            <a:r>
              <a:rPr lang="ja-JP" altLang="en-US" dirty="0" smtClean="0"/>
              <a:t>    </a:t>
            </a:r>
            <a:r>
              <a:rPr lang="en-US" altLang="ja-JP" dirty="0" smtClean="0"/>
              <a:t>80 </a:t>
            </a:r>
            <a:r>
              <a:rPr lang="en-US" altLang="ja-JP" dirty="0" err="1" smtClean="0"/>
              <a:t>bpm</a:t>
            </a:r>
            <a:r>
              <a:rPr lang="ja-JP" altLang="en-US" dirty="0" smtClean="0"/>
              <a:t>台</a:t>
            </a:r>
            <a:endParaRPr kumimoji="1" lang="en-US" altLang="ja-JP" dirty="0" smtClean="0"/>
          </a:p>
          <a:p>
            <a:pPr>
              <a:spcBef>
                <a:spcPts val="450"/>
              </a:spcBef>
            </a:pPr>
            <a:r>
              <a:rPr lang="en-US" altLang="ja-JP" dirty="0" smtClean="0"/>
              <a:t>KT</a:t>
            </a:r>
            <a:r>
              <a:rPr lang="ja-JP" altLang="en-US" dirty="0" smtClean="0"/>
              <a:t>　 </a:t>
            </a:r>
            <a:r>
              <a:rPr lang="en-US" altLang="ja-JP" dirty="0" smtClean="0"/>
              <a:t>38.0</a:t>
            </a:r>
            <a:r>
              <a:rPr lang="ja-JP" altLang="en-US" dirty="0" smtClean="0"/>
              <a:t>℃</a:t>
            </a:r>
            <a:endParaRPr lang="en-US" altLang="ja-JP" dirty="0" smtClean="0"/>
          </a:p>
          <a:p>
            <a:pPr>
              <a:spcBef>
                <a:spcPts val="450"/>
              </a:spcBef>
            </a:pPr>
            <a:r>
              <a:rPr lang="en-US" altLang="ja-JP" dirty="0" smtClean="0"/>
              <a:t>RR</a:t>
            </a:r>
            <a:r>
              <a:rPr lang="ja-JP" altLang="en-US" dirty="0" smtClean="0"/>
              <a:t>　 </a:t>
            </a:r>
            <a:r>
              <a:rPr lang="en-US" altLang="ja-JP" dirty="0" smtClean="0"/>
              <a:t>20fpm</a:t>
            </a:r>
            <a:r>
              <a:rPr lang="ja-JP" altLang="en-US" dirty="0" smtClean="0"/>
              <a:t>前後</a:t>
            </a:r>
            <a:endParaRPr lang="en-US" altLang="ja-JP" dirty="0" smtClean="0"/>
          </a:p>
        </p:txBody>
      </p:sp>
      <p:pic>
        <p:nvPicPr>
          <p:cNvPr id="1026" name="Picture 2" descr="\\Svmkmail01\医療技術\リハビリテーション部\2PT\呼吸器\小川\呼吸器　学会\県学会　2017\胸部Xp\nph-dcmDisp.jpg"/>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5815" t="4553" r="12720" b="38850"/>
          <a:stretch/>
        </p:blipFill>
        <p:spPr bwMode="auto">
          <a:xfrm>
            <a:off x="5016394" y="729104"/>
            <a:ext cx="4071967" cy="327413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26692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a:xfrm>
            <a:off x="7888128" y="4655892"/>
            <a:ext cx="1071570" cy="78581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t>0</a:t>
            </a:r>
            <a:endParaRPr kumimoji="1" lang="ja-JP" altLang="en-US" sz="3600" dirty="0"/>
          </a:p>
        </p:txBody>
      </p:sp>
      <p:sp>
        <p:nvSpPr>
          <p:cNvPr id="45" name="正方形/長方形 44"/>
          <p:cNvSpPr/>
          <p:nvPr/>
        </p:nvSpPr>
        <p:spPr>
          <a:xfrm>
            <a:off x="1214414" y="4643446"/>
            <a:ext cx="1071570" cy="8572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3600" dirty="0"/>
          </a:p>
        </p:txBody>
      </p:sp>
      <p:sp>
        <p:nvSpPr>
          <p:cNvPr id="46" name="正方形/長方形 45"/>
          <p:cNvSpPr/>
          <p:nvPr/>
        </p:nvSpPr>
        <p:spPr>
          <a:xfrm>
            <a:off x="2346720" y="4786346"/>
            <a:ext cx="1071570" cy="6429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t>-2</a:t>
            </a:r>
            <a:endParaRPr kumimoji="1" lang="ja-JP" altLang="en-US" sz="3600" dirty="0"/>
          </a:p>
        </p:txBody>
      </p:sp>
      <p:sp>
        <p:nvSpPr>
          <p:cNvPr id="47" name="正方形/長方形 46"/>
          <p:cNvSpPr/>
          <p:nvPr/>
        </p:nvSpPr>
        <p:spPr>
          <a:xfrm>
            <a:off x="3461300" y="4782058"/>
            <a:ext cx="1071570" cy="6429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t>-1</a:t>
            </a:r>
            <a:r>
              <a:rPr kumimoji="1" lang="ja-JP" altLang="en-US" sz="3600" dirty="0" smtClean="0"/>
              <a:t>∼</a:t>
            </a:r>
            <a:r>
              <a:rPr kumimoji="1" lang="en-US" altLang="ja-JP" sz="3600" dirty="0" smtClean="0"/>
              <a:t>0</a:t>
            </a:r>
            <a:endParaRPr kumimoji="1" lang="ja-JP" altLang="en-US" sz="3600" dirty="0"/>
          </a:p>
        </p:txBody>
      </p:sp>
      <p:sp>
        <p:nvSpPr>
          <p:cNvPr id="48" name="正方形/長方形 47"/>
          <p:cNvSpPr/>
          <p:nvPr/>
        </p:nvSpPr>
        <p:spPr>
          <a:xfrm>
            <a:off x="4573552" y="4785570"/>
            <a:ext cx="1071570" cy="6429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t>0</a:t>
            </a:r>
            <a:endParaRPr kumimoji="1" lang="ja-JP" altLang="en-US" sz="3600" dirty="0"/>
          </a:p>
        </p:txBody>
      </p:sp>
      <p:sp>
        <p:nvSpPr>
          <p:cNvPr id="49" name="正方形/長方形 48"/>
          <p:cNvSpPr/>
          <p:nvPr/>
        </p:nvSpPr>
        <p:spPr>
          <a:xfrm>
            <a:off x="5693604" y="4786322"/>
            <a:ext cx="1071570" cy="6429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t>0</a:t>
            </a:r>
            <a:endParaRPr kumimoji="1" lang="ja-JP" altLang="en-US" sz="3600" dirty="0"/>
          </a:p>
        </p:txBody>
      </p:sp>
      <p:sp>
        <p:nvSpPr>
          <p:cNvPr id="50" name="正方形/長方形 49"/>
          <p:cNvSpPr/>
          <p:nvPr/>
        </p:nvSpPr>
        <p:spPr>
          <a:xfrm>
            <a:off x="6802344" y="4797824"/>
            <a:ext cx="1071570" cy="6429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t>0</a:t>
            </a:r>
            <a:endParaRPr kumimoji="1" lang="ja-JP" altLang="en-US" sz="3600" dirty="0"/>
          </a:p>
        </p:txBody>
      </p:sp>
      <p:sp>
        <p:nvSpPr>
          <p:cNvPr id="4" name="テキスト ボックス 3"/>
          <p:cNvSpPr txBox="1"/>
          <p:nvPr/>
        </p:nvSpPr>
        <p:spPr>
          <a:xfrm>
            <a:off x="0" y="-10954"/>
            <a:ext cx="914400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ja-JP" altLang="en-US" sz="3600" dirty="0"/>
              <a:t>経過</a:t>
            </a:r>
            <a:endParaRPr kumimoji="1" lang="ja-JP" altLang="en-US" sz="3600" dirty="0"/>
          </a:p>
        </p:txBody>
      </p:sp>
      <p:grpSp>
        <p:nvGrpSpPr>
          <p:cNvPr id="26" name="グループ化 25"/>
          <p:cNvGrpSpPr/>
          <p:nvPr/>
        </p:nvGrpSpPr>
        <p:grpSpPr>
          <a:xfrm>
            <a:off x="86396" y="2241046"/>
            <a:ext cx="8786874" cy="1214446"/>
            <a:chOff x="43270" y="2714620"/>
            <a:chExt cx="8786874" cy="1214446"/>
          </a:xfrm>
        </p:grpSpPr>
        <p:sp>
          <p:nvSpPr>
            <p:cNvPr id="6" name="正方形/長方形 5"/>
            <p:cNvSpPr/>
            <p:nvPr/>
          </p:nvSpPr>
          <p:spPr>
            <a:xfrm>
              <a:off x="43270" y="2714620"/>
              <a:ext cx="1008112" cy="1214446"/>
            </a:xfrm>
            <a:prstGeom prst="rect">
              <a:avLst/>
            </a:prstGeom>
            <a:ln/>
          </p:spPr>
          <p:style>
            <a:lnRef idx="2">
              <a:schemeClr val="dk1"/>
            </a:lnRef>
            <a:fillRef idx="1">
              <a:schemeClr val="lt1"/>
            </a:fillRef>
            <a:effectRef idx="0">
              <a:schemeClr val="dk1"/>
            </a:effectRef>
            <a:fontRef idx="minor">
              <a:schemeClr val="dk1"/>
            </a:fontRef>
          </p:style>
          <p:txBody>
            <a:bodyPr vert="eaVert" rtlCol="0" anchor="ctr"/>
            <a:lstStyle/>
            <a:p>
              <a:pPr algn="ctr"/>
              <a:r>
                <a:rPr kumimoji="1" lang="ja-JP" altLang="en-US" sz="2800" dirty="0" smtClean="0"/>
                <a:t>投薬</a:t>
              </a:r>
              <a:endParaRPr kumimoji="1" lang="ja-JP" altLang="en-US" sz="2800" dirty="0"/>
            </a:p>
          </p:txBody>
        </p:sp>
        <p:sp>
          <p:nvSpPr>
            <p:cNvPr id="14" name="ホームベース 13"/>
            <p:cNvSpPr/>
            <p:nvPr/>
          </p:nvSpPr>
          <p:spPr>
            <a:xfrm>
              <a:off x="1142976" y="3387542"/>
              <a:ext cx="3929090" cy="511544"/>
            </a:xfrm>
            <a:prstGeom prst="homePlate">
              <a:avLst/>
            </a:prstGeom>
            <a:solidFill>
              <a:srgbClr val="F76C03"/>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b="1" dirty="0" smtClean="0"/>
                <a:t>プロポフォール</a:t>
              </a:r>
              <a:endParaRPr kumimoji="1" lang="ja-JP" altLang="en-US" sz="2400" b="1" dirty="0"/>
            </a:p>
          </p:txBody>
        </p:sp>
        <p:sp>
          <p:nvSpPr>
            <p:cNvPr id="15" name="ホームベース 14"/>
            <p:cNvSpPr/>
            <p:nvPr/>
          </p:nvSpPr>
          <p:spPr>
            <a:xfrm>
              <a:off x="1142976" y="2741088"/>
              <a:ext cx="7687168" cy="545036"/>
            </a:xfrm>
            <a:prstGeom prst="homePlate">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smtClean="0"/>
                <a:t>フェンタニル</a:t>
              </a:r>
              <a:endParaRPr kumimoji="1" lang="ja-JP" altLang="en-US" sz="2400" b="1" dirty="0"/>
            </a:p>
          </p:txBody>
        </p:sp>
      </p:grpSp>
      <p:grpSp>
        <p:nvGrpSpPr>
          <p:cNvPr id="27" name="グループ化 26"/>
          <p:cNvGrpSpPr/>
          <p:nvPr/>
        </p:nvGrpSpPr>
        <p:grpSpPr>
          <a:xfrm>
            <a:off x="99718" y="3556910"/>
            <a:ext cx="8815010" cy="879293"/>
            <a:chOff x="43270" y="722500"/>
            <a:chExt cx="8815010" cy="879293"/>
          </a:xfrm>
        </p:grpSpPr>
        <p:sp>
          <p:nvSpPr>
            <p:cNvPr id="7" name="正方形/長方形 6"/>
            <p:cNvSpPr/>
            <p:nvPr/>
          </p:nvSpPr>
          <p:spPr>
            <a:xfrm>
              <a:off x="43270" y="722500"/>
              <a:ext cx="1008112"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smtClean="0"/>
                <a:t>理学療法介入</a:t>
              </a:r>
              <a:endParaRPr kumimoji="1" lang="ja-JP" altLang="en-US" b="1" dirty="0"/>
            </a:p>
          </p:txBody>
        </p:sp>
        <p:sp>
          <p:nvSpPr>
            <p:cNvPr id="24" name="ホームベース 23"/>
            <p:cNvSpPr/>
            <p:nvPr/>
          </p:nvSpPr>
          <p:spPr>
            <a:xfrm>
              <a:off x="3372544" y="737697"/>
              <a:ext cx="2000264" cy="864096"/>
            </a:xfrm>
            <a:prstGeom prst="homePlate">
              <a:avLst>
                <a:gd name="adj" fmla="val 512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排痰</a:t>
              </a:r>
              <a:endParaRPr lang="en-US" altLang="ja-JP" sz="2800" dirty="0" smtClean="0">
                <a:solidFill>
                  <a:schemeClr val="tx1"/>
                </a:solidFill>
              </a:endParaRPr>
            </a:p>
            <a:p>
              <a:pPr algn="ctr"/>
              <a:r>
                <a:rPr lang="ja-JP" altLang="en-US" sz="2800" dirty="0" smtClean="0">
                  <a:solidFill>
                    <a:schemeClr val="tx1"/>
                  </a:solidFill>
                </a:rPr>
                <a:t>呼吸ケア</a:t>
              </a:r>
              <a:endParaRPr lang="en-US" altLang="ja-JP" sz="2800" dirty="0" smtClean="0">
                <a:solidFill>
                  <a:schemeClr val="tx1"/>
                </a:solidFill>
              </a:endParaRPr>
            </a:p>
          </p:txBody>
        </p:sp>
        <p:sp>
          <p:nvSpPr>
            <p:cNvPr id="25" name="ホームベース 24"/>
            <p:cNvSpPr/>
            <p:nvPr/>
          </p:nvSpPr>
          <p:spPr>
            <a:xfrm>
              <a:off x="5515684" y="729346"/>
              <a:ext cx="3342596" cy="864096"/>
            </a:xfrm>
            <a:prstGeom prst="homePlate">
              <a:avLst>
                <a:gd name="adj" fmla="val 39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tx1"/>
                  </a:solidFill>
                </a:rPr>
                <a:t>車</a:t>
              </a:r>
              <a:r>
                <a:rPr lang="ja-JP" altLang="en-US" sz="3200" dirty="0" smtClean="0">
                  <a:solidFill>
                    <a:schemeClr val="tx1"/>
                  </a:solidFill>
                </a:rPr>
                <a:t>椅子乗車</a:t>
              </a:r>
              <a:endParaRPr lang="en-US" altLang="ja-JP" sz="3200" dirty="0" smtClean="0">
                <a:solidFill>
                  <a:schemeClr val="tx1"/>
                </a:solidFill>
              </a:endParaRPr>
            </a:p>
            <a:p>
              <a:pPr algn="ctr"/>
              <a:r>
                <a:rPr kumimoji="1" lang="ja-JP" altLang="en-US" sz="3200" dirty="0" smtClean="0">
                  <a:solidFill>
                    <a:schemeClr val="tx1"/>
                  </a:solidFill>
                </a:rPr>
                <a:t>起立練習</a:t>
              </a:r>
              <a:endParaRPr kumimoji="1" lang="en-US" altLang="ja-JP" sz="3200" dirty="0" smtClean="0">
                <a:solidFill>
                  <a:schemeClr val="tx1"/>
                </a:solidFill>
              </a:endParaRPr>
            </a:p>
          </p:txBody>
        </p:sp>
      </p:grpSp>
      <p:grpSp>
        <p:nvGrpSpPr>
          <p:cNvPr id="23" name="グループ化 22"/>
          <p:cNvGrpSpPr/>
          <p:nvPr/>
        </p:nvGrpSpPr>
        <p:grpSpPr>
          <a:xfrm>
            <a:off x="90318" y="1244426"/>
            <a:ext cx="8922316" cy="883724"/>
            <a:chOff x="42172" y="1643050"/>
            <a:chExt cx="8922316" cy="883724"/>
          </a:xfrm>
        </p:grpSpPr>
        <p:sp>
          <p:nvSpPr>
            <p:cNvPr id="3" name="正方形/長方形 2"/>
            <p:cNvSpPr/>
            <p:nvPr/>
          </p:nvSpPr>
          <p:spPr>
            <a:xfrm>
              <a:off x="42172" y="1644536"/>
              <a:ext cx="1008112"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人工</a:t>
              </a:r>
              <a:endParaRPr kumimoji="1" lang="en-US" altLang="ja-JP" sz="2000" b="1" dirty="0" smtClean="0"/>
            </a:p>
            <a:p>
              <a:pPr algn="ctr"/>
              <a:r>
                <a:rPr kumimoji="1" lang="ja-JP" altLang="en-US" sz="2000" b="1" dirty="0" smtClean="0"/>
                <a:t>呼吸器</a:t>
              </a:r>
              <a:endParaRPr kumimoji="1" lang="ja-JP" altLang="en-US" sz="2000" b="1" dirty="0"/>
            </a:p>
          </p:txBody>
        </p:sp>
        <p:sp>
          <p:nvSpPr>
            <p:cNvPr id="18" name="正方形/長方形 17"/>
            <p:cNvSpPr/>
            <p:nvPr/>
          </p:nvSpPr>
          <p:spPr>
            <a:xfrm>
              <a:off x="2380714" y="1645878"/>
              <a:ext cx="2500330" cy="880896"/>
            </a:xfrm>
            <a:prstGeom prst="rect">
              <a:avLst/>
            </a:prstGeom>
            <a:solidFill>
              <a:schemeClr val="tx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dirty="0" smtClean="0"/>
                <a:t>　　</a:t>
              </a:r>
              <a:r>
                <a:rPr kumimoji="1" lang="en-US" altLang="ja-JP" sz="3200" dirty="0" smtClean="0"/>
                <a:t>SIMV</a:t>
              </a:r>
              <a:r>
                <a:rPr lang="en-US" altLang="ja-JP" sz="3200" dirty="0" smtClean="0"/>
                <a:t>+PS</a:t>
              </a:r>
              <a:endParaRPr kumimoji="1" lang="ja-JP" altLang="en-US" sz="3200" dirty="0"/>
            </a:p>
          </p:txBody>
        </p:sp>
        <p:sp>
          <p:nvSpPr>
            <p:cNvPr id="19" name="正方形/長方形 18"/>
            <p:cNvSpPr/>
            <p:nvPr/>
          </p:nvSpPr>
          <p:spPr>
            <a:xfrm>
              <a:off x="8001024" y="1645878"/>
              <a:ext cx="963464" cy="864096"/>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vert="eaVert" rtlCol="0" anchor="ctr"/>
            <a:lstStyle/>
            <a:p>
              <a:pPr algn="ctr"/>
              <a:r>
                <a:rPr kumimoji="1" lang="ja-JP" altLang="en-US" sz="2800" b="1" dirty="0" smtClean="0"/>
                <a:t>抜管</a:t>
              </a:r>
              <a:endParaRPr kumimoji="1" lang="ja-JP" altLang="en-US" sz="2800" b="1" dirty="0"/>
            </a:p>
          </p:txBody>
        </p:sp>
        <p:sp>
          <p:nvSpPr>
            <p:cNvPr id="21" name="正方形/長方形 20"/>
            <p:cNvSpPr/>
            <p:nvPr/>
          </p:nvSpPr>
          <p:spPr>
            <a:xfrm>
              <a:off x="4952482" y="1643050"/>
              <a:ext cx="2977104" cy="864096"/>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smtClean="0"/>
                <a:t>CPAP</a:t>
              </a:r>
              <a:r>
                <a:rPr lang="en-US" altLang="ja-JP" sz="3200" dirty="0" smtClean="0"/>
                <a:t>+</a:t>
              </a:r>
              <a:r>
                <a:rPr kumimoji="1" lang="en-US" altLang="ja-JP" sz="3200" dirty="0" smtClean="0"/>
                <a:t>PS</a:t>
              </a:r>
              <a:endParaRPr kumimoji="1" lang="ja-JP" altLang="en-US" sz="3200" dirty="0"/>
            </a:p>
          </p:txBody>
        </p:sp>
      </p:grpSp>
      <p:sp>
        <p:nvSpPr>
          <p:cNvPr id="28" name="正方形/長方形 27"/>
          <p:cNvSpPr/>
          <p:nvPr/>
        </p:nvSpPr>
        <p:spPr>
          <a:xfrm>
            <a:off x="94362" y="4628480"/>
            <a:ext cx="1008112" cy="902226"/>
          </a:xfrm>
          <a:prstGeom prst="rect">
            <a:avLst/>
          </a:prstGeom>
          <a:ln/>
        </p:spPr>
        <p:style>
          <a:lnRef idx="2">
            <a:schemeClr val="dk1"/>
          </a:lnRef>
          <a:fillRef idx="1">
            <a:schemeClr val="lt1"/>
          </a:fillRef>
          <a:effectRef idx="0">
            <a:schemeClr val="dk1"/>
          </a:effectRef>
          <a:fontRef idx="minor">
            <a:schemeClr val="dk1"/>
          </a:fontRef>
        </p:style>
        <p:txBody>
          <a:bodyPr vert="eaVert" rtlCol="0" anchor="ctr"/>
          <a:lstStyle/>
          <a:p>
            <a:pPr algn="ctr"/>
            <a:r>
              <a:rPr lang="ja-JP" altLang="en-US" sz="2000" b="1" dirty="0" smtClean="0"/>
              <a:t>ＲＡＳＳ</a:t>
            </a:r>
            <a:endParaRPr lang="en-US" altLang="ja-JP" sz="2000" b="1" dirty="0" smtClean="0"/>
          </a:p>
        </p:txBody>
      </p:sp>
      <p:sp>
        <p:nvSpPr>
          <p:cNvPr id="31" name="正方形/長方形 30"/>
          <p:cNvSpPr/>
          <p:nvPr/>
        </p:nvSpPr>
        <p:spPr>
          <a:xfrm>
            <a:off x="1241608" y="4643446"/>
            <a:ext cx="1071570" cy="8572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t>-1</a:t>
            </a:r>
            <a:endParaRPr kumimoji="1" lang="ja-JP" altLang="en-US" sz="3600" dirty="0"/>
          </a:p>
        </p:txBody>
      </p:sp>
      <p:sp>
        <p:nvSpPr>
          <p:cNvPr id="32" name="正方形/長方形 31"/>
          <p:cNvSpPr/>
          <p:nvPr/>
        </p:nvSpPr>
        <p:spPr>
          <a:xfrm>
            <a:off x="2328918" y="4643446"/>
            <a:ext cx="1071570" cy="8572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t>-2</a:t>
            </a:r>
            <a:endParaRPr kumimoji="1" lang="ja-JP" altLang="en-US" sz="3600" dirty="0"/>
          </a:p>
        </p:txBody>
      </p:sp>
      <p:sp>
        <p:nvSpPr>
          <p:cNvPr id="33" name="正方形/長方形 32"/>
          <p:cNvSpPr/>
          <p:nvPr/>
        </p:nvSpPr>
        <p:spPr>
          <a:xfrm>
            <a:off x="3456210" y="4643446"/>
            <a:ext cx="1071570" cy="8572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t>-1</a:t>
            </a:r>
            <a:r>
              <a:rPr kumimoji="1" lang="ja-JP" altLang="en-US" sz="3600" dirty="0" smtClean="0"/>
              <a:t>∼</a:t>
            </a:r>
            <a:r>
              <a:rPr kumimoji="1" lang="en-US" altLang="ja-JP" sz="3600" dirty="0" smtClean="0"/>
              <a:t>0</a:t>
            </a:r>
            <a:endParaRPr kumimoji="1" lang="ja-JP" altLang="en-US" sz="3600" dirty="0"/>
          </a:p>
        </p:txBody>
      </p:sp>
      <p:sp>
        <p:nvSpPr>
          <p:cNvPr id="34" name="正方形/長方形 33"/>
          <p:cNvSpPr/>
          <p:nvPr/>
        </p:nvSpPr>
        <p:spPr>
          <a:xfrm>
            <a:off x="4585246" y="4643446"/>
            <a:ext cx="1071570" cy="8572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t>0</a:t>
            </a:r>
            <a:endParaRPr kumimoji="1" lang="ja-JP" altLang="en-US" sz="3600" dirty="0"/>
          </a:p>
        </p:txBody>
      </p:sp>
      <p:sp>
        <p:nvSpPr>
          <p:cNvPr id="36" name="正方形/長方形 35"/>
          <p:cNvSpPr/>
          <p:nvPr/>
        </p:nvSpPr>
        <p:spPr>
          <a:xfrm>
            <a:off x="5674784" y="4643446"/>
            <a:ext cx="1071570" cy="8572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t>0</a:t>
            </a:r>
            <a:endParaRPr kumimoji="1" lang="ja-JP" altLang="en-US" sz="3600" dirty="0"/>
          </a:p>
        </p:txBody>
      </p:sp>
      <p:sp>
        <p:nvSpPr>
          <p:cNvPr id="37" name="正方形/長方形 36"/>
          <p:cNvSpPr/>
          <p:nvPr/>
        </p:nvSpPr>
        <p:spPr>
          <a:xfrm>
            <a:off x="6755046" y="4643446"/>
            <a:ext cx="1071570" cy="8572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t>0</a:t>
            </a:r>
            <a:endParaRPr kumimoji="1" lang="ja-JP" altLang="en-US" sz="3600" dirty="0"/>
          </a:p>
        </p:txBody>
      </p:sp>
      <p:sp>
        <p:nvSpPr>
          <p:cNvPr id="42" name="正方形/長方形 41"/>
          <p:cNvSpPr/>
          <p:nvPr/>
        </p:nvSpPr>
        <p:spPr>
          <a:xfrm>
            <a:off x="2357422" y="4643446"/>
            <a:ext cx="1071570" cy="8572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t>-2</a:t>
            </a:r>
            <a:endParaRPr kumimoji="1" lang="ja-JP" altLang="en-US" sz="3600" dirty="0"/>
          </a:p>
        </p:txBody>
      </p:sp>
      <p:sp>
        <p:nvSpPr>
          <p:cNvPr id="43" name="正方形/長方形 42"/>
          <p:cNvSpPr/>
          <p:nvPr/>
        </p:nvSpPr>
        <p:spPr>
          <a:xfrm>
            <a:off x="3456186" y="4643446"/>
            <a:ext cx="1071570" cy="8572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t>-1~0</a:t>
            </a:r>
            <a:endParaRPr kumimoji="1" lang="ja-JP" altLang="en-US" sz="3600" dirty="0"/>
          </a:p>
        </p:txBody>
      </p:sp>
      <p:sp>
        <p:nvSpPr>
          <p:cNvPr id="44" name="正方形/長方形 43"/>
          <p:cNvSpPr/>
          <p:nvPr/>
        </p:nvSpPr>
        <p:spPr>
          <a:xfrm>
            <a:off x="4572000" y="4643446"/>
            <a:ext cx="1071570" cy="8572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t>0</a:t>
            </a:r>
            <a:endParaRPr kumimoji="1" lang="ja-JP" altLang="en-US" sz="3600" dirty="0"/>
          </a:p>
        </p:txBody>
      </p:sp>
      <p:sp>
        <p:nvSpPr>
          <p:cNvPr id="51" name="正方形/長方形 50"/>
          <p:cNvSpPr/>
          <p:nvPr/>
        </p:nvSpPr>
        <p:spPr>
          <a:xfrm>
            <a:off x="5685512" y="4643446"/>
            <a:ext cx="1071570" cy="8572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t>0</a:t>
            </a:r>
            <a:endParaRPr kumimoji="1" lang="ja-JP" altLang="en-US" sz="3600" dirty="0"/>
          </a:p>
        </p:txBody>
      </p:sp>
      <p:sp>
        <p:nvSpPr>
          <p:cNvPr id="52" name="正方形/長方形 51"/>
          <p:cNvSpPr/>
          <p:nvPr/>
        </p:nvSpPr>
        <p:spPr>
          <a:xfrm>
            <a:off x="6801326" y="4643446"/>
            <a:ext cx="1071570" cy="8572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t>0</a:t>
            </a:r>
            <a:endParaRPr kumimoji="1" lang="ja-JP" altLang="en-US" sz="3600" dirty="0"/>
          </a:p>
        </p:txBody>
      </p:sp>
      <p:sp>
        <p:nvSpPr>
          <p:cNvPr id="53" name="正方形/長方形 52"/>
          <p:cNvSpPr/>
          <p:nvPr/>
        </p:nvSpPr>
        <p:spPr>
          <a:xfrm>
            <a:off x="7914838" y="4643446"/>
            <a:ext cx="1071570" cy="8572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t>0</a:t>
            </a:r>
            <a:endParaRPr kumimoji="1" lang="ja-JP" altLang="en-US" sz="3600" dirty="0"/>
          </a:p>
        </p:txBody>
      </p:sp>
      <p:grpSp>
        <p:nvGrpSpPr>
          <p:cNvPr id="29" name="グループ化 28"/>
          <p:cNvGrpSpPr/>
          <p:nvPr/>
        </p:nvGrpSpPr>
        <p:grpSpPr>
          <a:xfrm>
            <a:off x="104884" y="5643578"/>
            <a:ext cx="9039116" cy="857232"/>
            <a:chOff x="119874" y="6072182"/>
            <a:chExt cx="9039116" cy="857232"/>
          </a:xfrm>
        </p:grpSpPr>
        <p:sp>
          <p:nvSpPr>
            <p:cNvPr id="16" name="正方形/長方形 15"/>
            <p:cNvSpPr/>
            <p:nvPr/>
          </p:nvSpPr>
          <p:spPr>
            <a:xfrm>
              <a:off x="119874" y="6256540"/>
              <a:ext cx="1008112"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b="1" dirty="0" smtClean="0"/>
                <a:t>病日</a:t>
              </a:r>
              <a:endParaRPr kumimoji="1" lang="ja-JP" altLang="en-US" sz="2800" b="1" dirty="0"/>
            </a:p>
          </p:txBody>
        </p:sp>
        <p:graphicFrame>
          <p:nvGraphicFramePr>
            <p:cNvPr id="17" name="グラフ 16"/>
            <p:cNvGraphicFramePr/>
            <p:nvPr/>
          </p:nvGraphicFramePr>
          <p:xfrm>
            <a:off x="1086528" y="6072182"/>
            <a:ext cx="8072462" cy="857232"/>
          </p:xfrm>
          <a:graphic>
            <a:graphicData uri="http://schemas.openxmlformats.org/drawingml/2006/chart">
              <c:chart xmlns:c="http://schemas.openxmlformats.org/drawingml/2006/chart" xmlns:r="http://schemas.openxmlformats.org/officeDocument/2006/relationships" r:id="rId3"/>
            </a:graphicData>
          </a:graphic>
        </p:graphicFrame>
      </p:grpSp>
      <p:sp>
        <p:nvSpPr>
          <p:cNvPr id="62" name="直角三角形 61"/>
          <p:cNvSpPr/>
          <p:nvPr/>
        </p:nvSpPr>
        <p:spPr>
          <a:xfrm>
            <a:off x="4972054" y="3557588"/>
            <a:ext cx="1143008" cy="871544"/>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直角三角形 62"/>
          <p:cNvSpPr/>
          <p:nvPr/>
        </p:nvSpPr>
        <p:spPr>
          <a:xfrm rot="10800000">
            <a:off x="5000628" y="3571876"/>
            <a:ext cx="1071570" cy="857256"/>
          </a:xfrm>
          <a:prstGeom prst="r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2271696" y="900094"/>
            <a:ext cx="771530" cy="1228734"/>
          </a:xfrm>
          <a:prstGeom prst="rect">
            <a:avLst/>
          </a:prstGeom>
          <a:solidFill>
            <a:srgbClr val="FF3B3B"/>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2800" b="1" dirty="0" smtClean="0">
                <a:solidFill>
                  <a:schemeClr val="bg1"/>
                </a:solidFill>
              </a:rPr>
              <a:t>再挿管</a:t>
            </a:r>
            <a:endParaRPr lang="ja-JP" altLang="en-US" sz="2800" b="1" dirty="0">
              <a:solidFill>
                <a:schemeClr val="bg1"/>
              </a:solidFill>
            </a:endParaRPr>
          </a:p>
        </p:txBody>
      </p:sp>
      <p:sp>
        <p:nvSpPr>
          <p:cNvPr id="65" name="正方形/長方形 64"/>
          <p:cNvSpPr/>
          <p:nvPr/>
        </p:nvSpPr>
        <p:spPr>
          <a:xfrm>
            <a:off x="1327417" y="1228710"/>
            <a:ext cx="757244" cy="857256"/>
          </a:xfrm>
          <a:prstGeom prst="rect">
            <a:avLst/>
          </a:prstGeom>
          <a:solidFill>
            <a:srgbClr val="FFFF00"/>
          </a:solidFill>
          <a:ln>
            <a:solidFill>
              <a:srgbClr val="FFFF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2800" b="1" dirty="0" smtClean="0">
                <a:solidFill>
                  <a:schemeClr val="tx1"/>
                </a:solidFill>
              </a:rPr>
              <a:t>抜管</a:t>
            </a:r>
            <a:endParaRPr lang="ja-JP" altLang="en-US" sz="2800" b="1" dirty="0">
              <a:solidFill>
                <a:schemeClr val="tx1"/>
              </a:solidFill>
            </a:endParaRPr>
          </a:p>
        </p:txBody>
      </p:sp>
      <p:grpSp>
        <p:nvGrpSpPr>
          <p:cNvPr id="2" name="グループ化 1"/>
          <p:cNvGrpSpPr/>
          <p:nvPr/>
        </p:nvGrpSpPr>
        <p:grpSpPr>
          <a:xfrm>
            <a:off x="714348" y="2415013"/>
            <a:ext cx="8072494" cy="4143404"/>
            <a:chOff x="539940" y="2341664"/>
            <a:chExt cx="8072494" cy="4143404"/>
          </a:xfrm>
        </p:grpSpPr>
        <p:sp>
          <p:nvSpPr>
            <p:cNvPr id="30" name="四角形吹き出し 29"/>
            <p:cNvSpPr/>
            <p:nvPr/>
          </p:nvSpPr>
          <p:spPr>
            <a:xfrm>
              <a:off x="1040006" y="2341664"/>
              <a:ext cx="7143800" cy="4143404"/>
            </a:xfrm>
            <a:prstGeom prst="wedgeRectCallout">
              <a:avLst>
                <a:gd name="adj1" fmla="val -29362"/>
                <a:gd name="adj2" fmla="val -56589"/>
              </a:avLst>
            </a:prstGeom>
            <a:ln w="9525"/>
          </p:spPr>
          <p:style>
            <a:lnRef idx="2">
              <a:schemeClr val="dk1"/>
            </a:lnRef>
            <a:fillRef idx="1">
              <a:schemeClr val="lt1"/>
            </a:fillRef>
            <a:effectRef idx="0">
              <a:schemeClr val="dk1"/>
            </a:effectRef>
            <a:fontRef idx="minor">
              <a:schemeClr val="dk1"/>
            </a:fontRef>
          </p:style>
          <p:txBody>
            <a:bodyPr rtlCol="0" anchor="ctr"/>
            <a:lstStyle/>
            <a:p>
              <a:endParaRPr kumimoji="1" lang="en-US" altLang="ja-JP" sz="2800" dirty="0" smtClean="0"/>
            </a:p>
          </p:txBody>
        </p:sp>
        <p:sp>
          <p:nvSpPr>
            <p:cNvPr id="35" name="テキスト ボックス 34"/>
            <p:cNvSpPr txBox="1"/>
            <p:nvPr/>
          </p:nvSpPr>
          <p:spPr>
            <a:xfrm>
              <a:off x="539940" y="2398318"/>
              <a:ext cx="8072494" cy="523220"/>
            </a:xfrm>
            <a:prstGeom prst="rect">
              <a:avLst/>
            </a:prstGeom>
            <a:noFill/>
            <a:ln w="9525">
              <a:noFill/>
            </a:ln>
          </p:spPr>
          <p:txBody>
            <a:bodyPr wrap="square" rtlCol="0">
              <a:spAutoFit/>
            </a:bodyPr>
            <a:lstStyle/>
            <a:p>
              <a:pPr algn="ctr"/>
              <a:r>
                <a:rPr kumimoji="1" lang="ja-JP" altLang="en-US" sz="2800" b="1" u="heavy" dirty="0" smtClean="0">
                  <a:solidFill>
                    <a:srgbClr val="FF0000"/>
                  </a:solidFill>
                </a:rPr>
                <a:t>・血気胸の悪化</a:t>
              </a:r>
              <a:r>
                <a:rPr kumimoji="1" lang="ja-JP" altLang="en-US" sz="2800" b="1" dirty="0" smtClean="0">
                  <a:solidFill>
                    <a:srgbClr val="FF0000"/>
                  </a:solidFill>
                </a:rPr>
                <a:t>　</a:t>
              </a:r>
              <a:r>
                <a:rPr kumimoji="1" lang="ja-JP" altLang="en-US" sz="2800" b="1" u="heavy" dirty="0" smtClean="0">
                  <a:solidFill>
                    <a:srgbClr val="FF0000"/>
                  </a:solidFill>
                </a:rPr>
                <a:t>・骨折による胸郭</a:t>
              </a:r>
              <a:r>
                <a:rPr lang="ja-JP" altLang="en-US" sz="2800" b="1" u="heavy" dirty="0" smtClean="0">
                  <a:solidFill>
                    <a:srgbClr val="FF0000"/>
                  </a:solidFill>
                </a:rPr>
                <a:t>拡張</a:t>
              </a:r>
              <a:r>
                <a:rPr kumimoji="1" lang="ja-JP" altLang="en-US" sz="2800" b="1" u="heavy" dirty="0" smtClean="0">
                  <a:solidFill>
                    <a:srgbClr val="FF0000"/>
                  </a:solidFill>
                </a:rPr>
                <a:t>不全</a:t>
              </a:r>
              <a:endParaRPr kumimoji="1" lang="ja-JP" altLang="en-US" sz="2800" b="1" u="heavy" dirty="0">
                <a:solidFill>
                  <a:srgbClr val="FF0000"/>
                </a:solidFill>
              </a:endParaRPr>
            </a:p>
          </p:txBody>
        </p:sp>
        <p:sp>
          <p:nvSpPr>
            <p:cNvPr id="40" name="テキスト ボックス 39"/>
            <p:cNvSpPr txBox="1"/>
            <p:nvPr/>
          </p:nvSpPr>
          <p:spPr>
            <a:xfrm>
              <a:off x="1142976" y="2928934"/>
              <a:ext cx="2143140" cy="2336537"/>
            </a:xfrm>
            <a:prstGeom prst="rect">
              <a:avLst/>
            </a:prstGeom>
            <a:ln w="9525">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lnSpc>
                  <a:spcPts val="2500"/>
                </a:lnSpc>
              </a:pPr>
              <a:r>
                <a:rPr kumimoji="1" lang="ja-JP" altLang="en-US" b="1" u="sng" dirty="0" smtClean="0"/>
                <a:t>動脈血液ガス</a:t>
              </a:r>
              <a:endParaRPr kumimoji="1" lang="en-US" altLang="ja-JP" b="1" u="sng" dirty="0" smtClean="0"/>
            </a:p>
            <a:p>
              <a:pPr algn="ctr">
                <a:lnSpc>
                  <a:spcPts val="2500"/>
                </a:lnSpc>
              </a:pPr>
              <a:r>
                <a:rPr kumimoji="1" lang="ja-JP" altLang="en-US" u="sng" dirty="0" smtClean="0"/>
                <a:t>リザーバーマスク</a:t>
              </a:r>
              <a:r>
                <a:rPr kumimoji="1" lang="en-US" altLang="ja-JP" u="sng" dirty="0" smtClean="0"/>
                <a:t>7L</a:t>
              </a:r>
            </a:p>
            <a:p>
              <a:pPr>
                <a:lnSpc>
                  <a:spcPts val="2500"/>
                </a:lnSpc>
              </a:pPr>
              <a:r>
                <a:rPr kumimoji="1" lang="en-US" altLang="ja-JP" dirty="0" smtClean="0">
                  <a:solidFill>
                    <a:schemeClr val="tx1"/>
                  </a:solidFill>
                </a:rPr>
                <a:t>PH</a:t>
              </a:r>
              <a:r>
                <a:rPr lang="ja-JP" altLang="en-US" dirty="0" smtClean="0">
                  <a:solidFill>
                    <a:schemeClr val="tx1"/>
                  </a:solidFill>
                </a:rPr>
                <a:t>            </a:t>
              </a:r>
              <a:r>
                <a:rPr kumimoji="1" lang="en-US" altLang="ja-JP" dirty="0" smtClean="0">
                  <a:solidFill>
                    <a:schemeClr val="tx1"/>
                  </a:solidFill>
                </a:rPr>
                <a:t>7.411</a:t>
              </a:r>
            </a:p>
            <a:p>
              <a:pPr>
                <a:lnSpc>
                  <a:spcPts val="2500"/>
                </a:lnSpc>
              </a:pPr>
              <a:r>
                <a:rPr kumimoji="1" lang="en-US" altLang="ja-JP" dirty="0" smtClean="0"/>
                <a:t>PCO2</a:t>
              </a:r>
              <a:r>
                <a:rPr lang="ja-JP" altLang="en-US" dirty="0" smtClean="0"/>
                <a:t>       </a:t>
              </a:r>
              <a:r>
                <a:rPr lang="en-US" altLang="ja-JP" dirty="0" smtClean="0"/>
                <a:t>43.0 </a:t>
              </a:r>
              <a:r>
                <a:rPr lang="en-US" altLang="ja-JP" dirty="0" err="1" smtClean="0"/>
                <a:t>Torr</a:t>
              </a:r>
              <a:endParaRPr kumimoji="1" lang="en-US" altLang="ja-JP" dirty="0" smtClean="0"/>
            </a:p>
            <a:p>
              <a:pPr>
                <a:lnSpc>
                  <a:spcPts val="2500"/>
                </a:lnSpc>
              </a:pPr>
              <a:r>
                <a:rPr lang="en-US" altLang="ja-JP" b="1" dirty="0" smtClean="0">
                  <a:solidFill>
                    <a:schemeClr val="tx1"/>
                  </a:solidFill>
                </a:rPr>
                <a:t>PO2         44.4 </a:t>
              </a:r>
              <a:r>
                <a:rPr lang="en-US" altLang="ja-JP" b="1" dirty="0" err="1" smtClean="0">
                  <a:solidFill>
                    <a:schemeClr val="tx1"/>
                  </a:solidFill>
                </a:rPr>
                <a:t>Torr</a:t>
              </a:r>
              <a:endParaRPr lang="en-US" altLang="ja-JP" b="1" dirty="0" smtClean="0">
                <a:solidFill>
                  <a:schemeClr val="tx1"/>
                </a:solidFill>
              </a:endParaRPr>
            </a:p>
            <a:p>
              <a:pPr>
                <a:lnSpc>
                  <a:spcPts val="2500"/>
                </a:lnSpc>
              </a:pPr>
              <a:r>
                <a:rPr kumimoji="1" lang="en-US" altLang="ja-JP" dirty="0" smtClean="0"/>
                <a:t>HCO3      26.7 </a:t>
              </a:r>
              <a:r>
                <a:rPr kumimoji="1" lang="en-US" altLang="ja-JP" dirty="0" err="1" smtClean="0"/>
                <a:t>mEq</a:t>
              </a:r>
              <a:r>
                <a:rPr kumimoji="1" lang="en-US" altLang="ja-JP" dirty="0" smtClean="0"/>
                <a:t>/L</a:t>
              </a:r>
            </a:p>
            <a:p>
              <a:pPr>
                <a:lnSpc>
                  <a:spcPts val="2500"/>
                </a:lnSpc>
              </a:pPr>
              <a:r>
                <a:rPr lang="en-US" altLang="ja-JP" dirty="0" smtClean="0"/>
                <a:t>BE            - 1.8 </a:t>
              </a:r>
              <a:r>
                <a:rPr lang="en-US" altLang="ja-JP" dirty="0" err="1" smtClean="0"/>
                <a:t>mEq</a:t>
              </a:r>
              <a:r>
                <a:rPr lang="en-US" altLang="ja-JP" dirty="0" smtClean="0"/>
                <a:t>/L</a:t>
              </a:r>
              <a:r>
                <a:rPr lang="ja-JP" altLang="en-US" dirty="0" smtClean="0"/>
                <a:t>　</a:t>
              </a:r>
              <a:endParaRPr lang="en-US" altLang="ja-JP" dirty="0" smtClean="0"/>
            </a:p>
          </p:txBody>
        </p:sp>
        <p:sp>
          <p:nvSpPr>
            <p:cNvPr id="41" name="テキスト ボックス 40"/>
            <p:cNvSpPr txBox="1"/>
            <p:nvPr/>
          </p:nvSpPr>
          <p:spPr>
            <a:xfrm>
              <a:off x="1142976" y="5342060"/>
              <a:ext cx="2143139" cy="1054135"/>
            </a:xfrm>
            <a:prstGeom prst="rect">
              <a:avLst/>
            </a:prstGeom>
            <a:ln w="9525">
              <a:solidFill>
                <a:schemeClr val="tx1"/>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ts val="2500"/>
                </a:lnSpc>
              </a:pPr>
              <a:r>
                <a:rPr lang="ja-JP" altLang="en-US" b="1" u="sng" dirty="0" smtClean="0"/>
                <a:t>血液・生化学データ</a:t>
              </a:r>
              <a:endParaRPr kumimoji="1" lang="en-US" altLang="ja-JP" b="1" u="sng" dirty="0" smtClean="0"/>
            </a:p>
            <a:p>
              <a:pPr>
                <a:lnSpc>
                  <a:spcPts val="2500"/>
                </a:lnSpc>
              </a:pPr>
              <a:r>
                <a:rPr lang="en-US" altLang="ja-JP" b="1" dirty="0" smtClean="0"/>
                <a:t>CRP</a:t>
              </a:r>
              <a:r>
                <a:rPr lang="ja-JP" altLang="en-US" b="1" dirty="0" smtClean="0"/>
                <a:t>        </a:t>
              </a:r>
              <a:r>
                <a:rPr lang="en-US" altLang="ja-JP" b="1" dirty="0" smtClean="0"/>
                <a:t>8.6 mg/</a:t>
              </a:r>
              <a:r>
                <a:rPr lang="en-US" altLang="ja-JP" b="1" dirty="0" err="1" smtClean="0"/>
                <a:t>dL</a:t>
              </a:r>
              <a:endParaRPr kumimoji="1" lang="en-US" altLang="ja-JP" b="1" dirty="0" smtClean="0"/>
            </a:p>
            <a:p>
              <a:pPr>
                <a:lnSpc>
                  <a:spcPts val="2500"/>
                </a:lnSpc>
              </a:pPr>
              <a:r>
                <a:rPr lang="en-US" altLang="ja-JP" b="1" dirty="0" smtClean="0"/>
                <a:t>WBC     </a:t>
              </a:r>
              <a:r>
                <a:rPr lang="ja-JP" altLang="en-US" b="1" dirty="0" smtClean="0"/>
                <a:t>  </a:t>
              </a:r>
              <a:r>
                <a:rPr lang="en-US" altLang="ja-JP" b="1" dirty="0" smtClean="0"/>
                <a:t>15810 </a:t>
              </a:r>
              <a:r>
                <a:rPr lang="en-US" altLang="ja-JP" b="1" dirty="0"/>
                <a:t>/</a:t>
              </a:r>
              <a:r>
                <a:rPr lang="en-US" altLang="ja-JP" b="1" dirty="0" err="1" smtClean="0"/>
                <a:t>μL</a:t>
              </a:r>
              <a:endParaRPr kumimoji="1" lang="en-US" altLang="ja-JP" b="1" dirty="0" smtClean="0"/>
            </a:p>
          </p:txBody>
        </p:sp>
        <p:pic>
          <p:nvPicPr>
            <p:cNvPr id="1026" name="Picture 2" descr="http://172.22.125.47/cgi-bin/prez/nph-dcmDisp?/home/www/imagesc3/1.2.392.200036.9125.3.1941918199993.64811383769.6348397/1.2.392.200036.9125.9.0.3843431696.486544322.3339846499+position:1+wwidth:9102.0+wlevel:8192.0+invert:0+rotate:0+magnify:1.0+centerx:0.0+centery:0.0+displayspacing:0.0+cols:778+rows:964+annotation:2+format:JPEG"/>
            <p:cNvPicPr>
              <a:picLocks noChangeAspect="1" noChangeArrowheads="1"/>
            </p:cNvPicPr>
            <p:nvPr/>
          </p:nvPicPr>
          <p:blipFill rotWithShape="1">
            <a:blip r:embed="rId4">
              <a:extLst>
                <a:ext uri="{28A0092B-C50C-407E-A947-70E740481C1C}">
                  <a14:useLocalDpi xmlns="" xmlns:a14="http://schemas.microsoft.com/office/drawing/2010/main" val="0"/>
                </a:ext>
              </a:extLst>
            </a:blip>
            <a:srcRect l="9890" t="9218" r="11871" b="40565"/>
            <a:stretch/>
          </p:blipFill>
          <p:spPr bwMode="auto">
            <a:xfrm>
              <a:off x="3579654" y="2996952"/>
              <a:ext cx="4266935" cy="3393432"/>
            </a:xfrm>
            <a:prstGeom prst="rect">
              <a:avLst/>
            </a:prstGeom>
            <a:noFill/>
            <a:ln w="9525">
              <a:solidFill>
                <a:schemeClr val="tx1"/>
              </a:solidFill>
            </a:ln>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 xmlns:p14="http://schemas.microsoft.com/office/powerpoint/2010/main" val="142669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2"/>
                                        </p:tgtEl>
                                      </p:cBhvr>
                                    </p:animEffect>
                                    <p:anim calcmode="lin" valueType="num">
                                      <p:cBhvr>
                                        <p:cTn id="14" dur="1000"/>
                                        <p:tgtEl>
                                          <p:spTgt spid="2"/>
                                        </p:tgtEl>
                                        <p:attrNameLst>
                                          <p:attrName>ppt_x</p:attrName>
                                        </p:attrNameLst>
                                      </p:cBhvr>
                                      <p:tavLst>
                                        <p:tav tm="0">
                                          <p:val>
                                            <p:strVal val="ppt_x"/>
                                          </p:val>
                                        </p:tav>
                                        <p:tav tm="100000">
                                          <p:val>
                                            <p:strVal val="ppt_x"/>
                                          </p:val>
                                        </p:tav>
                                      </p:tavLst>
                                    </p:anim>
                                    <p:anim calcmode="lin" valueType="num">
                                      <p:cBhvr>
                                        <p:cTn id="15" dur="1000"/>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0954"/>
            <a:ext cx="914400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ja-JP" altLang="en-US" sz="3600" dirty="0"/>
              <a:t>理学</a:t>
            </a:r>
            <a:r>
              <a:rPr lang="ja-JP" altLang="en-US" sz="3600" dirty="0" smtClean="0"/>
              <a:t>療法介入</a:t>
            </a:r>
            <a:r>
              <a:rPr lang="en-US" altLang="ja-JP" sz="3600" dirty="0" smtClean="0"/>
              <a:t>(3</a:t>
            </a:r>
            <a:r>
              <a:rPr lang="ja-JP" altLang="en-US" sz="3600" dirty="0" smtClean="0"/>
              <a:t>病日</a:t>
            </a:r>
            <a:r>
              <a:rPr lang="en-US" altLang="ja-JP" sz="3600" dirty="0" smtClean="0"/>
              <a:t>)</a:t>
            </a:r>
            <a:endParaRPr kumimoji="1" lang="ja-JP" altLang="en-US" sz="3600" dirty="0"/>
          </a:p>
        </p:txBody>
      </p:sp>
      <p:sp>
        <p:nvSpPr>
          <p:cNvPr id="6" name="下矢印 5"/>
          <p:cNvSpPr/>
          <p:nvPr/>
        </p:nvSpPr>
        <p:spPr>
          <a:xfrm>
            <a:off x="6429388" y="4601881"/>
            <a:ext cx="642942" cy="128588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697550" y="4866013"/>
            <a:ext cx="4071966" cy="507831"/>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ja-JP" altLang="en-US" sz="2700" b="1" dirty="0" smtClean="0">
                <a:solidFill>
                  <a:schemeClr val="tx1"/>
                </a:solidFill>
                <a:latin typeface="HGPｺﾞｼｯｸE" pitchFamily="50" charset="-128"/>
                <a:ea typeface="HGPｺﾞｼｯｸE" pitchFamily="50" charset="-128"/>
              </a:rPr>
              <a:t>左完全側臥位＋深呼吸</a:t>
            </a:r>
            <a:endParaRPr lang="en-US" altLang="ja-JP" sz="2700" b="1" dirty="0" smtClean="0">
              <a:solidFill>
                <a:schemeClr val="tx1"/>
              </a:solidFill>
              <a:latin typeface="HGPｺﾞｼｯｸE" pitchFamily="50" charset="-128"/>
              <a:ea typeface="HGPｺﾞｼｯｸE" pitchFamily="50" charset="-128"/>
            </a:endParaRPr>
          </a:p>
        </p:txBody>
      </p:sp>
      <p:sp>
        <p:nvSpPr>
          <p:cNvPr id="3" name="テキスト ボックス 2"/>
          <p:cNvSpPr txBox="1"/>
          <p:nvPr/>
        </p:nvSpPr>
        <p:spPr>
          <a:xfrm>
            <a:off x="0" y="692696"/>
            <a:ext cx="9144000" cy="707886"/>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b="1" u="sng" dirty="0" smtClean="0"/>
              <a:t>人工呼吸器設定</a:t>
            </a:r>
            <a:r>
              <a:rPr lang="ja-JP" altLang="en-US" sz="2000" b="1" dirty="0" smtClean="0"/>
              <a:t>　</a:t>
            </a:r>
            <a:r>
              <a:rPr lang="ja-JP" altLang="en-US" sz="2000" dirty="0"/>
              <a:t>モード：</a:t>
            </a:r>
            <a:r>
              <a:rPr lang="en-US" altLang="ja-JP" sz="2000" dirty="0" smtClean="0"/>
              <a:t>SIMV+PS</a:t>
            </a:r>
            <a:r>
              <a:rPr lang="ja-JP" altLang="en-US" sz="2000" dirty="0" err="1" smtClean="0"/>
              <a:t>，</a:t>
            </a:r>
            <a:r>
              <a:rPr lang="en-US" altLang="ja-JP" sz="2000" dirty="0" smtClean="0"/>
              <a:t>f</a:t>
            </a:r>
            <a:r>
              <a:rPr lang="ja-JP" altLang="en-US" sz="2000" dirty="0"/>
              <a:t>：</a:t>
            </a:r>
            <a:r>
              <a:rPr lang="en-US" altLang="ja-JP" sz="2000" dirty="0"/>
              <a:t>15 </a:t>
            </a:r>
            <a:r>
              <a:rPr lang="ja-JP" altLang="en-US" sz="2000" b="1" dirty="0" err="1"/>
              <a:t>，</a:t>
            </a:r>
            <a:r>
              <a:rPr lang="en-US" altLang="ja-JP" sz="2000" dirty="0" smtClean="0"/>
              <a:t>PEEP</a:t>
            </a:r>
            <a:r>
              <a:rPr lang="ja-JP" altLang="en-US" sz="2000" dirty="0"/>
              <a:t>：</a:t>
            </a:r>
            <a:r>
              <a:rPr lang="en-US" altLang="ja-JP" sz="2000" dirty="0"/>
              <a:t>8</a:t>
            </a:r>
            <a:r>
              <a:rPr lang="ja-JP" altLang="en-US" sz="2000" dirty="0" err="1"/>
              <a:t>，</a:t>
            </a:r>
            <a:r>
              <a:rPr lang="en-US" altLang="ja-JP" sz="2000" dirty="0"/>
              <a:t>PS</a:t>
            </a:r>
            <a:r>
              <a:rPr lang="ja-JP" altLang="en-US" sz="2000" dirty="0"/>
              <a:t>：</a:t>
            </a:r>
            <a:r>
              <a:rPr lang="en-US" altLang="ja-JP" sz="2000" dirty="0"/>
              <a:t>15</a:t>
            </a:r>
            <a:r>
              <a:rPr lang="ja-JP" altLang="en-US" sz="2000" dirty="0" err="1"/>
              <a:t>，</a:t>
            </a:r>
            <a:r>
              <a:rPr lang="en-US" altLang="ja-JP" sz="2000" dirty="0"/>
              <a:t>F</a:t>
            </a:r>
            <a:r>
              <a:rPr lang="en-US" altLang="ja-JP" sz="1600" dirty="0"/>
              <a:t>I</a:t>
            </a:r>
            <a:r>
              <a:rPr lang="en-US" altLang="ja-JP" sz="2000" dirty="0"/>
              <a:t>O2</a:t>
            </a:r>
            <a:r>
              <a:rPr lang="ja-JP" altLang="en-US" sz="2000" dirty="0"/>
              <a:t>：</a:t>
            </a:r>
            <a:r>
              <a:rPr lang="en-US" altLang="ja-JP" sz="2000" dirty="0"/>
              <a:t>0.5 </a:t>
            </a:r>
            <a:r>
              <a:rPr lang="en-US" altLang="ja-JP" sz="2000" dirty="0" smtClean="0"/>
              <a:t>(SpO</a:t>
            </a:r>
            <a:r>
              <a:rPr lang="en-US" altLang="ja-JP" sz="1600" dirty="0" smtClean="0"/>
              <a:t>2</a:t>
            </a:r>
            <a:r>
              <a:rPr lang="ja-JP" altLang="en-US" sz="1600" dirty="0" smtClean="0"/>
              <a:t>：</a:t>
            </a:r>
            <a:r>
              <a:rPr lang="en-US" altLang="ja-JP" sz="1600" dirty="0" smtClean="0"/>
              <a:t>100%</a:t>
            </a:r>
            <a:r>
              <a:rPr lang="en-US" altLang="ja-JP" sz="2000" dirty="0" smtClean="0"/>
              <a:t>)</a:t>
            </a:r>
            <a:r>
              <a:rPr lang="ja-JP" altLang="en-US" sz="2000" b="1" dirty="0" smtClean="0"/>
              <a:t>　　　       </a:t>
            </a:r>
            <a:endParaRPr lang="en-US" altLang="ja-JP" sz="2000" b="1" dirty="0" smtClean="0"/>
          </a:p>
          <a:p>
            <a:r>
              <a:rPr lang="ja-JP" altLang="en-US" sz="2000" b="1" dirty="0" smtClean="0"/>
              <a:t>　　　　　</a:t>
            </a:r>
            <a:r>
              <a:rPr lang="en-US" altLang="ja-JP" sz="2000" b="1" u="sng" dirty="0" smtClean="0"/>
              <a:t>Vital</a:t>
            </a:r>
            <a:r>
              <a:rPr lang="ja-JP" altLang="en-US" sz="2000" b="1" u="sng" dirty="0" smtClean="0"/>
              <a:t> </a:t>
            </a:r>
            <a:r>
              <a:rPr lang="en-US" altLang="ja-JP" sz="2000" b="1" u="sng" dirty="0" smtClean="0"/>
              <a:t>sign</a:t>
            </a:r>
            <a:r>
              <a:rPr lang="ja-JP" altLang="en-US" sz="2000" dirty="0"/>
              <a:t>　</a:t>
            </a:r>
            <a:r>
              <a:rPr lang="en-US" altLang="ja-JP" sz="2000" dirty="0" smtClean="0"/>
              <a:t>BP</a:t>
            </a:r>
            <a:r>
              <a:rPr lang="ja-JP" altLang="en-US" sz="2000" dirty="0" smtClean="0"/>
              <a:t>：</a:t>
            </a:r>
            <a:r>
              <a:rPr lang="en-US" altLang="ja-JP" sz="2000" dirty="0" smtClean="0"/>
              <a:t>82/43mmHg</a:t>
            </a:r>
            <a:r>
              <a:rPr lang="ja-JP" altLang="en-US" sz="2000" dirty="0" err="1" smtClean="0"/>
              <a:t>，</a:t>
            </a:r>
            <a:r>
              <a:rPr lang="en-US" altLang="ja-JP" sz="2000" dirty="0" smtClean="0"/>
              <a:t>HR</a:t>
            </a:r>
            <a:r>
              <a:rPr lang="ja-JP" altLang="en-US" sz="2000" dirty="0" smtClean="0"/>
              <a:t>：</a:t>
            </a:r>
            <a:r>
              <a:rPr lang="en-US" altLang="ja-JP" sz="2000" dirty="0" smtClean="0"/>
              <a:t>83bpm</a:t>
            </a:r>
            <a:r>
              <a:rPr lang="ja-JP" altLang="en-US" sz="2000" dirty="0" smtClean="0"/>
              <a:t>，</a:t>
            </a:r>
            <a:r>
              <a:rPr lang="en-US" altLang="ja-JP" sz="2000" dirty="0" smtClean="0"/>
              <a:t>KT</a:t>
            </a:r>
            <a:r>
              <a:rPr lang="ja-JP" altLang="en-US" sz="2000" dirty="0" smtClean="0"/>
              <a:t>：</a:t>
            </a:r>
            <a:r>
              <a:rPr lang="en-US" altLang="ja-JP" sz="2000" dirty="0" smtClean="0"/>
              <a:t>38.5</a:t>
            </a:r>
            <a:r>
              <a:rPr lang="ja-JP" altLang="en-US" sz="2000" dirty="0" smtClean="0"/>
              <a:t>℃，</a:t>
            </a:r>
            <a:r>
              <a:rPr lang="en-US" altLang="ja-JP" sz="2000" dirty="0" smtClean="0"/>
              <a:t>RR</a:t>
            </a:r>
            <a:r>
              <a:rPr lang="ja-JP" altLang="en-US" sz="2000" dirty="0" smtClean="0"/>
              <a:t>：</a:t>
            </a:r>
            <a:r>
              <a:rPr lang="en-US" altLang="ja-JP" sz="2000" dirty="0" smtClean="0"/>
              <a:t>18</a:t>
            </a:r>
            <a:r>
              <a:rPr lang="ja-JP" altLang="en-US" sz="2000" dirty="0" smtClean="0"/>
              <a:t>回</a:t>
            </a:r>
            <a:r>
              <a:rPr lang="en-US" altLang="ja-JP" sz="2000" dirty="0" smtClean="0"/>
              <a:t>/min</a:t>
            </a:r>
            <a:r>
              <a:rPr lang="ja-JP" altLang="en-US" sz="2000" dirty="0" err="1" smtClean="0"/>
              <a:t>，</a:t>
            </a:r>
            <a:r>
              <a:rPr lang="en-US" altLang="ja-JP" sz="2000" dirty="0" smtClean="0"/>
              <a:t>RASS</a:t>
            </a:r>
            <a:r>
              <a:rPr lang="ja-JP" altLang="en-US" sz="2000" dirty="0" smtClean="0"/>
              <a:t>：</a:t>
            </a:r>
            <a:r>
              <a:rPr lang="en-US" altLang="ja-JP" sz="2000" dirty="0" smtClean="0"/>
              <a:t>-1</a:t>
            </a:r>
          </a:p>
        </p:txBody>
      </p:sp>
      <p:sp>
        <p:nvSpPr>
          <p:cNvPr id="16" name="テキスト ボックス 15"/>
          <p:cNvSpPr txBox="1"/>
          <p:nvPr/>
        </p:nvSpPr>
        <p:spPr>
          <a:xfrm>
            <a:off x="4688111" y="1897977"/>
            <a:ext cx="4214810" cy="120032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buFont typeface="Wingdings" pitchFamily="2" charset="2"/>
              <a:buChar char="p"/>
            </a:pPr>
            <a:r>
              <a:rPr lang="ja-JP" altLang="en-US" sz="2400" dirty="0" smtClean="0">
                <a:solidFill>
                  <a:schemeClr val="tx1"/>
                </a:solidFill>
                <a:latin typeface="HGPｺﾞｼｯｸE" pitchFamily="50" charset="-128"/>
                <a:ea typeface="HGPｺﾞｼｯｸE" pitchFamily="50" charset="-128"/>
              </a:rPr>
              <a:t>両下肺野の気管支呼吸音化</a:t>
            </a:r>
            <a:endParaRPr lang="en-US" altLang="ja-JP" sz="2400" dirty="0" smtClean="0">
              <a:solidFill>
                <a:schemeClr val="tx1"/>
              </a:solidFill>
              <a:latin typeface="HGPｺﾞｼｯｸE" pitchFamily="50" charset="-128"/>
              <a:ea typeface="HGPｺﾞｼｯｸE" pitchFamily="50" charset="-128"/>
            </a:endParaRPr>
          </a:p>
          <a:p>
            <a:pPr>
              <a:buFont typeface="Wingdings" pitchFamily="2" charset="2"/>
              <a:buChar char="p"/>
            </a:pPr>
            <a:r>
              <a:rPr lang="ja-JP" altLang="en-US" sz="2400" dirty="0" smtClean="0">
                <a:solidFill>
                  <a:schemeClr val="tx1"/>
                </a:solidFill>
                <a:latin typeface="HGPｺﾞｼｯｸE" pitchFamily="50" charset="-128"/>
                <a:ea typeface="HGPｺﾞｼｯｸE" pitchFamily="50" charset="-128"/>
              </a:rPr>
              <a:t>前胸部から水泡音</a:t>
            </a:r>
            <a:endParaRPr lang="en-US" altLang="ja-JP" sz="2400" dirty="0" smtClean="0">
              <a:solidFill>
                <a:schemeClr val="tx1"/>
              </a:solidFill>
              <a:latin typeface="HGPｺﾞｼｯｸE" pitchFamily="50" charset="-128"/>
              <a:ea typeface="HGPｺﾞｼｯｸE" pitchFamily="50" charset="-128"/>
            </a:endParaRPr>
          </a:p>
          <a:p>
            <a:pPr>
              <a:buFont typeface="Wingdings" pitchFamily="2" charset="2"/>
              <a:buChar char="p"/>
            </a:pPr>
            <a:r>
              <a:rPr lang="en-US" altLang="ja-JP" sz="2400" dirty="0" smtClean="0">
                <a:solidFill>
                  <a:schemeClr val="tx1"/>
                </a:solidFill>
                <a:latin typeface="HGPｺﾞｼｯｸE" pitchFamily="50" charset="-128"/>
                <a:ea typeface="HGPｺﾞｼｯｸE" pitchFamily="50" charset="-128"/>
              </a:rPr>
              <a:t>X</a:t>
            </a:r>
            <a:r>
              <a:rPr lang="ja-JP" altLang="en-US" sz="2400" dirty="0" smtClean="0">
                <a:solidFill>
                  <a:schemeClr val="tx1"/>
                </a:solidFill>
                <a:latin typeface="HGPｺﾞｼｯｸE" pitchFamily="50" charset="-128"/>
                <a:ea typeface="HGPｺﾞｼｯｸE" pitchFamily="50" charset="-128"/>
              </a:rPr>
              <a:t>線画像上に浸潤影＋</a:t>
            </a:r>
            <a:endParaRPr lang="en-US" altLang="ja-JP" sz="2400" dirty="0" smtClean="0">
              <a:solidFill>
                <a:schemeClr val="tx1"/>
              </a:solidFill>
              <a:latin typeface="HGPｺﾞｼｯｸE" pitchFamily="50" charset="-128"/>
              <a:ea typeface="HGPｺﾞｼｯｸE" pitchFamily="50" charset="-128"/>
            </a:endParaRPr>
          </a:p>
        </p:txBody>
      </p:sp>
      <p:sp>
        <p:nvSpPr>
          <p:cNvPr id="14" name="テキスト ボックス 13"/>
          <p:cNvSpPr txBox="1"/>
          <p:nvPr/>
        </p:nvSpPr>
        <p:spPr>
          <a:xfrm>
            <a:off x="4776871" y="5999287"/>
            <a:ext cx="3913324" cy="584775"/>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3200" b="1" dirty="0" smtClean="0">
                <a:solidFill>
                  <a:schemeClr val="tx1"/>
                </a:solidFill>
                <a:latin typeface="HGPｺﾞｼｯｸE" pitchFamily="50" charset="-128"/>
                <a:ea typeface="HGPｺﾞｼｯｸE" pitchFamily="50" charset="-128"/>
              </a:rPr>
              <a:t>多量の黄色膿性痰＋</a:t>
            </a:r>
            <a:endParaRPr lang="en-US" altLang="ja-JP" sz="3200" b="1" dirty="0" smtClean="0">
              <a:solidFill>
                <a:schemeClr val="tx1"/>
              </a:solidFill>
              <a:latin typeface="HGPｺﾞｼｯｸE" pitchFamily="50" charset="-128"/>
              <a:ea typeface="HGPｺﾞｼｯｸE" pitchFamily="50" charset="-128"/>
            </a:endParaRPr>
          </a:p>
        </p:txBody>
      </p:sp>
      <p:sp>
        <p:nvSpPr>
          <p:cNvPr id="10" name="テキスト ボックス 9"/>
          <p:cNvSpPr txBox="1"/>
          <p:nvPr/>
        </p:nvSpPr>
        <p:spPr>
          <a:xfrm>
            <a:off x="5108249" y="1465620"/>
            <a:ext cx="3176364" cy="4770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500" b="1" dirty="0" smtClean="0">
                <a:solidFill>
                  <a:srgbClr val="FF0000"/>
                </a:solidFill>
                <a:latin typeface="HGPｺﾞｼｯｸE" pitchFamily="50" charset="-128"/>
                <a:ea typeface="HGPｺﾞｼｯｸE" pitchFamily="50" charset="-128"/>
              </a:rPr>
              <a:t>分泌物貯留の可能性</a:t>
            </a:r>
            <a:endParaRPr lang="en-US" altLang="ja-JP" sz="2500" b="1" dirty="0" smtClean="0">
              <a:solidFill>
                <a:srgbClr val="FF0000"/>
              </a:solidFill>
              <a:latin typeface="HGPｺﾞｼｯｸE" pitchFamily="50" charset="-128"/>
              <a:ea typeface="HGPｺﾞｼｯｸE" pitchFamily="50" charset="-128"/>
            </a:endParaRPr>
          </a:p>
        </p:txBody>
      </p:sp>
      <p:sp>
        <p:nvSpPr>
          <p:cNvPr id="12" name="テキスト ボックス 11"/>
          <p:cNvSpPr txBox="1"/>
          <p:nvPr/>
        </p:nvSpPr>
        <p:spPr>
          <a:xfrm>
            <a:off x="4304212" y="3231830"/>
            <a:ext cx="4982608" cy="133882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700" b="1" dirty="0" smtClean="0">
                <a:solidFill>
                  <a:schemeClr val="tx1"/>
                </a:solidFill>
                <a:latin typeface="HGPｺﾞｼｯｸE" pitchFamily="50" charset="-128"/>
                <a:ea typeface="HGPｺﾞｼｯｸE" pitchFamily="50" charset="-128"/>
              </a:rPr>
              <a:t>骨折・ドレーン挿入のため</a:t>
            </a:r>
            <a:endParaRPr lang="en-US" altLang="ja-JP" sz="2700" b="1" dirty="0" smtClean="0">
              <a:solidFill>
                <a:schemeClr val="tx1"/>
              </a:solidFill>
              <a:latin typeface="HGPｺﾞｼｯｸE" pitchFamily="50" charset="-128"/>
              <a:ea typeface="HGPｺﾞｼｯｸE" pitchFamily="50" charset="-128"/>
            </a:endParaRPr>
          </a:p>
          <a:p>
            <a:pPr algn="ctr"/>
            <a:r>
              <a:rPr lang="ja-JP" altLang="en-US" sz="2700" b="1" u="heavy" dirty="0" smtClean="0">
                <a:solidFill>
                  <a:srgbClr val="FF0000"/>
                </a:solidFill>
                <a:latin typeface="HGPｺﾞｼｯｸE" pitchFamily="50" charset="-128"/>
                <a:ea typeface="HGPｺﾞｼｯｸE" pitchFamily="50" charset="-128"/>
              </a:rPr>
              <a:t>右側臥位でのドレナージ困難</a:t>
            </a:r>
            <a:endParaRPr lang="en-US" altLang="ja-JP" sz="2700" b="1" u="heavy" dirty="0" smtClean="0">
              <a:solidFill>
                <a:srgbClr val="FF0000"/>
              </a:solidFill>
              <a:latin typeface="HGPｺﾞｼｯｸE" pitchFamily="50" charset="-128"/>
              <a:ea typeface="HGPｺﾞｼｯｸE" pitchFamily="50" charset="-128"/>
            </a:endParaRPr>
          </a:p>
          <a:p>
            <a:pPr algn="ctr"/>
            <a:r>
              <a:rPr lang="ja-JP" altLang="en-US" sz="2700" b="1" u="heavy" dirty="0" smtClean="0">
                <a:solidFill>
                  <a:srgbClr val="FF0000"/>
                </a:solidFill>
                <a:latin typeface="HGPｺﾞｼｯｸE" pitchFamily="50" charset="-128"/>
                <a:ea typeface="HGPｺﾞｼｯｸE" pitchFamily="50" charset="-128"/>
              </a:rPr>
              <a:t>呼吸介助での排痰サポート困難</a:t>
            </a:r>
            <a:endParaRPr lang="en-US" altLang="ja-JP" sz="2700" b="1" u="heavy" dirty="0" smtClean="0">
              <a:solidFill>
                <a:srgbClr val="FF0000"/>
              </a:solidFill>
              <a:latin typeface="HGPｺﾞｼｯｸE" pitchFamily="50" charset="-128"/>
              <a:ea typeface="HGPｺﾞｼｯｸE" pitchFamily="50" charset="-128"/>
            </a:endParaRPr>
          </a:p>
        </p:txBody>
      </p:sp>
      <p:pic>
        <p:nvPicPr>
          <p:cNvPr id="6146" name="Picture 2" descr="mhtml:file://E:\聖隷　発表関連\呼吸器\2017%20県学会\胸部X線画像\mさん%205月25日.mht!http://172.22.125.49/cgi-bin/prez/nph-dcmDisp?/home/www/imagesc2/1.2.392.200036.9125.3.1941918199993.64811438775.6296159/1.2.392.200036.9125.9.0.3843437804.234886082.3339846499+position:1+wwidth:9102.0+wlevel:8192.0+invert:0+rotate:0+magnify:1.0+centerx:0.0+centery:0.0+displayspacing:0.0+cols:631+rows:758+annotation:2+format:JPEG"/>
          <p:cNvPicPr>
            <a:picLocks noChangeAspect="1" noChangeArrowheads="1"/>
          </p:cNvPicPr>
          <p:nvPr/>
        </p:nvPicPr>
        <p:blipFill>
          <a:blip r:embed="rId2"/>
          <a:srcRect l="13636" t="5348" r="4545" b="17783"/>
          <a:stretch>
            <a:fillRect/>
          </a:stretch>
        </p:blipFill>
        <p:spPr bwMode="auto">
          <a:xfrm>
            <a:off x="42904" y="1571612"/>
            <a:ext cx="4304327" cy="5012352"/>
          </a:xfrm>
          <a:prstGeom prst="rect">
            <a:avLst/>
          </a:prstGeom>
          <a:noFill/>
        </p:spPr>
      </p:pic>
    </p:spTree>
    <p:extLst>
      <p:ext uri="{BB962C8B-B14F-4D97-AF65-F5344CB8AC3E}">
        <p14:creationId xmlns="" xmlns:p14="http://schemas.microsoft.com/office/powerpoint/2010/main" val="1426692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0954"/>
            <a:ext cx="914400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ja-JP" altLang="en-US" sz="3600" dirty="0"/>
              <a:t>理学</a:t>
            </a:r>
            <a:r>
              <a:rPr lang="ja-JP" altLang="en-US" sz="3600" dirty="0" smtClean="0"/>
              <a:t>療法介入</a:t>
            </a:r>
            <a:r>
              <a:rPr lang="en-US" altLang="ja-JP" sz="3600" dirty="0" smtClean="0"/>
              <a:t>(4</a:t>
            </a:r>
            <a:r>
              <a:rPr lang="ja-JP" altLang="en-US" sz="3600" dirty="0" smtClean="0"/>
              <a:t>病日</a:t>
            </a:r>
            <a:r>
              <a:rPr lang="en-US" altLang="ja-JP" sz="3600" dirty="0" smtClean="0"/>
              <a:t>)</a:t>
            </a:r>
            <a:endParaRPr kumimoji="1" lang="ja-JP" altLang="en-US" sz="3600" dirty="0"/>
          </a:p>
        </p:txBody>
      </p:sp>
      <p:sp>
        <p:nvSpPr>
          <p:cNvPr id="6" name="下矢印 5"/>
          <p:cNvSpPr/>
          <p:nvPr/>
        </p:nvSpPr>
        <p:spPr>
          <a:xfrm>
            <a:off x="428596" y="4402956"/>
            <a:ext cx="500066" cy="1698746"/>
          </a:xfrm>
          <a:prstGeom prst="downArrow">
            <a:avLst>
              <a:gd name="adj1" fmla="val 50000"/>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20020" y="6221424"/>
            <a:ext cx="3981994" cy="52322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ja-JP" altLang="en-US" sz="2800" b="1" dirty="0" smtClean="0">
                <a:solidFill>
                  <a:schemeClr val="tx1"/>
                </a:solidFill>
                <a:latin typeface="HGPｺﾞｼｯｸE" pitchFamily="50" charset="-128"/>
                <a:ea typeface="HGPｺﾞｼｯｸE" pitchFamily="50" charset="-128"/>
              </a:rPr>
              <a:t>排痰ケアを継続して実施</a:t>
            </a:r>
            <a:endParaRPr lang="en-US" altLang="ja-JP" sz="2800" b="1" dirty="0" smtClean="0">
              <a:solidFill>
                <a:schemeClr val="tx1"/>
              </a:solidFill>
              <a:latin typeface="HGPｺﾞｼｯｸE" pitchFamily="50" charset="-128"/>
              <a:ea typeface="HGPｺﾞｼｯｸE" pitchFamily="50" charset="-128"/>
            </a:endParaRPr>
          </a:p>
        </p:txBody>
      </p:sp>
      <p:sp>
        <p:nvSpPr>
          <p:cNvPr id="19" name="テキスト ボックス 18"/>
          <p:cNvSpPr txBox="1"/>
          <p:nvPr/>
        </p:nvSpPr>
        <p:spPr>
          <a:xfrm>
            <a:off x="205972" y="1994741"/>
            <a:ext cx="404037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400" b="1" dirty="0" smtClean="0"/>
              <a:t>・</a:t>
            </a:r>
            <a:r>
              <a:rPr lang="en-US" altLang="ja-JP" sz="2400" b="1" u="dbl" dirty="0" smtClean="0"/>
              <a:t>RASS</a:t>
            </a:r>
            <a:r>
              <a:rPr lang="ja-JP" altLang="en-US" sz="2400" b="1" u="dbl" dirty="0" smtClean="0"/>
              <a:t> </a:t>
            </a:r>
            <a:r>
              <a:rPr lang="en-US" altLang="ja-JP" sz="2400" b="1" u="dbl" dirty="0" smtClean="0"/>
              <a:t>0 </a:t>
            </a:r>
            <a:r>
              <a:rPr lang="en-US" altLang="ja-JP" sz="2400" dirty="0" smtClean="0"/>
              <a:t> </a:t>
            </a:r>
            <a:r>
              <a:rPr lang="ja-JP" altLang="en-US" sz="2400" dirty="0" smtClean="0"/>
              <a:t>　</a:t>
            </a:r>
            <a:r>
              <a:rPr lang="ja-JP" altLang="en-US" sz="2400" dirty="0" smtClean="0"/>
              <a:t>・</a:t>
            </a:r>
            <a:r>
              <a:rPr lang="en-US" altLang="ja-JP" sz="2400" b="1" u="dbl" dirty="0" smtClean="0"/>
              <a:t>V</a:t>
            </a:r>
            <a:r>
              <a:rPr lang="en-US" altLang="ja-JP" sz="2400" b="1" u="dbl" dirty="0" smtClean="0"/>
              <a:t>ital</a:t>
            </a:r>
            <a:r>
              <a:rPr lang="ja-JP" altLang="en-US" sz="2400" b="1" u="dbl" dirty="0" smtClean="0"/>
              <a:t> </a:t>
            </a:r>
            <a:r>
              <a:rPr lang="en-US" altLang="ja-JP" sz="2400" b="1" u="dbl" dirty="0" smtClean="0"/>
              <a:t>sign</a:t>
            </a:r>
            <a:r>
              <a:rPr lang="ja-JP" altLang="en-US" sz="2400" b="1" u="dbl" dirty="0" smtClean="0"/>
              <a:t>安定</a:t>
            </a:r>
            <a:r>
              <a:rPr lang="ja-JP" altLang="en-US" sz="2400" b="1" dirty="0" smtClean="0"/>
              <a:t>　</a:t>
            </a:r>
            <a:endParaRPr lang="en-US" altLang="ja-JP" sz="2400" b="1" u="dbl" dirty="0" smtClean="0"/>
          </a:p>
        </p:txBody>
      </p:sp>
      <p:grpSp>
        <p:nvGrpSpPr>
          <p:cNvPr id="16" name="グループ化 15"/>
          <p:cNvGrpSpPr/>
          <p:nvPr/>
        </p:nvGrpSpPr>
        <p:grpSpPr>
          <a:xfrm>
            <a:off x="173427" y="2520849"/>
            <a:ext cx="4429124" cy="1908283"/>
            <a:chOff x="94247" y="2034508"/>
            <a:chExt cx="4070929" cy="1908283"/>
          </a:xfrm>
        </p:grpSpPr>
        <p:sp>
          <p:nvSpPr>
            <p:cNvPr id="13" name="テキスト ボックス 12"/>
            <p:cNvSpPr txBox="1"/>
            <p:nvPr/>
          </p:nvSpPr>
          <p:spPr>
            <a:xfrm>
              <a:off x="219953" y="2603963"/>
              <a:ext cx="3836991" cy="133882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buFont typeface="Wingdings" pitchFamily="2" charset="2"/>
                <a:buChar char="p"/>
              </a:pPr>
              <a:r>
                <a:rPr lang="en-US" altLang="ja-JP" sz="2700" b="1" dirty="0" smtClean="0">
                  <a:solidFill>
                    <a:schemeClr val="tx1"/>
                  </a:solidFill>
                </a:rPr>
                <a:t>Early mobilization</a:t>
              </a:r>
            </a:p>
            <a:p>
              <a:pPr>
                <a:buFont typeface="Wingdings" pitchFamily="2" charset="2"/>
                <a:buChar char="p"/>
              </a:pPr>
              <a:r>
                <a:rPr lang="ja-JP" altLang="en-US" sz="2700" b="1" dirty="0" smtClean="0">
                  <a:solidFill>
                    <a:schemeClr val="tx1"/>
                  </a:solidFill>
                </a:rPr>
                <a:t>換気量上昇⇒排痰</a:t>
              </a:r>
              <a:endParaRPr lang="en-US" altLang="ja-JP" sz="2700" b="1" dirty="0" smtClean="0">
                <a:solidFill>
                  <a:schemeClr val="tx1"/>
                </a:solidFill>
              </a:endParaRPr>
            </a:p>
            <a:p>
              <a:pPr>
                <a:buFont typeface="Wingdings" pitchFamily="2" charset="2"/>
                <a:buChar char="p"/>
              </a:pPr>
              <a:r>
                <a:rPr lang="ja-JP" altLang="en-US" sz="2700" b="1" dirty="0" smtClean="0">
                  <a:solidFill>
                    <a:schemeClr val="tx1"/>
                  </a:solidFill>
                </a:rPr>
                <a:t>両肺のリクルートメント</a:t>
              </a:r>
              <a:endParaRPr lang="en-US" altLang="ja-JP" sz="2700" b="1" dirty="0" smtClean="0">
                <a:solidFill>
                  <a:schemeClr val="tx1"/>
                </a:solidFill>
              </a:endParaRPr>
            </a:p>
          </p:txBody>
        </p:sp>
        <p:sp>
          <p:nvSpPr>
            <p:cNvPr id="9" name="テキスト ボックス 8"/>
            <p:cNvSpPr txBox="1"/>
            <p:nvPr/>
          </p:nvSpPr>
          <p:spPr>
            <a:xfrm>
              <a:off x="94247" y="2034508"/>
              <a:ext cx="4070929" cy="615553"/>
            </a:xfrm>
            <a:prstGeom prst="rect">
              <a:avLst/>
            </a:prstGeom>
            <a:solidFill>
              <a:srgbClr val="FFFF00"/>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ja-JP" altLang="en-US" sz="3400" b="1" dirty="0" smtClean="0">
                  <a:solidFill>
                    <a:schemeClr val="tx1"/>
                  </a:solidFill>
                </a:rPr>
                <a:t>離床先行での介入へ</a:t>
              </a:r>
              <a:endParaRPr lang="en-US" altLang="ja-JP" sz="3400" b="1" dirty="0" smtClean="0">
                <a:solidFill>
                  <a:schemeClr val="tx1"/>
                </a:solidFill>
              </a:endParaRPr>
            </a:p>
          </p:txBody>
        </p:sp>
      </p:grpSp>
      <p:sp>
        <p:nvSpPr>
          <p:cNvPr id="18" name="テキスト ボックス 17"/>
          <p:cNvSpPr txBox="1"/>
          <p:nvPr/>
        </p:nvSpPr>
        <p:spPr>
          <a:xfrm>
            <a:off x="857224" y="4485822"/>
            <a:ext cx="3786214" cy="129266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600" b="1" u="sng" dirty="0" smtClean="0">
                <a:solidFill>
                  <a:schemeClr val="tx1"/>
                </a:solidFill>
                <a:latin typeface="HGPｺﾞｼｯｸE" pitchFamily="50" charset="-128"/>
                <a:ea typeface="HGPｺﾞｼｯｸE" pitchFamily="50" charset="-128"/>
              </a:rPr>
              <a:t>受動座位から実施</a:t>
            </a:r>
            <a:endParaRPr lang="en-US" altLang="ja-JP" sz="2600" b="1" u="sng" dirty="0" smtClean="0">
              <a:solidFill>
                <a:schemeClr val="tx1"/>
              </a:solidFill>
              <a:latin typeface="HGPｺﾞｼｯｸE" pitchFamily="50" charset="-128"/>
              <a:ea typeface="HGPｺﾞｼｯｸE" pitchFamily="50" charset="-128"/>
            </a:endParaRPr>
          </a:p>
          <a:p>
            <a:r>
              <a:rPr lang="ja-JP" altLang="en-US" sz="2600" b="1" dirty="0" smtClean="0">
                <a:solidFill>
                  <a:srgbClr val="FF0000"/>
                </a:solidFill>
                <a:latin typeface="HGPｺﾞｼｯｸE" pitchFamily="50" charset="-128"/>
                <a:ea typeface="HGPｺﾞｼｯｸE" pitchFamily="50" charset="-128"/>
              </a:rPr>
              <a:t>起居動作時に疼痛増悪</a:t>
            </a:r>
            <a:endParaRPr lang="en-US" altLang="ja-JP" sz="2600" b="1" dirty="0" smtClean="0">
              <a:solidFill>
                <a:srgbClr val="FF0000"/>
              </a:solidFill>
              <a:latin typeface="HGPｺﾞｼｯｸE" pitchFamily="50" charset="-128"/>
              <a:ea typeface="HGPｺﾞｼｯｸE" pitchFamily="50" charset="-128"/>
            </a:endParaRPr>
          </a:p>
          <a:p>
            <a:r>
              <a:rPr lang="ja-JP" altLang="en-US" sz="2600" b="1" dirty="0" smtClean="0">
                <a:solidFill>
                  <a:srgbClr val="FF0000"/>
                </a:solidFill>
                <a:latin typeface="HGPｺﾞｼｯｸE" pitchFamily="50" charset="-128"/>
                <a:ea typeface="HGPｺﾞｼｯｸE" pitchFamily="50" charset="-128"/>
              </a:rPr>
              <a:t>受動座位</a:t>
            </a:r>
            <a:r>
              <a:rPr lang="en-US" altLang="ja-JP" sz="2600" b="1" dirty="0" smtClean="0">
                <a:solidFill>
                  <a:srgbClr val="FF0000"/>
                </a:solidFill>
                <a:latin typeface="HGPｺﾞｼｯｸE" pitchFamily="50" charset="-128"/>
                <a:ea typeface="HGPｺﾞｼｯｸE" pitchFamily="50" charset="-128"/>
              </a:rPr>
              <a:t>70</a:t>
            </a:r>
            <a:r>
              <a:rPr lang="ja-JP" altLang="en-US" sz="2600" b="1" dirty="0" smtClean="0">
                <a:solidFill>
                  <a:srgbClr val="FF0000"/>
                </a:solidFill>
                <a:latin typeface="HGPｺﾞｼｯｸE" pitchFamily="50" charset="-128"/>
                <a:ea typeface="HGPｺﾞｼｯｸE" pitchFamily="50" charset="-128"/>
              </a:rPr>
              <a:t>度までで終了</a:t>
            </a:r>
            <a:endParaRPr lang="en-US" altLang="ja-JP" sz="2600" b="1" dirty="0" smtClean="0">
              <a:solidFill>
                <a:srgbClr val="FF0000"/>
              </a:solidFill>
              <a:latin typeface="HGPｺﾞｼｯｸE" pitchFamily="50" charset="-128"/>
              <a:ea typeface="HGPｺﾞｼｯｸE" pitchFamily="50" charset="-128"/>
            </a:endParaRPr>
          </a:p>
        </p:txBody>
      </p:sp>
      <p:sp>
        <p:nvSpPr>
          <p:cNvPr id="20" name="テキスト ボックス 19"/>
          <p:cNvSpPr txBox="1"/>
          <p:nvPr/>
        </p:nvSpPr>
        <p:spPr>
          <a:xfrm>
            <a:off x="0" y="799397"/>
            <a:ext cx="9144000" cy="101566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800" b="1" dirty="0" smtClean="0">
                <a:solidFill>
                  <a:schemeClr val="tx1"/>
                </a:solidFill>
                <a:latin typeface="HGPｺﾞｼｯｸE" pitchFamily="50" charset="-128"/>
                <a:ea typeface="HGPｺﾞｼｯｸE" pitchFamily="50" charset="-128"/>
              </a:rPr>
              <a:t>多量の黄色膿性痰を認めるも左肺に対する排痰ケア困難</a:t>
            </a:r>
            <a:r>
              <a:rPr lang="ja-JP" altLang="en-US" sz="3000" b="1" u="heavy" dirty="0" smtClean="0">
                <a:solidFill>
                  <a:srgbClr val="FF0000"/>
                </a:solidFill>
                <a:latin typeface="HGPｺﾞｼｯｸE" pitchFamily="50" charset="-128"/>
                <a:ea typeface="HGPｺﾞｼｯｸE" pitchFamily="50" charset="-128"/>
              </a:rPr>
              <a:t>人工呼吸器関連肺炎⇒呼吸介助・床上での対処困難</a:t>
            </a:r>
            <a:endParaRPr lang="en-US" altLang="ja-JP" sz="3000" b="1" u="heavy" dirty="0" smtClean="0">
              <a:solidFill>
                <a:srgbClr val="FF0000"/>
              </a:solidFill>
              <a:latin typeface="HGPｺﾞｼｯｸE" pitchFamily="50" charset="-128"/>
              <a:ea typeface="HGPｺﾞｼｯｸE" pitchFamily="50" charset="-128"/>
            </a:endParaRPr>
          </a:p>
        </p:txBody>
      </p:sp>
      <p:sp>
        <p:nvSpPr>
          <p:cNvPr id="22" name="左矢印吹き出し 21"/>
          <p:cNvSpPr/>
          <p:nvPr/>
        </p:nvSpPr>
        <p:spPr>
          <a:xfrm>
            <a:off x="4015244" y="1978975"/>
            <a:ext cx="4857784" cy="500066"/>
          </a:xfrm>
          <a:prstGeom prst="leftArrowCallout">
            <a:avLst>
              <a:gd name="adj1" fmla="val 29413"/>
              <a:gd name="adj2" fmla="val 25000"/>
              <a:gd name="adj3" fmla="val 39746"/>
              <a:gd name="adj4" fmla="val 91764"/>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u="sng" dirty="0" smtClean="0"/>
              <a:t>BP</a:t>
            </a:r>
            <a:r>
              <a:rPr lang="ja-JP" altLang="en-US" sz="2400" u="sng" dirty="0" smtClean="0"/>
              <a:t>：</a:t>
            </a:r>
            <a:r>
              <a:rPr lang="en-US" altLang="ja-JP" sz="2400" u="sng" dirty="0" smtClean="0"/>
              <a:t>110/80mmHg</a:t>
            </a:r>
            <a:r>
              <a:rPr lang="ja-JP" altLang="en-US" sz="2400" u="sng" dirty="0" smtClean="0"/>
              <a:t>台</a:t>
            </a:r>
            <a:r>
              <a:rPr lang="ja-JP" altLang="en-US" sz="2400" dirty="0" smtClean="0"/>
              <a:t>  </a:t>
            </a:r>
            <a:r>
              <a:rPr lang="en-US" altLang="ja-JP" sz="2400" u="sng" dirty="0" smtClean="0"/>
              <a:t>KT</a:t>
            </a:r>
            <a:r>
              <a:rPr lang="ja-JP" altLang="en-US" sz="2400" u="sng" dirty="0" smtClean="0"/>
              <a:t>：</a:t>
            </a:r>
            <a:r>
              <a:rPr lang="en-US" altLang="ja-JP" sz="2400" u="sng" dirty="0" smtClean="0"/>
              <a:t>37℃</a:t>
            </a:r>
            <a:r>
              <a:rPr lang="ja-JP" altLang="en-US" sz="2400" u="sng" dirty="0" smtClean="0"/>
              <a:t>台</a:t>
            </a:r>
            <a:endParaRPr lang="ja-JP" altLang="en-US" sz="2400" u="sng" dirty="0"/>
          </a:p>
        </p:txBody>
      </p:sp>
      <p:pic>
        <p:nvPicPr>
          <p:cNvPr id="6146" name="Picture 2" descr="mhtml:file://E:\聖隷　発表関連\呼吸器\2017%20県学会\胸部X線画像\mさん%205月26日.mht!http://172.22.125.49/cgi-bin/prez/nph-dcmDisp?/home/www/imagesc5/1.2.392.200036.9125.3.1941918199993.64811519739.63729/1.2.392.200036.9125.9.0.3877015841.5058.3339846499+position:1+wwidth:9102.0+wlevel:8192.0+invert:0+rotate:0+magnify:1.0+centerx:0.0+centery:0.0+displayspacing:0.0+cols:631+rows:758+annotation:2+format:JPEG"/>
          <p:cNvPicPr>
            <a:picLocks noChangeAspect="1" noChangeArrowheads="1"/>
          </p:cNvPicPr>
          <p:nvPr/>
        </p:nvPicPr>
        <p:blipFill>
          <a:blip r:embed="rId2"/>
          <a:srcRect l="10829" t="9293" r="10214" b="27540"/>
          <a:stretch>
            <a:fillRect/>
          </a:stretch>
        </p:blipFill>
        <p:spPr bwMode="auto">
          <a:xfrm>
            <a:off x="4814156" y="2542248"/>
            <a:ext cx="4187000" cy="4256760"/>
          </a:xfrm>
          <a:prstGeom prst="rect">
            <a:avLst/>
          </a:prstGeom>
          <a:noFill/>
        </p:spPr>
      </p:pic>
      <p:sp>
        <p:nvSpPr>
          <p:cNvPr id="15" name="テキスト ボックス 14"/>
          <p:cNvSpPr txBox="1"/>
          <p:nvPr/>
        </p:nvSpPr>
        <p:spPr>
          <a:xfrm>
            <a:off x="4814792" y="6071893"/>
            <a:ext cx="2571768" cy="733534"/>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ts val="2500"/>
              </a:lnSpc>
            </a:pPr>
            <a:r>
              <a:rPr lang="en-US" altLang="ja-JP" sz="2400" b="1" dirty="0" smtClean="0">
                <a:solidFill>
                  <a:srgbClr val="FF0000"/>
                </a:solidFill>
              </a:rPr>
              <a:t>CRP</a:t>
            </a:r>
            <a:r>
              <a:rPr lang="ja-JP" altLang="en-US" sz="2400" b="1" dirty="0" smtClean="0">
                <a:solidFill>
                  <a:srgbClr val="FF0000"/>
                </a:solidFill>
              </a:rPr>
              <a:t> </a:t>
            </a:r>
            <a:r>
              <a:rPr lang="en-US" altLang="ja-JP" sz="2400" b="1" dirty="0" smtClean="0">
                <a:solidFill>
                  <a:srgbClr val="FF0000"/>
                </a:solidFill>
              </a:rPr>
              <a:t>:18.3 mg/</a:t>
            </a:r>
            <a:r>
              <a:rPr lang="en-US" altLang="ja-JP" sz="2400" b="1" dirty="0" err="1" smtClean="0">
                <a:solidFill>
                  <a:srgbClr val="FF0000"/>
                </a:solidFill>
              </a:rPr>
              <a:t>dL</a:t>
            </a:r>
            <a:r>
              <a:rPr lang="ja-JP" altLang="en-US" sz="2400" b="1" dirty="0" smtClean="0">
                <a:solidFill>
                  <a:srgbClr val="FF0000"/>
                </a:solidFill>
              </a:rPr>
              <a:t>↑　</a:t>
            </a:r>
            <a:endParaRPr lang="en-US" altLang="ja-JP" sz="2400" b="1" dirty="0" smtClean="0">
              <a:solidFill>
                <a:srgbClr val="FF0000"/>
              </a:solidFill>
            </a:endParaRPr>
          </a:p>
          <a:p>
            <a:pPr>
              <a:lnSpc>
                <a:spcPts val="2500"/>
              </a:lnSpc>
            </a:pPr>
            <a:r>
              <a:rPr lang="ja-JP" altLang="en-US" sz="2400" b="1" dirty="0" smtClean="0">
                <a:solidFill>
                  <a:srgbClr val="FF0000"/>
                </a:solidFill>
              </a:rPr>
              <a:t>両下肺に浸潤影</a:t>
            </a:r>
            <a:r>
              <a:rPr lang="en-US" altLang="ja-JP" sz="2400" b="1" dirty="0" smtClean="0">
                <a:solidFill>
                  <a:srgbClr val="FF0000"/>
                </a:solidFill>
              </a:rPr>
              <a:t>+</a:t>
            </a:r>
            <a:r>
              <a:rPr lang="ja-JP" altLang="en-US" sz="2400" b="1" dirty="0" smtClean="0">
                <a:solidFill>
                  <a:srgbClr val="FF0000"/>
                </a:solidFill>
              </a:rPr>
              <a:t>　</a:t>
            </a:r>
            <a:endParaRPr lang="en-US" altLang="ja-JP" sz="2400" b="1" dirty="0" smtClean="0">
              <a:solidFill>
                <a:srgbClr val="FF0000"/>
              </a:solidFill>
            </a:endParaRPr>
          </a:p>
        </p:txBody>
      </p:sp>
    </p:spTree>
    <p:extLst>
      <p:ext uri="{BB962C8B-B14F-4D97-AF65-F5344CB8AC3E}">
        <p14:creationId xmlns="" xmlns:p14="http://schemas.microsoft.com/office/powerpoint/2010/main" val="1426692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0954"/>
            <a:ext cx="914400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ja-JP" altLang="en-US" sz="3600" dirty="0" smtClean="0"/>
              <a:t>理学療法介入</a:t>
            </a:r>
            <a:r>
              <a:rPr lang="en-US" altLang="ja-JP" sz="3600" dirty="0" smtClean="0"/>
              <a:t>(5</a:t>
            </a:r>
            <a:r>
              <a:rPr lang="ja-JP" altLang="en-US" sz="3600" dirty="0" smtClean="0"/>
              <a:t>病日</a:t>
            </a:r>
            <a:r>
              <a:rPr lang="en-US" altLang="ja-JP" sz="3600" dirty="0" smtClean="0"/>
              <a:t>)</a:t>
            </a:r>
            <a:endParaRPr kumimoji="1" lang="ja-JP" altLang="en-US" sz="3600" dirty="0"/>
          </a:p>
        </p:txBody>
      </p:sp>
      <p:sp>
        <p:nvSpPr>
          <p:cNvPr id="5" name="テキスト ボックス 4"/>
          <p:cNvSpPr txBox="1"/>
          <p:nvPr/>
        </p:nvSpPr>
        <p:spPr>
          <a:xfrm>
            <a:off x="4087700" y="1556792"/>
            <a:ext cx="5164820" cy="101566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buClr>
                <a:schemeClr val="tx1"/>
              </a:buClr>
            </a:pPr>
            <a:r>
              <a:rPr lang="ja-JP" altLang="en-US" sz="3000" b="1" u="heavy" dirty="0" smtClean="0">
                <a:solidFill>
                  <a:srgbClr val="FF0000"/>
                </a:solidFill>
                <a:latin typeface="HGPｺﾞｼｯｸE" pitchFamily="50" charset="-128"/>
                <a:ea typeface="HGPｺﾞｼｯｸE" pitchFamily="50" charset="-128"/>
              </a:rPr>
              <a:t>動作時に疼痛増悪</a:t>
            </a:r>
            <a:r>
              <a:rPr lang="ja-JP" altLang="en-US" sz="3000" b="1" dirty="0" smtClean="0">
                <a:solidFill>
                  <a:srgbClr val="FF0000"/>
                </a:solidFill>
                <a:latin typeface="HGPｺﾞｼｯｸE" pitchFamily="50" charset="-128"/>
                <a:ea typeface="HGPｺﾞｼｯｸE" pitchFamily="50" charset="-128"/>
              </a:rPr>
              <a:t>⇒</a:t>
            </a:r>
            <a:r>
              <a:rPr lang="ja-JP" altLang="en-US" sz="3000" b="1" u="heavy" dirty="0" smtClean="0">
                <a:solidFill>
                  <a:srgbClr val="FF0000"/>
                </a:solidFill>
                <a:latin typeface="HGPｺﾞｼｯｸE" pitchFamily="50" charset="-128"/>
                <a:ea typeface="HGPｺﾞｼｯｸE" pitchFamily="50" charset="-128"/>
              </a:rPr>
              <a:t>離床困難</a:t>
            </a:r>
            <a:endParaRPr lang="en-US" altLang="ja-JP" sz="3000" b="1" u="heavy" dirty="0" smtClean="0">
              <a:solidFill>
                <a:srgbClr val="FF0000"/>
              </a:solidFill>
              <a:latin typeface="HGPｺﾞｼｯｸE" pitchFamily="50" charset="-128"/>
              <a:ea typeface="HGPｺﾞｼｯｸE" pitchFamily="50" charset="-128"/>
            </a:endParaRPr>
          </a:p>
          <a:p>
            <a:pPr algn="ctr">
              <a:buClr>
                <a:schemeClr val="tx1"/>
              </a:buClr>
            </a:pPr>
            <a:r>
              <a:rPr lang="ja-JP" altLang="en-US" sz="3000" b="1" dirty="0" smtClean="0">
                <a:solidFill>
                  <a:srgbClr val="002060"/>
                </a:solidFill>
                <a:latin typeface="HGPｺﾞｼｯｸE" pitchFamily="50" charset="-128"/>
                <a:ea typeface="HGPｺﾞｼｯｸE" pitchFamily="50" charset="-128"/>
              </a:rPr>
              <a:t>鎮痛薬を事前に投与</a:t>
            </a:r>
            <a:endParaRPr lang="en-US" altLang="ja-JP" sz="3000" b="1" dirty="0" smtClean="0">
              <a:solidFill>
                <a:srgbClr val="002060"/>
              </a:solidFill>
              <a:latin typeface="HGPｺﾞｼｯｸE" pitchFamily="50" charset="-128"/>
              <a:ea typeface="HGPｺﾞｼｯｸE" pitchFamily="50" charset="-128"/>
            </a:endParaRPr>
          </a:p>
        </p:txBody>
      </p:sp>
      <p:sp>
        <p:nvSpPr>
          <p:cNvPr id="9" name="テキスト ボックス 8"/>
          <p:cNvSpPr txBox="1"/>
          <p:nvPr/>
        </p:nvSpPr>
        <p:spPr>
          <a:xfrm>
            <a:off x="5514887" y="3216662"/>
            <a:ext cx="3301882"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buSzPct val="80000"/>
              <a:buFont typeface="Wingdings" pitchFamily="2" charset="2"/>
              <a:buChar char="p"/>
            </a:pPr>
            <a:r>
              <a:rPr lang="en-US" altLang="ja-JP" sz="2400" b="1" dirty="0" smtClean="0">
                <a:solidFill>
                  <a:schemeClr val="tx1"/>
                </a:solidFill>
              </a:rPr>
              <a:t>Vital sign</a:t>
            </a:r>
            <a:r>
              <a:rPr lang="ja-JP" altLang="en-US" sz="2400" b="1" dirty="0" smtClean="0">
                <a:solidFill>
                  <a:schemeClr val="tx1"/>
                </a:solidFill>
              </a:rPr>
              <a:t>安定</a:t>
            </a:r>
            <a:endParaRPr lang="en-US" altLang="ja-JP" sz="2400" b="1" dirty="0" smtClean="0">
              <a:solidFill>
                <a:schemeClr val="tx1"/>
              </a:solidFill>
            </a:endParaRPr>
          </a:p>
          <a:p>
            <a:pPr>
              <a:buSzPct val="80000"/>
              <a:buFont typeface="Wingdings" pitchFamily="2" charset="2"/>
              <a:buChar char="p"/>
            </a:pPr>
            <a:r>
              <a:rPr lang="ja-JP" altLang="en-US" sz="2400" b="1" dirty="0" smtClean="0">
                <a:solidFill>
                  <a:schemeClr val="tx1"/>
                </a:solidFill>
              </a:rPr>
              <a:t> 疼痛自制内で経過</a:t>
            </a:r>
            <a:endParaRPr lang="en-US" altLang="ja-JP" sz="2400" b="1" dirty="0" smtClean="0">
              <a:solidFill>
                <a:schemeClr val="tx1"/>
              </a:solidFill>
            </a:endParaRPr>
          </a:p>
          <a:p>
            <a:pPr>
              <a:buSzPct val="80000"/>
              <a:buFont typeface="Wingdings" pitchFamily="2" charset="2"/>
              <a:buChar char="p"/>
            </a:pPr>
            <a:r>
              <a:rPr lang="ja-JP" altLang="en-US" sz="2400" b="1" dirty="0" smtClean="0">
                <a:solidFill>
                  <a:schemeClr val="tx1"/>
                </a:solidFill>
              </a:rPr>
              <a:t>努力呼吸なし</a:t>
            </a:r>
            <a:endParaRPr lang="en-US" altLang="ja-JP" sz="2400" b="1" dirty="0" smtClean="0">
              <a:solidFill>
                <a:schemeClr val="tx1"/>
              </a:solidFill>
            </a:endParaRPr>
          </a:p>
          <a:p>
            <a:pPr>
              <a:buSzPct val="80000"/>
              <a:buFont typeface="Wingdings" pitchFamily="2" charset="2"/>
              <a:buChar char="p"/>
            </a:pPr>
            <a:r>
              <a:rPr lang="ja-JP" altLang="en-US" sz="2400" b="1" dirty="0" smtClean="0">
                <a:solidFill>
                  <a:schemeClr val="tx1"/>
                </a:solidFill>
              </a:rPr>
              <a:t>呼吸困難感なし</a:t>
            </a:r>
            <a:endParaRPr lang="en-US" altLang="ja-JP" sz="2400" b="1" dirty="0" smtClean="0">
              <a:solidFill>
                <a:schemeClr val="tx1"/>
              </a:solidFill>
            </a:endParaRPr>
          </a:p>
        </p:txBody>
      </p:sp>
      <p:sp>
        <p:nvSpPr>
          <p:cNvPr id="11" name="テキスト ボックス 10"/>
          <p:cNvSpPr txBox="1"/>
          <p:nvPr/>
        </p:nvSpPr>
        <p:spPr>
          <a:xfrm>
            <a:off x="4364670" y="5555480"/>
            <a:ext cx="4815842" cy="123110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SzPct val="80000"/>
              <a:buFont typeface="Wingdings" pitchFamily="2" charset="2"/>
              <a:buChar char="p"/>
            </a:pPr>
            <a:r>
              <a:rPr lang="en-US" altLang="ja-JP" sz="2400" b="1" dirty="0" smtClean="0">
                <a:solidFill>
                  <a:schemeClr val="tx1"/>
                </a:solidFill>
              </a:rPr>
              <a:t>+</a:t>
            </a:r>
            <a:r>
              <a:rPr lang="ja-JP" altLang="en-US" sz="2400" b="1" dirty="0" smtClean="0">
                <a:solidFill>
                  <a:schemeClr val="tx1"/>
                </a:solidFill>
              </a:rPr>
              <a:t>深呼吸にて</a:t>
            </a:r>
            <a:r>
              <a:rPr lang="en-US" altLang="ja-JP" sz="2400" b="1" dirty="0" smtClean="0">
                <a:solidFill>
                  <a:schemeClr val="tx1"/>
                </a:solidFill>
              </a:rPr>
              <a:t>Vt600ml</a:t>
            </a:r>
            <a:r>
              <a:rPr lang="ja-JP" altLang="en-US" sz="2400" b="1" dirty="0" smtClean="0">
                <a:solidFill>
                  <a:schemeClr val="tx1"/>
                </a:solidFill>
              </a:rPr>
              <a:t>⇒</a:t>
            </a:r>
            <a:r>
              <a:rPr lang="en-US" altLang="ja-JP" sz="2400" b="1" dirty="0" smtClean="0">
                <a:solidFill>
                  <a:schemeClr val="tx1"/>
                </a:solidFill>
              </a:rPr>
              <a:t>1000ml</a:t>
            </a:r>
            <a:r>
              <a:rPr lang="ja-JP" altLang="en-US" sz="2400" b="1" dirty="0" smtClean="0">
                <a:solidFill>
                  <a:schemeClr val="tx1"/>
                </a:solidFill>
              </a:rPr>
              <a:t>へ</a:t>
            </a:r>
            <a:endParaRPr lang="en-US" altLang="ja-JP" sz="2400" b="1" dirty="0" smtClean="0">
              <a:solidFill>
                <a:schemeClr val="tx1"/>
              </a:solidFill>
            </a:endParaRPr>
          </a:p>
          <a:p>
            <a:pPr>
              <a:buSzPct val="80000"/>
              <a:buFont typeface="Wingdings" pitchFamily="2" charset="2"/>
              <a:buChar char="p"/>
            </a:pPr>
            <a:r>
              <a:rPr lang="ja-JP" altLang="en-US" sz="2400" b="1" dirty="0" smtClean="0">
                <a:solidFill>
                  <a:schemeClr val="tx1"/>
                </a:solidFill>
              </a:rPr>
              <a:t>挿管チューブ上部まで痰が上昇</a:t>
            </a:r>
            <a:endParaRPr lang="en-US" altLang="ja-JP" sz="2400" b="1" dirty="0" smtClean="0">
              <a:solidFill>
                <a:schemeClr val="tx1"/>
              </a:solidFill>
            </a:endParaRPr>
          </a:p>
          <a:p>
            <a:r>
              <a:rPr lang="ja-JP" altLang="en-US" sz="2600" b="1" dirty="0" smtClean="0">
                <a:solidFill>
                  <a:schemeClr val="tx1"/>
                </a:solidFill>
              </a:rPr>
              <a:t>⇒</a:t>
            </a:r>
            <a:r>
              <a:rPr lang="ja-JP" altLang="en-US" sz="2600" b="1" u="sng" dirty="0" smtClean="0">
                <a:solidFill>
                  <a:schemeClr val="tx2">
                    <a:lumMod val="75000"/>
                  </a:schemeClr>
                </a:solidFill>
                <a:latin typeface="HGPｺﾞｼｯｸE" pitchFamily="50" charset="-128"/>
                <a:ea typeface="HGPｺﾞｼｯｸE" pitchFamily="50" charset="-128"/>
              </a:rPr>
              <a:t>吸引にて多量の黄色膿性痰＋</a:t>
            </a:r>
            <a:endParaRPr lang="en-US" altLang="ja-JP" sz="2600" b="1" u="sng" dirty="0" smtClean="0">
              <a:solidFill>
                <a:schemeClr val="tx2">
                  <a:lumMod val="75000"/>
                </a:schemeClr>
              </a:solidFill>
              <a:latin typeface="HGPｺﾞｼｯｸE" pitchFamily="50" charset="-128"/>
              <a:ea typeface="HGPｺﾞｼｯｸE" pitchFamily="50" charset="-128"/>
            </a:endParaRPr>
          </a:p>
        </p:txBody>
      </p:sp>
      <p:sp>
        <p:nvSpPr>
          <p:cNvPr id="12" name="下矢印 11"/>
          <p:cNvSpPr/>
          <p:nvPr/>
        </p:nvSpPr>
        <p:spPr>
          <a:xfrm>
            <a:off x="5000628" y="2636912"/>
            <a:ext cx="424638" cy="229228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384042" y="5009478"/>
            <a:ext cx="4508438" cy="553998"/>
          </a:xfrm>
          <a:prstGeom prst="rect">
            <a:avLst/>
          </a:prstGeom>
          <a:solidFill>
            <a:srgbClr val="FFFF00"/>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sz="3000" b="1" dirty="0" smtClean="0">
                <a:solidFill>
                  <a:schemeClr val="tx1"/>
                </a:solidFill>
              </a:rPr>
              <a:t>起立・足踏み動作まで実施</a:t>
            </a:r>
            <a:endParaRPr lang="en-US" altLang="ja-JP" sz="3000" b="1" dirty="0" smtClean="0">
              <a:solidFill>
                <a:schemeClr val="tx1"/>
              </a:solidFill>
            </a:endParaRPr>
          </a:p>
        </p:txBody>
      </p:sp>
      <p:sp>
        <p:nvSpPr>
          <p:cNvPr id="14" name="テキスト ボックス 13"/>
          <p:cNvSpPr txBox="1"/>
          <p:nvPr/>
        </p:nvSpPr>
        <p:spPr>
          <a:xfrm>
            <a:off x="4500562" y="2757484"/>
            <a:ext cx="4214842"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ja-JP" altLang="en-US" sz="2400" b="1" dirty="0" smtClean="0">
                <a:solidFill>
                  <a:schemeClr val="tx1"/>
                </a:solidFill>
                <a:latin typeface="HGPｺﾞｼｯｸE" pitchFamily="50" charset="-128"/>
                <a:ea typeface="HGPｺﾞｼｯｸE" pitchFamily="50" charset="-128"/>
              </a:rPr>
              <a:t>受動座位から段階的に離床へ</a:t>
            </a:r>
            <a:endParaRPr lang="en-US" altLang="ja-JP" sz="2400" b="1" dirty="0" smtClean="0">
              <a:solidFill>
                <a:schemeClr val="tx1"/>
              </a:solidFill>
              <a:latin typeface="HGPｺﾞｼｯｸE" pitchFamily="50" charset="-128"/>
              <a:ea typeface="HGPｺﾞｼｯｸE" pitchFamily="50" charset="-128"/>
            </a:endParaRPr>
          </a:p>
        </p:txBody>
      </p:sp>
      <p:pic>
        <p:nvPicPr>
          <p:cNvPr id="5123" name="Picture 3" descr="E:\聖隷　発表関連\呼吸器\2017 県学会\写真\PIC_0420.JPG"/>
          <p:cNvPicPr>
            <a:picLocks noChangeAspect="1" noChangeArrowheads="1"/>
          </p:cNvPicPr>
          <p:nvPr/>
        </p:nvPicPr>
        <p:blipFill>
          <a:blip r:embed="rId3" cstate="print">
            <a:lum bright="10000" contrast="30000"/>
          </a:blip>
          <a:srcRect t="3120" r="5357" b="15033"/>
          <a:stretch>
            <a:fillRect/>
          </a:stretch>
        </p:blipFill>
        <p:spPr bwMode="auto">
          <a:xfrm>
            <a:off x="72007" y="1556793"/>
            <a:ext cx="4061491" cy="2520280"/>
          </a:xfrm>
          <a:prstGeom prst="rect">
            <a:avLst/>
          </a:prstGeom>
          <a:noFill/>
        </p:spPr>
      </p:pic>
      <p:pic>
        <p:nvPicPr>
          <p:cNvPr id="5124" name="Picture 4" descr="E:\聖隷　発表関連\呼吸器\2017 県学会\写真\PIC_0423.JPG"/>
          <p:cNvPicPr>
            <a:picLocks noChangeAspect="1" noChangeArrowheads="1"/>
          </p:cNvPicPr>
          <p:nvPr/>
        </p:nvPicPr>
        <p:blipFill>
          <a:blip r:embed="rId4" cstate="print">
            <a:lum bright="10000" contrast="30000"/>
          </a:blip>
          <a:srcRect l="4082" t="4731"/>
          <a:stretch>
            <a:fillRect/>
          </a:stretch>
        </p:blipFill>
        <p:spPr bwMode="auto">
          <a:xfrm>
            <a:off x="72008" y="4149080"/>
            <a:ext cx="4061490" cy="2623984"/>
          </a:xfrm>
          <a:prstGeom prst="rect">
            <a:avLst/>
          </a:prstGeom>
          <a:noFill/>
        </p:spPr>
      </p:pic>
      <p:sp>
        <p:nvSpPr>
          <p:cNvPr id="19" name="正方形/長方形 18"/>
          <p:cNvSpPr/>
          <p:nvPr/>
        </p:nvSpPr>
        <p:spPr>
          <a:xfrm rot="844288">
            <a:off x="3183404" y="2310539"/>
            <a:ext cx="284680" cy="627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正方形/長方形 21"/>
          <p:cNvSpPr/>
          <p:nvPr/>
        </p:nvSpPr>
        <p:spPr>
          <a:xfrm rot="599640">
            <a:off x="2876007" y="4978582"/>
            <a:ext cx="337606" cy="601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0" y="696710"/>
            <a:ext cx="9144000" cy="707886"/>
          </a:xfrm>
          <a:prstGeom prst="rect">
            <a:avLst/>
          </a:prstGeom>
          <a:ln w="6350"/>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b="1" u="sng" dirty="0" smtClean="0"/>
              <a:t>人工呼吸器設定</a:t>
            </a:r>
            <a:r>
              <a:rPr lang="ja-JP" altLang="en-US" sz="2000" b="1" dirty="0" smtClean="0"/>
              <a:t>　　</a:t>
            </a:r>
            <a:r>
              <a:rPr lang="ja-JP" altLang="en-US" sz="2000" dirty="0"/>
              <a:t>モード：</a:t>
            </a:r>
            <a:r>
              <a:rPr lang="en-US" altLang="ja-JP" sz="2000" dirty="0"/>
              <a:t>CPAP</a:t>
            </a:r>
            <a:r>
              <a:rPr lang="ja-JP" altLang="en-US" sz="2000" dirty="0"/>
              <a:t>＋</a:t>
            </a:r>
            <a:r>
              <a:rPr lang="en-US" altLang="ja-JP" sz="2000" dirty="0"/>
              <a:t>PS </a:t>
            </a:r>
            <a:r>
              <a:rPr lang="ja-JP" altLang="en-US" sz="2000" b="1" dirty="0"/>
              <a:t>，</a:t>
            </a:r>
            <a:r>
              <a:rPr lang="en-US" altLang="ja-JP" sz="2000" dirty="0" smtClean="0"/>
              <a:t>PEEP</a:t>
            </a:r>
            <a:r>
              <a:rPr lang="ja-JP" altLang="en-US" sz="2000" dirty="0"/>
              <a:t>：</a:t>
            </a:r>
            <a:r>
              <a:rPr lang="en-US" altLang="ja-JP" sz="2000" dirty="0"/>
              <a:t>6</a:t>
            </a:r>
            <a:r>
              <a:rPr lang="ja-JP" altLang="en-US" sz="2000" dirty="0" err="1"/>
              <a:t>，</a:t>
            </a:r>
            <a:r>
              <a:rPr lang="en-US" altLang="ja-JP" sz="2000" dirty="0"/>
              <a:t>PS</a:t>
            </a:r>
            <a:r>
              <a:rPr lang="ja-JP" altLang="en-US" sz="2000" dirty="0"/>
              <a:t>：</a:t>
            </a:r>
            <a:r>
              <a:rPr lang="en-US" altLang="ja-JP" sz="2000" dirty="0"/>
              <a:t>10</a:t>
            </a:r>
            <a:r>
              <a:rPr lang="ja-JP" altLang="en-US" sz="2000" dirty="0" err="1"/>
              <a:t>，</a:t>
            </a:r>
            <a:r>
              <a:rPr lang="en-US" altLang="ja-JP" sz="2000" dirty="0"/>
              <a:t>F</a:t>
            </a:r>
            <a:r>
              <a:rPr lang="en-US" altLang="ja-JP" sz="1600" dirty="0"/>
              <a:t>I</a:t>
            </a:r>
            <a:r>
              <a:rPr lang="en-US" altLang="ja-JP" sz="2000" dirty="0"/>
              <a:t>O2</a:t>
            </a:r>
            <a:r>
              <a:rPr lang="ja-JP" altLang="en-US" sz="2000" dirty="0"/>
              <a:t>：</a:t>
            </a:r>
            <a:r>
              <a:rPr lang="en-US" altLang="ja-JP" sz="2000" dirty="0" smtClean="0"/>
              <a:t>0.25(</a:t>
            </a:r>
            <a:r>
              <a:rPr lang="en-US" altLang="ja-JP" sz="2000" dirty="0"/>
              <a:t>SpO2</a:t>
            </a:r>
            <a:r>
              <a:rPr lang="ja-JP" altLang="en-US" sz="2000" dirty="0"/>
              <a:t>：</a:t>
            </a:r>
            <a:r>
              <a:rPr lang="en-US" altLang="ja-JP" sz="2000" dirty="0"/>
              <a:t>100%</a:t>
            </a:r>
            <a:r>
              <a:rPr lang="en-US" altLang="ja-JP" sz="2000" dirty="0" smtClean="0"/>
              <a:t>)</a:t>
            </a:r>
            <a:r>
              <a:rPr lang="ja-JP" altLang="en-US" sz="2000" dirty="0"/>
              <a:t>　</a:t>
            </a:r>
            <a:r>
              <a:rPr lang="ja-JP" altLang="en-US" sz="2000" b="1" dirty="0" smtClean="0"/>
              <a:t>　　　　     </a:t>
            </a:r>
            <a:endParaRPr lang="en-US" altLang="ja-JP" sz="2000" b="1" dirty="0" smtClean="0"/>
          </a:p>
          <a:p>
            <a:r>
              <a:rPr lang="ja-JP" altLang="en-US" sz="2000" b="1" dirty="0" smtClean="0"/>
              <a:t>　　　　　 </a:t>
            </a:r>
            <a:r>
              <a:rPr lang="en-US" altLang="ja-JP" sz="2000" b="1" u="sng" dirty="0" smtClean="0"/>
              <a:t>Vital</a:t>
            </a:r>
            <a:r>
              <a:rPr lang="ja-JP" altLang="en-US" sz="2000" b="1" u="sng" dirty="0" smtClean="0"/>
              <a:t> </a:t>
            </a:r>
            <a:r>
              <a:rPr lang="en-US" altLang="ja-JP" sz="2000" b="1" u="sng" dirty="0" smtClean="0"/>
              <a:t>sign</a:t>
            </a:r>
            <a:r>
              <a:rPr lang="ja-JP" altLang="en-US" sz="2000" dirty="0" smtClean="0"/>
              <a:t> 　 </a:t>
            </a:r>
            <a:r>
              <a:rPr lang="en-US" altLang="ja-JP" sz="2000" dirty="0" smtClean="0"/>
              <a:t>BP</a:t>
            </a:r>
            <a:r>
              <a:rPr lang="ja-JP" altLang="en-US" sz="2000" dirty="0"/>
              <a:t>：</a:t>
            </a:r>
            <a:r>
              <a:rPr lang="en-US" altLang="ja-JP" sz="2000" dirty="0"/>
              <a:t>110/60mmHg</a:t>
            </a:r>
            <a:r>
              <a:rPr lang="ja-JP" altLang="en-US" sz="2000" dirty="0" err="1"/>
              <a:t>，</a:t>
            </a:r>
            <a:r>
              <a:rPr lang="en-US" altLang="ja-JP" sz="2000" dirty="0"/>
              <a:t>HR</a:t>
            </a:r>
            <a:r>
              <a:rPr lang="ja-JP" altLang="en-US" sz="2000" dirty="0"/>
              <a:t>：</a:t>
            </a:r>
            <a:r>
              <a:rPr lang="en-US" altLang="ja-JP" sz="2000" dirty="0"/>
              <a:t>90bpm</a:t>
            </a:r>
            <a:r>
              <a:rPr lang="ja-JP" altLang="en-US" sz="2000" dirty="0" smtClean="0"/>
              <a:t>台，</a:t>
            </a:r>
            <a:r>
              <a:rPr lang="en-US" altLang="ja-JP" sz="2000" dirty="0" smtClean="0"/>
              <a:t>RR</a:t>
            </a:r>
            <a:r>
              <a:rPr lang="ja-JP" altLang="en-US" sz="2000" dirty="0"/>
              <a:t>：</a:t>
            </a:r>
            <a:r>
              <a:rPr lang="en-US" altLang="ja-JP" sz="2000" dirty="0"/>
              <a:t>15</a:t>
            </a:r>
            <a:r>
              <a:rPr lang="ja-JP" altLang="en-US" sz="2000" dirty="0"/>
              <a:t>回</a:t>
            </a:r>
            <a:r>
              <a:rPr lang="en-US" altLang="ja-JP" sz="2000" dirty="0"/>
              <a:t>/</a:t>
            </a:r>
            <a:r>
              <a:rPr lang="en-US" altLang="ja-JP" sz="2000" dirty="0" smtClean="0"/>
              <a:t>min</a:t>
            </a:r>
            <a:r>
              <a:rPr lang="ja-JP" altLang="en-US" sz="2000" dirty="0" err="1" smtClean="0"/>
              <a:t>，</a:t>
            </a:r>
            <a:r>
              <a:rPr lang="en-US" altLang="ja-JP" sz="2000" dirty="0"/>
              <a:t>RASS</a:t>
            </a:r>
            <a:r>
              <a:rPr lang="ja-JP" altLang="en-US" sz="2000" dirty="0"/>
              <a:t>：</a:t>
            </a:r>
            <a:r>
              <a:rPr lang="en-US" altLang="ja-JP" sz="2000" dirty="0" smtClean="0"/>
              <a:t>0</a:t>
            </a:r>
            <a:endParaRPr lang="en-US" altLang="ja-JP" sz="2000" b="1" u="sng" dirty="0" smtClean="0"/>
          </a:p>
        </p:txBody>
      </p:sp>
      <p:grpSp>
        <p:nvGrpSpPr>
          <p:cNvPr id="26" name="グループ化 25"/>
          <p:cNvGrpSpPr/>
          <p:nvPr/>
        </p:nvGrpSpPr>
        <p:grpSpPr>
          <a:xfrm>
            <a:off x="331611" y="1446917"/>
            <a:ext cx="8445450" cy="4667610"/>
            <a:chOff x="331611" y="1446917"/>
            <a:chExt cx="8445450" cy="4667610"/>
          </a:xfrm>
        </p:grpSpPr>
        <p:grpSp>
          <p:nvGrpSpPr>
            <p:cNvPr id="21" name="グループ化 20"/>
            <p:cNvGrpSpPr/>
            <p:nvPr/>
          </p:nvGrpSpPr>
          <p:grpSpPr>
            <a:xfrm>
              <a:off x="331611" y="1446917"/>
              <a:ext cx="8445450" cy="4667610"/>
              <a:chOff x="341392" y="1404596"/>
              <a:chExt cx="8445450" cy="4667610"/>
            </a:xfrm>
          </p:grpSpPr>
          <p:sp>
            <p:nvSpPr>
              <p:cNvPr id="16" name="テキスト ボックス 15"/>
              <p:cNvSpPr txBox="1"/>
              <p:nvPr/>
            </p:nvSpPr>
            <p:spPr>
              <a:xfrm>
                <a:off x="1719516" y="5487431"/>
                <a:ext cx="1304006" cy="584775"/>
              </a:xfrm>
              <a:prstGeom prst="rect">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ltLang="ja-JP" sz="3200" b="1" dirty="0" smtClean="0">
                    <a:solidFill>
                      <a:schemeClr val="tx1"/>
                    </a:solidFill>
                  </a:rPr>
                  <a:t>4</a:t>
                </a:r>
                <a:r>
                  <a:rPr lang="ja-JP" altLang="en-US" sz="3200" b="1" dirty="0" smtClean="0">
                    <a:solidFill>
                      <a:schemeClr val="tx1"/>
                    </a:solidFill>
                  </a:rPr>
                  <a:t>病日</a:t>
                </a:r>
                <a:endParaRPr lang="en-US" altLang="ja-JP" sz="3200" b="1" dirty="0" smtClean="0">
                  <a:solidFill>
                    <a:schemeClr val="tx1"/>
                  </a:solidFill>
                </a:endParaRPr>
              </a:p>
            </p:txBody>
          </p:sp>
          <p:sp>
            <p:nvSpPr>
              <p:cNvPr id="17" name="テキスト ボックス 16"/>
              <p:cNvSpPr txBox="1"/>
              <p:nvPr/>
            </p:nvSpPr>
            <p:spPr>
              <a:xfrm>
                <a:off x="6122065" y="5474160"/>
                <a:ext cx="1275923" cy="584775"/>
              </a:xfrm>
              <a:prstGeom prst="rect">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ltLang="ja-JP" sz="3200" b="1" dirty="0" smtClean="0">
                    <a:solidFill>
                      <a:schemeClr val="tx1"/>
                    </a:solidFill>
                  </a:rPr>
                  <a:t>5</a:t>
                </a:r>
                <a:r>
                  <a:rPr lang="ja-JP" altLang="en-US" sz="3200" b="1" dirty="0" smtClean="0">
                    <a:solidFill>
                      <a:schemeClr val="tx1"/>
                    </a:solidFill>
                  </a:rPr>
                  <a:t>病日</a:t>
                </a:r>
                <a:endParaRPr lang="en-US" altLang="ja-JP" sz="3200" b="1" dirty="0" smtClean="0">
                  <a:solidFill>
                    <a:schemeClr val="tx1"/>
                  </a:solidFill>
                </a:endParaRPr>
              </a:p>
            </p:txBody>
          </p:sp>
          <p:pic>
            <p:nvPicPr>
              <p:cNvPr id="18" name="Picture 2" descr="mhtml:file://E:\聖隷　発表関連\呼吸器\2017%20県学会\胸部X線画像\mさん%205月27日.mht!http://172.22.125.49/cgi-bin/prez/nph-dcmDisp?/home/www/imagesc2/1.2.392.200036.9125.3.1941918199993.64811606191.63169/1.2.392.200036.9125.9.0.3893761140.16782274.3339846499+position:1+wwidth:9102.0+wlevel:8192.0+invert:0+rotate:0+magnify:1.0+centerx:0.0+centery:0.0+displayspacing:0.0+cols:631+rows:758+annotation:2+format:JPEG"/>
              <p:cNvPicPr>
                <a:picLocks noChangeAspect="1" noChangeArrowheads="1"/>
              </p:cNvPicPr>
              <p:nvPr/>
            </p:nvPicPr>
            <p:blipFill>
              <a:blip r:embed="rId5"/>
              <a:srcRect l="9640" t="10796" r="7158" b="26869"/>
              <a:stretch>
                <a:fillRect/>
              </a:stretch>
            </p:blipFill>
            <p:spPr bwMode="auto">
              <a:xfrm>
                <a:off x="4738689" y="1407091"/>
                <a:ext cx="4048153" cy="3929090"/>
              </a:xfrm>
              <a:prstGeom prst="rect">
                <a:avLst/>
              </a:prstGeom>
              <a:noFill/>
            </p:spPr>
          </p:pic>
          <p:pic>
            <p:nvPicPr>
              <p:cNvPr id="20" name="Picture 2" descr="mhtml:file://E:\聖隷　発表関連\呼吸器\2017%20県学会\胸部X線画像\mさん%205月26日.mht!http://172.22.125.49/cgi-bin/prez/nph-dcmDisp?/home/www/imagesc5/1.2.392.200036.9125.3.1941918199993.64811519739.63729/1.2.392.200036.9125.9.0.3877015841.5058.3339846499+position:1+wwidth:9102.0+wlevel:8192.0+invert:0+rotate:0+magnify:1.0+centerx:0.0+centery:0.0+displayspacing:0.0+cols:631+rows:758+annotation:2+format:JPEG"/>
              <p:cNvPicPr>
                <a:picLocks noChangeAspect="1" noChangeArrowheads="1"/>
              </p:cNvPicPr>
              <p:nvPr/>
            </p:nvPicPr>
            <p:blipFill>
              <a:blip r:embed="rId6"/>
              <a:srcRect l="7737" t="4236" r="7435" b="23750"/>
              <a:stretch>
                <a:fillRect/>
              </a:stretch>
            </p:blipFill>
            <p:spPr bwMode="auto">
              <a:xfrm>
                <a:off x="341392" y="1404596"/>
                <a:ext cx="4060685" cy="3929090"/>
              </a:xfrm>
              <a:prstGeom prst="rect">
                <a:avLst/>
              </a:prstGeom>
              <a:noFill/>
            </p:spPr>
          </p:pic>
        </p:grpSp>
        <p:sp>
          <p:nvSpPr>
            <p:cNvPr id="24" name="テキスト ボックス 23"/>
            <p:cNvSpPr txBox="1"/>
            <p:nvPr/>
          </p:nvSpPr>
          <p:spPr>
            <a:xfrm>
              <a:off x="428596" y="4942729"/>
              <a:ext cx="2357454" cy="412934"/>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ts val="2500"/>
                </a:lnSpc>
              </a:pPr>
              <a:r>
                <a:rPr lang="en-US" altLang="ja-JP" sz="2400" b="1" dirty="0" smtClean="0">
                  <a:solidFill>
                    <a:srgbClr val="FF0000"/>
                  </a:solidFill>
                </a:rPr>
                <a:t>CRP</a:t>
              </a:r>
              <a:r>
                <a:rPr lang="ja-JP" altLang="en-US" sz="2400" b="1" dirty="0" smtClean="0">
                  <a:solidFill>
                    <a:srgbClr val="FF0000"/>
                  </a:solidFill>
                </a:rPr>
                <a:t> </a:t>
              </a:r>
              <a:r>
                <a:rPr lang="en-US" altLang="ja-JP" sz="2400" b="1" dirty="0" smtClean="0">
                  <a:solidFill>
                    <a:srgbClr val="FF0000"/>
                  </a:solidFill>
                </a:rPr>
                <a:t>:18.3 mg/</a:t>
              </a:r>
              <a:r>
                <a:rPr lang="en-US" altLang="ja-JP" sz="2400" b="1" dirty="0" err="1" smtClean="0">
                  <a:solidFill>
                    <a:srgbClr val="FF0000"/>
                  </a:solidFill>
                </a:rPr>
                <a:t>dL</a:t>
              </a:r>
              <a:r>
                <a:rPr lang="ja-JP" altLang="en-US" sz="2400" b="1" dirty="0" smtClean="0">
                  <a:solidFill>
                    <a:srgbClr val="FF0000"/>
                  </a:solidFill>
                </a:rPr>
                <a:t>　</a:t>
              </a:r>
              <a:endParaRPr lang="en-US" altLang="ja-JP" sz="2400" b="1" dirty="0" smtClean="0">
                <a:solidFill>
                  <a:srgbClr val="FF0000"/>
                </a:solidFill>
              </a:endParaRPr>
            </a:p>
          </p:txBody>
        </p:sp>
        <p:sp>
          <p:nvSpPr>
            <p:cNvPr id="25" name="テキスト ボックス 24"/>
            <p:cNvSpPr txBox="1"/>
            <p:nvPr/>
          </p:nvSpPr>
          <p:spPr>
            <a:xfrm>
              <a:off x="4772459" y="4943053"/>
              <a:ext cx="2357454" cy="412934"/>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ts val="2500"/>
                </a:lnSpc>
              </a:pPr>
              <a:r>
                <a:rPr lang="en-US" altLang="ja-JP" sz="2400" b="1" dirty="0" smtClean="0">
                  <a:solidFill>
                    <a:srgbClr val="FF0000"/>
                  </a:solidFill>
                </a:rPr>
                <a:t>CRP</a:t>
              </a:r>
              <a:r>
                <a:rPr lang="ja-JP" altLang="en-US" sz="2400" b="1" dirty="0" smtClean="0">
                  <a:solidFill>
                    <a:srgbClr val="FF0000"/>
                  </a:solidFill>
                </a:rPr>
                <a:t> </a:t>
              </a:r>
              <a:r>
                <a:rPr lang="en-US" altLang="ja-JP" sz="2400" b="1" dirty="0" smtClean="0">
                  <a:solidFill>
                    <a:srgbClr val="FF0000"/>
                  </a:solidFill>
                </a:rPr>
                <a:t>:8.3 mg/</a:t>
              </a:r>
              <a:r>
                <a:rPr lang="en-US" altLang="ja-JP" sz="2400" b="1" dirty="0" err="1" smtClean="0">
                  <a:solidFill>
                    <a:srgbClr val="FF0000"/>
                  </a:solidFill>
                </a:rPr>
                <a:t>dL</a:t>
              </a:r>
              <a:r>
                <a:rPr lang="ja-JP" altLang="en-US" sz="2400" b="1" dirty="0" smtClean="0">
                  <a:solidFill>
                    <a:srgbClr val="FF0000"/>
                  </a:solidFill>
                </a:rPr>
                <a:t>　</a:t>
              </a:r>
              <a:endParaRPr lang="en-US" altLang="ja-JP" sz="2400" b="1" dirty="0" smtClean="0">
                <a:solidFill>
                  <a:srgbClr val="FF0000"/>
                </a:solidFill>
              </a:endParaRPr>
            </a:p>
          </p:txBody>
        </p:sp>
      </p:grpSp>
    </p:spTree>
    <p:extLst>
      <p:ext uri="{BB962C8B-B14F-4D97-AF65-F5344CB8AC3E}">
        <p14:creationId xmlns="" xmlns:p14="http://schemas.microsoft.com/office/powerpoint/2010/main" val="246898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26"/>
                                        </p:tgtEl>
                                      </p:cBhvr>
                                    </p:animEffect>
                                    <p:anim calcmode="lin" valueType="num">
                                      <p:cBhvr>
                                        <p:cTn id="14" dur="1000"/>
                                        <p:tgtEl>
                                          <p:spTgt spid="26"/>
                                        </p:tgtEl>
                                        <p:attrNameLst>
                                          <p:attrName>ppt_x</p:attrName>
                                        </p:attrNameLst>
                                      </p:cBhvr>
                                      <p:tavLst>
                                        <p:tav tm="0">
                                          <p:val>
                                            <p:strVal val="ppt_x"/>
                                          </p:val>
                                        </p:tav>
                                        <p:tav tm="100000">
                                          <p:val>
                                            <p:strVal val="ppt_x"/>
                                          </p:val>
                                        </p:tav>
                                      </p:tavLst>
                                    </p:anim>
                                    <p:anim calcmode="lin" valueType="num">
                                      <p:cBhvr>
                                        <p:cTn id="15" dur="1000"/>
                                        <p:tgtEl>
                                          <p:spTgt spid="26"/>
                                        </p:tgtEl>
                                        <p:attrNameLst>
                                          <p:attrName>ppt_y</p:attrName>
                                        </p:attrNameLst>
                                      </p:cBhvr>
                                      <p:tavLst>
                                        <p:tav tm="0">
                                          <p:val>
                                            <p:strVal val="ppt_y"/>
                                          </p:val>
                                        </p:tav>
                                        <p:tav tm="100000">
                                          <p:val>
                                            <p:strVal val="ppt_y+.1"/>
                                          </p:val>
                                        </p:tav>
                                      </p:tavLst>
                                    </p:anim>
                                    <p:set>
                                      <p:cBhvr>
                                        <p:cTn id="16" dur="1" fill="hold">
                                          <p:stCondLst>
                                            <p:cond delay="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0954"/>
            <a:ext cx="914400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ja-JP" altLang="en-US" sz="3600" dirty="0" smtClean="0"/>
              <a:t>理学療法介入</a:t>
            </a:r>
            <a:r>
              <a:rPr lang="en-US" altLang="ja-JP" sz="3600" dirty="0" smtClean="0"/>
              <a:t>(6</a:t>
            </a:r>
            <a:r>
              <a:rPr lang="ja-JP" altLang="en-US" sz="3600" dirty="0" smtClean="0"/>
              <a:t>・</a:t>
            </a:r>
            <a:r>
              <a:rPr lang="en-US" altLang="ja-JP" sz="3600" dirty="0" smtClean="0"/>
              <a:t>7</a:t>
            </a:r>
            <a:r>
              <a:rPr lang="ja-JP" altLang="en-US" sz="3600" dirty="0" smtClean="0"/>
              <a:t>病日</a:t>
            </a:r>
            <a:r>
              <a:rPr lang="en-US" altLang="ja-JP" sz="3600" dirty="0" smtClean="0"/>
              <a:t>)</a:t>
            </a:r>
            <a:endParaRPr kumimoji="1" lang="ja-JP" altLang="en-US" sz="3600" dirty="0"/>
          </a:p>
        </p:txBody>
      </p:sp>
      <p:sp>
        <p:nvSpPr>
          <p:cNvPr id="3" name="テキスト ボックス 2"/>
          <p:cNvSpPr txBox="1"/>
          <p:nvPr/>
        </p:nvSpPr>
        <p:spPr>
          <a:xfrm>
            <a:off x="241992" y="1911333"/>
            <a:ext cx="8646161" cy="830997"/>
          </a:xfrm>
          <a:prstGeom prst="rect">
            <a:avLst/>
          </a:prstGeom>
          <a:ln w="6350"/>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400" dirty="0" smtClean="0"/>
              <a:t>・</a:t>
            </a:r>
            <a:r>
              <a:rPr lang="ja-JP" altLang="en-US" sz="2400" u="sng" dirty="0" smtClean="0"/>
              <a:t>人工呼吸器設定</a:t>
            </a:r>
            <a:r>
              <a:rPr lang="ja-JP" altLang="en-US" sz="2400" dirty="0" smtClean="0"/>
              <a:t> </a:t>
            </a:r>
            <a:r>
              <a:rPr lang="en-US" altLang="ja-JP" sz="2400" dirty="0" smtClean="0"/>
              <a:t>CPAP</a:t>
            </a:r>
            <a:r>
              <a:rPr lang="ja-JP" altLang="en-US" sz="2400" dirty="0" smtClean="0"/>
              <a:t>＋</a:t>
            </a:r>
            <a:r>
              <a:rPr lang="en-US" altLang="ja-JP" sz="2400" dirty="0" smtClean="0"/>
              <a:t>PS</a:t>
            </a:r>
            <a:r>
              <a:rPr kumimoji="1" lang="en-US" altLang="ja-JP" sz="2400" dirty="0" smtClean="0"/>
              <a:t> </a:t>
            </a:r>
            <a:r>
              <a:rPr lang="ja-JP" altLang="en-US" sz="2400" dirty="0" smtClean="0"/>
              <a:t>　</a:t>
            </a:r>
            <a:r>
              <a:rPr lang="en-US" altLang="ja-JP" sz="2400" dirty="0" smtClean="0"/>
              <a:t>PEEP</a:t>
            </a:r>
            <a:r>
              <a:rPr lang="ja-JP" altLang="en-US" sz="2400" dirty="0" smtClean="0"/>
              <a:t>：</a:t>
            </a:r>
            <a:r>
              <a:rPr lang="en-US" altLang="ja-JP" sz="2400" dirty="0" smtClean="0"/>
              <a:t>5</a:t>
            </a:r>
            <a:r>
              <a:rPr lang="ja-JP" altLang="en-US" sz="2400" dirty="0" err="1" smtClean="0"/>
              <a:t>，</a:t>
            </a:r>
            <a:r>
              <a:rPr lang="en-US" altLang="ja-JP" sz="2400" dirty="0" smtClean="0"/>
              <a:t>PS</a:t>
            </a:r>
            <a:r>
              <a:rPr lang="ja-JP" altLang="en-US" sz="2400" dirty="0" smtClean="0"/>
              <a:t>：</a:t>
            </a:r>
            <a:r>
              <a:rPr lang="en-US" altLang="ja-JP" sz="2400" dirty="0" smtClean="0"/>
              <a:t>10</a:t>
            </a:r>
            <a:r>
              <a:rPr lang="ja-JP" altLang="en-US" sz="2400" dirty="0" err="1" smtClean="0"/>
              <a:t>，</a:t>
            </a:r>
            <a:r>
              <a:rPr lang="en-US" altLang="ja-JP" sz="2400" dirty="0" smtClean="0"/>
              <a:t>F</a:t>
            </a:r>
            <a:r>
              <a:rPr lang="en-US" altLang="ja-JP" dirty="0" smtClean="0"/>
              <a:t>I</a:t>
            </a:r>
            <a:r>
              <a:rPr lang="en-US" altLang="ja-JP" sz="2400" dirty="0" smtClean="0"/>
              <a:t>O2</a:t>
            </a:r>
            <a:r>
              <a:rPr lang="ja-JP" altLang="en-US" sz="2400" dirty="0" smtClean="0"/>
              <a:t>：</a:t>
            </a:r>
            <a:r>
              <a:rPr lang="en-US" altLang="ja-JP" sz="2400" dirty="0" smtClean="0"/>
              <a:t>0.25</a:t>
            </a:r>
          </a:p>
          <a:p>
            <a:r>
              <a:rPr lang="ja-JP" altLang="en-US" sz="2400" dirty="0" smtClean="0"/>
              <a:t>・</a:t>
            </a:r>
            <a:r>
              <a:rPr lang="en-US" altLang="ja-JP" sz="2400" dirty="0" smtClean="0"/>
              <a:t>Rapid shallow breathing index</a:t>
            </a:r>
            <a:r>
              <a:rPr lang="ja-JP" altLang="en-US" sz="2400" dirty="0" smtClean="0"/>
              <a:t>⇒</a:t>
            </a:r>
            <a:r>
              <a:rPr lang="en-US" altLang="ja-JP" sz="2400" dirty="0" smtClean="0"/>
              <a:t>30</a:t>
            </a:r>
            <a:r>
              <a:rPr lang="ja-JP" altLang="en-US" sz="2400" dirty="0" smtClean="0"/>
              <a:t>台　　・</a:t>
            </a:r>
            <a:r>
              <a:rPr lang="en-US" altLang="ja-JP" sz="2400" dirty="0" smtClean="0"/>
              <a:t>PaO</a:t>
            </a:r>
            <a:r>
              <a:rPr lang="en-US" altLang="ja-JP" dirty="0" smtClean="0"/>
              <a:t>2</a:t>
            </a:r>
            <a:r>
              <a:rPr lang="en-US" altLang="ja-JP" sz="2400" dirty="0" smtClean="0"/>
              <a:t>/F</a:t>
            </a:r>
            <a:r>
              <a:rPr lang="en-US" altLang="ja-JP" dirty="0" smtClean="0"/>
              <a:t>I</a:t>
            </a:r>
            <a:r>
              <a:rPr lang="en-US" altLang="ja-JP" sz="2400" dirty="0" smtClean="0"/>
              <a:t>O</a:t>
            </a:r>
            <a:r>
              <a:rPr lang="en-US" altLang="ja-JP" dirty="0" smtClean="0"/>
              <a:t>2</a:t>
            </a:r>
            <a:r>
              <a:rPr lang="ja-JP" altLang="en-US" sz="2400" dirty="0" smtClean="0"/>
              <a:t>比⇒</a:t>
            </a:r>
            <a:r>
              <a:rPr lang="en-US" altLang="ja-JP" sz="2400" dirty="0" smtClean="0"/>
              <a:t>343</a:t>
            </a:r>
            <a:r>
              <a:rPr lang="ja-JP" altLang="en-US" dirty="0" smtClean="0"/>
              <a:t>　</a:t>
            </a:r>
            <a:endParaRPr lang="en-US" altLang="ja-JP" sz="2400" dirty="0" smtClean="0"/>
          </a:p>
        </p:txBody>
      </p:sp>
      <p:sp>
        <p:nvSpPr>
          <p:cNvPr id="6" name="テキスト ボックス 5"/>
          <p:cNvSpPr txBox="1"/>
          <p:nvPr/>
        </p:nvSpPr>
        <p:spPr>
          <a:xfrm>
            <a:off x="1099248" y="2798334"/>
            <a:ext cx="32546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400" b="1" u="sng" dirty="0" smtClean="0"/>
              <a:t>T</a:t>
            </a:r>
            <a:r>
              <a:rPr lang="ja-JP" altLang="en-US" sz="2400" b="1" u="sng" dirty="0" smtClean="0"/>
              <a:t>ピーストライアル実施</a:t>
            </a:r>
            <a:endParaRPr lang="en-US" altLang="ja-JP" sz="2400" b="1" u="sng" dirty="0" smtClean="0"/>
          </a:p>
          <a:p>
            <a:r>
              <a:rPr lang="en-US" altLang="ja-JP" sz="2400" b="1" u="sng" dirty="0" smtClean="0"/>
              <a:t>Vital sign</a:t>
            </a:r>
            <a:r>
              <a:rPr lang="ja-JP" altLang="en-US" sz="2400" b="1" u="sng" dirty="0" smtClean="0"/>
              <a:t>問題なく経過</a:t>
            </a:r>
            <a:endParaRPr lang="en-US" altLang="ja-JP" sz="2400" b="1" u="sng" dirty="0" smtClean="0"/>
          </a:p>
        </p:txBody>
      </p:sp>
      <p:sp>
        <p:nvSpPr>
          <p:cNvPr id="7" name="右矢印 6"/>
          <p:cNvSpPr/>
          <p:nvPr/>
        </p:nvSpPr>
        <p:spPr>
          <a:xfrm>
            <a:off x="4214810" y="3068068"/>
            <a:ext cx="490978" cy="3395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673310" y="2758348"/>
            <a:ext cx="4470689" cy="95410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800" b="1" dirty="0" smtClean="0">
                <a:solidFill>
                  <a:srgbClr val="FF0000"/>
                </a:solidFill>
              </a:rPr>
              <a:t>再挿管があったことから</a:t>
            </a:r>
            <a:endParaRPr lang="en-US" altLang="ja-JP" sz="2800" b="1" dirty="0" smtClean="0">
              <a:solidFill>
                <a:srgbClr val="FF0000"/>
              </a:solidFill>
            </a:endParaRPr>
          </a:p>
          <a:p>
            <a:pPr algn="ctr"/>
            <a:r>
              <a:rPr lang="en-US" altLang="ja-JP" sz="2800" b="1" u="sng" dirty="0" smtClean="0">
                <a:solidFill>
                  <a:srgbClr val="FF0000"/>
                </a:solidFill>
              </a:rPr>
              <a:t>T</a:t>
            </a:r>
            <a:r>
              <a:rPr lang="ja-JP" altLang="en-US" sz="2800" b="1" u="sng" dirty="0" smtClean="0">
                <a:solidFill>
                  <a:srgbClr val="FF0000"/>
                </a:solidFill>
              </a:rPr>
              <a:t>ピースで車椅子乗車を実施</a:t>
            </a:r>
            <a:endParaRPr lang="en-US" altLang="ja-JP" sz="2800" b="1" u="sng" dirty="0" smtClean="0">
              <a:solidFill>
                <a:srgbClr val="FF0000"/>
              </a:solidFill>
            </a:endParaRPr>
          </a:p>
        </p:txBody>
      </p:sp>
      <p:sp>
        <p:nvSpPr>
          <p:cNvPr id="16" name="テキスト ボックス 15"/>
          <p:cNvSpPr txBox="1"/>
          <p:nvPr/>
        </p:nvSpPr>
        <p:spPr>
          <a:xfrm>
            <a:off x="5500726" y="4272401"/>
            <a:ext cx="3786182"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SzPct val="80000"/>
              <a:buFont typeface="Wingdings" pitchFamily="2" charset="2"/>
              <a:buChar char="p"/>
            </a:pPr>
            <a:r>
              <a:rPr lang="en-US" altLang="ja-JP" sz="2400" b="1" dirty="0" smtClean="0">
                <a:solidFill>
                  <a:schemeClr val="tx1"/>
                </a:solidFill>
                <a:latin typeface="+mn-ea"/>
              </a:rPr>
              <a:t>Vital sign</a:t>
            </a:r>
          </a:p>
          <a:p>
            <a:pPr marL="342900" indent="-342900">
              <a:buSzPct val="80000"/>
              <a:buFont typeface="Wingdings" pitchFamily="2" charset="2"/>
              <a:buChar char="p"/>
            </a:pPr>
            <a:r>
              <a:rPr lang="ja-JP" altLang="en-US" sz="2400" b="1" dirty="0" smtClean="0">
                <a:solidFill>
                  <a:schemeClr val="tx1"/>
                </a:solidFill>
                <a:latin typeface="+mn-ea"/>
              </a:rPr>
              <a:t>フレイルチェストの有無</a:t>
            </a:r>
            <a:endParaRPr lang="en-US" altLang="ja-JP" sz="2400" b="1" dirty="0" smtClean="0">
              <a:solidFill>
                <a:schemeClr val="tx1"/>
              </a:solidFill>
              <a:latin typeface="+mn-ea"/>
            </a:endParaRPr>
          </a:p>
          <a:p>
            <a:pPr marL="342900" indent="-342900">
              <a:buSzPct val="80000"/>
              <a:buFont typeface="Wingdings" pitchFamily="2" charset="2"/>
              <a:buChar char="p"/>
            </a:pPr>
            <a:r>
              <a:rPr lang="ja-JP" altLang="en-US" sz="2400" b="1" dirty="0" smtClean="0">
                <a:solidFill>
                  <a:schemeClr val="tx1"/>
                </a:solidFill>
                <a:latin typeface="+mn-ea"/>
              </a:rPr>
              <a:t>呼吸困難感の有無</a:t>
            </a:r>
            <a:endParaRPr lang="en-US" altLang="ja-JP" sz="2400" b="1" dirty="0" smtClean="0">
              <a:solidFill>
                <a:schemeClr val="tx1"/>
              </a:solidFill>
              <a:latin typeface="+mn-ea"/>
            </a:endParaRPr>
          </a:p>
          <a:p>
            <a:pPr marL="342900" indent="-342900">
              <a:buSzPct val="80000"/>
              <a:buFont typeface="Wingdings" pitchFamily="2" charset="2"/>
              <a:buChar char="p"/>
            </a:pPr>
            <a:r>
              <a:rPr lang="en-US" altLang="ja-JP" sz="2400" b="1" dirty="0" smtClean="0">
                <a:solidFill>
                  <a:schemeClr val="tx1"/>
                </a:solidFill>
                <a:latin typeface="+mn-ea"/>
              </a:rPr>
              <a:t>Huffing</a:t>
            </a:r>
            <a:r>
              <a:rPr lang="ja-JP" altLang="en-US" sz="2400" b="1" dirty="0" smtClean="0">
                <a:solidFill>
                  <a:schemeClr val="tx1"/>
                </a:solidFill>
                <a:latin typeface="+mn-ea"/>
              </a:rPr>
              <a:t>・呼気の強さ</a:t>
            </a:r>
            <a:endParaRPr lang="en-US" altLang="ja-JP" sz="2400" b="1" dirty="0" smtClean="0">
              <a:solidFill>
                <a:schemeClr val="tx1"/>
              </a:solidFill>
              <a:latin typeface="+mn-ea"/>
            </a:endParaRPr>
          </a:p>
        </p:txBody>
      </p:sp>
      <p:sp>
        <p:nvSpPr>
          <p:cNvPr id="21" name="テキスト ボックス 20"/>
          <p:cNvSpPr txBox="1"/>
          <p:nvPr/>
        </p:nvSpPr>
        <p:spPr>
          <a:xfrm>
            <a:off x="5143504" y="6134120"/>
            <a:ext cx="3431187" cy="553998"/>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3000" b="1" dirty="0" smtClean="0">
                <a:solidFill>
                  <a:schemeClr val="tx1"/>
                </a:solidFill>
                <a:latin typeface="HGPｺﾞｼｯｸE" pitchFamily="50" charset="-128"/>
                <a:ea typeface="HGPｺﾞｼｯｸE" pitchFamily="50" charset="-128"/>
              </a:rPr>
              <a:t>人工呼吸器抜管へ</a:t>
            </a:r>
            <a:endParaRPr lang="en-US" altLang="ja-JP" sz="3000" b="1" dirty="0" smtClean="0">
              <a:solidFill>
                <a:schemeClr val="tx1"/>
              </a:solidFill>
              <a:latin typeface="HGPｺﾞｼｯｸE" pitchFamily="50" charset="-128"/>
              <a:ea typeface="HGPｺﾞｼｯｸE" pitchFamily="50" charset="-128"/>
            </a:endParaRPr>
          </a:p>
        </p:txBody>
      </p:sp>
      <p:sp>
        <p:nvSpPr>
          <p:cNvPr id="17" name="テキスト ボックス 16"/>
          <p:cNvSpPr txBox="1"/>
          <p:nvPr/>
        </p:nvSpPr>
        <p:spPr>
          <a:xfrm>
            <a:off x="241991" y="817155"/>
            <a:ext cx="1398888"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3000" dirty="0" smtClean="0"/>
              <a:t>6</a:t>
            </a:r>
            <a:r>
              <a:rPr lang="ja-JP" altLang="en-US" sz="3000" dirty="0" smtClean="0"/>
              <a:t>病日</a:t>
            </a:r>
            <a:endParaRPr lang="en-US" altLang="ja-JP" sz="2400" b="1" u="sng" dirty="0" smtClean="0"/>
          </a:p>
        </p:txBody>
      </p:sp>
      <p:sp>
        <p:nvSpPr>
          <p:cNvPr id="18" name="テキスト ボックス 17"/>
          <p:cNvSpPr txBox="1"/>
          <p:nvPr/>
        </p:nvSpPr>
        <p:spPr>
          <a:xfrm>
            <a:off x="1371145" y="803300"/>
            <a:ext cx="7500989" cy="553998"/>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3000" dirty="0" smtClean="0"/>
              <a:t>人工呼吸器管理下にて日中は積極的に離床</a:t>
            </a:r>
            <a:endParaRPr lang="en-US" altLang="ja-JP" sz="2400" b="1" u="sng" dirty="0" smtClean="0"/>
          </a:p>
        </p:txBody>
      </p:sp>
      <p:sp>
        <p:nvSpPr>
          <p:cNvPr id="22" name="テキスト ボックス 21"/>
          <p:cNvSpPr txBox="1"/>
          <p:nvPr/>
        </p:nvSpPr>
        <p:spPr>
          <a:xfrm>
            <a:off x="246317" y="1414881"/>
            <a:ext cx="1184574"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3000" dirty="0" smtClean="0"/>
              <a:t>7</a:t>
            </a:r>
            <a:r>
              <a:rPr lang="ja-JP" altLang="en-US" sz="3000" dirty="0" smtClean="0"/>
              <a:t>病日</a:t>
            </a:r>
            <a:endParaRPr lang="en-US" altLang="ja-JP" sz="2400" dirty="0" smtClean="0"/>
          </a:p>
        </p:txBody>
      </p:sp>
      <p:sp>
        <p:nvSpPr>
          <p:cNvPr id="24" name="屈折矢印 23"/>
          <p:cNvSpPr/>
          <p:nvPr/>
        </p:nvSpPr>
        <p:spPr>
          <a:xfrm rot="5400000">
            <a:off x="563463" y="2821777"/>
            <a:ext cx="571504" cy="500066"/>
          </a:xfrm>
          <a:prstGeom prst="bentUpArrow">
            <a:avLst>
              <a:gd name="adj1" fmla="val 25000"/>
              <a:gd name="adj2" fmla="val 25000"/>
              <a:gd name="adj3" fmla="val 2887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下矢印 24"/>
          <p:cNvSpPr/>
          <p:nvPr/>
        </p:nvSpPr>
        <p:spPr>
          <a:xfrm>
            <a:off x="5272525" y="3730769"/>
            <a:ext cx="285752" cy="232758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5143504" y="3854464"/>
            <a:ext cx="3599642"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ja-JP" altLang="en-US" sz="2400" dirty="0" smtClean="0">
                <a:solidFill>
                  <a:schemeClr val="tx1"/>
                </a:solidFill>
                <a:latin typeface="HGPｺﾞｼｯｸE" pitchFamily="50" charset="-128"/>
                <a:ea typeface="HGPｺﾞｼｯｸE" pitchFamily="50" charset="-128"/>
              </a:rPr>
              <a:t>異常がないことを確認</a:t>
            </a:r>
            <a:endParaRPr lang="en-US" altLang="ja-JP" sz="2400" dirty="0" smtClean="0">
              <a:solidFill>
                <a:schemeClr val="tx1"/>
              </a:solidFill>
              <a:latin typeface="HGPｺﾞｼｯｸE" pitchFamily="50" charset="-128"/>
              <a:ea typeface="HGPｺﾞｼｯｸE" pitchFamily="50" charset="-128"/>
            </a:endParaRPr>
          </a:p>
        </p:txBody>
      </p:sp>
      <p:grpSp>
        <p:nvGrpSpPr>
          <p:cNvPr id="30" name="グループ化 29"/>
          <p:cNvGrpSpPr/>
          <p:nvPr/>
        </p:nvGrpSpPr>
        <p:grpSpPr>
          <a:xfrm>
            <a:off x="398723" y="3700897"/>
            <a:ext cx="4171114" cy="3016398"/>
            <a:chOff x="6561138" y="2597150"/>
            <a:chExt cx="3557587" cy="2919413"/>
          </a:xfrm>
        </p:grpSpPr>
        <p:pic>
          <p:nvPicPr>
            <p:cNvPr id="31" name="図 1"/>
            <p:cNvPicPr>
              <a:picLocks noChangeAspect="1"/>
            </p:cNvPicPr>
            <p:nvPr/>
          </p:nvPicPr>
          <p:blipFill>
            <a:blip r:embed="rId2"/>
            <a:srcRect l="4060" r="4558"/>
            <a:stretch>
              <a:fillRect/>
            </a:stretch>
          </p:blipFill>
          <p:spPr bwMode="auto">
            <a:xfrm>
              <a:off x="6561138" y="2597150"/>
              <a:ext cx="3557587" cy="2919413"/>
            </a:xfrm>
            <a:prstGeom prst="rect">
              <a:avLst/>
            </a:prstGeom>
            <a:noFill/>
            <a:ln w="9525">
              <a:noFill/>
              <a:miter lim="800000"/>
              <a:headEnd/>
              <a:tailEnd/>
            </a:ln>
          </p:spPr>
        </p:pic>
        <p:pic>
          <p:nvPicPr>
            <p:cNvPr id="32" name="Picture 17"/>
            <p:cNvPicPr>
              <a:picLocks noChangeAspect="1" noChangeArrowheads="1"/>
            </p:cNvPicPr>
            <p:nvPr/>
          </p:nvPicPr>
          <p:blipFill>
            <a:blip r:embed="rId3"/>
            <a:srcRect l="42012" t="44385" r="52104" b="41354"/>
            <a:stretch>
              <a:fillRect/>
            </a:stretch>
          </p:blipFill>
          <p:spPr bwMode="auto">
            <a:xfrm>
              <a:off x="9247187" y="3647676"/>
              <a:ext cx="346695" cy="278213"/>
            </a:xfrm>
            <a:prstGeom prst="rect">
              <a:avLst/>
            </a:prstGeom>
            <a:noFill/>
            <a:ln w="9525">
              <a:noFill/>
              <a:miter lim="800000"/>
              <a:headEnd/>
              <a:tailEnd/>
            </a:ln>
          </p:spPr>
        </p:pic>
      </p:grpSp>
    </p:spTree>
    <p:extLst>
      <p:ext uri="{BB962C8B-B14F-4D97-AF65-F5344CB8AC3E}">
        <p14:creationId xmlns="" xmlns:p14="http://schemas.microsoft.com/office/powerpoint/2010/main" val="1426692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78563" y="711192"/>
            <a:ext cx="8786874"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800" b="1" u="sng" dirty="0" smtClean="0"/>
              <a:t>リカンベントエルゴ，歩行などの積極的な運動療法を実施　</a:t>
            </a:r>
            <a:endParaRPr lang="en-US" altLang="ja-JP" sz="2800" b="1" u="sng" dirty="0" smtClean="0"/>
          </a:p>
        </p:txBody>
      </p:sp>
      <p:sp>
        <p:nvSpPr>
          <p:cNvPr id="6" name="テキスト ボックス 5"/>
          <p:cNvSpPr txBox="1"/>
          <p:nvPr/>
        </p:nvSpPr>
        <p:spPr>
          <a:xfrm>
            <a:off x="258010" y="5558285"/>
            <a:ext cx="8885990"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3000" dirty="0" smtClean="0"/>
              <a:t>17</a:t>
            </a:r>
            <a:r>
              <a:rPr lang="ja-JP" altLang="en-US" sz="3000" dirty="0" smtClean="0"/>
              <a:t>病日</a:t>
            </a:r>
            <a:r>
              <a:rPr lang="ja-JP" altLang="en-US" sz="3200" dirty="0" smtClean="0"/>
              <a:t>： </a:t>
            </a:r>
            <a:r>
              <a:rPr lang="ja-JP" altLang="en-US" sz="2800" dirty="0" smtClean="0"/>
              <a:t>運動療法の効果と疼痛の軽減に伴い</a:t>
            </a:r>
            <a:r>
              <a:rPr lang="en-US" altLang="ja-JP" sz="3200" b="1" u="sng" dirty="0" smtClean="0"/>
              <a:t>ADL</a:t>
            </a:r>
            <a:r>
              <a:rPr lang="ja-JP" altLang="en-US" sz="3200" b="1" u="sng" dirty="0" smtClean="0"/>
              <a:t>自立</a:t>
            </a:r>
            <a:endParaRPr lang="en-US" altLang="ja-JP" sz="2400" b="1" u="sng" dirty="0" smtClean="0"/>
          </a:p>
        </p:txBody>
      </p:sp>
      <p:sp>
        <p:nvSpPr>
          <p:cNvPr id="7" name="テキスト ボックス 6"/>
          <p:cNvSpPr txBox="1"/>
          <p:nvPr/>
        </p:nvSpPr>
        <p:spPr>
          <a:xfrm>
            <a:off x="258010" y="6215082"/>
            <a:ext cx="3514317"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3000" dirty="0" smtClean="0"/>
              <a:t>22</a:t>
            </a:r>
            <a:r>
              <a:rPr lang="ja-JP" altLang="en-US" sz="3000" dirty="0" smtClean="0"/>
              <a:t>病日</a:t>
            </a:r>
            <a:r>
              <a:rPr lang="ja-JP" altLang="en-US" sz="3200" dirty="0" smtClean="0"/>
              <a:t>： </a:t>
            </a:r>
            <a:r>
              <a:rPr lang="ja-JP" altLang="en-US" sz="3200" b="1" u="sng" dirty="0" smtClean="0"/>
              <a:t>自宅退院</a:t>
            </a:r>
            <a:endParaRPr lang="en-US" altLang="ja-JP" sz="2400" b="1" u="sng" dirty="0" smtClean="0"/>
          </a:p>
        </p:txBody>
      </p:sp>
      <p:pic>
        <p:nvPicPr>
          <p:cNvPr id="8" name="Picture 1" descr="E:\聖隷　発表関連\呼吸器\2017 県学会\写真\PIC_0447.JPG"/>
          <p:cNvPicPr>
            <a:picLocks noChangeAspect="1" noChangeArrowheads="1"/>
          </p:cNvPicPr>
          <p:nvPr/>
        </p:nvPicPr>
        <p:blipFill>
          <a:blip r:embed="rId2" cstate="print">
            <a:lum contrast="20000"/>
          </a:blip>
          <a:srcRect l="29787" t="3546" r="24468" b="11347"/>
          <a:stretch>
            <a:fillRect/>
          </a:stretch>
        </p:blipFill>
        <p:spPr bwMode="auto">
          <a:xfrm>
            <a:off x="884934" y="1430899"/>
            <a:ext cx="3153331" cy="3960000"/>
          </a:xfrm>
          <a:prstGeom prst="rect">
            <a:avLst/>
          </a:prstGeom>
          <a:noFill/>
        </p:spPr>
      </p:pic>
      <p:pic>
        <p:nvPicPr>
          <p:cNvPr id="9" name="Picture 2" descr="E:\聖隷　発表関連\呼吸器\2017 県学会\写真\PIC_0453.JPG"/>
          <p:cNvPicPr>
            <a:picLocks noChangeAspect="1" noChangeArrowheads="1"/>
          </p:cNvPicPr>
          <p:nvPr/>
        </p:nvPicPr>
        <p:blipFill>
          <a:blip r:embed="rId3" cstate="print">
            <a:lum contrast="20000"/>
          </a:blip>
          <a:srcRect l="16761" t="-33792" b="1044"/>
          <a:stretch>
            <a:fillRect/>
          </a:stretch>
        </p:blipFill>
        <p:spPr bwMode="auto">
          <a:xfrm>
            <a:off x="5040030" y="1458609"/>
            <a:ext cx="3407911" cy="3929090"/>
          </a:xfrm>
          <a:prstGeom prst="rect">
            <a:avLst/>
          </a:prstGeom>
          <a:noFill/>
        </p:spPr>
      </p:pic>
      <p:sp>
        <p:nvSpPr>
          <p:cNvPr id="10" name="正方形/長方形 9"/>
          <p:cNvSpPr/>
          <p:nvPr/>
        </p:nvSpPr>
        <p:spPr>
          <a:xfrm>
            <a:off x="2113235" y="2000240"/>
            <a:ext cx="214314" cy="7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0" y="-10954"/>
            <a:ext cx="914400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ja-JP" altLang="en-US" sz="3600" dirty="0" smtClean="0"/>
              <a:t>理学療法介入</a:t>
            </a:r>
            <a:r>
              <a:rPr lang="en-US" altLang="ja-JP" sz="3600" dirty="0" smtClean="0"/>
              <a:t>(8</a:t>
            </a:r>
            <a:r>
              <a:rPr lang="ja-JP" altLang="en-US" sz="3600" dirty="0" smtClean="0"/>
              <a:t>病日～</a:t>
            </a:r>
            <a:r>
              <a:rPr lang="en-US" altLang="ja-JP" sz="3600" dirty="0" smtClean="0"/>
              <a:t>)</a:t>
            </a:r>
            <a:endParaRPr kumimoji="1" lang="ja-JP" altLang="en-US" sz="3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3760</TotalTime>
  <Words>692</Words>
  <Application>Microsoft Office PowerPoint</Application>
  <PresentationFormat>画面に合わせる (4:3)</PresentationFormat>
  <Paragraphs>170</Paragraphs>
  <Slides>10</Slides>
  <Notes>3</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スライド 1</vt:lpstr>
      <vt:lpstr>スライド 2</vt:lpstr>
      <vt:lpstr>スライド 3</vt:lpstr>
      <vt:lpstr>スライド 4</vt:lpstr>
      <vt:lpstr>スライド 5</vt:lpstr>
      <vt:lpstr>スライド 6</vt:lpstr>
      <vt:lpstr>スライド 7</vt:lpstr>
      <vt:lpstr>スライド 8</vt:lpstr>
      <vt:lpstr>スライド 9</vt:lpstr>
      <vt:lpstr>スライド 10</vt:lpstr>
    </vt:vector>
  </TitlesOfParts>
  <Company>聖隷福祉事業団</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聖隷三方原病院</dc:creator>
  <cp:lastModifiedBy>user</cp:lastModifiedBy>
  <cp:revision>238</cp:revision>
  <cp:lastPrinted>2017-01-16T03:35:28Z</cp:lastPrinted>
  <dcterms:created xsi:type="dcterms:W3CDTF">2016-05-27T11:54:06Z</dcterms:created>
  <dcterms:modified xsi:type="dcterms:W3CDTF">2017-06-24T02:10:26Z</dcterms:modified>
</cp:coreProperties>
</file>