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>
        <p:scale>
          <a:sx n="89" d="100"/>
          <a:sy n="89" d="100"/>
        </p:scale>
        <p:origin x="138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57B1-81DC-4A27-9505-F911122EA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D56E9-98F7-4BEA-BBD3-C8E478A41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CC72-EB27-4FC8-A92C-BA566365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7B74-872E-4609-8412-378D401F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65A6-55A6-4889-92AB-4573983E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3D6-9DBD-40F3-BAC5-8407813B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DB493-92FE-4B6E-9BA7-DBD9CE51F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D9A5E-4E36-46D5-A08A-96ECE53F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F454-A567-40ED-B733-736220CB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88DA-04F2-4334-91E1-B8AA98ED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9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6D7F8-90D7-41CE-A414-C6276E8DD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ADFDE-D2EF-454C-A93D-276FE029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161E8-EC9C-4715-A609-90671C98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7939-48E2-468E-967E-158B490D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9C11-E0DF-45F4-8AE4-2850C440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7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87F8-8BEF-436C-9B52-722C6DEF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A38D8-92EA-4197-A6BB-A6D0C7C3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35F7-5600-4A0D-A39E-706FC39B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A576-819A-4137-ABFF-CE698A8C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AF46-BE48-43CC-B593-9FC3382A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50BD-E582-4418-A814-BC1B774A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CB9D6-3849-4E8D-944E-AA78C1B5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33B3E-F65E-488F-9E0C-EAB0B5C5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19FD-0C67-4219-814E-38AED71B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B3AA-83E0-4794-A902-92184853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9E32-604F-45CE-8247-33C70643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3ABD-C3C7-4E17-9072-E8B05BBBA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219F2-954B-42AB-881B-A4951CE2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0DA7B-99D9-4EDE-9C79-20BCA69B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F3F15-9C4B-4D45-9465-70F27F95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D6FE-3E1C-4231-BC6F-FDAA9B5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D5E8-5657-41B6-99B9-D64E285D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4BC1-5213-4D32-9D09-D5A9F142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4ABFA-1323-447D-A84C-DC1B656D5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9DAE6-B335-4989-BCC1-1B0687A68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9FC07-3D3A-41E4-B709-66CBB2247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01A80-F4C1-408A-B41F-C21B084B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E87EC-E87B-4522-870F-A6D4FDAC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1E266-6301-43C1-922B-DBEFEFD8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C902-C6B6-4F07-8195-A56685CF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197B0-F9BF-4A20-9F60-287EC831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8885E-5CFB-4306-B499-DA616613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3DA0F-F901-45C5-A338-18AA7CC2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6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AF695-D0EA-45A1-A72A-A70A9570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2C200-0AF7-4150-B702-CA07B565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E4D76-450D-4718-8CFA-0DAB2D49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DA90-4E89-46B6-8BE2-039FA8FE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D0B9-1487-49AD-BE6F-E7FFA9049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CA374-04DA-41F6-8328-B063C0FD5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D2AC5-8E30-4BA9-9BCC-0F15C9E3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FD9DA-12C8-4882-A456-22F26905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D8340-C387-4119-B02B-0F7F8B89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0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D4DD-9818-48F6-A729-351A0B12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945AC-D46D-487A-93A3-40622B60C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337F9-714F-49F5-ABF2-958124AE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8A3C-45BB-42DE-83DA-C49C4A26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544-B076-4CA9-8BB1-D79580A084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77452-4366-4687-A4A6-600FC90B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41163-E20B-43EB-A558-B5860B25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9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C83AC-A675-4B25-9BA8-B75A9090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55E87-AFA6-4717-BCC6-DB07872C5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2E798-173C-4318-91CB-EA368E035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9544-B076-4CA9-8BB1-D79580A0846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8181-6B20-4888-85AD-61DA122DA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5280-267E-4DA3-9D5D-375C1DA97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33B58-894D-4C69-8B92-54AD848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CE5A-7856-4DAA-BFEA-7154016C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4276"/>
            <a:ext cx="9144000" cy="2387600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DESAIN DAN ANALISIS ALGORITMA CONVEX HULL DAN LINE SWEEP PADA PROBLEM SPOJ 5637 ISUN1 – LL AND ERBAO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3F081-A3C9-4777-95A3-6794B0EC7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238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/>
              <a:t>Dibuat</a:t>
            </a:r>
            <a:r>
              <a:rPr lang="en-US" dirty="0"/>
              <a:t> Oleh :</a:t>
            </a:r>
          </a:p>
          <a:p>
            <a:pPr algn="l"/>
            <a:r>
              <a:rPr lang="en-US" dirty="0"/>
              <a:t>Michael Julian Albertus – 05111640000097</a:t>
            </a:r>
          </a:p>
          <a:p>
            <a:pPr algn="l"/>
            <a:r>
              <a:rPr lang="en-US" dirty="0" err="1"/>
              <a:t>Dibimbing</a:t>
            </a:r>
            <a:r>
              <a:rPr lang="en-US" dirty="0"/>
              <a:t> Oleh:</a:t>
            </a:r>
          </a:p>
          <a:p>
            <a:pPr algn="l"/>
            <a:r>
              <a:rPr lang="en-US" dirty="0" err="1"/>
              <a:t>Rully</a:t>
            </a:r>
            <a:r>
              <a:rPr lang="en-US" dirty="0"/>
              <a:t> </a:t>
            </a:r>
            <a:r>
              <a:rPr lang="en-US" dirty="0" err="1"/>
              <a:t>Soelaiman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Yudhi</a:t>
            </a:r>
            <a:r>
              <a:rPr lang="en-US" dirty="0"/>
              <a:t> </a:t>
            </a:r>
            <a:r>
              <a:rPr lang="en-US" dirty="0" err="1"/>
              <a:t>Purwananto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</p:txBody>
      </p:sp>
      <p:pic>
        <p:nvPicPr>
          <p:cNvPr id="1030" name="Picture 6" descr="Image result for logo its">
            <a:extLst>
              <a:ext uri="{FF2B5EF4-FFF2-40B4-BE49-F238E27FC236}">
                <a16:creationId xmlns:a16="http://schemas.microsoft.com/office/drawing/2014/main" id="{1B0D45B2-42F9-4585-B894-132B5130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768" y="-66293"/>
            <a:ext cx="2033463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2A7634-C83E-4E94-AF91-A7DCF8223120}"/>
              </a:ext>
            </a:extLst>
          </p:cNvPr>
          <p:cNvSpPr txBox="1">
            <a:spLocks/>
          </p:cNvSpPr>
          <p:nvPr/>
        </p:nvSpPr>
        <p:spPr>
          <a:xfrm>
            <a:off x="1524000" y="1354276"/>
            <a:ext cx="9144000" cy="23876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IMPLEMENTASI ALGORITMA REDUKSI POLIGON DALAM MENYELESAIKAN PERMASALAHAN RELATIVE CONVEX HULL DENGAN STUDI KASUS SPHERE ONLINE JUDGE 5637 LL AND ERBAO</a:t>
            </a:r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40636F-1C72-49BD-9437-E75C78A2DC28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A35552-4312-4E5B-BB15-7189CFD035F1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72E072-7E57-4CB6-A837-57E9A78DBD14}"/>
                </a:ext>
              </a:extLst>
            </p:cNvPr>
            <p:cNvSpPr txBox="1"/>
            <p:nvPr/>
          </p:nvSpPr>
          <p:spPr>
            <a:xfrm>
              <a:off x="9098346" y="6305758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149-FE0E-40D9-9827-7E284185D405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44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1577729"/>
            <a:ext cx="4328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Convex Hull</a:t>
            </a:r>
          </a:p>
          <a:p>
            <a:r>
              <a:rPr lang="en-US" dirty="0" err="1"/>
              <a:t>Merupakan</a:t>
            </a:r>
            <a:r>
              <a:rPr lang="en-US" dirty="0"/>
              <a:t> convex hull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i="1" dirty="0"/>
              <a:t>cavity </a:t>
            </a:r>
            <a:r>
              <a:rPr lang="en-US" dirty="0"/>
              <a:t>(</a:t>
            </a:r>
            <a:r>
              <a:rPr lang="en-US" dirty="0" err="1"/>
              <a:t>cekungan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) yang </a:t>
            </a:r>
            <a:r>
              <a:rPr lang="en-US" dirty="0" err="1"/>
              <a:t>diakubatkan</a:t>
            </a:r>
            <a:r>
              <a:rPr lang="en-US" dirty="0"/>
              <a:t> atau </a:t>
            </a:r>
            <a:r>
              <a:rPr lang="en-US" i="1" dirty="0"/>
              <a:t>relative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membatasinya</a:t>
            </a:r>
            <a:r>
              <a:rPr lang="en-US" dirty="0"/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305758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F58D0B04-8C96-4F0C-BEBD-835C44DC41B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9C9551-D522-444B-92AD-A8A92D6921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56C351-56BE-4491-8898-C67B81D167B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C6AD28-F4ED-453C-8621-F345475EA32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2791A8F-1BDC-43AA-8112-D45E663C68B2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29" name="Rectangle: Rounded Corners 28">
            <a:hlinkClick r:id="rId2" action="ppaction://hlinksldjump"/>
            <a:extLst>
              <a:ext uri="{FF2B5EF4-FFF2-40B4-BE49-F238E27FC236}">
                <a16:creationId xmlns:a16="http://schemas.microsoft.com/office/drawing/2014/main" id="{5B277635-CBDC-4EEB-8071-C4B66724930F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5D49B-5679-484F-ADC3-D0564153496D}"/>
              </a:ext>
            </a:extLst>
          </p:cNvPr>
          <p:cNvSpPr txBox="1"/>
          <p:nvPr/>
        </p:nvSpPr>
        <p:spPr>
          <a:xfrm>
            <a:off x="8790909" y="5026530"/>
            <a:ext cx="1830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Ilustrasi</a:t>
            </a:r>
            <a:r>
              <a:rPr lang="en-US" sz="1600" dirty="0"/>
              <a:t> Convex hull</a:t>
            </a:r>
          </a:p>
        </p:txBody>
      </p:sp>
      <p:pic>
        <p:nvPicPr>
          <p:cNvPr id="8" name="Picture 7" descr="A picture containing animal&#10;&#10;Description automatically generated">
            <a:extLst>
              <a:ext uri="{FF2B5EF4-FFF2-40B4-BE49-F238E27FC236}">
                <a16:creationId xmlns:a16="http://schemas.microsoft.com/office/drawing/2014/main" id="{636F76D6-2D81-48E5-825C-20E47246D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56" y="1274676"/>
            <a:ext cx="3601880" cy="35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7F64-82E5-455A-B133-E8AA5603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9"/>
            <a:ext cx="3200400" cy="914400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7FD1C2-3422-47E3-9DE5-F0EBE7ADEE6F}"/>
              </a:ext>
            </a:extLst>
          </p:cNvPr>
          <p:cNvSpPr/>
          <p:nvPr/>
        </p:nvSpPr>
        <p:spPr>
          <a:xfrm>
            <a:off x="2352492" y="2076524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03C3D6-3C6D-4335-97D6-C99EC9E95A7D}"/>
              </a:ext>
            </a:extLst>
          </p:cNvPr>
          <p:cNvSpPr/>
          <p:nvPr/>
        </p:nvSpPr>
        <p:spPr>
          <a:xfrm>
            <a:off x="2352492" y="2969182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83497-793D-44BC-94C0-1D35BA83E7B3}"/>
              </a:ext>
            </a:extLst>
          </p:cNvPr>
          <p:cNvSpPr/>
          <p:nvPr/>
        </p:nvSpPr>
        <p:spPr>
          <a:xfrm>
            <a:off x="2352494" y="3861840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406A2D-76C6-4779-8CC4-F3842F2477D9}"/>
              </a:ext>
            </a:extLst>
          </p:cNvPr>
          <p:cNvSpPr/>
          <p:nvPr/>
        </p:nvSpPr>
        <p:spPr>
          <a:xfrm>
            <a:off x="2352492" y="4754498"/>
            <a:ext cx="7672061" cy="6725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BF49F7-371E-41C1-9F06-DE0760EF5556}"/>
              </a:ext>
            </a:extLst>
          </p:cNvPr>
          <p:cNvSpPr/>
          <p:nvPr/>
        </p:nvSpPr>
        <p:spPr>
          <a:xfrm>
            <a:off x="2352492" y="5647156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48C7D3-6256-4498-9844-4B0FA7F07FBA}"/>
              </a:ext>
            </a:extLst>
          </p:cNvPr>
          <p:cNvCxnSpPr>
            <a:cxnSpLocks/>
          </p:cNvCxnSpPr>
          <p:nvPr/>
        </p:nvCxnSpPr>
        <p:spPr>
          <a:xfrm>
            <a:off x="-987225" y="1199413"/>
            <a:ext cx="0" cy="433501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50ED63-1A52-4659-A48F-012300073161}"/>
              </a:ext>
            </a:extLst>
          </p:cNvPr>
          <p:cNvCxnSpPr>
            <a:cxnSpLocks/>
          </p:cNvCxnSpPr>
          <p:nvPr/>
        </p:nvCxnSpPr>
        <p:spPr>
          <a:xfrm>
            <a:off x="-987225" y="1932942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234F4C-9B78-4234-8C0B-BD4A3DE79CAB}"/>
              </a:ext>
            </a:extLst>
          </p:cNvPr>
          <p:cNvCxnSpPr>
            <a:cxnSpLocks/>
          </p:cNvCxnSpPr>
          <p:nvPr/>
        </p:nvCxnSpPr>
        <p:spPr>
          <a:xfrm>
            <a:off x="-987225" y="2825600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9B554-D35D-4594-9534-B13292FA3408}"/>
              </a:ext>
            </a:extLst>
          </p:cNvPr>
          <p:cNvCxnSpPr>
            <a:cxnSpLocks/>
          </p:cNvCxnSpPr>
          <p:nvPr/>
        </p:nvCxnSpPr>
        <p:spPr>
          <a:xfrm flipV="1">
            <a:off x="-987225" y="3718258"/>
            <a:ext cx="722242" cy="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381613-BA13-467E-8AD2-2CDB0A7B088A}"/>
              </a:ext>
            </a:extLst>
          </p:cNvPr>
          <p:cNvCxnSpPr>
            <a:cxnSpLocks/>
          </p:cNvCxnSpPr>
          <p:nvPr/>
        </p:nvCxnSpPr>
        <p:spPr>
          <a:xfrm flipV="1">
            <a:off x="-987225" y="4610916"/>
            <a:ext cx="722240" cy="8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DC6C4-2AD2-42DA-B37B-94F761F68F5E}"/>
              </a:ext>
            </a:extLst>
          </p:cNvPr>
          <p:cNvCxnSpPr>
            <a:cxnSpLocks/>
          </p:cNvCxnSpPr>
          <p:nvPr/>
        </p:nvCxnSpPr>
        <p:spPr>
          <a:xfrm>
            <a:off x="-987225" y="5503574"/>
            <a:ext cx="7222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730B1FFA-97BA-4D90-91F1-27FA60AAD753}"/>
              </a:ext>
            </a:extLst>
          </p:cNvPr>
          <p:cNvSpPr/>
          <p:nvPr/>
        </p:nvSpPr>
        <p:spPr>
          <a:xfrm rot="5400000">
            <a:off x="1587596" y="2218513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4082E07E-851C-4085-953C-7A5AB31C082F}"/>
              </a:ext>
            </a:extLst>
          </p:cNvPr>
          <p:cNvSpPr/>
          <p:nvPr/>
        </p:nvSpPr>
        <p:spPr>
          <a:xfrm rot="5400000">
            <a:off x="1587597" y="3126984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76B4E08-113D-4F0A-8C76-8780D847C28C}"/>
              </a:ext>
            </a:extLst>
          </p:cNvPr>
          <p:cNvSpPr/>
          <p:nvPr/>
        </p:nvSpPr>
        <p:spPr>
          <a:xfrm rot="5400000">
            <a:off x="1587597" y="4017715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37E104B2-2CFC-4BE4-B026-030BB1B50855}"/>
              </a:ext>
            </a:extLst>
          </p:cNvPr>
          <p:cNvSpPr/>
          <p:nvPr/>
        </p:nvSpPr>
        <p:spPr>
          <a:xfrm rot="5400000">
            <a:off x="1587597" y="4915983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D934CF9-D6E6-43C5-97DC-98A726F2D663}"/>
              </a:ext>
            </a:extLst>
          </p:cNvPr>
          <p:cNvSpPr/>
          <p:nvPr/>
        </p:nvSpPr>
        <p:spPr>
          <a:xfrm rot="5400000">
            <a:off x="1587596" y="5809553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C44AEB4-E6DB-49B7-8493-DA228B59D873}"/>
              </a:ext>
            </a:extLst>
          </p:cNvPr>
          <p:cNvSpPr/>
          <p:nvPr/>
        </p:nvSpPr>
        <p:spPr>
          <a:xfrm>
            <a:off x="2352492" y="1205933"/>
            <a:ext cx="7672061" cy="6725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DBE32DA-11E9-43DA-917D-F84C8884EDDA}"/>
              </a:ext>
            </a:extLst>
          </p:cNvPr>
          <p:cNvSpPr/>
          <p:nvPr/>
        </p:nvSpPr>
        <p:spPr>
          <a:xfrm rot="5400000">
            <a:off x="1587596" y="1347922"/>
            <a:ext cx="977667" cy="68064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474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DCC3F906-52A9-4287-820C-27CA7DB1A0B2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E3552-6B10-432A-9F5E-9369CBEED285}"/>
              </a:ext>
            </a:extLst>
          </p:cNvPr>
          <p:cNvSpPr txBox="1"/>
          <p:nvPr/>
        </p:nvSpPr>
        <p:spPr>
          <a:xfrm>
            <a:off x="3161810" y="1828202"/>
            <a:ext cx="5088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Permasalahan</a:t>
            </a:r>
            <a:r>
              <a:rPr lang="en-US" dirty="0"/>
              <a:t> ISUN1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geometry di SPOJ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 publish pada </a:t>
            </a:r>
            <a:r>
              <a:rPr lang="en-US" dirty="0" err="1"/>
              <a:t>tanggal</a:t>
            </a:r>
            <a:r>
              <a:rPr lang="en-US" dirty="0"/>
              <a:t> 19 </a:t>
            </a:r>
            <a:r>
              <a:rPr lang="en-US" dirty="0" err="1"/>
              <a:t>Desember</a:t>
            </a:r>
            <a:r>
              <a:rPr lang="en-US" dirty="0"/>
              <a:t> 2009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C0DF7-C3CC-4FB3-862D-85B7FA006D62}"/>
              </a:ext>
            </a:extLst>
          </p:cNvPr>
          <p:cNvSpPr txBox="1"/>
          <p:nvPr/>
        </p:nvSpPr>
        <p:spPr>
          <a:xfrm>
            <a:off x="3200400" y="2824190"/>
            <a:ext cx="9160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Masukan</a:t>
            </a:r>
            <a:r>
              <a:rPr lang="en-US" dirty="0"/>
              <a:t> :</a:t>
            </a:r>
          </a:p>
          <a:p>
            <a:pPr marL="342900" indent="-342900">
              <a:buAutoNum type="arabicPeriod"/>
            </a:pPr>
            <a:r>
              <a:rPr lang="en-US" i="1" dirty="0"/>
              <a:t>M </a:t>
            </a:r>
            <a:r>
              <a:rPr lang="en-US" dirty="0"/>
              <a:t>yang </a:t>
            </a:r>
            <a:r>
              <a:rPr lang="en-US" dirty="0" err="1"/>
              <a:t>merupakan</a:t>
            </a:r>
            <a:r>
              <a:rPr lang="en-US" i="1" dirty="0"/>
              <a:t> </a:t>
            </a:r>
            <a:r>
              <a:rPr lang="en-US" dirty="0"/>
              <a:t>jumlah vertex polygon </a:t>
            </a:r>
            <a:r>
              <a:rPr lang="en-US" dirty="0" err="1"/>
              <a:t>luar</a:t>
            </a:r>
            <a:r>
              <a:rPr lang="en-US" dirty="0"/>
              <a:t>.</a:t>
            </a:r>
            <a:r>
              <a:rPr lang="en-US" i="1" dirty="0"/>
              <a:t> </a:t>
            </a:r>
          </a:p>
          <a:p>
            <a:pPr marL="342900" indent="-342900">
              <a:buAutoNum type="arabicPeriod"/>
            </a:pPr>
            <a:r>
              <a:rPr lang="en-US" i="1" dirty="0"/>
              <a:t>N yang </a:t>
            </a:r>
            <a:r>
              <a:rPr lang="en-US" i="1" dirty="0" err="1"/>
              <a:t>merupakan</a:t>
            </a:r>
            <a:r>
              <a:rPr lang="en-US" i="1" dirty="0"/>
              <a:t> </a:t>
            </a:r>
            <a:r>
              <a:rPr lang="en-US" dirty="0"/>
              <a:t>jumlah </a:t>
            </a:r>
            <a:r>
              <a:rPr lang="en-US" dirty="0" err="1"/>
              <a:t>titik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polygon.</a:t>
            </a:r>
          </a:p>
          <a:p>
            <a:pPr marL="342900" indent="-342900">
              <a:buAutoNum type="arabicPeriod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vertex dan </a:t>
            </a:r>
            <a:r>
              <a:rPr lang="en-US" dirty="0" err="1"/>
              <a:t>titiknya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dirty="0"/>
              <a:t>M = 8</a:t>
            </a:r>
          </a:p>
          <a:p>
            <a:r>
              <a:rPr lang="en-US" dirty="0"/>
              <a:t>N = 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E2C00D-2621-4370-9AA2-AFE585228859}"/>
              </a:ext>
            </a:extLst>
          </p:cNvPr>
          <p:cNvGrpSpPr/>
          <p:nvPr/>
        </p:nvGrpSpPr>
        <p:grpSpPr>
          <a:xfrm>
            <a:off x="8694357" y="1981729"/>
            <a:ext cx="2635533" cy="2912532"/>
            <a:chOff x="7226523" y="3577806"/>
            <a:chExt cx="2635533" cy="2912532"/>
          </a:xfrm>
        </p:grpSpPr>
        <p:pic>
          <p:nvPicPr>
            <p:cNvPr id="11" name="Picture 10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86D0A28D-A8E0-450C-9D11-0ABFD8EB4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523" y="3577806"/>
              <a:ext cx="2635533" cy="26355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D34708-1FE7-45B9-AD91-083E702A60B9}"/>
                </a:ext>
              </a:extLst>
            </p:cNvPr>
            <p:cNvSpPr txBox="1"/>
            <p:nvPr/>
          </p:nvSpPr>
          <p:spPr>
            <a:xfrm>
              <a:off x="7520868" y="6213339"/>
              <a:ext cx="20468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Ilustrasi</a:t>
              </a:r>
              <a:r>
                <a:rPr lang="en-US" sz="1200" dirty="0"/>
                <a:t> </a:t>
              </a:r>
              <a:r>
                <a:rPr lang="en-US" sz="1200" dirty="0" err="1"/>
                <a:t>contoh</a:t>
              </a:r>
              <a:r>
                <a:rPr lang="en-US" sz="1200" dirty="0"/>
                <a:t> data </a:t>
              </a:r>
              <a:r>
                <a:rPr lang="en-US" sz="1200" dirty="0" err="1"/>
                <a:t>masukan</a:t>
              </a:r>
              <a:endParaRPr lang="en-US" sz="1200" dirty="0"/>
            </a:p>
          </p:txBody>
        </p:sp>
      </p:grpSp>
      <p:sp>
        <p:nvSpPr>
          <p:cNvPr id="14" name="Rectangle: Rounded Corners 13">
            <a:hlinkClick r:id="rId3" action="ppaction://hlinksldjump"/>
            <a:extLst>
              <a:ext uri="{FF2B5EF4-FFF2-40B4-BE49-F238E27FC236}">
                <a16:creationId xmlns:a16="http://schemas.microsoft.com/office/drawing/2014/main" id="{5E39A8D9-4C89-4F43-8208-900FD20DFF27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953CEB-1135-4C65-A44E-2A3A78188FEF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9F146A-3850-4D19-A217-37E18C4772CF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788B7D-8FCA-4A97-B50D-5F7B17DF3A26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986BBA-96D5-4871-B40F-2323F719DB81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ABCB1931-26B2-4521-85BE-C3F491EFA31A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0959BC9-2E78-4ECB-B89D-F3D11B5B8D9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BE2E7A9-8F66-4F1E-8261-ECFF3D1F8EE0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668A09-C2A2-4AB0-9BB9-2266CEBEA46B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9414E8-2FA7-438E-AFF0-2B4DE951D64B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0EE671-4750-48F8-9A51-2751BD100341}"/>
                </a:ext>
              </a:extLst>
            </p:cNvPr>
            <p:cNvSpPr txBox="1"/>
            <p:nvPr/>
          </p:nvSpPr>
          <p:spPr>
            <a:xfrm>
              <a:off x="9098346" y="6305758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BA0261-53F2-496B-98A1-EBB8AB4CEB7E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0" name="Rectangle: Rounded Corners 29">
            <a:hlinkClick r:id="rId3" action="ppaction://hlinksldjump"/>
            <a:extLst>
              <a:ext uri="{FF2B5EF4-FFF2-40B4-BE49-F238E27FC236}">
                <a16:creationId xmlns:a16="http://schemas.microsoft.com/office/drawing/2014/main" id="{47BBD5EE-9689-49ED-98E3-2AF8A4A77BE2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740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DCC3F906-52A9-4287-820C-27CA7DB1A0B2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ABCB1931-26B2-4521-85BE-C3F491EFA31A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0959BC9-2E78-4ECB-B89D-F3D11B5B8D9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BE2E7A9-8F66-4F1E-8261-ECFF3D1F8EE0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668A09-C2A2-4AB0-9BB9-2266CEBEA46B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9414E8-2FA7-438E-AFF0-2B4DE951D64B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0EE671-4750-48F8-9A51-2751BD100341}"/>
                </a:ext>
              </a:extLst>
            </p:cNvPr>
            <p:cNvSpPr txBox="1"/>
            <p:nvPr/>
          </p:nvSpPr>
          <p:spPr>
            <a:xfrm>
              <a:off x="9098346" y="6305758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BA0261-53F2-496B-98A1-EBB8AB4CEB7E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ABF55C-D485-4F46-9A7F-D682C434ACCD}"/>
              </a:ext>
            </a:extLst>
          </p:cNvPr>
          <p:cNvSpPr txBox="1"/>
          <p:nvPr/>
        </p:nvSpPr>
        <p:spPr>
          <a:xfrm>
            <a:off x="3200400" y="1545599"/>
            <a:ext cx="88351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 </a:t>
            </a:r>
            <a:r>
              <a:rPr lang="en-US" dirty="0" err="1"/>
              <a:t>soal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 &lt;= </a:t>
            </a:r>
            <a:r>
              <a:rPr lang="en-US" i="1" dirty="0"/>
              <a:t>M &lt;= 500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 &lt;= </a:t>
            </a:r>
            <a:r>
              <a:rPr lang="en-US" i="1" dirty="0"/>
              <a:t>N &lt;= 500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maksimum</a:t>
            </a:r>
            <a:r>
              <a:rPr lang="en-US" dirty="0"/>
              <a:t> untuk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(</a:t>
            </a:r>
            <a:r>
              <a:rPr lang="en-US" i="1" dirty="0"/>
              <a:t>x, y</a:t>
            </a:r>
            <a:r>
              <a:rPr lang="en-US" dirty="0"/>
              <a:t>) dimana </a:t>
            </a:r>
            <a:r>
              <a:rPr lang="en-US" dirty="0" err="1"/>
              <a:t>nilai</a:t>
            </a:r>
            <a:r>
              <a:rPr lang="en-US" dirty="0"/>
              <a:t> |</a:t>
            </a:r>
            <a:r>
              <a:rPr lang="en-US" i="1" dirty="0"/>
              <a:t>x</a:t>
            </a:r>
            <a:r>
              <a:rPr lang="en-US" dirty="0"/>
              <a:t>|, |</a:t>
            </a:r>
            <a:r>
              <a:rPr lang="en-US" i="1" dirty="0"/>
              <a:t>y</a:t>
            </a:r>
            <a:r>
              <a:rPr lang="en-US" dirty="0"/>
              <a:t>| &lt;= 10000.</a:t>
            </a:r>
          </a:p>
          <a:p>
            <a:endParaRPr lang="en-US" dirty="0"/>
          </a:p>
          <a:p>
            <a:r>
              <a:rPr lang="en-US" dirty="0" err="1"/>
              <a:t>Limitasi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0.142 </a:t>
            </a:r>
            <a:r>
              <a:rPr lang="en-US" dirty="0" err="1"/>
              <a:t>detik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1.536 MB.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50000 B.</a:t>
            </a:r>
          </a:p>
          <a:p>
            <a:endParaRPr lang="en-US" dirty="0"/>
          </a:p>
        </p:txBody>
      </p:sp>
      <p:sp>
        <p:nvSpPr>
          <p:cNvPr id="34" name="Rectangle: Rounded Corners 33">
            <a:hlinkClick r:id="rId2" action="ppaction://hlinksldjump"/>
            <a:extLst>
              <a:ext uri="{FF2B5EF4-FFF2-40B4-BE49-F238E27FC236}">
                <a16:creationId xmlns:a16="http://schemas.microsoft.com/office/drawing/2014/main" id="{CC159A4A-8B67-4005-9462-E47764F66083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4645A8B-B750-4AD1-B0BE-0EA384374FB8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8AE3DBB-A94F-42C9-85BD-EDFFD74971F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87312FF-F551-458E-8764-4972C4AB8110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3778092-F44C-409E-8459-FE728B8A2A87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39" name="Rectangle: Rounded Corners 38">
            <a:hlinkClick r:id="rId2" action="ppaction://hlinksldjump"/>
            <a:extLst>
              <a:ext uri="{FF2B5EF4-FFF2-40B4-BE49-F238E27FC236}">
                <a16:creationId xmlns:a16="http://schemas.microsoft.com/office/drawing/2014/main" id="{F980AC81-7FF1-488E-8F8D-BCD99EED1007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8411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2217809"/>
            <a:ext cx="81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i="1" dirty="0"/>
              <a:t>relative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polygon?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polygon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i="1" dirty="0"/>
              <a:t>relative convex hull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polygon?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FA341004-51DD-4A9F-B2B0-E2A9281D8C12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D39D0E7-A40C-450C-BD8B-4FBFA7139C46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132DF7C7-8D99-4C48-A0D7-2EC6CAE5F936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FCD6E471-A82A-47FD-947F-677492D16235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E1604A-9CC2-4EA1-9176-8817C91F0A69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BB7AD4-17B5-49D0-B3FA-7E7BCAB73A53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A883C1-7574-4909-A30B-00EC25FFBCBE}"/>
                </a:ext>
              </a:extLst>
            </p:cNvPr>
            <p:cNvSpPr txBox="1"/>
            <p:nvPr/>
          </p:nvSpPr>
          <p:spPr>
            <a:xfrm>
              <a:off x="9098346" y="6305758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90C021-C720-47BF-8F72-DF4C6C488BA5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7" name="Rectangle: Rounded Corners 36">
            <a:hlinkClick r:id="rId2" action="ppaction://hlinksldjump"/>
            <a:extLst>
              <a:ext uri="{FF2B5EF4-FFF2-40B4-BE49-F238E27FC236}">
                <a16:creationId xmlns:a16="http://schemas.microsoft.com/office/drawing/2014/main" id="{3D2C3DB4-C38A-43EF-A94D-A4A608BC121E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33583E-2DEC-4CD0-A57C-B4F8C052A43A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3C2270B-EEC7-49FF-A788-5983D47541CE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7F9F471-9409-4381-865F-6292A7A6DF3E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DB37B00-B75A-48CD-AA04-2AD219ABBC93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42" name="Rectangle: Rounded Corners 41">
            <a:hlinkClick r:id="rId2" action="ppaction://hlinksldjump"/>
            <a:extLst>
              <a:ext uri="{FF2B5EF4-FFF2-40B4-BE49-F238E27FC236}">
                <a16:creationId xmlns:a16="http://schemas.microsoft.com/office/drawing/2014/main" id="{1C0F5236-565D-4ED3-927C-CA194C3B9996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8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1577729"/>
            <a:ext cx="8195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polygon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i="1" dirty="0"/>
              <a:t>relative convex hull</a:t>
            </a:r>
            <a:r>
              <a:rPr lang="en-US" dirty="0"/>
              <a:t> pada </a:t>
            </a:r>
            <a:r>
              <a:rPr lang="en-US" dirty="0" err="1"/>
              <a:t>soal</a:t>
            </a:r>
            <a:r>
              <a:rPr lang="en-US" dirty="0"/>
              <a:t> ISUN1.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i="1" dirty="0"/>
              <a:t>relative convex hull </a:t>
            </a:r>
            <a:r>
              <a:rPr lang="en-US" dirty="0" err="1"/>
              <a:t>terbatas</a:t>
            </a:r>
            <a:r>
              <a:rPr lang="en-US" dirty="0"/>
              <a:t> pada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intuitif</a:t>
            </a:r>
            <a:r>
              <a:rPr lang="en-US" dirty="0"/>
              <a:t> yang </a:t>
            </a:r>
            <a:r>
              <a:rPr lang="en-US" dirty="0" err="1"/>
              <a:t>logis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C++.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12078CB3-95ED-49E5-84E3-85CDB9A3F0FC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BC0C6BAA-EA56-4D29-8FB7-536A625ADC1D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A558071C-A7AD-4EB0-874B-795BA6202F0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257E6288-17C6-4283-A6D0-33614DC985CE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305758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28" name="Rectangle: Rounded Corners 27">
            <a:hlinkClick r:id="rId2" action="ppaction://hlinksldjump"/>
            <a:extLst>
              <a:ext uri="{FF2B5EF4-FFF2-40B4-BE49-F238E27FC236}">
                <a16:creationId xmlns:a16="http://schemas.microsoft.com/office/drawing/2014/main" id="{D17AF9EC-916F-42CF-870F-EAE7B4B2AFA8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53B58B2-1B02-4602-AD09-935EBC7103B3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EA08C9-B39A-4350-AAA2-AF4FF5C494E3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6FF9665-59FC-49F8-8B26-6BAB10B68DDE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BFBB7F0-7551-4F1C-B6D5-21354C27E364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33" name="Rectangle: Rounded Corners 32">
            <a:hlinkClick r:id="rId2" action="ppaction://hlinksldjump"/>
            <a:extLst>
              <a:ext uri="{FF2B5EF4-FFF2-40B4-BE49-F238E27FC236}">
                <a16:creationId xmlns:a16="http://schemas.microsoft.com/office/drawing/2014/main" id="{A57DC72D-DDE7-4737-A8FD-B7DCCD2A4A9B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8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1577729"/>
            <a:ext cx="81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polygon untuk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i="1" dirty="0"/>
              <a:t>relative convex hull </a:t>
            </a:r>
            <a:r>
              <a:rPr lang="en-US" dirty="0"/>
              <a:t>pada LL and </a:t>
            </a:r>
            <a:r>
              <a:rPr lang="en-US" dirty="0" err="1"/>
              <a:t>ErBao</a:t>
            </a:r>
            <a:r>
              <a:rPr lang="en-US" dirty="0"/>
              <a:t>.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12078CB3-95ED-49E5-84E3-85CDB9A3F0FC}"/>
              </a:ext>
            </a:extLst>
          </p:cNvPr>
          <p:cNvSpPr/>
          <p:nvPr/>
        </p:nvSpPr>
        <p:spPr>
          <a:xfrm>
            <a:off x="3200400" y="989129"/>
            <a:ext cx="1806082" cy="39369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BC0C6BAA-EA56-4D29-8FB7-536A625ADC1D}"/>
              </a:ext>
            </a:extLst>
          </p:cNvPr>
          <p:cNvSpPr/>
          <p:nvPr/>
        </p:nvSpPr>
        <p:spPr>
          <a:xfrm>
            <a:off x="4846316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A558071C-A7AD-4EB0-874B-795BA6202F0F}"/>
              </a:ext>
            </a:extLst>
          </p:cNvPr>
          <p:cNvSpPr/>
          <p:nvPr/>
        </p:nvSpPr>
        <p:spPr>
          <a:xfrm>
            <a:off x="6972512" y="989129"/>
            <a:ext cx="2286000" cy="39369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Batasan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257E6288-17C6-4283-A6D0-33614DC985CE}"/>
              </a:ext>
            </a:extLst>
          </p:cNvPr>
          <p:cNvSpPr/>
          <p:nvPr/>
        </p:nvSpPr>
        <p:spPr>
          <a:xfrm>
            <a:off x="9098346" y="989129"/>
            <a:ext cx="2286000" cy="39369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Tujuan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305758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F58D0B04-8C96-4F0C-BEBD-835C44DC41B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9C9551-D522-444B-92AD-A8A92D6921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56C351-56BE-4491-8898-C67B81D167B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C6AD28-F4ED-453C-8621-F345475EA32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2791A8F-1BDC-43AA-8112-D45E663C68B2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29" name="Rectangle: Rounded Corners 28">
            <a:hlinkClick r:id="rId2" action="ppaction://hlinksldjump"/>
            <a:extLst>
              <a:ext uri="{FF2B5EF4-FFF2-40B4-BE49-F238E27FC236}">
                <a16:creationId xmlns:a16="http://schemas.microsoft.com/office/drawing/2014/main" id="{5B277635-CBDC-4EEB-8071-C4B66724930F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7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1577729"/>
            <a:ext cx="8195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Convex Polygon</a:t>
            </a:r>
          </a:p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polygon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yangmemiliki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180 </a:t>
            </a:r>
            <a:r>
              <a:rPr lang="en-US" dirty="0" err="1"/>
              <a:t>derajat</a:t>
            </a:r>
            <a:r>
              <a:rPr lang="en-US" dirty="0"/>
              <a:t> pada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edgenya.Convexpolygonmemiliki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polygon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polygon.</a:t>
            </a:r>
          </a:p>
          <a:p>
            <a:pPr marL="342900" indent="-342900">
              <a:buAutoNum type="arabicPeriod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yang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convex polygon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berpotongan</a:t>
            </a:r>
            <a:r>
              <a:rPr lang="en-US" dirty="0"/>
              <a:t> </a:t>
            </a:r>
            <a:r>
              <a:rPr lang="en-US" dirty="0" err="1"/>
              <a:t>maskimal</a:t>
            </a:r>
            <a:r>
              <a:rPr lang="en-US" dirty="0"/>
              <a:t> 2 kali.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305758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F58D0B04-8C96-4F0C-BEBD-835C44DC41B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9C9551-D522-444B-92AD-A8A92D6921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56C351-56BE-4491-8898-C67B81D167B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C6AD28-F4ED-453C-8621-F345475EA32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2791A8F-1BDC-43AA-8112-D45E663C68B2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29" name="Rectangle: Rounded Corners 28">
            <a:hlinkClick r:id="rId2" action="ppaction://hlinksldjump"/>
            <a:extLst>
              <a:ext uri="{FF2B5EF4-FFF2-40B4-BE49-F238E27FC236}">
                <a16:creationId xmlns:a16="http://schemas.microsoft.com/office/drawing/2014/main" id="{5B277635-CBDC-4EEB-8071-C4B66724930F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C203F3E-8605-458D-9D63-A8B6E9184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53" y="3927926"/>
            <a:ext cx="3438525" cy="172402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192DD56-C654-4401-BBCC-ED2DD18E1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10" y="3647580"/>
            <a:ext cx="3438525" cy="2009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5A8E04-D730-4E9F-8447-DDFA2AF5421F}"/>
              </a:ext>
            </a:extLst>
          </p:cNvPr>
          <p:cNvSpPr txBox="1"/>
          <p:nvPr/>
        </p:nvSpPr>
        <p:spPr>
          <a:xfrm>
            <a:off x="4277160" y="5741912"/>
            <a:ext cx="1360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Ilustrasi</a:t>
            </a:r>
            <a:r>
              <a:rPr lang="en-US" sz="1200" dirty="0"/>
              <a:t> property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836E6E-1827-44F5-83D8-868CC05D35FB}"/>
              </a:ext>
            </a:extLst>
          </p:cNvPr>
          <p:cNvSpPr txBox="1"/>
          <p:nvPr/>
        </p:nvSpPr>
        <p:spPr>
          <a:xfrm>
            <a:off x="8488117" y="5742428"/>
            <a:ext cx="1360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Ilustrasi</a:t>
            </a:r>
            <a:r>
              <a:rPr lang="en-US" sz="1200" dirty="0"/>
              <a:t> property 2</a:t>
            </a:r>
          </a:p>
        </p:txBody>
      </p:sp>
    </p:spTree>
    <p:extLst>
      <p:ext uri="{BB962C8B-B14F-4D97-AF65-F5344CB8AC3E}">
        <p14:creationId xmlns:p14="http://schemas.microsoft.com/office/powerpoint/2010/main" val="103463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9BA-02C1-4756-89D7-C5CB141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04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Pendahuluan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ED87F-5CB1-4DB9-91DA-1946D7394F73}"/>
              </a:ext>
            </a:extLst>
          </p:cNvPr>
          <p:cNvSpPr txBox="1"/>
          <p:nvPr/>
        </p:nvSpPr>
        <p:spPr>
          <a:xfrm>
            <a:off x="3200400" y="1577729"/>
            <a:ext cx="4328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Convex Hull</a:t>
            </a:r>
          </a:p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convex polygon </a:t>
            </a:r>
            <a:r>
              <a:rPr lang="en-US" dirty="0" err="1"/>
              <a:t>terkecil</a:t>
            </a:r>
            <a:r>
              <a:rPr lang="en-US" dirty="0"/>
              <a:t> yang </a:t>
            </a:r>
            <a:r>
              <a:rPr lang="en-US" dirty="0" err="1"/>
              <a:t>membungkus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set </a:t>
            </a:r>
            <a:r>
              <a:rPr lang="en-US" dirty="0" err="1"/>
              <a:t>titik</a:t>
            </a:r>
            <a:r>
              <a:rPr lang="en-US" dirty="0"/>
              <a:t>. 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convex hull, </a:t>
            </a:r>
            <a:r>
              <a:rPr lang="en-US" dirty="0" err="1"/>
              <a:t>diantaranya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Melkman</a:t>
            </a:r>
            <a:r>
              <a:rPr lang="en-US" dirty="0"/>
              <a:t> Convex Hull Algorithm</a:t>
            </a:r>
          </a:p>
          <a:p>
            <a:pPr marL="342900" indent="-342900">
              <a:buAutoNum type="arabicPeriod"/>
            </a:pPr>
            <a:r>
              <a:rPr lang="en-US" dirty="0"/>
              <a:t>Graham Scan Algorithm</a:t>
            </a:r>
          </a:p>
          <a:p>
            <a:pPr marL="342900" indent="-342900">
              <a:buAutoNum type="arabicPeriod"/>
            </a:pPr>
            <a:r>
              <a:rPr lang="en-US" dirty="0"/>
              <a:t>Monotone Chain Algorithm</a:t>
            </a:r>
          </a:p>
          <a:p>
            <a:pPr marL="342900" indent="-342900">
              <a:buAutoNum type="arabicPeriod"/>
            </a:pPr>
            <a:r>
              <a:rPr lang="en-US" dirty="0"/>
              <a:t>Quick Hull</a:t>
            </a:r>
          </a:p>
          <a:p>
            <a:pPr marL="342900" indent="-342900">
              <a:buAutoNum type="arabicPeriod"/>
            </a:pPr>
            <a:r>
              <a:rPr lang="en-US" dirty="0"/>
              <a:t>Dan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FE9DA-3BD7-4FED-8976-48EAB0A843E4}"/>
              </a:ext>
            </a:extLst>
          </p:cNvPr>
          <p:cNvGrpSpPr/>
          <p:nvPr/>
        </p:nvGrpSpPr>
        <p:grpSpPr>
          <a:xfrm>
            <a:off x="0" y="6224228"/>
            <a:ext cx="12192000" cy="478957"/>
            <a:chOff x="0" y="6224228"/>
            <a:chExt cx="12192000" cy="478957"/>
          </a:xfrm>
          <a:solidFill>
            <a:schemeClr val="accent1">
              <a:lumMod val="5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B60E8-5FEC-48EE-A992-307980B7F4BF}"/>
                </a:ext>
              </a:extLst>
            </p:cNvPr>
            <p:cNvSpPr/>
            <p:nvPr/>
          </p:nvSpPr>
          <p:spPr>
            <a:xfrm>
              <a:off x="0" y="6224228"/>
              <a:ext cx="12192000" cy="478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2E7B2E-B325-4ED8-8D1A-684BDF7DC6A5}"/>
                </a:ext>
              </a:extLst>
            </p:cNvPr>
            <p:cNvSpPr txBox="1"/>
            <p:nvPr/>
          </p:nvSpPr>
          <p:spPr>
            <a:xfrm>
              <a:off x="9098346" y="6305758"/>
              <a:ext cx="2355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Tugas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Akhir</a:t>
              </a:r>
              <a:r>
                <a:rPr lang="en-US" dirty="0">
                  <a:solidFill>
                    <a:schemeClr val="bg1"/>
                  </a:solidFill>
                </a:rPr>
                <a:t> – KI141502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192A8-6AAE-4F7F-8DE3-350A09E697DA}"/>
                </a:ext>
              </a:extLst>
            </p:cNvPr>
            <p:cNvSpPr txBox="1"/>
            <p:nvPr/>
          </p:nvSpPr>
          <p:spPr>
            <a:xfrm>
              <a:off x="526656" y="6289863"/>
              <a:ext cx="16642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16 </a:t>
              </a:r>
              <a:r>
                <a:rPr lang="en-US" dirty="0" err="1">
                  <a:solidFill>
                    <a:schemeClr val="bg1"/>
                  </a:solidFill>
                </a:rPr>
                <a:t>Januari</a:t>
              </a:r>
              <a:r>
                <a:rPr lang="en-US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F58D0B04-8C96-4F0C-BEBD-835C44DC41B4}"/>
              </a:ext>
            </a:extLst>
          </p:cNvPr>
          <p:cNvSpPr/>
          <p:nvPr/>
        </p:nvSpPr>
        <p:spPr>
          <a:xfrm>
            <a:off x="238565" y="1119717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9C9551-D522-444B-92AD-A8A92D692181}"/>
              </a:ext>
            </a:extLst>
          </p:cNvPr>
          <p:cNvSpPr/>
          <p:nvPr/>
        </p:nvSpPr>
        <p:spPr>
          <a:xfrm>
            <a:off x="238561" y="278862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56C351-56BE-4491-8898-C67B81D167B7}"/>
              </a:ext>
            </a:extLst>
          </p:cNvPr>
          <p:cNvSpPr/>
          <p:nvPr/>
        </p:nvSpPr>
        <p:spPr>
          <a:xfrm>
            <a:off x="238561" y="3623073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C6AD28-F4ED-453C-8621-F345475EA32F}"/>
              </a:ext>
            </a:extLst>
          </p:cNvPr>
          <p:cNvSpPr/>
          <p:nvPr/>
        </p:nvSpPr>
        <p:spPr>
          <a:xfrm>
            <a:off x="238561" y="4454032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 Coba dan Hasil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2791A8F-1BDC-43AA-8112-D45E663C68B2}"/>
              </a:ext>
            </a:extLst>
          </p:cNvPr>
          <p:cNvSpPr/>
          <p:nvPr/>
        </p:nvSpPr>
        <p:spPr>
          <a:xfrm>
            <a:off x="238561" y="5284991"/>
            <a:ext cx="2694923" cy="733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QnA</a:t>
            </a:r>
            <a:endParaRPr lang="en-US" dirty="0"/>
          </a:p>
        </p:txBody>
      </p:sp>
      <p:sp>
        <p:nvSpPr>
          <p:cNvPr id="29" name="Rectangle: Rounded Corners 28">
            <a:hlinkClick r:id="rId2" action="ppaction://hlinksldjump"/>
            <a:extLst>
              <a:ext uri="{FF2B5EF4-FFF2-40B4-BE49-F238E27FC236}">
                <a16:creationId xmlns:a16="http://schemas.microsoft.com/office/drawing/2014/main" id="{5B277635-CBDC-4EEB-8071-C4B66724930F}"/>
              </a:ext>
            </a:extLst>
          </p:cNvPr>
          <p:cNvSpPr/>
          <p:nvPr/>
        </p:nvSpPr>
        <p:spPr>
          <a:xfrm>
            <a:off x="238564" y="1954169"/>
            <a:ext cx="2694923" cy="733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7D02D41-FB3A-4D7F-8651-1DF9F7A08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75" y="1367178"/>
            <a:ext cx="3274644" cy="26156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25D49B-5679-484F-ADC3-D0564153496D}"/>
              </a:ext>
            </a:extLst>
          </p:cNvPr>
          <p:cNvSpPr txBox="1"/>
          <p:nvPr/>
        </p:nvSpPr>
        <p:spPr>
          <a:xfrm>
            <a:off x="8901610" y="4027044"/>
            <a:ext cx="1830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Ilustrasi</a:t>
            </a:r>
            <a:r>
              <a:rPr lang="en-US" sz="1600" dirty="0"/>
              <a:t> Convex hull</a:t>
            </a:r>
          </a:p>
        </p:txBody>
      </p:sp>
    </p:spTree>
    <p:extLst>
      <p:ext uri="{BB962C8B-B14F-4D97-AF65-F5344CB8AC3E}">
        <p14:creationId xmlns:p14="http://schemas.microsoft.com/office/powerpoint/2010/main" val="231075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612</Words>
  <Application>Microsoft Office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DESAIN DAN ANALISIS ALGORITMA CONVEX HULL DAN LINE SWEEP PADA PROBLEM SPOJ 5637 ISUN1 – LL AND ERBAO  </vt:lpstr>
      <vt:lpstr>Outline</vt:lpstr>
      <vt:lpstr>Pendahuluan</vt:lpstr>
      <vt:lpstr>Pendahuluan</vt:lpstr>
      <vt:lpstr>Pendahuluan</vt:lpstr>
      <vt:lpstr>Pendahuluan</vt:lpstr>
      <vt:lpstr>Pendahuluan</vt:lpstr>
      <vt:lpstr>Pendahuluan</vt:lpstr>
      <vt:lpstr>Pendahuluan</vt:lpstr>
      <vt:lpstr>Pendahuluan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DAN ANALISIS ALGORITMA CONVEX HULL DAN LINE SWEEP PADA PROBLEM SPOJ 5637 ISUN1 – LL AND ERBAO</dc:title>
  <dc:creator>5116100097@mahasiswa.integra.its.ac.id</dc:creator>
  <cp:lastModifiedBy>MICHAEL JULIAN ALBERTUS (558085)</cp:lastModifiedBy>
  <cp:revision>23</cp:revision>
  <dcterms:created xsi:type="dcterms:W3CDTF">2019-12-22T06:49:36Z</dcterms:created>
  <dcterms:modified xsi:type="dcterms:W3CDTF">2019-12-22T12:51:43Z</dcterms:modified>
</cp:coreProperties>
</file>