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12" r:id="rId47"/>
    <p:sldId id="308" r:id="rId48"/>
    <p:sldId id="307" r:id="rId49"/>
    <p:sldId id="309" r:id="rId50"/>
    <p:sldId id="310" r:id="rId51"/>
    <p:sldId id="311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lian" initials="mj" lastIdx="1" clrIdx="0">
    <p:extLst>
      <p:ext uri="{19B8F6BF-5375-455C-9EA6-DF929625EA0E}">
        <p15:presenceInfo xmlns:p15="http://schemas.microsoft.com/office/powerpoint/2012/main" userId="ed2f5fcc8c1d2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57B1-81DC-4A27-9505-F911122E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56E9-98F7-4BEA-BBD3-C8E478A4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C72-EB27-4FC8-A92C-BA566365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7B74-872E-4609-8412-378D401F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65A6-55A6-4889-92AB-4573983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3D6-9DBD-40F3-BAC5-8407813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B493-92FE-4B6E-9BA7-DBD9CE51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9A5E-4E36-46D5-A08A-96ECE53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F454-A567-40ED-B733-736220CB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8DA-04F2-4334-91E1-B8AA98ED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6D7F8-90D7-41CE-A414-C6276E8DD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DFDE-D2EF-454C-A93D-276FE029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61E8-EC9C-4715-A609-90671C98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939-48E2-468E-967E-158B490D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9C11-E0DF-45F4-8AE4-2850C440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7F8-8BEF-436C-9B52-722C6DEF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38D8-92EA-4197-A6BB-A6D0C7C3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35F7-5600-4A0D-A39E-706FC39B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576-819A-4137-ABFF-CE698A8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AF46-BE48-43CC-B593-9FC3382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BD-E582-4418-A814-BC1B774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B9D6-3849-4E8D-944E-AA78C1B5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3B3E-F65E-488F-9E0C-EAB0B5C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19FD-0C67-4219-814E-38AED71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B3AA-83E0-4794-A902-9218485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9E32-604F-45CE-8247-33C7064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3ABD-C3C7-4E17-9072-E8B05BB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19F2-954B-42AB-881B-A4951CE2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DA7B-99D9-4EDE-9C79-20BCA69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3F15-9C4B-4D45-9465-70F27F95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D6FE-3E1C-4231-BC6F-FDAA9B5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5E8-5657-41B6-99B9-D64E285D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4BC1-5213-4D32-9D09-D5A9F142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ABFA-1323-447D-A84C-DC1B656D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9DAE6-B335-4989-BCC1-1B0687A6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9FC07-3D3A-41E4-B709-66CBB224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01A80-F4C1-408A-B41F-C21B084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87EC-E87B-4522-870F-A6D4FDAC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1E266-6301-43C1-922B-DBEFEFD8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902-C6B6-4F07-8195-A56685CF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197B0-F9BF-4A20-9F60-287EC831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885E-5CFB-4306-B499-DA616613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3DA0F-F901-45C5-A338-18AA7CC2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AF695-D0EA-45A1-A72A-A70A957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2C200-0AF7-4150-B702-CA07B565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E4D76-450D-4718-8CFA-0DAB2D4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DA90-4E89-46B6-8BE2-039FA8FE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D0B9-1487-49AD-BE6F-E7FFA90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A374-04DA-41F6-8328-B063C0FD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2AC5-8E30-4BA9-9BCC-0F15C9E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D9DA-12C8-4882-A456-22F2690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8340-C387-4119-B02B-0F7F8B8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4DD-9818-48F6-A729-351A0B12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945AC-D46D-487A-93A3-40622B60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37F9-714F-49F5-ABF2-958124AE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8A3C-45BB-42DE-83DA-C49C4A2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7452-4366-4687-A4A6-600FC90B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1163-E20B-43EB-A558-B5860B25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C83AC-A675-4B25-9BA8-B75A9090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5E87-AFA6-4717-BCC6-DB07872C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E798-173C-4318-91CB-EA368E03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9544-B076-4CA9-8BB1-D79580A084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8181-6B20-4888-85AD-61DA122DA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5280-267E-4DA3-9D5D-375C1DA9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0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0.xml"/><Relationship Id="rId10" Type="http://schemas.openxmlformats.org/officeDocument/2006/relationships/slide" Target="slide8.xml"/><Relationship Id="rId4" Type="http://schemas.openxmlformats.org/officeDocument/2006/relationships/slide" Target="slide11.xml"/><Relationship Id="rId9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6.xml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46.xml"/><Relationship Id="rId4" Type="http://schemas.openxmlformats.org/officeDocument/2006/relationships/slide" Target="slide2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1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46.xml"/><Relationship Id="rId4" Type="http://schemas.openxmlformats.org/officeDocument/2006/relationships/slide" Target="slide20.xml"/><Relationship Id="rId9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4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CE5A-7856-4DAA-BFEA-7154016C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276"/>
            <a:ext cx="9144000" cy="23876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DESAIN DAN ANALISIS ALGORITMA CONVEX HULL DAN LINE SWEEP PADA PROBLEM SPOJ 5637 ISUN1 – LL AND ERBAO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F081-A3C9-4777-95A3-6794B0EC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Dibuat</a:t>
            </a:r>
            <a:r>
              <a:rPr lang="en-US" dirty="0"/>
              <a:t> Oleh :</a:t>
            </a:r>
          </a:p>
          <a:p>
            <a:pPr algn="l"/>
            <a:r>
              <a:rPr lang="en-US" dirty="0"/>
              <a:t>Michael Julian Albertus – 05111640000097</a:t>
            </a:r>
          </a:p>
          <a:p>
            <a:pPr algn="l"/>
            <a:r>
              <a:rPr lang="en-US" dirty="0" err="1"/>
              <a:t>Dibimbing</a:t>
            </a:r>
            <a:r>
              <a:rPr lang="en-US" dirty="0"/>
              <a:t> Oleh:</a:t>
            </a:r>
          </a:p>
          <a:p>
            <a:pPr algn="l"/>
            <a:r>
              <a:rPr lang="en-US" dirty="0" err="1"/>
              <a:t>Rully</a:t>
            </a:r>
            <a:r>
              <a:rPr lang="en-US" dirty="0"/>
              <a:t> </a:t>
            </a:r>
            <a:r>
              <a:rPr lang="en-US" dirty="0" err="1"/>
              <a:t>Soelaiman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Yudhi</a:t>
            </a:r>
            <a:r>
              <a:rPr lang="en-US" dirty="0"/>
              <a:t> </a:t>
            </a:r>
            <a:r>
              <a:rPr lang="en-US" dirty="0" err="1"/>
              <a:t>Purwananto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  <p:pic>
        <p:nvPicPr>
          <p:cNvPr id="1030" name="Picture 6" descr="Image result for logo its">
            <a:extLst>
              <a:ext uri="{FF2B5EF4-FFF2-40B4-BE49-F238E27FC236}">
                <a16:creationId xmlns:a16="http://schemas.microsoft.com/office/drawing/2014/main" id="{1B0D45B2-42F9-4585-B894-132B513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" y="-66293"/>
            <a:ext cx="2033463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2A7634-C83E-4E94-AF91-A7DCF8223120}"/>
              </a:ext>
            </a:extLst>
          </p:cNvPr>
          <p:cNvSpPr txBox="1">
            <a:spLocks/>
          </p:cNvSpPr>
          <p:nvPr/>
        </p:nvSpPr>
        <p:spPr>
          <a:xfrm>
            <a:off x="1524000" y="1354276"/>
            <a:ext cx="9144000" cy="23876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IMPLEMENTASI ALGORITMA REDUKSI POLIGON DALAM MENYELESAIKAN PERMASALAHAN RELATIVE CONVEX HULL DENGAN STUDI KASUS SPHERE ONLINE JUDGE 5637 LL AND ERBAO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0636F-1C72-49BD-9437-E75C78A2DC28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A35552-4312-4E5B-BB15-7189CFD035F1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72E072-7E57-4CB6-A837-57E9A78DBD14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149-FE0E-40D9-9827-7E284185D40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4328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Convex Hull</a:t>
            </a:r>
          </a:p>
          <a:p>
            <a:r>
              <a:rPr lang="en-US" dirty="0" err="1"/>
              <a:t>Merupakan</a:t>
            </a:r>
            <a:r>
              <a:rPr lang="en-US" dirty="0"/>
              <a:t> convex hull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cavity </a:t>
            </a:r>
            <a:r>
              <a:rPr lang="en-US" dirty="0"/>
              <a:t>(</a:t>
            </a:r>
            <a:r>
              <a:rPr lang="en-US" dirty="0" err="1"/>
              <a:t>cekungan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) yang </a:t>
            </a:r>
            <a:r>
              <a:rPr lang="en-US" dirty="0" err="1"/>
              <a:t>diakubatkan</a:t>
            </a:r>
            <a:r>
              <a:rPr lang="en-US" dirty="0"/>
              <a:t> atau </a:t>
            </a:r>
            <a:r>
              <a:rPr lang="en-US" i="1" dirty="0"/>
              <a:t>relative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membatasinya</a:t>
            </a:r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790909" y="5026530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636F76D6-2D81-48E5-825C-20E47246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56" y="1274676"/>
            <a:ext cx="3601880" cy="356076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E5DA1AC-5F22-4BFE-BB13-C4D8DD7DA6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Dasar Teori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58777DB5-5AD0-414F-8C47-EF1C186D652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546705F-A1F7-4278-9FD8-CA8E94EA8FA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B9C8A7A-60F3-4D8F-968F-474677A94E6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83FA3691-5571-41A2-A375-2F35C084D22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FE1FA187-9E91-40AB-BE27-475C10B4FE42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B254FE-A166-42C4-A5A0-551F299D074F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AB133B-4B76-45E0-80AB-C05CD6207F77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63F48-5CEC-42EC-93A6-9A0318AA868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979A1-D5B3-42E1-9C3F-75FBD6DFDDD5}"/>
              </a:ext>
            </a:extLst>
          </p:cNvPr>
          <p:cNvSpPr txBox="1"/>
          <p:nvPr/>
        </p:nvSpPr>
        <p:spPr>
          <a:xfrm>
            <a:off x="3203853" y="948690"/>
            <a:ext cx="4328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6" name="Rectangle: Rounded Corners 35">
            <a:hlinkClick r:id="rId5" action="ppaction://hlinksldjump"/>
            <a:extLst>
              <a:ext uri="{FF2B5EF4-FFF2-40B4-BE49-F238E27FC236}">
                <a16:creationId xmlns:a16="http://schemas.microsoft.com/office/drawing/2014/main" id="{E90D43D2-BB2D-4BAC-9428-AA577923C6D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1" name="Rectangle: Rounded Corners 40">
            <a:hlinkClick r:id="rId6" action="ppaction://hlinksldjump"/>
            <a:extLst>
              <a:ext uri="{FF2B5EF4-FFF2-40B4-BE49-F238E27FC236}">
                <a16:creationId xmlns:a16="http://schemas.microsoft.com/office/drawing/2014/main" id="{A8456059-341E-4CDD-B061-A7F537FA04D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FAAE7F-7B5A-4C5C-BF09-738A60F9E6C0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, C, D, E, </a:t>
            </a:r>
            <a:r>
              <a:rPr lang="en-US" dirty="0">
                <a:solidFill>
                  <a:schemeClr val="accent6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A3BBE4-9169-4AE1-8520-AB046C3636C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D41E6-DBD7-4DE5-9EA7-1A0B01B30338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5D5BA9-670C-4212-BC4A-A710A451D594}"/>
              </a:ext>
            </a:extLst>
          </p:cNvPr>
          <p:cNvSpPr txBox="1"/>
          <p:nvPr/>
        </p:nvSpPr>
        <p:spPr>
          <a:xfrm>
            <a:off x="3203853" y="948690"/>
            <a:ext cx="4328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A11685A-287D-4441-A8F0-1A68BB7738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hlinkClick r:id="rId2" action="ppaction://hlinksldjump"/>
            <a:extLst>
              <a:ext uri="{FF2B5EF4-FFF2-40B4-BE49-F238E27FC236}">
                <a16:creationId xmlns:a16="http://schemas.microsoft.com/office/drawing/2014/main" id="{0E033462-7510-4C6C-98DF-1D19463D6F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92A9585-72F6-44C9-9B18-6617DCCA399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17B0480-7116-4D5E-AF50-E7AB2998F9C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FEA794F-3FD0-4E5F-B4C5-1F6BCEF1324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533F3F-1FF3-421C-B9F9-7B43386A8F9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8CBBFEA5-B597-4C89-955F-47C5FBCFE06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D, E, 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0E3742-7938-451A-9A54-3E87952A8D4E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C3155-90E2-482C-B928-EA8E9AD45AB1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20B1C6-9056-48A6-870F-DB125DB8B6AB}"/>
              </a:ext>
            </a:extLst>
          </p:cNvPr>
          <p:cNvSpPr txBox="1"/>
          <p:nvPr/>
        </p:nvSpPr>
        <p:spPr>
          <a:xfrm>
            <a:off x="3203853" y="948690"/>
            <a:ext cx="4328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677E2CF-ABF7-4560-A911-D17E09D673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C6A9EA43-DD00-4F44-B1B3-F4C9C67E71E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A00BC85E-C36D-43D3-BA32-E143E060690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D8FFA06C-5F41-40F4-A57A-67F3DB8F636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D67E4A3-831D-4D2D-B0DC-DB90590A6DB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1F66D7B-D1A0-4E62-80C6-B095CFC5D766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7FFB0367-3E4C-4ACA-B9B1-B409FAA5BFC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7C1F790-3369-4BA5-8102-6B41D2A7CC71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C48DF-C60D-4235-906F-61783D65C140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2BE67D-5A99-4615-BF9A-DFA76765CD5A}"/>
              </a:ext>
            </a:extLst>
          </p:cNvPr>
          <p:cNvSpPr txBox="1"/>
          <p:nvPr/>
        </p:nvSpPr>
        <p:spPr>
          <a:xfrm>
            <a:off x="3203853" y="948690"/>
            <a:ext cx="4328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EDCA9EF-8B22-46B2-993A-92A34B9FAF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0" name="Rectangle: Rounded Corners 59">
            <a:hlinkClick r:id="rId2" action="ppaction://hlinksldjump"/>
            <a:extLst>
              <a:ext uri="{FF2B5EF4-FFF2-40B4-BE49-F238E27FC236}">
                <a16:creationId xmlns:a16="http://schemas.microsoft.com/office/drawing/2014/main" id="{57F534F9-4E02-45EF-A7FF-00CC05E176E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1" name="Rectangle: Rounded Corners 60">
            <a:hlinkClick r:id="rId3" action="ppaction://hlinksldjump"/>
            <a:extLst>
              <a:ext uri="{FF2B5EF4-FFF2-40B4-BE49-F238E27FC236}">
                <a16:creationId xmlns:a16="http://schemas.microsoft.com/office/drawing/2014/main" id="{977B62F4-9C0A-4C1A-94CF-22AF8C0766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3" name="Rectangle: Rounded Corners 62">
            <a:hlinkClick r:id="rId4" action="ppaction://hlinksldjump"/>
            <a:extLst>
              <a:ext uri="{FF2B5EF4-FFF2-40B4-BE49-F238E27FC236}">
                <a16:creationId xmlns:a16="http://schemas.microsoft.com/office/drawing/2014/main" id="{B43E0B73-8421-4A1E-A7BB-3450ABDF8641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4" name="Rectangle: Rounded Corners 63">
            <a:hlinkClick r:id="rId5" action="ppaction://hlinksldjump"/>
            <a:extLst>
              <a:ext uri="{FF2B5EF4-FFF2-40B4-BE49-F238E27FC236}">
                <a16:creationId xmlns:a16="http://schemas.microsoft.com/office/drawing/2014/main" id="{A9027005-F5E3-49A8-99F6-0B7E2429DF5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9B889D6-AE96-4821-B02B-C5415773C455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66" name="Rectangle: Rounded Corners 65">
            <a:hlinkClick r:id="rId6" action="ppaction://hlinksldjump"/>
            <a:extLst>
              <a:ext uri="{FF2B5EF4-FFF2-40B4-BE49-F238E27FC236}">
                <a16:creationId xmlns:a16="http://schemas.microsoft.com/office/drawing/2014/main" id="{CF67643E-5FEF-455A-ABA1-AEA5B63245B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46F36-A5F4-48AE-9AFD-CE96DB635BFA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33D7D-FD6B-4D59-A666-BE0F69ABCF23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59A69-133D-4B75-B95B-D14562A58BEE}"/>
              </a:ext>
            </a:extLst>
          </p:cNvPr>
          <p:cNvSpPr txBox="1"/>
          <p:nvPr/>
        </p:nvSpPr>
        <p:spPr>
          <a:xfrm>
            <a:off x="3203853" y="948690"/>
            <a:ext cx="4328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9EB87AE-6D50-48F1-8C14-8ADDC8C383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1BC4C541-EF75-4E34-AEA4-9E749DA2226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C972C258-928F-45D9-8402-D350E029660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4" action="ppaction://hlinksldjump"/>
            <a:extLst>
              <a:ext uri="{FF2B5EF4-FFF2-40B4-BE49-F238E27FC236}">
                <a16:creationId xmlns:a16="http://schemas.microsoft.com/office/drawing/2014/main" id="{0D9934D3-C63D-4BEE-944B-EB30A44EFB6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39FE6997-71FF-4E6A-BD37-EFC5A8AF9F52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F1D8C3C-0870-4C18-A789-F314E2B88919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4628E041-8B28-49BE-82A5-5339732D37C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5EE37C-AE7D-4A07-A798-D39391BBF222}"/>
              </a:ext>
            </a:extLst>
          </p:cNvPr>
          <p:cNvSpPr txBox="1"/>
          <p:nvPr/>
        </p:nvSpPr>
        <p:spPr>
          <a:xfrm>
            <a:off x="3203853" y="948690"/>
            <a:ext cx="4328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332B78F-ED25-490C-A070-1FEEDA90C4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E960BADD-E6A5-4038-A125-2EFB71228D6A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57B12C46-52B6-4FFF-9677-15D4A976DA3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85EAC730-C377-4363-B6E3-84DE4A6E9FF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4940081D-9BBB-406D-B7E8-362CC97A0DA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BF8528D-9E89-48F0-B5DE-42F37F1680A4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4558B849-D368-43EC-A2CD-88172A8E17F8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00B81-6AA7-45C6-817A-3462D1EDFAAC}"/>
              </a:ext>
            </a:extLst>
          </p:cNvPr>
          <p:cNvSpPr txBox="1"/>
          <p:nvPr/>
        </p:nvSpPr>
        <p:spPr>
          <a:xfrm>
            <a:off x="3203853" y="948690"/>
            <a:ext cx="4328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9DAB826-E217-4093-99D7-FA885CD618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6813C4FF-D3D3-4DE3-A729-82D6888BD139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E6B0B8B0-4B04-4959-AF07-EF7AD8A8290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5863E492-C410-4AD1-980F-F7BE8CF4977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574B03F1-FA1C-4CFB-99A0-E59EBD555FA0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0BBBE50-5CAE-4E18-B47A-70A52F024AC5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AC3FD47F-4C93-4666-A109-B354624454C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1478EC-D2A1-442B-B552-74BB5894371F}"/>
              </a:ext>
            </a:extLst>
          </p:cNvPr>
          <p:cNvSpPr txBox="1"/>
          <p:nvPr/>
        </p:nvSpPr>
        <p:spPr>
          <a:xfrm>
            <a:off x="3203853" y="948690"/>
            <a:ext cx="4328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D469CFE-7EE9-4985-9841-647B6B6239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03A8F144-B0A2-4EF8-A64E-548F0B3F9DD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0F207EC-7AD1-4D4C-86DD-5E7808644DF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E803FCFF-A130-4472-B766-EE1116E999BA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19689422-26DF-4AB1-A54C-85FEA7EE563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0D394E-5FA5-4F34-AFCF-C4E72DE2F89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E7A07D0B-8E5B-4D92-A256-E041A3C2497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619B3B-F7E6-4106-8DFD-862AEB2FB0CC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BAA1D00-1A32-4D40-BBD9-588A1243DA4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352492" y="2076524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352492" y="2969182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352494" y="3861840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352492" y="4754498"/>
            <a:ext cx="7672061" cy="6725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BF49F7-371E-41C1-9F06-DE0760EF5556}"/>
              </a:ext>
            </a:extLst>
          </p:cNvPr>
          <p:cNvSpPr/>
          <p:nvPr/>
        </p:nvSpPr>
        <p:spPr>
          <a:xfrm>
            <a:off x="2352492" y="5647156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587596" y="221851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587597" y="3126984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587597" y="401771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587597" y="491598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D934CF9-D6E6-43C5-97DC-98A726F2D663}"/>
              </a:ext>
            </a:extLst>
          </p:cNvPr>
          <p:cNvSpPr/>
          <p:nvPr/>
        </p:nvSpPr>
        <p:spPr>
          <a:xfrm rot="5400000">
            <a:off x="1587596" y="580955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352492" y="1205933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587596" y="1347922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Simulasi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8" name="Rectangle: Rounded Corners 17">
            <a:hlinkClick r:id="rId2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87553B-3DD6-444A-9803-FB6F802BF1C5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Untuk </a:t>
            </a:r>
            <a:r>
              <a:rPr lang="en-US" dirty="0" err="1">
                <a:solidFill>
                  <a:schemeClr val="accent6"/>
                </a:solidFill>
              </a:rPr>
              <a:t>setiap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periksalah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orientasinya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>
                <a:solidFill>
                  <a:schemeClr val="accent6"/>
                </a:solidFill>
              </a:rPr>
              <a:t>i-1</a:t>
            </a:r>
            <a:r>
              <a:rPr lang="en-US" dirty="0">
                <a:solidFill>
                  <a:schemeClr val="accent6"/>
                </a:solidFill>
              </a:rPr>
              <a:t> dan </a:t>
            </a:r>
            <a:r>
              <a:rPr lang="en-US" i="1" dirty="0">
                <a:solidFill>
                  <a:schemeClr val="accent6"/>
                </a:solidFill>
              </a:rPr>
              <a:t>i+1,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concave atau </a:t>
            </a:r>
            <a:r>
              <a:rPr lang="en-US" dirty="0" err="1">
                <a:solidFill>
                  <a:schemeClr val="accent6"/>
                </a:solidFill>
              </a:rPr>
              <a:t>titk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merupakan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pohon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ulangi</a:t>
            </a:r>
            <a:r>
              <a:rPr lang="en-US" dirty="0">
                <a:solidFill>
                  <a:schemeClr val="accent6"/>
                </a:solidFill>
              </a:rPr>
              <a:t> point 2 untuk vertex </a:t>
            </a:r>
            <a:r>
              <a:rPr lang="en-US" dirty="0" err="1">
                <a:solidFill>
                  <a:schemeClr val="accent6"/>
                </a:solidFill>
              </a:rPr>
              <a:t>selanjutnya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F8F62927-9860-4C8E-9596-078B3AF06AD9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5BC5445E-3211-4CC4-A3BF-4BA1D960D07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9EA9E7-588D-40EB-8504-5E7B11427144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345CD60F-628C-4DD1-97E4-05BF5981F40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D9711B-A124-474D-A923-F26B84F9D485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Buatlah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E7620B8-AFEC-4C5F-B016-F3138CBC0E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3B4D501E-08B0-468D-90CD-2FE1245943F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82B6E7F7-08D7-4BAE-9EB7-5BDA9CA74C5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95159F6-9819-4456-BEA7-A367834EDE7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01F5FB48-3DFB-41E3-B5D5-D0B6341546A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62335FD-80F9-4076-BE79-6C8550943E1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B978C6EB-6AE1-46A7-9ADC-BD67075897E5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AB8528-5C0F-4A97-AC88-1DA1AA4DBF0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berada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EBE01AC-E18D-49B8-B120-9D72EBB079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8ECC27B5-EF5E-4956-AD83-69F066A2E99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EB28766A-FC8E-410D-8360-7AC45D92922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F8F492F0-DC27-4E8C-B45E-11F26CAC42F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D1909BF2-15C5-4519-89EF-94FD3DBD562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DC7104-E5D0-48AD-AC0A-E78EB3F5B5B0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7CB96E52-B5D2-4824-A30C-2A0555626DC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DA64B3-F6F2-495B-9C92-0B4A9F91745C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dari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dalam</a:t>
            </a:r>
            <a:r>
              <a:rPr lang="en-US" i="1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4B23478-34FA-47D8-A464-E2DACD613E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6ADDF26B-43F3-41AA-8884-FE6A5F7E476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9E3EA75C-53E1-4FED-93CC-D84A7EAF296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19C33C22-54A9-450E-A429-5B9AEB871A1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D2E03833-F1D1-428B-A733-2245C8CED779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3107DC-E803-483A-A58A-23D5068E1FC4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BF7ECD9C-A321-4FA3-BE31-5B5E898C036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98BD1C-2AEF-4275-AE3A-DD4B06FC7840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di </a:t>
            </a:r>
            <a:r>
              <a:rPr lang="en-US" dirty="0" err="1">
                <a:solidFill>
                  <a:schemeClr val="accent6"/>
                </a:solidFill>
              </a:rPr>
              <a:t>dapat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beserta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D3FD8A8-EFB8-4FC8-8664-46408F1BA4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A9A941F9-A3BA-4902-8344-F917E96F90B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49DE7A77-C778-494A-8CE0-CD49F1DAA6D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3D2FDB43-2730-4CC5-88AD-B1EFDE2430D5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123D63A4-DB0E-4D84-A91E-5BD950F65CA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86E9DD2-FA96-4F46-8DE6-DC046F6CCAB6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DE6B5B76-CD41-4447-9D37-667BEF284DB8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5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4BD322-535A-4975-8DAF-32C380877EFF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Sisipkan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pembentuk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ke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2E04720-1C23-496B-B54F-CA3E00AC76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447A2940-0CBE-44ED-9598-D1F1BC1C532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215CEE46-F0C3-4DF0-8C34-D135417F7E7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8CD0494D-518A-495F-A422-05FD2DF87DB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85CE164B-7145-4625-9BDB-5EB70C5A8DE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D477972-73A7-40CF-83F6-6DE54E333243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E6AB4031-5591-4551-888E-806FFD55A3E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6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48DC5-68F5-4783-90A1-454F8A3A14A7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Untuk </a:t>
            </a:r>
            <a:r>
              <a:rPr lang="en-US" dirty="0" err="1">
                <a:solidFill>
                  <a:schemeClr val="accent6"/>
                </a:solidFill>
              </a:rPr>
              <a:t>setiap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periksalah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orientasinya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>
                <a:solidFill>
                  <a:schemeClr val="accent6"/>
                </a:solidFill>
              </a:rPr>
              <a:t>i-1</a:t>
            </a:r>
            <a:r>
              <a:rPr lang="en-US" dirty="0">
                <a:solidFill>
                  <a:schemeClr val="accent6"/>
                </a:solidFill>
              </a:rPr>
              <a:t> dan </a:t>
            </a:r>
            <a:r>
              <a:rPr lang="en-US" i="1" dirty="0">
                <a:solidFill>
                  <a:schemeClr val="accent6"/>
                </a:solidFill>
              </a:rPr>
              <a:t>i+1,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concave atau </a:t>
            </a:r>
            <a:r>
              <a:rPr lang="en-US" dirty="0" err="1">
                <a:solidFill>
                  <a:schemeClr val="accent6"/>
                </a:solidFill>
              </a:rPr>
              <a:t>titk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merupakan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pohon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ulangi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6E80CC1-A6DC-482F-83A8-571FC9ACDF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5D0C9407-8B28-4428-871D-9F5B8712376A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DD72CF73-DBF5-499E-A923-2C7D871D711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1D3AEBC8-6DB0-473C-90D9-AB3AAA2433F8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DC4A1CB2-2108-4744-A312-D2A53B2AA8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F3D435-C3F2-43F4-98FC-40528851E63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2557DE5D-7ABF-4CD6-B0C6-80479488859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06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DBCEE7-B328-4EEA-8F72-1913D3C5DC09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Buatlah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6FA926D-BC43-446F-BD07-97355730D5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F44FC049-872D-4656-B328-F3302733B77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D786F78F-325A-44FC-AB38-981FDD6A10C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C76EFCE4-8696-4D88-9F26-1880D25850D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DC71B340-8A20-4987-A7D2-EFE82F08E6D5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9A3238-B827-4535-9A26-4EAFC640B039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EE806C1E-61DD-4B6D-A3C3-498CC0A506F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8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1CC880-4D06-4B83-BC83-28BEA1DD791D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Buatlah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191D311-8808-481C-9F2C-7864918B1D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4A6C3AF3-04FA-4A04-96E0-D387105D99E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67C96B83-CC63-49F3-B71C-12A3B4FF5CE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74D4171E-5A0F-4A86-9452-4A380D6A0CB5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4CCA75CE-C478-45F1-B66A-BA0730997467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55866D-8E73-40B4-9D4E-33B705CD2ED0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120923F6-62F3-4AF4-A34D-C0326FAF77D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6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1AEF7D-651A-40AC-8F6C-E44EACF6BB8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berada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E3DADE8-9500-48A4-925D-58511AACA0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A165012A-B21A-414D-A6B2-CC0E497661B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9587CD91-C1E0-409C-B9F0-2ED9251819F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14007659-D644-4F0C-9565-CFCCE112420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86CA9BA4-5E15-4DEC-87C5-B9D914B101D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96B032-C48D-4FAC-BED8-B5A74397F21B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34DBC9D0-67B6-4041-8785-905BE77E5621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E3552-6B10-432A-9F5E-9369CBEED285}"/>
              </a:ext>
            </a:extLst>
          </p:cNvPr>
          <p:cNvSpPr txBox="1"/>
          <p:nvPr/>
        </p:nvSpPr>
        <p:spPr>
          <a:xfrm>
            <a:off x="3161810" y="1828202"/>
            <a:ext cx="508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Permasalahan</a:t>
            </a:r>
            <a:r>
              <a:rPr lang="en-US" dirty="0"/>
              <a:t> ISUN1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geometry di SPOJ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publish pada </a:t>
            </a:r>
            <a:r>
              <a:rPr lang="en-US" dirty="0" err="1"/>
              <a:t>tanggal</a:t>
            </a:r>
            <a:r>
              <a:rPr lang="en-US" dirty="0"/>
              <a:t> 19 </a:t>
            </a:r>
            <a:r>
              <a:rPr lang="en-US" dirty="0" err="1"/>
              <a:t>Desember</a:t>
            </a:r>
            <a:r>
              <a:rPr lang="en-US" dirty="0"/>
              <a:t> 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C0DF7-C3CC-4FB3-862D-85B7FA006D62}"/>
              </a:ext>
            </a:extLst>
          </p:cNvPr>
          <p:cNvSpPr txBox="1"/>
          <p:nvPr/>
        </p:nvSpPr>
        <p:spPr>
          <a:xfrm>
            <a:off x="3200400" y="2824190"/>
            <a:ext cx="9160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Masukan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i="1" dirty="0"/>
              <a:t>M </a:t>
            </a:r>
            <a:r>
              <a:rPr lang="en-US" dirty="0"/>
              <a:t>yang </a:t>
            </a:r>
            <a:r>
              <a:rPr lang="en-US" dirty="0" err="1"/>
              <a:t>merupakan</a:t>
            </a:r>
            <a:r>
              <a:rPr lang="en-US" i="1" dirty="0"/>
              <a:t> </a:t>
            </a:r>
            <a:r>
              <a:rPr lang="en-US" dirty="0"/>
              <a:t>jumlah vertex polygon </a:t>
            </a:r>
            <a:r>
              <a:rPr lang="en-US" dirty="0" err="1"/>
              <a:t>luar</a:t>
            </a:r>
            <a:r>
              <a:rPr lang="en-US" dirty="0"/>
              <a:t>.</a:t>
            </a:r>
            <a:r>
              <a:rPr lang="en-US" i="1" dirty="0"/>
              <a:t> </a:t>
            </a:r>
          </a:p>
          <a:p>
            <a:pPr marL="342900" indent="-342900">
              <a:buAutoNum type="arabicPeriod"/>
            </a:pPr>
            <a:r>
              <a:rPr lang="en-US" i="1" dirty="0"/>
              <a:t>N yang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dirty="0"/>
              <a:t>jumlah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polygon.</a:t>
            </a:r>
          </a:p>
          <a:p>
            <a:pPr marL="342900" indent="-34290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vertex dan </a:t>
            </a:r>
            <a:r>
              <a:rPr lang="en-US" dirty="0" err="1"/>
              <a:t>titiknya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M = 8</a:t>
            </a:r>
          </a:p>
          <a:p>
            <a:r>
              <a:rPr lang="en-US" dirty="0"/>
              <a:t>N =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E2C00D-2621-4370-9AA2-AFE585228859}"/>
              </a:ext>
            </a:extLst>
          </p:cNvPr>
          <p:cNvGrpSpPr/>
          <p:nvPr/>
        </p:nvGrpSpPr>
        <p:grpSpPr>
          <a:xfrm>
            <a:off x="8694357" y="1981729"/>
            <a:ext cx="2635533" cy="2912532"/>
            <a:chOff x="7226523" y="3577806"/>
            <a:chExt cx="2635533" cy="2912532"/>
          </a:xfrm>
        </p:grpSpPr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86D0A28D-A8E0-450C-9D11-0ABFD8EB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3" y="3577806"/>
              <a:ext cx="2635533" cy="26355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D34708-1FE7-45B9-AD91-083E702A60B9}"/>
                </a:ext>
              </a:extLst>
            </p:cNvPr>
            <p:cNvSpPr txBox="1"/>
            <p:nvPr/>
          </p:nvSpPr>
          <p:spPr>
            <a:xfrm>
              <a:off x="7520868" y="6213339"/>
              <a:ext cx="2046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Ilustrasi</a:t>
              </a:r>
              <a:r>
                <a:rPr lang="en-US" sz="1200" dirty="0"/>
                <a:t> </a:t>
              </a:r>
              <a:r>
                <a:rPr lang="en-US" sz="1200" dirty="0" err="1"/>
                <a:t>contoh</a:t>
              </a:r>
              <a:r>
                <a:rPr lang="en-US" sz="1200" dirty="0"/>
                <a:t> data </a:t>
              </a:r>
              <a:r>
                <a:rPr lang="en-US" sz="1200" dirty="0" err="1"/>
                <a:t>masukan</a:t>
              </a:r>
              <a:endParaRPr lang="en-US" sz="1200" dirty="0"/>
            </a:p>
          </p:txBody>
        </p:sp>
      </p:grp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986BBA-96D5-4871-B40F-2323F719DB81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19" name="Arrow: Chevron 18">
            <a:hlinkClick r:id="rId7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8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9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10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91458" cy="972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5" y="1529177"/>
            <a:ext cx="1429726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81097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D5CE28-5E80-4A7B-BF1A-17DA616C709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di </a:t>
            </a:r>
            <a:r>
              <a:rPr lang="en-US" dirty="0" err="1">
                <a:solidFill>
                  <a:schemeClr val="accent6"/>
                </a:solidFill>
              </a:rPr>
              <a:t>dapat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beserta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37BD6C2-6284-4BE5-8623-B023D395C7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51694A31-D34B-4CD3-A157-04D5AD415C0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3" action="ppaction://hlinksldjump"/>
            <a:extLst>
              <a:ext uri="{FF2B5EF4-FFF2-40B4-BE49-F238E27FC236}">
                <a16:creationId xmlns:a16="http://schemas.microsoft.com/office/drawing/2014/main" id="{B99CEE77-12E3-4981-957C-E63C15EAA503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F9A7CF42-255A-444F-9132-609C98EFAAB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350D91BF-320C-4721-8819-BCA19483CA8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0FF603-F8B7-4FC1-BB91-B64BF85615E7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42E26361-04B2-4AEE-8CC9-A69D733F6DE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Sisipkan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pembentuk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ke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91458" cy="972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5" y="1529177"/>
            <a:ext cx="1429726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81097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AF0488C-2725-4C76-A37C-F8FEB397F0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357D714A-54EE-4B66-B5B1-1C50A49226E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C1C72255-D6CB-43A6-88CD-8BBAE625B30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3EC809FE-050E-40E0-90FA-153917B8016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1598D2F2-1B51-4C60-9DD1-9DC55CDEE9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3631F32-3C57-424A-ACF3-7FDC5A06F9C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FA53A555-2C00-447A-A628-EEE6A21B2EE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7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Untuk </a:t>
            </a:r>
            <a:r>
              <a:rPr lang="en-US" dirty="0" err="1">
                <a:solidFill>
                  <a:schemeClr val="accent6"/>
                </a:solidFill>
              </a:rPr>
              <a:t>setiap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periksalah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orientasinya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>
                <a:solidFill>
                  <a:schemeClr val="accent6"/>
                </a:solidFill>
              </a:rPr>
              <a:t>i-1</a:t>
            </a:r>
            <a:r>
              <a:rPr lang="en-US" dirty="0">
                <a:solidFill>
                  <a:schemeClr val="accent6"/>
                </a:solidFill>
              </a:rPr>
              <a:t> dan </a:t>
            </a:r>
            <a:r>
              <a:rPr lang="en-US" i="1" dirty="0">
                <a:solidFill>
                  <a:schemeClr val="accent6"/>
                </a:solidFill>
              </a:rPr>
              <a:t>i+1,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concave atau </a:t>
            </a:r>
            <a:r>
              <a:rPr lang="en-US" dirty="0" err="1">
                <a:solidFill>
                  <a:schemeClr val="accent6"/>
                </a:solidFill>
              </a:rPr>
              <a:t>titk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merupakan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pohon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ulangi</a:t>
            </a:r>
            <a:r>
              <a:rPr lang="en-US" dirty="0">
                <a:solidFill>
                  <a:schemeClr val="accent6"/>
                </a:solidFill>
              </a:rPr>
              <a:t> point 2 untuk vertex </a:t>
            </a:r>
            <a:r>
              <a:rPr lang="en-US" dirty="0" err="1">
                <a:solidFill>
                  <a:schemeClr val="accent6"/>
                </a:solidFill>
              </a:rPr>
              <a:t>selanjutnya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7BE5A93-0462-4ACB-B28F-A0D8907D9F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033388A9-DB2A-4CE6-8EDC-8D27C36F273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E1303FDF-D41A-424C-AB39-C137079B443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68729EEC-5859-42ED-80F3-387AD9FCA9C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7A306ADE-41BB-4B20-B48E-405C7C4F44B4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74F425B-2926-44A3-8DAB-3BA13987C4D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3" name="Rectangle: Rounded Corners 52">
            <a:hlinkClick r:id="rId6" action="ppaction://hlinksldjump"/>
            <a:extLst>
              <a:ext uri="{FF2B5EF4-FFF2-40B4-BE49-F238E27FC236}">
                <a16:creationId xmlns:a16="http://schemas.microsoft.com/office/drawing/2014/main" id="{230FFD26-8B33-458E-BEAE-F0BB51E050B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Buatlah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7E9E3B72-443D-42F9-B25F-2102B6EED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03BA38C3-6A8A-4150-A3FF-7429E2AE783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5C533FEC-6FBD-4CD7-BE38-B89DFA830D5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00FFACF2-A865-41AD-8348-EEC2481DA42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56888207-5C16-453E-859C-BA65EE0DC1E4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2A66AFB-E074-4854-A56A-AB67C0E0ECDB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207CB11B-E3CA-4D5B-8125-56EA9A2249B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7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berada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902C4D5-6D86-4AFC-B7E9-AF942C240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A632751A-BAC4-4AF6-83C8-FBC417ADA7E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ACF5F436-4AF3-40D3-B32F-40C02EC3227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A38B75FC-677A-4139-9A8E-2B1EFA93E4C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B2B6A823-A88C-407F-B6D3-D4CD0112643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0748C2-4DA8-475E-BC37-686E2B84469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55D9F4FF-84CF-47DF-9738-1C8473BF519E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dari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dalam</a:t>
            </a:r>
            <a:r>
              <a:rPr lang="en-US" i="1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45C7D7F8-5D08-40BE-AC35-6C9BD0A3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Simulasi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hlinkClick r:id="rId2" action="ppaction://hlinksldjump"/>
            <a:extLst>
              <a:ext uri="{FF2B5EF4-FFF2-40B4-BE49-F238E27FC236}">
                <a16:creationId xmlns:a16="http://schemas.microsoft.com/office/drawing/2014/main" id="{38DC9481-8AA0-440E-9A1C-8F22A02C254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51E177C4-311B-4065-8BCB-9267F8486C2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8146985-3680-4D26-8F82-79D43E5730A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41C53AD3-57CA-4AD6-95DF-A99D090E7DE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1DF5017-544B-4BFE-99D0-11138CEDE9C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98BA7C5E-53E8-46A8-A0F4-802B4B776CA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Carilah</a:t>
            </a:r>
            <a:r>
              <a:rPr lang="en-US" dirty="0">
                <a:solidFill>
                  <a:srgbClr val="92D050"/>
                </a:solidFill>
              </a:rPr>
              <a:t> convex hull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titik</a:t>
            </a:r>
            <a:r>
              <a:rPr lang="en-US" dirty="0">
                <a:solidFill>
                  <a:srgbClr val="92D050"/>
                </a:solidFill>
              </a:rPr>
              <a:t> yang di </a:t>
            </a:r>
            <a:r>
              <a:rPr lang="en-US" dirty="0" err="1">
                <a:solidFill>
                  <a:srgbClr val="92D050"/>
                </a:solidFill>
              </a:rPr>
              <a:t>dapat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beserta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titik</a:t>
            </a:r>
            <a:r>
              <a:rPr lang="en-US" dirty="0">
                <a:solidFill>
                  <a:srgbClr val="92D050"/>
                </a:solidFill>
              </a:rPr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2C6DFA4C-69FE-4539-971C-34272EE693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chemeClr val="bg1"/>
                </a:solidFill>
              </a:rPr>
              <a:t>Simulasi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812B8B2C-129C-451E-AF21-2A282CFD5EE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825DB9C0-51F6-45C1-83BF-3A11A92759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FFF48448-89D5-4742-ABAB-4227845AB89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D9A1C916-626F-4D88-8E48-54AB437EBF0C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F15B18-86CD-4B80-B44F-FCD4638ED3B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4A98258C-5F2D-406D-8B99-6E2C1168F7D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22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Sisipkan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titik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pembentuk</a:t>
            </a:r>
            <a:r>
              <a:rPr lang="en-US" dirty="0">
                <a:solidFill>
                  <a:srgbClr val="92D050"/>
                </a:solidFill>
              </a:rPr>
              <a:t> convex hull </a:t>
            </a:r>
            <a:r>
              <a:rPr lang="en-US" dirty="0" err="1">
                <a:solidFill>
                  <a:srgbClr val="92D050"/>
                </a:solidFill>
              </a:rPr>
              <a:t>ke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dalam</a:t>
            </a:r>
            <a:r>
              <a:rPr lang="en-US" dirty="0">
                <a:solidFill>
                  <a:srgbClr val="92D050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8BA8F763-72D1-48E7-A6C5-CEBD1C9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Simulasi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hlinkClick r:id="rId2" action="ppaction://hlinksldjump"/>
            <a:extLst>
              <a:ext uri="{FF2B5EF4-FFF2-40B4-BE49-F238E27FC236}">
                <a16:creationId xmlns:a16="http://schemas.microsoft.com/office/drawing/2014/main" id="{018D9CA3-6315-4D99-A781-45749902026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9123C6F6-A815-413A-8D8E-7EB39AADA3FB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5C233BD-F77C-4FC8-905E-8F63C06421D2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BDB60C91-38E6-4C7A-82F3-AE4A84F1BC93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7BD3464-3489-46C6-9DEB-2845AAA68A19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4C114669-E761-4E50-A90B-E7259FD43041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1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Untuk </a:t>
            </a:r>
            <a:r>
              <a:rPr lang="en-US" dirty="0" err="1">
                <a:solidFill>
                  <a:schemeClr val="accent6"/>
                </a:solidFill>
              </a:rPr>
              <a:t>setiap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periksalah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orientasinya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vertex </a:t>
            </a:r>
            <a:r>
              <a:rPr lang="en-US" i="1" dirty="0">
                <a:solidFill>
                  <a:schemeClr val="accent6"/>
                </a:solidFill>
              </a:rPr>
              <a:t>i-1</a:t>
            </a:r>
            <a:r>
              <a:rPr lang="en-US" dirty="0">
                <a:solidFill>
                  <a:schemeClr val="accent6"/>
                </a:solidFill>
              </a:rPr>
              <a:t> dan </a:t>
            </a:r>
            <a:r>
              <a:rPr lang="en-US" i="1" dirty="0">
                <a:solidFill>
                  <a:schemeClr val="accent6"/>
                </a:solidFill>
              </a:rPr>
              <a:t>i+1,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concave atau </a:t>
            </a:r>
            <a:r>
              <a:rPr lang="en-US" dirty="0" err="1">
                <a:solidFill>
                  <a:schemeClr val="accent6"/>
                </a:solidFill>
              </a:rPr>
              <a:t>titk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merupakan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pohon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ulangi</a:t>
            </a:r>
            <a:r>
              <a:rPr lang="en-US" dirty="0">
                <a:solidFill>
                  <a:schemeClr val="accent6"/>
                </a:solidFill>
              </a:rPr>
              <a:t> point 2 untuk vertex </a:t>
            </a:r>
            <a:r>
              <a:rPr lang="en-US" dirty="0" err="1">
                <a:solidFill>
                  <a:schemeClr val="accent6"/>
                </a:solidFill>
              </a:rPr>
              <a:t>selanjutnya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560C5AF-257E-4D23-846F-CF50EB6256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6966A9F0-C323-42E2-A314-FD6A04C8B305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C609FC19-5F34-4153-B9CC-7598865A092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3B70BCA3-FBDE-4646-AFA5-C5232FD4196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C95B23F5-8B8F-48D3-A7D4-EEAC0B31785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C8A0AF0-4A05-429A-A2C4-E66585FC667F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EEF7C2CB-0E46-4A45-A4B0-381F7B0F0F0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15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Buatlah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21C035B-91A0-48E7-A7B6-CB9643D4EB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AD6C467F-57C5-4983-B04D-3505D0D8581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11C74F21-2B2B-4DB5-9F18-B7DA30D09F3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8B2114F4-9BEC-444A-A277-9EC12B720D1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D88D8C8E-5B53-411D-BA63-C2673F4CC66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49AE1DB-9DF1-4369-8A44-1E8C879EB98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C7F19B87-8BD4-4860-9B0C-FEC498BB059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ABF55C-D485-4F46-9A7F-D682C434ACCD}"/>
              </a:ext>
            </a:extLst>
          </p:cNvPr>
          <p:cNvSpPr txBox="1"/>
          <p:nvPr/>
        </p:nvSpPr>
        <p:spPr>
          <a:xfrm>
            <a:off x="3200400" y="1545599"/>
            <a:ext cx="88351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&lt;= </a:t>
            </a:r>
            <a:r>
              <a:rPr lang="en-US" i="1" dirty="0"/>
              <a:t>M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 &lt;= </a:t>
            </a:r>
            <a:r>
              <a:rPr lang="en-US" i="1" dirty="0"/>
              <a:t>N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(</a:t>
            </a:r>
            <a:r>
              <a:rPr lang="en-US" i="1" dirty="0"/>
              <a:t>x, y</a:t>
            </a:r>
            <a:r>
              <a:rPr lang="en-US" dirty="0"/>
              <a:t>) dimana </a:t>
            </a:r>
            <a:r>
              <a:rPr lang="en-US" dirty="0" err="1"/>
              <a:t>nilai</a:t>
            </a:r>
            <a:r>
              <a:rPr lang="en-US" dirty="0"/>
              <a:t> |</a:t>
            </a:r>
            <a:r>
              <a:rPr lang="en-US" i="1" dirty="0"/>
              <a:t>x</a:t>
            </a:r>
            <a:r>
              <a:rPr lang="en-US" dirty="0"/>
              <a:t>|, |</a:t>
            </a:r>
            <a:r>
              <a:rPr lang="en-US" i="1" dirty="0"/>
              <a:t>y</a:t>
            </a:r>
            <a:r>
              <a:rPr lang="en-US" dirty="0"/>
              <a:t>| &lt;= 10000.</a:t>
            </a:r>
          </a:p>
          <a:p>
            <a:endParaRPr lang="en-US" dirty="0"/>
          </a:p>
          <a:p>
            <a:r>
              <a:rPr lang="en-US" dirty="0" err="1"/>
              <a:t>Limitasi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0.142 </a:t>
            </a:r>
            <a:r>
              <a:rPr lang="en-US" dirty="0" err="1"/>
              <a:t>detik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1.536 MB.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50000 B.</a:t>
            </a:r>
          </a:p>
          <a:p>
            <a:endParaRPr lang="en-US" dirty="0"/>
          </a:p>
        </p:txBody>
      </p:sp>
      <p:sp>
        <p:nvSpPr>
          <p:cNvPr id="33" name="Arrow: Pentagon 32">
            <a:hlinkClick r:id="rId2" action="ppaction://hlinksldjump"/>
            <a:extLst>
              <a:ext uri="{FF2B5EF4-FFF2-40B4-BE49-F238E27FC236}">
                <a16:creationId xmlns:a16="http://schemas.microsoft.com/office/drawing/2014/main" id="{80835349-272F-4402-B2A0-D601E5EFFF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0" name="Arrow: Chevron 39">
            <a:hlinkClick r:id="rId3" action="ppaction://hlinksldjump"/>
            <a:extLst>
              <a:ext uri="{FF2B5EF4-FFF2-40B4-BE49-F238E27FC236}">
                <a16:creationId xmlns:a16="http://schemas.microsoft.com/office/drawing/2014/main" id="{863567CE-DB05-4748-8B56-B41FBF3E8323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Arrow: Chevron 40">
            <a:hlinkClick r:id="rId4" action="ppaction://hlinksldjump"/>
            <a:extLst>
              <a:ext uri="{FF2B5EF4-FFF2-40B4-BE49-F238E27FC236}">
                <a16:creationId xmlns:a16="http://schemas.microsoft.com/office/drawing/2014/main" id="{2D102BD1-D2D2-46DC-91F6-560D6D93BC4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42" name="Arrow: Chevron 41">
            <a:hlinkClick r:id="rId5" action="ppaction://hlinksldjump"/>
            <a:extLst>
              <a:ext uri="{FF2B5EF4-FFF2-40B4-BE49-F238E27FC236}">
                <a16:creationId xmlns:a16="http://schemas.microsoft.com/office/drawing/2014/main" id="{CD7C55EB-5E5B-41CD-AC89-3D833CB806C7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7E35FA1A-E987-4FB3-8307-09443A646E2C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4" name="Rectangle: Rounded Corners 43">
            <a:hlinkClick r:id="rId6" action="ppaction://hlinksldjump"/>
            <a:extLst>
              <a:ext uri="{FF2B5EF4-FFF2-40B4-BE49-F238E27FC236}">
                <a16:creationId xmlns:a16="http://schemas.microsoft.com/office/drawing/2014/main" id="{A5F24459-F9D9-42C9-B1C6-7A63F74A7299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7" action="ppaction://hlinksldjump"/>
            <a:extLst>
              <a:ext uri="{FF2B5EF4-FFF2-40B4-BE49-F238E27FC236}">
                <a16:creationId xmlns:a16="http://schemas.microsoft.com/office/drawing/2014/main" id="{2EAC1B7C-92EB-461A-8E0F-C5AD74D61CF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4CC7C98B-A92C-4D49-8BC9-B93D3B667DE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5CC6286-0218-4C9D-9501-9E1CCE43B09B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8" name="Rectangle: Rounded Corners 47">
            <a:hlinkClick r:id="rId9" action="ppaction://hlinksldjump"/>
            <a:extLst>
              <a:ext uri="{FF2B5EF4-FFF2-40B4-BE49-F238E27FC236}">
                <a16:creationId xmlns:a16="http://schemas.microsoft.com/office/drawing/2014/main" id="{788F9729-4991-43D1-A01D-9C5EC5880E4A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4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berada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segitiga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92695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9666E1CC-A6D3-477F-8A79-804B3A4EA4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215AB152-4199-4C2E-A719-6FD83E47C7B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7D5AC0AF-6283-4E47-972D-035D0549213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058AA600-A021-4E7F-815F-5ED7624EB10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AC3E284D-F3EF-4C48-8B7A-B19FDF8F24F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E082740-039A-4C1F-819D-2ADC247DBA5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0163DA07-9AAA-495F-841A-05112CEDA18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67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Buang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dari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dalam</a:t>
            </a:r>
            <a:r>
              <a:rPr lang="en-US" i="1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29AACD4B-1B38-49CD-B777-78E68AE450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CDAF41A0-90A9-4CA2-99F1-F2BA6604C02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4120EF75-4F18-4EF0-824C-A8EB2CC2223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E1A7077E-38E4-4514-A354-1A59A28066A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06ED5E7-E146-45AE-A620-639001C72A1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D9047B0-9F9F-43E1-84C6-F279046C2E86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B1A49E9D-E6C0-4BF5-ABCA-69A5C2FD7EE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4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Carilah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yang di </a:t>
            </a:r>
            <a:r>
              <a:rPr lang="en-US" dirty="0" err="1">
                <a:solidFill>
                  <a:schemeClr val="accent6"/>
                </a:solidFill>
              </a:rPr>
              <a:t>dapat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beserta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CE6E7B4B-97C2-4CD2-A2DF-B21AE707C2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1C26BEC4-A153-40BC-BA39-07386733F8BA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BC170561-ED55-4C55-AA4B-7CB8F7EDB7E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873B371F-0027-4292-8FCD-63F184141B2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68982D92-8282-4617-9354-3853BFF65BC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F966FF4-17FE-445C-9284-0E77D56DD2A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5CD5C54C-F959-42D1-AAB3-DD5673B468F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5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Sisipkan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semua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titik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pembentuk</a:t>
            </a:r>
            <a:r>
              <a:rPr lang="en-US" dirty="0">
                <a:solidFill>
                  <a:schemeClr val="accent6"/>
                </a:solidFill>
              </a:rPr>
              <a:t> convex hull </a:t>
            </a:r>
            <a:r>
              <a:rPr lang="en-US" dirty="0" err="1">
                <a:solidFill>
                  <a:schemeClr val="accent6"/>
                </a:solidFill>
              </a:rPr>
              <a:t>ke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A96B77D9-FF74-41FD-AACC-33B4FE72C1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6DB80BB2-52AF-44E7-832F-03FB6B9057CB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AF9E766A-51F8-4ABF-9EEB-E5B40FB0B494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55EB14AA-5101-404A-B093-8FF1AA1EF3C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1904039-E430-41D0-9AB9-9C5FCAAD4BE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9D6C6D-A8A0-420B-8A40-E55FD3A31937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A28AC056-8C86-4EE3-ABA0-D820EEAB10A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7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3853" y="948690"/>
            <a:ext cx="4328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Ulangi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langkah</a:t>
            </a:r>
            <a:r>
              <a:rPr lang="en-US" dirty="0">
                <a:solidFill>
                  <a:srgbClr val="92D050"/>
                </a:solidFill>
              </a:rPr>
              <a:t> 2 </a:t>
            </a:r>
            <a:r>
              <a:rPr lang="en-US" dirty="0" err="1">
                <a:solidFill>
                  <a:srgbClr val="92D050"/>
                </a:solidFill>
              </a:rPr>
              <a:t>sampai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ada</a:t>
            </a:r>
            <a:r>
              <a:rPr lang="en-US" dirty="0">
                <a:solidFill>
                  <a:srgbClr val="92D050"/>
                </a:solidFill>
              </a:rPr>
              <a:t> vertex yang bisa </a:t>
            </a:r>
            <a:r>
              <a:rPr lang="en-US" dirty="0" err="1">
                <a:solidFill>
                  <a:srgbClr val="92D050"/>
                </a:solidFill>
              </a:rPr>
              <a:t>dibuang</a:t>
            </a:r>
            <a:r>
              <a:rPr lang="en-US" dirty="0">
                <a:solidFill>
                  <a:srgbClr val="92D050"/>
                </a:solidFill>
              </a:rPr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59D33EC-3490-470B-B9E3-5BFD292C3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hlinkClick r:id="rId2" action="ppaction://hlinksldjump"/>
            <a:extLst>
              <a:ext uri="{FF2B5EF4-FFF2-40B4-BE49-F238E27FC236}">
                <a16:creationId xmlns:a16="http://schemas.microsoft.com/office/drawing/2014/main" id="{D5B18A70-C7EE-4E2F-9703-AB979810423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5" name="Rectangle: Rounded Corners 34">
            <a:hlinkClick r:id="rId3" action="ppaction://hlinksldjump"/>
            <a:extLst>
              <a:ext uri="{FF2B5EF4-FFF2-40B4-BE49-F238E27FC236}">
                <a16:creationId xmlns:a16="http://schemas.microsoft.com/office/drawing/2014/main" id="{DE3D177A-D5AA-4ADA-B1C9-D4F7C2537CD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ACFBDE2D-C0F2-4A5D-A389-82DDBECFA1D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4" name="Rectangle: Rounded Corners 43">
            <a:hlinkClick r:id="rId5" action="ppaction://hlinksldjump"/>
            <a:extLst>
              <a:ext uri="{FF2B5EF4-FFF2-40B4-BE49-F238E27FC236}">
                <a16:creationId xmlns:a16="http://schemas.microsoft.com/office/drawing/2014/main" id="{1C5771EF-666C-479E-B4B8-96829397095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68B6E36-13BF-4EEC-8A6A-30563FC075AA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7" name="Rectangle: Rounded Corners 46">
            <a:hlinkClick r:id="rId6" action="ppaction://hlinksldjump"/>
            <a:extLst>
              <a:ext uri="{FF2B5EF4-FFF2-40B4-BE49-F238E27FC236}">
                <a16:creationId xmlns:a16="http://schemas.microsoft.com/office/drawing/2014/main" id="{38C0D5AC-6387-4BDB-A1DB-D0B3A6B3F86A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8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12AA3-20AF-4B8E-A309-FD83A28C92B8}"/>
              </a:ext>
            </a:extLst>
          </p:cNvPr>
          <p:cNvCxnSpPr>
            <a:cxnSpLocks/>
          </p:cNvCxnSpPr>
          <p:nvPr/>
        </p:nvCxnSpPr>
        <p:spPr>
          <a:xfrm>
            <a:off x="4615871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9A4A25-D2A0-4F5F-AA02-F281B1568961}"/>
              </a:ext>
            </a:extLst>
          </p:cNvPr>
          <p:cNvCxnSpPr>
            <a:cxnSpLocks/>
          </p:cNvCxnSpPr>
          <p:nvPr/>
        </p:nvCxnSpPr>
        <p:spPr>
          <a:xfrm>
            <a:off x="4615871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294133-A6BB-4C5B-B814-5BE77955BF42}"/>
              </a:ext>
            </a:extLst>
          </p:cNvPr>
          <p:cNvCxnSpPr>
            <a:cxnSpLocks/>
          </p:cNvCxnSpPr>
          <p:nvPr/>
        </p:nvCxnSpPr>
        <p:spPr>
          <a:xfrm>
            <a:off x="5530271" y="2814973"/>
            <a:ext cx="0" cy="68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EAB8CA-BB61-4795-A107-E69D873D6AC5}"/>
              </a:ext>
            </a:extLst>
          </p:cNvPr>
          <p:cNvCxnSpPr>
            <a:cxnSpLocks/>
          </p:cNvCxnSpPr>
          <p:nvPr/>
        </p:nvCxnSpPr>
        <p:spPr>
          <a:xfrm flipH="1">
            <a:off x="5530271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A83162-4C49-45FB-B355-A9CF3E847D1B}"/>
              </a:ext>
            </a:extLst>
          </p:cNvPr>
          <p:cNvCxnSpPr>
            <a:cxnSpLocks/>
          </p:cNvCxnSpPr>
          <p:nvPr/>
        </p:nvCxnSpPr>
        <p:spPr>
          <a:xfrm flipH="1">
            <a:off x="6437335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C3865B-D7C3-4933-A8BF-890DA77BF4E7}"/>
              </a:ext>
            </a:extLst>
          </p:cNvPr>
          <p:cNvCxnSpPr>
            <a:cxnSpLocks/>
          </p:cNvCxnSpPr>
          <p:nvPr/>
        </p:nvCxnSpPr>
        <p:spPr>
          <a:xfrm flipH="1">
            <a:off x="4615871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30D7B6-EDDB-459C-88D1-B5BB2A0C714F}"/>
              </a:ext>
            </a:extLst>
          </p:cNvPr>
          <p:cNvSpPr/>
          <p:nvPr/>
        </p:nvSpPr>
        <p:spPr>
          <a:xfrm flipH="1">
            <a:off x="4978643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1CB694-4E2F-4590-BD78-EE2006E4CAAC}"/>
              </a:ext>
            </a:extLst>
          </p:cNvPr>
          <p:cNvSpPr/>
          <p:nvPr/>
        </p:nvSpPr>
        <p:spPr>
          <a:xfrm flipH="1">
            <a:off x="4908420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1FE20F-3F93-44BD-9F71-C4AA41B7543D}"/>
              </a:ext>
            </a:extLst>
          </p:cNvPr>
          <p:cNvSpPr/>
          <p:nvPr/>
        </p:nvSpPr>
        <p:spPr>
          <a:xfrm flipH="1">
            <a:off x="5758351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07D1A6-423B-447E-8836-3E19D125C97C}"/>
              </a:ext>
            </a:extLst>
          </p:cNvPr>
          <p:cNvSpPr/>
          <p:nvPr/>
        </p:nvSpPr>
        <p:spPr>
          <a:xfrm flipH="1">
            <a:off x="6022740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84D52A-9F5C-4169-93AE-232F15B3B26D}"/>
              </a:ext>
            </a:extLst>
          </p:cNvPr>
          <p:cNvSpPr txBox="1"/>
          <p:nvPr/>
        </p:nvSpPr>
        <p:spPr>
          <a:xfrm>
            <a:off x="5276806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8C561-FB30-47AF-A1B4-D0229318E993}"/>
              </a:ext>
            </a:extLst>
          </p:cNvPr>
          <p:cNvSpPr txBox="1"/>
          <p:nvPr/>
        </p:nvSpPr>
        <p:spPr>
          <a:xfrm>
            <a:off x="5295560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9A20-B1D6-4E29-A489-BE2EF72B63DB}"/>
              </a:ext>
            </a:extLst>
          </p:cNvPr>
          <p:cNvSpPr txBox="1"/>
          <p:nvPr/>
        </p:nvSpPr>
        <p:spPr>
          <a:xfrm>
            <a:off x="6374086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473B67-5F41-4C47-AD3B-187D03B5360D}"/>
              </a:ext>
            </a:extLst>
          </p:cNvPr>
          <p:cNvSpPr txBox="1"/>
          <p:nvPr/>
        </p:nvSpPr>
        <p:spPr>
          <a:xfrm>
            <a:off x="6320765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098AFF-C515-4341-9A11-8957BF1A4A41}"/>
              </a:ext>
            </a:extLst>
          </p:cNvPr>
          <p:cNvSpPr txBox="1"/>
          <p:nvPr/>
        </p:nvSpPr>
        <p:spPr>
          <a:xfrm>
            <a:off x="4908420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9223C6-83DC-484B-89F4-DF8771BC4E33}"/>
              </a:ext>
            </a:extLst>
          </p:cNvPr>
          <p:cNvSpPr txBox="1"/>
          <p:nvPr/>
        </p:nvSpPr>
        <p:spPr>
          <a:xfrm>
            <a:off x="4384787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06DA1A-3954-4C73-BEC9-2C44435D3593}"/>
              </a:ext>
            </a:extLst>
          </p:cNvPr>
          <p:cNvSpPr txBox="1"/>
          <p:nvPr/>
        </p:nvSpPr>
        <p:spPr>
          <a:xfrm>
            <a:off x="4415665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E717-4113-429E-B748-BC36412D23C2}"/>
              </a:ext>
            </a:extLst>
          </p:cNvPr>
          <p:cNvSpPr txBox="1"/>
          <p:nvPr/>
        </p:nvSpPr>
        <p:spPr>
          <a:xfrm>
            <a:off x="4682320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DEDC04-ADF9-4929-AF98-B586A6AE9760}"/>
              </a:ext>
            </a:extLst>
          </p:cNvPr>
          <p:cNvSpPr txBox="1"/>
          <p:nvPr/>
        </p:nvSpPr>
        <p:spPr>
          <a:xfrm>
            <a:off x="5840886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A47243-8F81-4479-9605-8C650941EA0D}"/>
              </a:ext>
            </a:extLst>
          </p:cNvPr>
          <p:cNvSpPr txBox="1"/>
          <p:nvPr/>
        </p:nvSpPr>
        <p:spPr>
          <a:xfrm>
            <a:off x="5754141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B42407-388D-4E6F-B775-89C93A56FDE5}"/>
              </a:ext>
            </a:extLst>
          </p:cNvPr>
          <p:cNvSpPr txBox="1"/>
          <p:nvPr/>
        </p:nvSpPr>
        <p:spPr>
          <a:xfrm>
            <a:off x="3934401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1EF702-71B9-4104-8799-850B1C295D79}"/>
              </a:ext>
            </a:extLst>
          </p:cNvPr>
          <p:cNvSpPr/>
          <p:nvPr/>
        </p:nvSpPr>
        <p:spPr>
          <a:xfrm>
            <a:off x="7082046" y="2182174"/>
            <a:ext cx="1197178" cy="7213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EAC32D23-7021-4AB8-B0BE-C1DC2B2908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hlinkClick r:id="rId2" action="ppaction://hlinksldjump"/>
            <a:extLst>
              <a:ext uri="{FF2B5EF4-FFF2-40B4-BE49-F238E27FC236}">
                <a16:creationId xmlns:a16="http://schemas.microsoft.com/office/drawing/2014/main" id="{1F4E737E-A0EA-44D6-B614-4C0001198F0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5" name="Rectangle: Rounded Corners 64">
            <a:hlinkClick r:id="rId3" action="ppaction://hlinksldjump"/>
            <a:extLst>
              <a:ext uri="{FF2B5EF4-FFF2-40B4-BE49-F238E27FC236}">
                <a16:creationId xmlns:a16="http://schemas.microsoft.com/office/drawing/2014/main" id="{A54DAA42-EB43-41B5-A760-720863E9B504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6" name="Rectangle: Rounded Corners 65">
            <a:hlinkClick r:id="rId4" action="ppaction://hlinksldjump"/>
            <a:extLst>
              <a:ext uri="{FF2B5EF4-FFF2-40B4-BE49-F238E27FC236}">
                <a16:creationId xmlns:a16="http://schemas.microsoft.com/office/drawing/2014/main" id="{2545BABD-DF70-453D-9CB9-147862279D7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8" name="Rectangle: Rounded Corners 67">
            <a:hlinkClick r:id="rId5" action="ppaction://hlinksldjump"/>
            <a:extLst>
              <a:ext uri="{FF2B5EF4-FFF2-40B4-BE49-F238E27FC236}">
                <a16:creationId xmlns:a16="http://schemas.microsoft.com/office/drawing/2014/main" id="{B9056A64-997A-4966-A5C0-C9483E95C450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CF8939B-48F3-4AE0-B880-31082F902430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70" name="Rectangle: Rounded Corners 69">
            <a:hlinkClick r:id="rId6" action="ppaction://hlinksldjump"/>
            <a:extLst>
              <a:ext uri="{FF2B5EF4-FFF2-40B4-BE49-F238E27FC236}">
                <a16:creationId xmlns:a16="http://schemas.microsoft.com/office/drawing/2014/main" id="{3D00AA96-3E2E-4655-9F93-57B9DC3EB0F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B058-CDBA-48D2-B030-F704306A3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45" y="1603115"/>
            <a:ext cx="7303342" cy="42602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E4AFE9D-92F9-4AF0-8246-3F24991B42FA}"/>
              </a:ext>
            </a:extLst>
          </p:cNvPr>
          <p:cNvSpPr txBox="1"/>
          <p:nvPr/>
        </p:nvSpPr>
        <p:spPr>
          <a:xfrm>
            <a:off x="3200400" y="1123476"/>
            <a:ext cx="264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Uji Coba pada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4C6BA-2232-42B2-9511-42A65DE2A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37" y="1737021"/>
            <a:ext cx="8991666" cy="409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176AC-2C69-4401-8704-D2723E3AA67C}"/>
              </a:ext>
            </a:extLst>
          </p:cNvPr>
          <p:cNvSpPr txBox="1"/>
          <p:nvPr/>
        </p:nvSpPr>
        <p:spPr>
          <a:xfrm>
            <a:off x="3200400" y="1162372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Uji Coba pada Daring SPOJ</a:t>
            </a:r>
          </a:p>
        </p:txBody>
      </p:sp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0E6893-511A-4CBB-B3AB-925CF19A4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6" y="2937437"/>
            <a:ext cx="4024377" cy="234755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D18DB8-C20C-4721-9A20-9F7E683091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26" y="2936384"/>
            <a:ext cx="4024376" cy="23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0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QnA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707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3CC-3966-4FB4-AFFC-158C44E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Algoritama</a:t>
            </a:r>
            <a:r>
              <a:rPr lang="en-US" dirty="0"/>
              <a:t> convex hull yang </a:t>
            </a:r>
            <a:r>
              <a:rPr lang="en-US" dirty="0" err="1"/>
              <a:t>dipakai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6C7FBF-C3D9-4C85-81F6-04765B400F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212084"/>
                  </p:ext>
                </p:extLst>
              </p:nvPr>
            </p:nvGraphicFramePr>
            <p:xfrm>
              <a:off x="838200" y="1825625"/>
              <a:ext cx="105156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553151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60742114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75631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057404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65718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Algoritma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Implementasi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Kompleksitas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Kode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Jenis</a:t>
                          </a:r>
                          <a:r>
                            <a:rPr lang="en-US" dirty="0"/>
                            <a:t>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Jarvis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57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Graham’s 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Sedikit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00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Hull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Sulit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Panjang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3084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Monotone Chain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09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Melkman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Polygon </a:t>
                          </a:r>
                          <a:r>
                            <a:rPr lang="en-US" dirty="0" err="1"/>
                            <a:t>Sederhana</a:t>
                          </a:r>
                          <a:r>
                            <a:rPr lang="en-US" dirty="0"/>
                            <a:t> atau Polyline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238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6C7FBF-C3D9-4C85-81F6-04765B400F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212084"/>
                  </p:ext>
                </p:extLst>
              </p:nvPr>
            </p:nvGraphicFramePr>
            <p:xfrm>
              <a:off x="838200" y="1825625"/>
              <a:ext cx="105156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553151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60742114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75631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057404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65718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Algoritma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Implementasi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Kompleksitas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Kode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Jenis</a:t>
                          </a:r>
                          <a:r>
                            <a:rPr lang="en-US" dirty="0"/>
                            <a:t>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Jarvis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108197" r="-2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57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Graham’s 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Sedikit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208197" r="-200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00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Hull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Sulit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308197" r="-200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Panjang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3084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Monotone Chain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408197" r="-20000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0963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Melkman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295238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Polygon </a:t>
                          </a:r>
                          <a:r>
                            <a:rPr lang="en-US" dirty="0" err="1"/>
                            <a:t>Sederhana</a:t>
                          </a:r>
                          <a:r>
                            <a:rPr lang="en-US" dirty="0"/>
                            <a:t> atau Polyline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238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CD4888-7EDD-430B-98BB-966A35046C76}"/>
              </a:ext>
            </a:extLst>
          </p:cNvPr>
          <p:cNvSpPr txBox="1"/>
          <p:nvPr/>
        </p:nvSpPr>
        <p:spPr>
          <a:xfrm>
            <a:off x="1516828" y="4754880"/>
            <a:ext cx="88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table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convex hull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Monotone Chain</a:t>
            </a:r>
          </a:p>
        </p:txBody>
      </p:sp>
    </p:spTree>
    <p:extLst>
      <p:ext uri="{BB962C8B-B14F-4D97-AF65-F5344CB8AC3E}">
        <p14:creationId xmlns:p14="http://schemas.microsoft.com/office/powerpoint/2010/main" val="22798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221780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</p:txBody>
      </p:sp>
      <p:sp>
        <p:nvSpPr>
          <p:cNvPr id="21" name="Arrow: Pentagon 20">
            <a:hlinkClick r:id="rId2" action="ppaction://hlinksldjump"/>
            <a:extLst>
              <a:ext uri="{FF2B5EF4-FFF2-40B4-BE49-F238E27FC236}">
                <a16:creationId xmlns:a16="http://schemas.microsoft.com/office/drawing/2014/main" id="{FA341004-51DD-4A9F-B2B0-E2A9281D8C1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22" name="Arrow: Chevron 21">
            <a:hlinkClick r:id="rId3" action="ppaction://hlinksldjump"/>
            <a:extLst>
              <a:ext uri="{FF2B5EF4-FFF2-40B4-BE49-F238E27FC236}">
                <a16:creationId xmlns:a16="http://schemas.microsoft.com/office/drawing/2014/main" id="{6D39D0E7-A40C-450C-BD8B-4FBFA7139C46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hlinkClick r:id="rId4" action="ppaction://hlinksldjump"/>
            <a:extLst>
              <a:ext uri="{FF2B5EF4-FFF2-40B4-BE49-F238E27FC236}">
                <a16:creationId xmlns:a16="http://schemas.microsoft.com/office/drawing/2014/main" id="{132DF7C7-8D99-4C48-A0D7-2EC6CAE5F936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4" name="Arrow: Chevron 23">
            <a:hlinkClick r:id="rId5" action="ppaction://hlinksldjump"/>
            <a:extLst>
              <a:ext uri="{FF2B5EF4-FFF2-40B4-BE49-F238E27FC236}">
                <a16:creationId xmlns:a16="http://schemas.microsoft.com/office/drawing/2014/main" id="{FCD6E471-A82A-47FD-947F-677492D16235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E1604A-9CC2-4EA1-9176-8817C91F0A69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BB7AD4-17B5-49D0-B3FA-7E7BCAB73A53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A883C1-7574-4909-A30B-00EC25FFBCBE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90C021-C720-47BF-8F72-DF4C6C488BA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28" name="Rectangle: Rounded Corners 27">
            <a:hlinkClick r:id="rId2" action="ppaction://hlinksldjump"/>
            <a:extLst>
              <a:ext uri="{FF2B5EF4-FFF2-40B4-BE49-F238E27FC236}">
                <a16:creationId xmlns:a16="http://schemas.microsoft.com/office/drawing/2014/main" id="{E5CC8B59-DC27-42FD-88F3-4188E0B704F8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029BAC24-8088-4E1C-9D81-3194D0DF2E9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1C7942AD-2F96-4A30-9855-F2A354057D6A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E5DCF338-61FA-4016-935C-5D208699E7E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970F06-5F0E-436C-A09E-FB2C421170F9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8D2CCAA6-E8F9-4E93-93D9-66D12D9BA43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5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D02E-89A4-4E7B-8EE0-559F713F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E32FC-A4FA-4392-8105-7F2E681C6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Dengan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Point inside polygon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E32FC-A4FA-4392-8105-7F2E681C6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47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83C2-5687-47F0-90FC-620DFD02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mengenerate</a:t>
            </a:r>
            <a:r>
              <a:rPr lang="en-US" dirty="0"/>
              <a:t> testcase?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0BF9-2224-4481-A4B3-BA1FE406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me-random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Batasan-Batasan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660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82B-139B-4A85-8B02-8706AAA8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uji coba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ED21-3081-4E79-B7CC-DBA15626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untuk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yang sama </a:t>
            </a:r>
            <a:r>
              <a:rPr lang="en-US" dirty="0" err="1"/>
              <a:t>sebanyak</a:t>
            </a:r>
            <a:r>
              <a:rPr lang="en-US" dirty="0"/>
              <a:t> 10 kali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Ulangi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/>
              <a:t> uji.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</a:t>
            </a:r>
            <a:r>
              <a:rPr lang="en-US" dirty="0"/>
              <a:t> pada </a:t>
            </a:r>
            <a:r>
              <a:rPr lang="en-US" dirty="0" err="1"/>
              <a:t>soal</a:t>
            </a:r>
            <a:r>
              <a:rPr lang="en-US" dirty="0"/>
              <a:t> ISUN1.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 yang </a:t>
            </a:r>
            <a:r>
              <a:rPr lang="en-US" dirty="0" err="1"/>
              <a:t>logis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C++.</a:t>
            </a:r>
          </a:p>
        </p:txBody>
      </p:sp>
      <p:sp>
        <p:nvSpPr>
          <p:cNvPr id="12" name="Arrow: Pentagon 11">
            <a:hlinkClick r:id="rId2" action="ppaction://hlinksldjump"/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hlinkClick r:id="rId3" action="ppaction://hlinksldjump"/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hlinkClick r:id="rId4" action="ppaction://hlinksldjump"/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hlinkClick r:id="rId5" action="ppaction://hlinksldjump"/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8" name="Rectangle: Rounded Corners 17">
            <a:hlinkClick r:id="rId2" action="ppaction://hlinksldjump"/>
            <a:extLst>
              <a:ext uri="{FF2B5EF4-FFF2-40B4-BE49-F238E27FC236}">
                <a16:creationId xmlns:a16="http://schemas.microsoft.com/office/drawing/2014/main" id="{64A12D76-AE76-43BC-8E65-5262D9D131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9" name="Rectangle: Rounded Corners 18">
            <a:hlinkClick r:id="rId6" action="ppaction://hlinksldjump"/>
            <a:extLst>
              <a:ext uri="{FF2B5EF4-FFF2-40B4-BE49-F238E27FC236}">
                <a16:creationId xmlns:a16="http://schemas.microsoft.com/office/drawing/2014/main" id="{8E13E0AB-77D5-4047-AFB3-25346F95CD8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F231F90E-FE8E-4F31-A1F7-04F3BF4C0E9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4" name="Rectangle: Rounded Corners 23">
            <a:hlinkClick r:id="rId8" action="ppaction://hlinksldjump"/>
            <a:extLst>
              <a:ext uri="{FF2B5EF4-FFF2-40B4-BE49-F238E27FC236}">
                <a16:creationId xmlns:a16="http://schemas.microsoft.com/office/drawing/2014/main" id="{72F54AB8-767F-489F-9C58-AFBE9F69021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E6578D-16C8-4AEC-A7ED-2EFA2968076B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26" name="Rectangle: Rounded Corners 25">
            <a:hlinkClick r:id="rId9" action="ppaction://hlinksldjump"/>
            <a:extLst>
              <a:ext uri="{FF2B5EF4-FFF2-40B4-BE49-F238E27FC236}">
                <a16:creationId xmlns:a16="http://schemas.microsoft.com/office/drawing/2014/main" id="{E88C6DD7-2E9B-47F1-B43C-7AAF40F192B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untuk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/>
              <a:t>pada LL and </a:t>
            </a:r>
            <a:r>
              <a:rPr lang="en-US" dirty="0" err="1"/>
              <a:t>ErBao</a:t>
            </a:r>
            <a:r>
              <a:rPr lang="en-US" dirty="0"/>
              <a:t>.</a:t>
            </a:r>
          </a:p>
        </p:txBody>
      </p:sp>
      <p:sp>
        <p:nvSpPr>
          <p:cNvPr id="12" name="Arrow: Pentagon 11">
            <a:hlinkClick r:id="rId2" action="ppaction://hlinksldjump"/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hlinkClick r:id="rId3" action="ppaction://hlinksldjump"/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hlinkClick r:id="rId4" action="ppaction://hlinksldjump"/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hlinkClick r:id="rId5" action="ppaction://hlinksldjump"/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24" name="Rectangle: Rounded Corners 23">
            <a:hlinkClick r:id="rId2" action="ppaction://hlinksldjump"/>
            <a:extLst>
              <a:ext uri="{FF2B5EF4-FFF2-40B4-BE49-F238E27FC236}">
                <a16:creationId xmlns:a16="http://schemas.microsoft.com/office/drawing/2014/main" id="{C5432D0A-B3E2-461D-BFBE-EEF4737F310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0A226FEC-54E9-4F8F-87BD-9FB9747DB8F8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86D6354C-3CBD-4CB6-BBDB-9E7DA2BD939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44CF60AD-29DB-49B2-804D-D645824376A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8533A0-A8A7-44D9-A614-600BF326728C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1" name="Rectangle: Rounded Corners 30">
            <a:hlinkClick r:id="rId9" action="ppaction://hlinksldjump"/>
            <a:extLst>
              <a:ext uri="{FF2B5EF4-FFF2-40B4-BE49-F238E27FC236}">
                <a16:creationId xmlns:a16="http://schemas.microsoft.com/office/drawing/2014/main" id="{2CC9CC00-C634-4D4E-B466-31CCD99BF4FB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Dasar </a:t>
            </a:r>
            <a:r>
              <a:rPr lang="en-US" dirty="0" err="1">
                <a:solidFill>
                  <a:schemeClr val="bg1"/>
                </a:solidFill>
              </a:rPr>
              <a:t>Teori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Polygon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polygon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yangmemiliki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180 </a:t>
            </a:r>
            <a:r>
              <a:rPr lang="en-US" dirty="0" err="1"/>
              <a:t>derajat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edgenya.Convexpolygonmemiliki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polygon.</a:t>
            </a:r>
          </a:p>
          <a:p>
            <a:pPr marL="342900" indent="-342900"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yang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convex polygon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maskimal</a:t>
            </a:r>
            <a:r>
              <a:rPr lang="en-US" dirty="0"/>
              <a:t> 2 kali.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C203F3E-8605-458D-9D63-A8B6E918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53" y="3927926"/>
            <a:ext cx="3438525" cy="17240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192DD56-C654-4401-BBCC-ED2DD18E1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10" y="3647580"/>
            <a:ext cx="3438525" cy="200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A8E04-D730-4E9F-8447-DDFA2AF5421F}"/>
              </a:ext>
            </a:extLst>
          </p:cNvPr>
          <p:cNvSpPr txBox="1"/>
          <p:nvPr/>
        </p:nvSpPr>
        <p:spPr>
          <a:xfrm>
            <a:off x="4277160" y="5741912"/>
            <a:ext cx="136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property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36E6E-1827-44F5-83D8-868CC05D35FB}"/>
              </a:ext>
            </a:extLst>
          </p:cNvPr>
          <p:cNvSpPr txBox="1"/>
          <p:nvPr/>
        </p:nvSpPr>
        <p:spPr>
          <a:xfrm>
            <a:off x="8488117" y="5742428"/>
            <a:ext cx="136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property 2</a:t>
            </a:r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5F73CCF1-F05D-4FB8-84B4-9A5791E0A9A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2893B3D3-F756-4651-A8CD-D7213CE5ED3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5" name="Rectangle: Rounded Corners 24">
            <a:hlinkClick r:id="rId7" action="ppaction://hlinksldjump"/>
            <a:extLst>
              <a:ext uri="{FF2B5EF4-FFF2-40B4-BE49-F238E27FC236}">
                <a16:creationId xmlns:a16="http://schemas.microsoft.com/office/drawing/2014/main" id="{055D4E3B-7087-4B7F-9FA8-999F2107383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BCD1A77-5481-4B90-9A5A-381D0EBFFC00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3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4328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Hull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convex polygon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set </a:t>
            </a:r>
            <a:r>
              <a:rPr lang="en-US" dirty="0" err="1"/>
              <a:t>titik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convex hull,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Melkman</a:t>
            </a:r>
            <a:r>
              <a:rPr lang="en-US" dirty="0"/>
              <a:t> Convex Hull Algorithm</a:t>
            </a:r>
          </a:p>
          <a:p>
            <a:pPr marL="342900" indent="-342900">
              <a:buAutoNum type="arabicPeriod"/>
            </a:pPr>
            <a:r>
              <a:rPr lang="en-US" dirty="0"/>
              <a:t>Graham Scan Algorithm</a:t>
            </a:r>
          </a:p>
          <a:p>
            <a:pPr marL="342900" indent="-342900">
              <a:buAutoNum type="arabicPeriod"/>
            </a:pPr>
            <a:r>
              <a:rPr lang="en-US" dirty="0"/>
              <a:t>Monotone Chain Algorithm</a:t>
            </a:r>
          </a:p>
          <a:p>
            <a:pPr marL="342900" indent="-342900">
              <a:buAutoNum type="arabicPeriod"/>
            </a:pPr>
            <a:r>
              <a:rPr lang="en-US" dirty="0"/>
              <a:t>Quick Hull</a:t>
            </a:r>
          </a:p>
          <a:p>
            <a:pPr marL="342900" indent="-342900">
              <a:buAutoNum type="arabicPeriod"/>
            </a:pPr>
            <a:r>
              <a:rPr lang="en-US" dirty="0"/>
              <a:t>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7D02D41-FB3A-4D7F-8651-1DF9F7A0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75" y="1367178"/>
            <a:ext cx="3274644" cy="2615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901610" y="4027044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7B6B4EC-FBC6-41CD-8516-7999A9721E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Dasar Teori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6AE168E4-563D-4B2D-AB65-1B65FC0E832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AF196A60-663C-418E-9C39-CFC5C4BD907E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C6D3A2B6-4890-4C64-9225-776F7055B6F5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E01BC045-C88F-4507-BDCC-E1DDF5D2A97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3C6C7A6B-82B8-484A-BF89-4F1ADB88426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53261A-65D2-4C7F-92CC-1E2164D8BE51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5599</Words>
  <Application>Microsoft Office PowerPoint</Application>
  <PresentationFormat>Widescreen</PresentationFormat>
  <Paragraphs>1148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DESAIN DAN ANALISIS ALGORITMA CONVEX HULL DAN LINE SWEEP PADA PROBLEM SPOJ 5637 ISUN1 – LL AND ERBAO  </vt:lpstr>
      <vt:lpstr>Outline</vt:lpstr>
      <vt:lpstr>Pendahuluan</vt:lpstr>
      <vt:lpstr>Pendahuluan</vt:lpstr>
      <vt:lpstr>Pendahuluan</vt:lpstr>
      <vt:lpstr>Pendahuluan</vt:lpstr>
      <vt:lpstr>Pendahuluan</vt:lpstr>
      <vt:lpstr>Dasar Teori</vt:lpstr>
      <vt:lpstr>PowerPoint Presentation</vt:lpstr>
      <vt:lpstr>PowerPoint Presentation</vt:lpstr>
      <vt:lpstr>Strategi Penyelesaian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Simulasi Penyelesaian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Simulasi Penyelesaian</vt:lpstr>
      <vt:lpstr>PowerPoint Presentation</vt:lpstr>
      <vt:lpstr>Simulasi Penyelesaian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Uji Coba dan Hasil</vt:lpstr>
      <vt:lpstr>Uji Coba dan Hasil</vt:lpstr>
      <vt:lpstr>QnA</vt:lpstr>
      <vt:lpstr>Algoritama convex hull yang dipakai?</vt:lpstr>
      <vt:lpstr>Bagaimana cara mencari sebuah titik di dalam segitiga?</vt:lpstr>
      <vt:lpstr>Bagaimana mengenerate testcase?</vt:lpstr>
      <vt:lpstr>Bagaimana mekanisme uji coba anda?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DAN ANALISIS ALGORITMA CONVEX HULL DAN LINE SWEEP PADA PROBLEM SPOJ 5637 ISUN1 – LL AND ERBAO</dc:title>
  <dc:creator>5116100097@mahasiswa.integra.its.ac.id</dc:creator>
  <cp:lastModifiedBy>michael julian</cp:lastModifiedBy>
  <cp:revision>54</cp:revision>
  <dcterms:created xsi:type="dcterms:W3CDTF">2019-12-22T06:49:36Z</dcterms:created>
  <dcterms:modified xsi:type="dcterms:W3CDTF">2020-01-03T06:59:20Z</dcterms:modified>
</cp:coreProperties>
</file>