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2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3EAF"/>
    <a:srgbClr val="605FAB"/>
    <a:srgbClr val="29284C"/>
    <a:srgbClr val="4A5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>
        <p:scale>
          <a:sx n="50" d="100"/>
          <a:sy n="50" d="100"/>
        </p:scale>
        <p:origin x="1482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t>27/02/2022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27/02/2022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 smtClean="0"/>
              <a:t>Editar estilos de texto Mestre</a:t>
            </a:r>
          </a:p>
          <a:p>
            <a:pPr lvl="1"/>
            <a:r>
              <a:rPr lang="pt-BR" noProof="0" dirty="0" smtClean="0"/>
              <a:t>Segundo nível</a:t>
            </a:r>
          </a:p>
          <a:p>
            <a:pPr lvl="2"/>
            <a:r>
              <a:rPr lang="pt-BR" noProof="0" dirty="0" smtClean="0"/>
              <a:t>Terceiro nível</a:t>
            </a:r>
          </a:p>
          <a:p>
            <a:pPr lvl="3"/>
            <a:r>
              <a:rPr lang="pt-BR" noProof="0" dirty="0" smtClean="0"/>
              <a:t>Quarto nível</a:t>
            </a:r>
          </a:p>
          <a:p>
            <a:pPr lvl="4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65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smtClean="0"/>
              <a:t>Clique para editar o texto mestre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Editar estilos de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t>27/02/2022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 smtClean="0"/>
              <a:t>
              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1.png"/><Relationship Id="rId18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6.svg"/><Relationship Id="rId17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image" Target="../media/image14.svg"/><Relationship Id="rId19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9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178042" cy="6858000"/>
          </a:xfrm>
          <a:prstGeom prst="rect">
            <a:avLst/>
          </a:prstGeom>
          <a:solidFill>
            <a:srgbClr val="605FAB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413234" y="3968287"/>
            <a:ext cx="3229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 smtClean="0">
                <a:solidFill>
                  <a:srgbClr val="29284C"/>
                </a:solidFill>
                <a:latin typeface="Arial Rounded MT Bold" panose="020F0704030504030204" pitchFamily="34" charset="0"/>
              </a:rPr>
              <a:t>Estoque Certo</a:t>
            </a:r>
            <a:endParaRPr lang="pt-BR" sz="5400" dirty="0">
              <a:solidFill>
                <a:srgbClr val="29284C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" y="835028"/>
            <a:ext cx="5872142" cy="2221699"/>
          </a:xfrm>
          <a:prstGeom prst="rect">
            <a:avLst/>
          </a:prstGeom>
        </p:spPr>
      </p:pic>
      <p:pic>
        <p:nvPicPr>
          <p:cNvPr id="21" name="Imagem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475" y="26860"/>
            <a:ext cx="5851525" cy="685800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021" y="53720"/>
            <a:ext cx="6312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5FAB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/>
          <p:cNvSpPr/>
          <p:nvPr/>
        </p:nvSpPr>
        <p:spPr>
          <a:xfrm>
            <a:off x="1082390" y="1430340"/>
            <a:ext cx="2380527" cy="2404151"/>
          </a:xfrm>
          <a:prstGeom prst="ellipse">
            <a:avLst/>
          </a:prstGeom>
          <a:solidFill>
            <a:srgbClr val="DB3E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563454" y="4177890"/>
            <a:ext cx="2380527" cy="2404151"/>
          </a:xfrm>
          <a:prstGeom prst="ellipse">
            <a:avLst/>
          </a:prstGeom>
          <a:solidFill>
            <a:srgbClr val="DB3E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2759449" y="4177889"/>
            <a:ext cx="2380527" cy="2404151"/>
          </a:xfrm>
          <a:prstGeom prst="ellipse">
            <a:avLst/>
          </a:prstGeom>
          <a:solidFill>
            <a:srgbClr val="DB3E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4781286" y="1479213"/>
            <a:ext cx="2380527" cy="2404151"/>
          </a:xfrm>
          <a:prstGeom prst="ellipse">
            <a:avLst/>
          </a:prstGeom>
          <a:solidFill>
            <a:srgbClr val="DB3E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8480182" y="1430340"/>
            <a:ext cx="2380527" cy="2404151"/>
          </a:xfrm>
          <a:prstGeom prst="ellipse">
            <a:avLst/>
          </a:prstGeom>
          <a:solidFill>
            <a:srgbClr val="DB3EA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3595702" y="88770"/>
            <a:ext cx="5000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Quem somos nós ?</a:t>
            </a:r>
            <a:endParaRPr lang="pt-BR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3595702" y="796656"/>
            <a:ext cx="4662927" cy="0"/>
          </a:xfrm>
          <a:prstGeom prst="line">
            <a:avLst/>
          </a:prstGeom>
          <a:ln>
            <a:solidFill>
              <a:srgbClr val="DB3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7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5F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4591049" y="5232965"/>
            <a:ext cx="3009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err="1" smtClean="0">
                <a:solidFill>
                  <a:schemeClr val="bg1"/>
                </a:solidFill>
              </a:rPr>
              <a:t>Proto</a:t>
            </a:r>
            <a:r>
              <a:rPr lang="pt-BR" sz="3200" dirty="0" smtClean="0">
                <a:solidFill>
                  <a:schemeClr val="bg1"/>
                </a:solidFill>
              </a:rPr>
              <a:t> Persona</a:t>
            </a:r>
            <a:endParaRPr lang="pt-BR" sz="3200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9" y="218598"/>
            <a:ext cx="11414760" cy="64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927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0" y="0"/>
            <a:ext cx="12286445" cy="6858000"/>
          </a:xfrm>
          <a:prstGeom prst="rect">
            <a:avLst/>
          </a:prstGeom>
          <a:solidFill>
            <a:srgbClr val="605FAB"/>
          </a:solidFill>
          <a:ln>
            <a:solidFill>
              <a:srgbClr val="605F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AB3BE1DA-E535-4405-B036-6B00872BAFF7}"/>
              </a:ext>
            </a:extLst>
          </p:cNvPr>
          <p:cNvSpPr txBox="1"/>
          <p:nvPr/>
        </p:nvSpPr>
        <p:spPr>
          <a:xfrm>
            <a:off x="152399" y="95250"/>
            <a:ext cx="31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dirty="0" smtClean="0">
                <a:solidFill>
                  <a:schemeClr val="bg1"/>
                </a:solidFill>
              </a:rPr>
              <a:t>Nome </a:t>
            </a:r>
            <a:r>
              <a:rPr lang="pt-BR" u="sng" dirty="0" smtClean="0">
                <a:solidFill>
                  <a:schemeClr val="bg1"/>
                </a:solidFill>
              </a:rPr>
              <a:t>:</a:t>
            </a:r>
            <a:r>
              <a:rPr lang="pt-BR" dirty="0" smtClean="0">
                <a:solidFill>
                  <a:schemeClr val="bg1"/>
                </a:solidFill>
              </a:rPr>
              <a:t>   Maria </a:t>
            </a:r>
            <a:r>
              <a:rPr lang="pt-BR" dirty="0">
                <a:solidFill>
                  <a:schemeClr val="bg1"/>
                </a:solidFill>
              </a:rPr>
              <a:t>Aparecida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4055257E-7D68-4E7A-99CF-63B421CADC99}"/>
              </a:ext>
            </a:extLst>
          </p:cNvPr>
          <p:cNvSpPr txBox="1"/>
          <p:nvPr/>
        </p:nvSpPr>
        <p:spPr>
          <a:xfrm>
            <a:off x="3543013" y="108392"/>
            <a:ext cx="179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Idade :   30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xmlns="" id="{F26303CD-6853-4C26-972E-5869653395CC}"/>
              </a:ext>
            </a:extLst>
          </p:cNvPr>
          <p:cNvSpPr/>
          <p:nvPr/>
        </p:nvSpPr>
        <p:spPr>
          <a:xfrm>
            <a:off x="138112" y="495300"/>
            <a:ext cx="11915775" cy="6267450"/>
          </a:xfrm>
          <a:prstGeom prst="rect">
            <a:avLst/>
          </a:prstGeom>
          <a:solidFill>
            <a:schemeClr val="bg1"/>
          </a:solidFill>
          <a:ln>
            <a:solidFill>
              <a:srgbClr val="DB3E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3190080B-252D-4451-B7C2-91B9D57E2D35}"/>
              </a:ext>
            </a:extLst>
          </p:cNvPr>
          <p:cNvCxnSpPr>
            <a:cxnSpLocks/>
          </p:cNvCxnSpPr>
          <p:nvPr/>
        </p:nvCxnSpPr>
        <p:spPr>
          <a:xfrm flipV="1">
            <a:off x="138112" y="495300"/>
            <a:ext cx="11915775" cy="4520045"/>
          </a:xfrm>
          <a:prstGeom prst="line">
            <a:avLst/>
          </a:prstGeom>
          <a:ln>
            <a:solidFill>
              <a:srgbClr val="DB3E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336359E2-4FAB-4C87-98D8-F5C57E18DB5F}"/>
              </a:ext>
            </a:extLst>
          </p:cNvPr>
          <p:cNvCxnSpPr>
            <a:cxnSpLocks/>
          </p:cNvCxnSpPr>
          <p:nvPr/>
        </p:nvCxnSpPr>
        <p:spPr>
          <a:xfrm>
            <a:off x="152400" y="495300"/>
            <a:ext cx="11887200" cy="4596245"/>
          </a:xfrm>
          <a:prstGeom prst="line">
            <a:avLst/>
          </a:prstGeom>
          <a:ln>
            <a:solidFill>
              <a:srgbClr val="DB3E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E4EC3597-0A44-400B-B642-96957716A0A7}"/>
              </a:ext>
            </a:extLst>
          </p:cNvPr>
          <p:cNvCxnSpPr>
            <a:cxnSpLocks/>
          </p:cNvCxnSpPr>
          <p:nvPr/>
        </p:nvCxnSpPr>
        <p:spPr>
          <a:xfrm>
            <a:off x="152400" y="5015345"/>
            <a:ext cx="11915775" cy="76200"/>
          </a:xfrm>
          <a:prstGeom prst="line">
            <a:avLst/>
          </a:prstGeom>
          <a:ln>
            <a:solidFill>
              <a:srgbClr val="DB3E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xmlns="" id="{1E82A325-F461-4EBC-95A9-503BB43C9D46}"/>
              </a:ext>
            </a:extLst>
          </p:cNvPr>
          <p:cNvCxnSpPr>
            <a:endCxn id="6" idx="2"/>
          </p:cNvCxnSpPr>
          <p:nvPr/>
        </p:nvCxnSpPr>
        <p:spPr>
          <a:xfrm>
            <a:off x="6095999" y="5053445"/>
            <a:ext cx="1" cy="1709305"/>
          </a:xfrm>
          <a:prstGeom prst="line">
            <a:avLst/>
          </a:prstGeom>
          <a:ln>
            <a:solidFill>
              <a:srgbClr val="DB3EA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1B27D237-ABC9-489C-A1F7-48325763E962}"/>
              </a:ext>
            </a:extLst>
          </p:cNvPr>
          <p:cNvSpPr txBox="1"/>
          <p:nvPr/>
        </p:nvSpPr>
        <p:spPr>
          <a:xfrm>
            <a:off x="358462" y="5055862"/>
            <a:ext cx="25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DORES </a:t>
            </a:r>
            <a:r>
              <a:rPr lang="pt-BR" dirty="0"/>
              <a:t>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xmlns="" id="{4F43D1C0-E0A4-4D9F-98CD-DEA244B4F00C}"/>
              </a:ext>
            </a:extLst>
          </p:cNvPr>
          <p:cNvSpPr txBox="1"/>
          <p:nvPr/>
        </p:nvSpPr>
        <p:spPr>
          <a:xfrm>
            <a:off x="6234112" y="5057608"/>
            <a:ext cx="365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Quais são as </a:t>
            </a:r>
            <a:r>
              <a:rPr lang="pt-BR" b="1" dirty="0"/>
              <a:t>NECESSIDADES </a:t>
            </a:r>
            <a:r>
              <a:rPr lang="pt-BR" dirty="0"/>
              <a:t>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FBCA6C70-DDD7-443C-B8D6-9819A21096BD}"/>
              </a:ext>
            </a:extLst>
          </p:cNvPr>
          <p:cNvSpPr txBox="1"/>
          <p:nvPr/>
        </p:nvSpPr>
        <p:spPr>
          <a:xfrm>
            <a:off x="5149847" y="2112081"/>
            <a:ext cx="205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PENSA E SENTE 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xmlns="" id="{BEDCCD52-9AC7-4BB3-A264-1368D8DC2893}"/>
              </a:ext>
            </a:extLst>
          </p:cNvPr>
          <p:cNvSpPr txBox="1"/>
          <p:nvPr/>
        </p:nvSpPr>
        <p:spPr>
          <a:xfrm>
            <a:off x="6352707" y="2570656"/>
            <a:ext cx="67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VÊ ?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xmlns="" id="{7AF293A6-995F-4CA1-8A53-9476F18E532B}"/>
              </a:ext>
            </a:extLst>
          </p:cNvPr>
          <p:cNvSpPr txBox="1"/>
          <p:nvPr/>
        </p:nvSpPr>
        <p:spPr>
          <a:xfrm>
            <a:off x="4842959" y="2570656"/>
            <a:ext cx="1002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OUVE ?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xmlns="" id="{68CE6756-08BC-4CB5-AC8F-3DE9E704FCA7}"/>
              </a:ext>
            </a:extLst>
          </p:cNvPr>
          <p:cNvSpPr txBox="1"/>
          <p:nvPr/>
        </p:nvSpPr>
        <p:spPr>
          <a:xfrm>
            <a:off x="5315616" y="3029231"/>
            <a:ext cx="158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FALA E </a:t>
            </a:r>
            <a:r>
              <a:rPr lang="pt-BR" dirty="0" smtClean="0"/>
              <a:t>FAZ ?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xmlns="" id="{42A71A62-A69B-45AC-BC92-06AD38059AEB}"/>
              </a:ext>
            </a:extLst>
          </p:cNvPr>
          <p:cNvSpPr txBox="1"/>
          <p:nvPr/>
        </p:nvSpPr>
        <p:spPr>
          <a:xfrm>
            <a:off x="7961385" y="2098438"/>
            <a:ext cx="40849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Redes sociais(</a:t>
            </a:r>
            <a:r>
              <a:rPr lang="pt-BR" sz="1600" dirty="0" err="1"/>
              <a:t>Tik</a:t>
            </a:r>
            <a:r>
              <a:rPr lang="pt-BR" sz="1600" dirty="0"/>
              <a:t> Tok, Instagram, Facebook).</a:t>
            </a:r>
          </a:p>
          <a:p>
            <a:r>
              <a:rPr lang="pt-BR" sz="1600" dirty="0" smtClean="0"/>
              <a:t>       Market </a:t>
            </a:r>
            <a:r>
              <a:rPr lang="pt-BR" sz="1600" dirty="0" err="1"/>
              <a:t>Place</a:t>
            </a:r>
            <a:r>
              <a:rPr lang="pt-BR" sz="1600" dirty="0"/>
              <a:t>(Facebook, OLX)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Jornal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Filmes \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err="1" smtClean="0"/>
              <a:t>Whatsapp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  <a:p>
            <a:endParaRPr lang="pt-BR" sz="16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xmlns="" id="{2E26C4BB-3F48-472A-AFD5-6E0E68A5BD2F}"/>
              </a:ext>
            </a:extLst>
          </p:cNvPr>
          <p:cNvSpPr txBox="1"/>
          <p:nvPr/>
        </p:nvSpPr>
        <p:spPr>
          <a:xfrm>
            <a:off x="828766" y="2404844"/>
            <a:ext cx="3176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Noticias politicas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As(os)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amigas e amigos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endParaRPr lang="pt-BR" sz="160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xmlns="" id="{848E44E1-191F-4918-86B4-4808343804A0}"/>
              </a:ext>
            </a:extLst>
          </p:cNvPr>
          <p:cNvSpPr txBox="1"/>
          <p:nvPr/>
        </p:nvSpPr>
        <p:spPr>
          <a:xfrm>
            <a:off x="3543013" y="847706"/>
            <a:ext cx="28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Dores no corpo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Estresse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</a:t>
            </a:r>
            <a:r>
              <a:rPr lang="pt-BR" sz="1600" dirty="0" smtClean="0"/>
              <a:t>Ansiedade</a:t>
            </a:r>
            <a:endParaRPr lang="pt-BR" sz="16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51D5D471-E281-4681-8746-5E36E5A851F5}"/>
              </a:ext>
            </a:extLst>
          </p:cNvPr>
          <p:cNvSpPr txBox="1"/>
          <p:nvPr/>
        </p:nvSpPr>
        <p:spPr>
          <a:xfrm>
            <a:off x="4703439" y="3636244"/>
            <a:ext cx="3976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Vendas de produtos ou serviços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sobre 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Trabalha em excesso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Fala com muitas pessoas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xmlns="" id="{A8ACBED5-51E9-4721-8AC4-05EEA68FE2FB}"/>
              </a:ext>
            </a:extLst>
          </p:cNvPr>
          <p:cNvSpPr txBox="1"/>
          <p:nvPr/>
        </p:nvSpPr>
        <p:spPr>
          <a:xfrm>
            <a:off x="428669" y="5555363"/>
            <a:ext cx="39762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organização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Muitas tarefas simultâneas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tempo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Falta de distribuição de tarefas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xmlns="" id="{9963E216-4D5C-48AE-87D3-EE58AF318505}"/>
              </a:ext>
            </a:extLst>
          </p:cNvPr>
          <p:cNvSpPr txBox="1"/>
          <p:nvPr/>
        </p:nvSpPr>
        <p:spPr>
          <a:xfrm>
            <a:off x="6234112" y="5495093"/>
            <a:ext cx="58054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Precisa de uma sistema de gerenciamento para ajudar na organização de tarefas e controle de produtos</a:t>
            </a:r>
            <a:r>
              <a:rPr lang="pt-BR" sz="1600" dirty="0" smtClean="0"/>
              <a:t>.</a:t>
            </a: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Obter controle simplificado e direto de tudo o que entra e </a:t>
            </a:r>
            <a:r>
              <a:rPr lang="pt-BR" sz="1600" dirty="0" smtClean="0"/>
              <a:t>sai de </a:t>
            </a:r>
            <a:r>
              <a:rPr lang="pt-BR" sz="1600" dirty="0"/>
              <a:t>dentro da empresa.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xmlns="" id="{848E44E1-191F-4918-86B4-4808343804A0}"/>
              </a:ext>
            </a:extLst>
          </p:cNvPr>
          <p:cNvSpPr txBox="1"/>
          <p:nvPr/>
        </p:nvSpPr>
        <p:spPr>
          <a:xfrm>
            <a:off x="6092420" y="851770"/>
            <a:ext cx="2862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Sente  </a:t>
            </a:r>
            <a:r>
              <a:rPr lang="pt-BR" sz="1600" dirty="0"/>
              <a:t>Cansaço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Sente  Pressionada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Pensa no futuro</a:t>
            </a:r>
          </a:p>
        </p:txBody>
      </p:sp>
    </p:spTree>
    <p:extLst>
      <p:ext uri="{BB962C8B-B14F-4D97-AF65-F5344CB8AC3E}">
        <p14:creationId xmlns:p14="http://schemas.microsoft.com/office/powerpoint/2010/main" val="223186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5">
            <a:extLst>
              <a:ext uri="{FF2B5EF4-FFF2-40B4-BE49-F238E27FC236}">
                <a16:creationId xmlns:a16="http://schemas.microsoft.com/office/drawing/2014/main" xmlns="" id="{FBFC9F05-42CB-4663-9738-6A830E14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352" y="50502"/>
            <a:ext cx="10554448" cy="660473"/>
          </a:xfrm>
          <a:ln>
            <a:solidFill>
              <a:srgbClr val="DB3EAF"/>
            </a:solidFill>
          </a:ln>
        </p:spPr>
        <p:txBody>
          <a:bodyPr>
            <a:normAutofit fontScale="90000"/>
          </a:bodyPr>
          <a:lstStyle/>
          <a:p>
            <a:r>
              <a:rPr lang="pt-BR" dirty="0"/>
              <a:t>Jornada - Simplificada</a:t>
            </a:r>
          </a:p>
        </p:txBody>
      </p:sp>
      <p:sp>
        <p:nvSpPr>
          <p:cNvPr id="5" name="Seta: Pentágono 39">
            <a:extLst>
              <a:ext uri="{FF2B5EF4-FFF2-40B4-BE49-F238E27FC236}">
                <a16:creationId xmlns:a16="http://schemas.microsoft.com/office/drawing/2014/main" xmlns="" id="{7A5E176E-AA3B-4B6E-AE29-195BD6366D37}"/>
              </a:ext>
            </a:extLst>
          </p:cNvPr>
          <p:cNvSpPr/>
          <p:nvPr/>
        </p:nvSpPr>
        <p:spPr>
          <a:xfrm>
            <a:off x="3054600" y="996615"/>
            <a:ext cx="2037351" cy="573368"/>
          </a:xfrm>
          <a:prstGeom prst="homePlate">
            <a:avLst/>
          </a:prstGeom>
          <a:solidFill>
            <a:srgbClr val="605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xmlns="" id="{A8AD9801-F73F-4FF4-AD2D-E89ABBB7D0F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xmlns="" id="{C2EABCFD-DF70-4F16-AD1B-2E16D3CBCDB4}"/>
              </a:ext>
            </a:extLst>
          </p:cNvPr>
          <p:cNvSpPr/>
          <p:nvPr/>
        </p:nvSpPr>
        <p:spPr>
          <a:xfrm>
            <a:off x="3054600" y="1821034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Ação 3 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B27F9872-88B9-49C8-9870-E721BFE687D5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xmlns="" id="{97711B2C-6CD3-470D-AA36-229EC801CCD1}"/>
              </a:ext>
            </a:extLst>
          </p:cNvPr>
          <p:cNvSpPr/>
          <p:nvPr/>
        </p:nvSpPr>
        <p:spPr>
          <a:xfrm>
            <a:off x="672352" y="940464"/>
            <a:ext cx="21849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Fases </a:t>
            </a:r>
            <a:r>
              <a:rPr lang="pt-BR" sz="1600" b="1" dirty="0">
                <a:solidFill>
                  <a:srgbClr val="E6005A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32D853A9-2996-41B9-BDE6-AC13EBC374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pic>
        <p:nvPicPr>
          <p:cNvPr id="11" name="Gráfico 48" descr="Rosto surpreso sem preenchimento ">
            <a:extLst>
              <a:ext uri="{FF2B5EF4-FFF2-40B4-BE49-F238E27FC236}">
                <a16:creationId xmlns:a16="http://schemas.microsoft.com/office/drawing/2014/main" xmlns="" id="{75C24F49-359D-4FB9-AF27-0954A5DF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99505" y="2874106"/>
            <a:ext cx="914400" cy="9144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6C1FC3A8-D29F-416C-8866-FFBFF6CFA21F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xmlns="" id="{5F72E0CD-6E7D-4BE3-B122-0FDE0DB13C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38E392A5-D5C4-4E93-81B3-2C2DDE0DF481}"/>
              </a:ext>
            </a:extLst>
          </p:cNvPr>
          <p:cNvSpPr/>
          <p:nvPr/>
        </p:nvSpPr>
        <p:spPr>
          <a:xfrm>
            <a:off x="3142832" y="4267456"/>
            <a:ext cx="20373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Pensamento 3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B0E22083-FDC6-42DB-8F22-3D295395355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32B9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xmlns="" id="{0AFE6135-8811-4A6E-833E-9E842EBC667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 dirty="0">
                <a:solidFill>
                  <a:srgbClr val="E6005A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xmlns="" id="{11053D1A-6F2A-4187-BDDA-F16CCFD2FB8A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E6005A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 dirty="0">
                <a:solidFill>
                  <a:srgbClr val="E6005A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xmlns="" id="{88C73EF7-0221-4C9D-8984-1DB5E5329B28}"/>
              </a:ext>
            </a:extLst>
          </p:cNvPr>
          <p:cNvSpPr/>
          <p:nvPr/>
        </p:nvSpPr>
        <p:spPr>
          <a:xfrm>
            <a:off x="3142831" y="5658267"/>
            <a:ext cx="2037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isso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dirty="0">
                <a:latin typeface="Exo 2" panose="00000500000000000000" pitchFamily="50" charset="0"/>
              </a:rPr>
              <a:t>Fazer aquilo</a:t>
            </a:r>
          </a:p>
        </p:txBody>
      </p:sp>
      <p:sp>
        <p:nvSpPr>
          <p:cNvPr id="19" name="Seta: Pentágono 56">
            <a:extLst>
              <a:ext uri="{FF2B5EF4-FFF2-40B4-BE49-F238E27FC236}">
                <a16:creationId xmlns:a16="http://schemas.microsoft.com/office/drawing/2014/main" xmlns="" id="{7F002D23-EA12-4C3E-8CD9-8A8226298C53}"/>
              </a:ext>
            </a:extLst>
          </p:cNvPr>
          <p:cNvSpPr/>
          <p:nvPr/>
        </p:nvSpPr>
        <p:spPr>
          <a:xfrm>
            <a:off x="5180182" y="983236"/>
            <a:ext cx="2037351" cy="573368"/>
          </a:xfrm>
          <a:prstGeom prst="homePlate">
            <a:avLst/>
          </a:prstGeom>
          <a:solidFill>
            <a:srgbClr val="605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sp>
        <p:nvSpPr>
          <p:cNvPr id="20" name="Seta: Pentágono 57">
            <a:extLst>
              <a:ext uri="{FF2B5EF4-FFF2-40B4-BE49-F238E27FC236}">
                <a16:creationId xmlns:a16="http://schemas.microsoft.com/office/drawing/2014/main" xmlns="" id="{0CCDB0CF-AE1B-43FB-B894-DA318A573E45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605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sp>
        <p:nvSpPr>
          <p:cNvPr id="21" name="Seta: Pentágono 58">
            <a:extLst>
              <a:ext uri="{FF2B5EF4-FFF2-40B4-BE49-F238E27FC236}">
                <a16:creationId xmlns:a16="http://schemas.microsoft.com/office/drawing/2014/main" xmlns="" id="{0BB13E62-EB58-4BCD-B51B-6701A40573A6}"/>
              </a:ext>
            </a:extLst>
          </p:cNvPr>
          <p:cNvSpPr/>
          <p:nvPr/>
        </p:nvSpPr>
        <p:spPr>
          <a:xfrm>
            <a:off x="9431346" y="973689"/>
            <a:ext cx="2037351" cy="573368"/>
          </a:xfrm>
          <a:prstGeom prst="homePlate">
            <a:avLst/>
          </a:prstGeom>
          <a:solidFill>
            <a:srgbClr val="605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FASES UTILIZADOR</a:t>
            </a:r>
          </a:p>
        </p:txBody>
      </p:sp>
      <p:pic>
        <p:nvPicPr>
          <p:cNvPr id="22" name="Gráfico 73" descr="Envelope">
            <a:extLst>
              <a:ext uri="{FF2B5EF4-FFF2-40B4-BE49-F238E27FC236}">
                <a16:creationId xmlns:a16="http://schemas.microsoft.com/office/drawing/2014/main" xmlns="" id="{705BD92E-401D-430E-BC8C-783C8215BA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-1156625" y="-203425"/>
            <a:ext cx="914400" cy="914400"/>
          </a:xfrm>
          <a:prstGeom prst="rect">
            <a:avLst/>
          </a:prstGeom>
        </p:spPr>
      </p:pic>
      <p:pic>
        <p:nvPicPr>
          <p:cNvPr id="23" name="Gráfico 74" descr="Baixar da nuvem">
            <a:extLst>
              <a:ext uri="{FF2B5EF4-FFF2-40B4-BE49-F238E27FC236}">
                <a16:creationId xmlns:a16="http://schemas.microsoft.com/office/drawing/2014/main" xmlns="" id="{E889898B-07D7-4A93-9022-99313B410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-1206301" y="2705477"/>
            <a:ext cx="914400" cy="914400"/>
          </a:xfrm>
          <a:prstGeom prst="rect">
            <a:avLst/>
          </a:prstGeom>
        </p:spPr>
      </p:pic>
      <p:pic>
        <p:nvPicPr>
          <p:cNvPr id="24" name="Gráfico 75" descr="Call center">
            <a:extLst>
              <a:ext uri="{FF2B5EF4-FFF2-40B4-BE49-F238E27FC236}">
                <a16:creationId xmlns:a16="http://schemas.microsoft.com/office/drawing/2014/main" xmlns="" id="{809ADB87-B26C-4F66-9B09-86E09B718F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206301" y="700633"/>
            <a:ext cx="914400" cy="914400"/>
          </a:xfrm>
          <a:prstGeom prst="rect">
            <a:avLst/>
          </a:prstGeom>
        </p:spPr>
      </p:pic>
      <p:pic>
        <p:nvPicPr>
          <p:cNvPr id="25" name="Gráfico 76" descr="Fala">
            <a:extLst>
              <a:ext uri="{FF2B5EF4-FFF2-40B4-BE49-F238E27FC236}">
                <a16:creationId xmlns:a16="http://schemas.microsoft.com/office/drawing/2014/main" xmlns="" id="{B80393A4-CD8B-4216-A968-72EE521BFA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-1206301" y="1791077"/>
            <a:ext cx="914400" cy="914400"/>
          </a:xfrm>
          <a:prstGeom prst="rect">
            <a:avLst/>
          </a:prstGeom>
        </p:spPr>
      </p:pic>
      <p:pic>
        <p:nvPicPr>
          <p:cNvPr id="26" name="Gráfico 77" descr="Rosto sorridente sem preenchimento ">
            <a:extLst>
              <a:ext uri="{FF2B5EF4-FFF2-40B4-BE49-F238E27FC236}">
                <a16:creationId xmlns:a16="http://schemas.microsoft.com/office/drawing/2014/main" xmlns="" id="{C0027FE7-FDE9-473F-ADAF-1281A7BD417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2345328" y="2973565"/>
            <a:ext cx="914400" cy="914400"/>
          </a:xfrm>
          <a:prstGeom prst="rect">
            <a:avLst/>
          </a:prstGeom>
        </p:spPr>
      </p:pic>
      <p:pic>
        <p:nvPicPr>
          <p:cNvPr id="27" name="Gráfico 78" descr="Rosto neutro sem preenchimento ">
            <a:extLst>
              <a:ext uri="{FF2B5EF4-FFF2-40B4-BE49-F238E27FC236}">
                <a16:creationId xmlns:a16="http://schemas.microsoft.com/office/drawing/2014/main" xmlns="" id="{D1E4C346-AACD-4ABA-9540-6EE52F5A83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2345328" y="1958628"/>
            <a:ext cx="914400" cy="914400"/>
          </a:xfrm>
          <a:prstGeom prst="rect">
            <a:avLst/>
          </a:prstGeom>
        </p:spPr>
      </p:pic>
      <p:pic>
        <p:nvPicPr>
          <p:cNvPr id="28" name="Gráfico 79" descr="Rosto triste sem preenchimento ">
            <a:extLst>
              <a:ext uri="{FF2B5EF4-FFF2-40B4-BE49-F238E27FC236}">
                <a16:creationId xmlns:a16="http://schemas.microsoft.com/office/drawing/2014/main" xmlns="" id="{5E638E41-AE51-4FCB-918B-4D93C61F335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2345328" y="981211"/>
            <a:ext cx="914400" cy="914400"/>
          </a:xfrm>
          <a:prstGeom prst="rect">
            <a:avLst/>
          </a:prstGeom>
        </p:spPr>
      </p:pic>
      <p:pic>
        <p:nvPicPr>
          <p:cNvPr id="29" name="Gráfico 80" descr="Rosto sorrindo sem preenchimento ">
            <a:extLst>
              <a:ext uri="{FF2B5EF4-FFF2-40B4-BE49-F238E27FC236}">
                <a16:creationId xmlns:a16="http://schemas.microsoft.com/office/drawing/2014/main" xmlns="" id="{72C5BDBD-5C3F-4A7A-A02D-0828B0C77AE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2345328" y="0"/>
            <a:ext cx="914400" cy="914400"/>
          </a:xfrm>
          <a:prstGeom prst="rect">
            <a:avLst/>
          </a:prstGeom>
        </p:spPr>
      </p:pic>
      <p:pic>
        <p:nvPicPr>
          <p:cNvPr id="30" name="Gráfico 81" descr="Rosto sorridente sem preenchimento ">
            <a:extLst>
              <a:ext uri="{FF2B5EF4-FFF2-40B4-BE49-F238E27FC236}">
                <a16:creationId xmlns:a16="http://schemas.microsoft.com/office/drawing/2014/main" xmlns="" id="{268105E5-E4E0-44B5-A69D-8326F3F692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2345328" y="39804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5973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0</TotalTime>
  <Words>196</Words>
  <Application>Microsoft Office PowerPoint</Application>
  <PresentationFormat>Widescreen</PresentationFormat>
  <Paragraphs>59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Arial Rounded MT Bold</vt:lpstr>
      <vt:lpstr>Calibri</vt:lpstr>
      <vt:lpstr>Exo 2</vt:lpstr>
      <vt:lpstr>Gill Sans MT</vt:lpstr>
      <vt:lpstr>Pacote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Jornada - Simplificada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2022-02-23T03:27:47Z</dcterms:created>
  <dcterms:modified xsi:type="dcterms:W3CDTF">2022-02-28T00:09:55Z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