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6" r:id="rId7"/>
    <p:sldId id="263" r:id="rId8"/>
    <p:sldId id="262" r:id="rId9"/>
    <p:sldId id="264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2F1"/>
    <a:srgbClr val="FFFFFF"/>
    <a:srgbClr val="3E00FF"/>
    <a:srgbClr val="3A3A52"/>
    <a:srgbClr val="22142B"/>
    <a:srgbClr val="DB3EAF"/>
    <a:srgbClr val="605FAB"/>
    <a:srgbClr val="29284C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09/03/2022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09/03/2022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09/03/2022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78042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2529" y="3613803"/>
            <a:ext cx="322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3A3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Certo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41" y="362098"/>
            <a:ext cx="6858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29" y="1146463"/>
            <a:ext cx="4897212" cy="16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082390" y="143034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563454" y="417789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759449" y="4177889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781286" y="1479213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8480182" y="1430340"/>
            <a:ext cx="2380527" cy="2404151"/>
          </a:xfrm>
          <a:prstGeom prst="ellipse">
            <a:avLst/>
          </a:prstGeom>
          <a:solidFill>
            <a:srgbClr val="3E00FF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595702" y="88770"/>
            <a:ext cx="500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Rounded MT Bold" panose="020F0704030504030204" pitchFamily="34" charset="0"/>
              </a:rPr>
              <a:t>Quem somos nós 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595702" y="796656"/>
            <a:ext cx="4662927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B7D3B-3662-40F3-916B-ECE75CA7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7FD2C8-55CC-4572-96A6-EA4449DF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Contextualização (quantas empresas abriram no brasil)</a:t>
            </a:r>
          </a:p>
          <a:p>
            <a:r>
              <a:rPr lang="pt-BR" dirty="0"/>
              <a:t>ERP: o que é, para que serve, benefícios da utilização.</a:t>
            </a:r>
          </a:p>
          <a:p>
            <a:r>
              <a:rPr lang="pt-BR" dirty="0"/>
              <a:t>Desenho </a:t>
            </a:r>
            <a:r>
              <a:rPr lang="pt-BR"/>
              <a:t>de solução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5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D2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" y="102053"/>
            <a:ext cx="11829143" cy="66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2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286445" cy="6858000"/>
          </a:xfrm>
          <a:prstGeom prst="rect">
            <a:avLst/>
          </a:prstGeom>
          <a:solidFill>
            <a:srgbClr val="DAD2F1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3BE1DA-E535-4405-B036-6B00872BAFF7}"/>
              </a:ext>
            </a:extLst>
          </p:cNvPr>
          <p:cNvSpPr txBox="1"/>
          <p:nvPr/>
        </p:nvSpPr>
        <p:spPr>
          <a:xfrm>
            <a:off x="152399" y="95250"/>
            <a:ext cx="31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/>
              <a:t>Nome </a:t>
            </a:r>
            <a:r>
              <a:rPr lang="pt-BR" u="sng" dirty="0"/>
              <a:t>:</a:t>
            </a:r>
            <a:r>
              <a:rPr lang="pt-BR" dirty="0"/>
              <a:t>   Maria Aparecida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5257E-7D68-4E7A-99CF-63B421CADC99}"/>
              </a:ext>
            </a:extLst>
          </p:cNvPr>
          <p:cNvSpPr txBox="1"/>
          <p:nvPr/>
        </p:nvSpPr>
        <p:spPr>
          <a:xfrm>
            <a:off x="3543013" y="10839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 :   30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6303CD-6853-4C26-972E-5869653395CC}"/>
              </a:ext>
            </a:extLst>
          </p:cNvPr>
          <p:cNvSpPr/>
          <p:nvPr/>
        </p:nvSpPr>
        <p:spPr>
          <a:xfrm>
            <a:off x="138112" y="495300"/>
            <a:ext cx="11915775" cy="6267450"/>
          </a:xfrm>
          <a:prstGeom prst="rect">
            <a:avLst/>
          </a:prstGeom>
          <a:solidFill>
            <a:schemeClr val="bg1"/>
          </a:solidFill>
          <a:ln>
            <a:solidFill>
              <a:srgbClr val="3E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190080B-252D-4451-B7C2-91B9D57E2D35}"/>
              </a:ext>
            </a:extLst>
          </p:cNvPr>
          <p:cNvCxnSpPr>
            <a:cxnSpLocks/>
          </p:cNvCxnSpPr>
          <p:nvPr/>
        </p:nvCxnSpPr>
        <p:spPr>
          <a:xfrm flipV="1">
            <a:off x="138112" y="495300"/>
            <a:ext cx="11915775" cy="452004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36359E2-4FAB-4C87-98D8-F5C57E18DB5F}"/>
              </a:ext>
            </a:extLst>
          </p:cNvPr>
          <p:cNvCxnSpPr>
            <a:cxnSpLocks/>
          </p:cNvCxnSpPr>
          <p:nvPr/>
        </p:nvCxnSpPr>
        <p:spPr>
          <a:xfrm>
            <a:off x="152400" y="495300"/>
            <a:ext cx="11887200" cy="459624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4EC3597-0A44-400B-B642-96957716A0A7}"/>
              </a:ext>
            </a:extLst>
          </p:cNvPr>
          <p:cNvCxnSpPr>
            <a:cxnSpLocks/>
          </p:cNvCxnSpPr>
          <p:nvPr/>
        </p:nvCxnSpPr>
        <p:spPr>
          <a:xfrm>
            <a:off x="152400" y="5015345"/>
            <a:ext cx="11915775" cy="7620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E82A325-F461-4EBC-95A9-503BB43C9D46}"/>
              </a:ext>
            </a:extLst>
          </p:cNvPr>
          <p:cNvCxnSpPr>
            <a:endCxn id="6" idx="2"/>
          </p:cNvCxnSpPr>
          <p:nvPr/>
        </p:nvCxnSpPr>
        <p:spPr>
          <a:xfrm>
            <a:off x="6095999" y="5053445"/>
            <a:ext cx="1" cy="1709305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27D237-ABC9-489C-A1F7-48325763E962}"/>
              </a:ext>
            </a:extLst>
          </p:cNvPr>
          <p:cNvSpPr txBox="1"/>
          <p:nvPr/>
        </p:nvSpPr>
        <p:spPr>
          <a:xfrm>
            <a:off x="358462" y="5055862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DORES </a:t>
            </a:r>
            <a:r>
              <a:rPr lang="pt-BR" dirty="0"/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F43D1C0-E0A4-4D9F-98CD-DEA244B4F00C}"/>
              </a:ext>
            </a:extLst>
          </p:cNvPr>
          <p:cNvSpPr txBox="1"/>
          <p:nvPr/>
        </p:nvSpPr>
        <p:spPr>
          <a:xfrm>
            <a:off x="6234112" y="5057608"/>
            <a:ext cx="365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NECESSIDADES </a:t>
            </a:r>
            <a:r>
              <a:rPr lang="pt-BR" dirty="0"/>
              <a:t>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CA6C70-DDD7-443C-B8D6-9819A21096BD}"/>
              </a:ext>
            </a:extLst>
          </p:cNvPr>
          <p:cNvSpPr txBox="1"/>
          <p:nvPr/>
        </p:nvSpPr>
        <p:spPr>
          <a:xfrm>
            <a:off x="5149847" y="2112081"/>
            <a:ext cx="20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PENSA E SENTE 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DCCD52-9AC7-4BB3-A264-1368D8DC2893}"/>
              </a:ext>
            </a:extLst>
          </p:cNvPr>
          <p:cNvSpPr txBox="1"/>
          <p:nvPr/>
        </p:nvSpPr>
        <p:spPr>
          <a:xfrm>
            <a:off x="6405707" y="2570656"/>
            <a:ext cx="6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VÊ 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F293A6-995F-4CA1-8A53-9476F18E532B}"/>
              </a:ext>
            </a:extLst>
          </p:cNvPr>
          <p:cNvSpPr txBox="1"/>
          <p:nvPr/>
        </p:nvSpPr>
        <p:spPr>
          <a:xfrm>
            <a:off x="4842959" y="2570656"/>
            <a:ext cx="100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OUVE 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CE6756-08BC-4CB5-AC8F-3DE9E704FCA7}"/>
              </a:ext>
            </a:extLst>
          </p:cNvPr>
          <p:cNvSpPr txBox="1"/>
          <p:nvPr/>
        </p:nvSpPr>
        <p:spPr>
          <a:xfrm>
            <a:off x="5315616" y="3029231"/>
            <a:ext cx="15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FALA E FAZ 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A71A62-A69B-45AC-BC92-06AD38059AEB}"/>
              </a:ext>
            </a:extLst>
          </p:cNvPr>
          <p:cNvSpPr txBox="1"/>
          <p:nvPr/>
        </p:nvSpPr>
        <p:spPr>
          <a:xfrm>
            <a:off x="7961757" y="2131702"/>
            <a:ext cx="4324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Redes sociais (</a:t>
            </a:r>
            <a:r>
              <a:rPr lang="pt-BR" sz="1600" dirty="0" err="1"/>
              <a:t>TikTok</a:t>
            </a:r>
            <a:r>
              <a:rPr lang="pt-BR" sz="1600" dirty="0"/>
              <a:t>, Instagram, Facebook)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MarketPlace</a:t>
            </a:r>
            <a:r>
              <a:rPr lang="pt-BR" sz="1600" dirty="0"/>
              <a:t> (Facebook, OLX)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Filmes \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Whatsapp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Televisão (Jornal)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E26C4BB-3F48-472A-AFD5-6E0E68A5BD2F}"/>
              </a:ext>
            </a:extLst>
          </p:cNvPr>
          <p:cNvSpPr txBox="1"/>
          <p:nvPr/>
        </p:nvSpPr>
        <p:spPr>
          <a:xfrm>
            <a:off x="741808" y="2155158"/>
            <a:ext cx="3176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Noticias politicas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As(os)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amigas e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Músicas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Rádio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Podcast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1D5D471-E281-4681-8746-5E36E5A851F5}"/>
              </a:ext>
            </a:extLst>
          </p:cNvPr>
          <p:cNvSpPr txBox="1"/>
          <p:nvPr/>
        </p:nvSpPr>
        <p:spPr>
          <a:xfrm>
            <a:off x="2868669" y="3902039"/>
            <a:ext cx="348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Faz vendas de produtos ou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Faz trabalhos excessivos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Faz pesquisas de novas tendencias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ACBED5-51E9-4721-8AC4-05EEA68FE2FB}"/>
              </a:ext>
            </a:extLst>
          </p:cNvPr>
          <p:cNvSpPr txBox="1"/>
          <p:nvPr/>
        </p:nvSpPr>
        <p:spPr>
          <a:xfrm>
            <a:off x="321796" y="5379116"/>
            <a:ext cx="4484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Medo do empreendimento não dar certo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Orçamento limitado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Possibilidade de faltar coisas no estoque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Medo de se machucar ou ficar doente e não poder trabalhar.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Muitas tarefas simultâneas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963E216-4D5C-48AE-87D3-EE58AF318505}"/>
              </a:ext>
            </a:extLst>
          </p:cNvPr>
          <p:cNvSpPr txBox="1"/>
          <p:nvPr/>
        </p:nvSpPr>
        <p:spPr>
          <a:xfrm>
            <a:off x="6234112" y="5439677"/>
            <a:ext cx="5805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Melhor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Mais responsabilidade com gastos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Empreendimento dar certo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Mais fluxo de caixa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48E44E1-191F-4918-86B4-4808343804A0}"/>
              </a:ext>
            </a:extLst>
          </p:cNvPr>
          <p:cNvSpPr txBox="1"/>
          <p:nvPr/>
        </p:nvSpPr>
        <p:spPr>
          <a:xfrm>
            <a:off x="3543013" y="579858"/>
            <a:ext cx="2862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Dores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Estresse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Ansiedade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Pressionada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48E44E1-191F-4918-86B4-4808343804A0}"/>
              </a:ext>
            </a:extLst>
          </p:cNvPr>
          <p:cNvSpPr txBox="1"/>
          <p:nvPr/>
        </p:nvSpPr>
        <p:spPr>
          <a:xfrm>
            <a:off x="6092420" y="583922"/>
            <a:ext cx="2862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 no futuro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 na família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 na própria saúde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 em dinheiro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DEC5C2D-DD94-4B8A-B6B4-0149A21BE1B2}"/>
              </a:ext>
            </a:extLst>
          </p:cNvPr>
          <p:cNvSpPr txBox="1"/>
          <p:nvPr/>
        </p:nvSpPr>
        <p:spPr>
          <a:xfrm>
            <a:off x="6479847" y="3896626"/>
            <a:ext cx="3108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sobre 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com muitas pessoas sobre perspectivas de vida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sobre empreendimentos</a:t>
            </a:r>
          </a:p>
        </p:txBody>
      </p:sp>
    </p:spTree>
    <p:extLst>
      <p:ext uri="{BB962C8B-B14F-4D97-AF65-F5344CB8AC3E}">
        <p14:creationId xmlns:p14="http://schemas.microsoft.com/office/powerpoint/2010/main" val="223186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3"/>
            <a:ext cx="10554448" cy="525566"/>
          </a:xfrm>
          <a:solidFill>
            <a:srgbClr val="DAD2F1"/>
          </a:solidFill>
          <a:ln>
            <a:solidFill>
              <a:srgbClr val="3E00FF"/>
            </a:solidFill>
          </a:ln>
        </p:spPr>
        <p:txBody>
          <a:bodyPr>
            <a:normAutofit fontScale="90000"/>
          </a:bodyPr>
          <a:lstStyle/>
          <a:p>
            <a:r>
              <a:rPr lang="pt-BR" dirty="0"/>
              <a:t>Jornada do usuário</a:t>
            </a:r>
          </a:p>
        </p:txBody>
      </p:sp>
      <p:sp>
        <p:nvSpPr>
          <p:cNvPr id="5" name="Seta: Pentágono 39">
            <a:extLst>
              <a:ext uri="{FF2B5EF4-FFF2-40B4-BE49-F238E27FC236}">
                <a16:creationId xmlns:a16="http://schemas.microsoft.com/office/drawing/2014/main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 O SITE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2906643" y="2012921"/>
            <a:ext cx="2125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Procura o site na barra de pesquisa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Fases </a:t>
            </a:r>
            <a:r>
              <a:rPr lang="pt-BR" sz="1600" b="1" dirty="0"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D853A9-2996-41B9-BDE6-AC13EBC37446}"/>
              </a:ext>
            </a:extLst>
          </p:cNvPr>
          <p:cNvSpPr/>
          <p:nvPr/>
        </p:nvSpPr>
        <p:spPr>
          <a:xfrm>
            <a:off x="672352" y="1765933"/>
            <a:ext cx="2184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11" name="Gráfico 48" descr="Rosto surpreso sem preenchimento ">
            <a:extLst>
              <a:ext uri="{FF2B5EF4-FFF2-40B4-BE49-F238E27FC236}">
                <a16:creationId xmlns:a16="http://schemas.microsoft.com/office/drawing/2014/main" id="{75C24F49-359D-4FB9-AF27-0954A5DF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4589" y="2962597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C1FC3A8-D29F-416C-8866-FFBFF6CFA21F}"/>
              </a:ext>
            </a:extLst>
          </p:cNvPr>
          <p:cNvSpPr/>
          <p:nvPr/>
        </p:nvSpPr>
        <p:spPr>
          <a:xfrm>
            <a:off x="689164" y="2887724"/>
            <a:ext cx="23822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57324" y="431087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“Como deve ser esse site?”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“Será que esse site vai me ajudar?”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E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19" name="Seta: Pentágono 56">
            <a:extLst>
              <a:ext uri="{FF2B5EF4-FFF2-40B4-BE49-F238E27FC236}">
                <a16:creationId xmlns:a16="http://schemas.microsoft.com/office/drawing/2014/main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 O CADASTRO</a:t>
            </a:r>
          </a:p>
        </p:txBody>
      </p:sp>
      <p:sp>
        <p:nvSpPr>
          <p:cNvPr id="20" name="Seta: Pentágono 57">
            <a:extLst>
              <a:ext uri="{FF2B5EF4-FFF2-40B4-BE49-F238E27FC236}">
                <a16:creationId xmlns:a16="http://schemas.microsoft.com/office/drawing/2014/main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REALIZA O LOGIN</a:t>
            </a:r>
          </a:p>
        </p:txBody>
      </p:sp>
      <p:sp>
        <p:nvSpPr>
          <p:cNvPr id="21" name="Seta: Pentágono 58">
            <a:extLst>
              <a:ext uri="{FF2B5EF4-FFF2-40B4-BE49-F238E27FC236}">
                <a16:creationId xmlns:a16="http://schemas.microsoft.com/office/drawing/2014/main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3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ACESSAR A DASHBOARD</a:t>
            </a:r>
          </a:p>
        </p:txBody>
      </p:sp>
      <p:pic>
        <p:nvPicPr>
          <p:cNvPr id="22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23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24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25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26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28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29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30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5036187" y="1933927"/>
            <a:ext cx="2496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de Entrada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da Empresa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Dados de Endereço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7217533" y="1938304"/>
            <a:ext cx="2496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o E-mail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Inseri a Senha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2EABCFD-DF70-4F16-AD1B-2E16D3CBCDB4}"/>
              </a:ext>
            </a:extLst>
          </p:cNvPr>
          <p:cNvSpPr/>
          <p:nvPr/>
        </p:nvSpPr>
        <p:spPr>
          <a:xfrm>
            <a:off x="9357142" y="1937349"/>
            <a:ext cx="24969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Fazer o cadastro de produto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Fazer controle de estoque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Realizar Venda</a:t>
            </a:r>
          </a:p>
        </p:txBody>
      </p:sp>
      <p:pic>
        <p:nvPicPr>
          <p:cNvPr id="37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18799" y="2963317"/>
            <a:ext cx="914400" cy="914400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5091951" y="4300265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“Ai, quanta burocracia”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“Por que será que eles precisam do meu endereço?”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7393995" y="4311290"/>
            <a:ext cx="2037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“Finalmente conclui o cadastro”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“Agora é mais rápido”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9372623" y="4310871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“Agora sim, tenho as informações que eu queria”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3059042" y="5985315"/>
            <a:ext cx="2037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5032224" y="5655656"/>
            <a:ext cx="2037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Separar o cadastro em etapas para não parecer longo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7247040" y="5657671"/>
            <a:ext cx="2125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Após o cadastro, fazer a realização do login automático, para minimizar o tempo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9343114" y="566000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Deixar a dashboard bem intuitiva para não confundir o usuário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8E392A5-D5C4-4E93-81B3-2C2DDE0DF481}"/>
              </a:ext>
            </a:extLst>
          </p:cNvPr>
          <p:cNvSpPr/>
          <p:nvPr/>
        </p:nvSpPr>
        <p:spPr>
          <a:xfrm>
            <a:off x="2801177" y="5665108"/>
            <a:ext cx="2037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Botões maiores para melhor sinalização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latin typeface="Exo 2" panose="00000500000000000000" pitchFamily="50" charset="0"/>
              </a:rPr>
              <a:t>Colocar uma explicação do intuito do nosso produto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latin typeface="Exo 2" panose="00000500000000000000" pitchFamily="50" charset="0"/>
            </a:endParaRPr>
          </a:p>
        </p:txBody>
      </p:sp>
      <p:pic>
        <p:nvPicPr>
          <p:cNvPr id="45" name="Gráfico 78" descr="Rosto neutro sem preenchimento ">
            <a:extLst>
              <a:ext uri="{FF2B5EF4-FFF2-40B4-BE49-F238E27FC236}">
                <a16:creationId xmlns:a16="http://schemas.microsoft.com/office/drawing/2014/main" id="{E5212670-04E0-4540-AAC9-88C7A7322C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1042" y="2012921"/>
            <a:ext cx="914400" cy="914400"/>
          </a:xfrm>
          <a:prstGeom prst="rect">
            <a:avLst/>
          </a:prstGeom>
        </p:spPr>
      </p:pic>
      <p:pic>
        <p:nvPicPr>
          <p:cNvPr id="46" name="Gráfico 48" descr="Rosto surpreso sem preenchimento ">
            <a:extLst>
              <a:ext uri="{FF2B5EF4-FFF2-40B4-BE49-F238E27FC236}">
                <a16:creationId xmlns:a16="http://schemas.microsoft.com/office/drawing/2014/main" id="{91494E11-C2CA-4664-9177-3E6BC8556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37076" y="4962389"/>
            <a:ext cx="914400" cy="914400"/>
          </a:xfrm>
          <a:prstGeom prst="rect">
            <a:avLst/>
          </a:prstGeom>
        </p:spPr>
      </p:pic>
      <p:pic>
        <p:nvPicPr>
          <p:cNvPr id="53" name="Gráfico 80" descr="Rosto sorrindo sem preenchimento ">
            <a:extLst>
              <a:ext uri="{FF2B5EF4-FFF2-40B4-BE49-F238E27FC236}">
                <a16:creationId xmlns:a16="http://schemas.microsoft.com/office/drawing/2014/main" id="{02152C00-6F51-4900-8537-BF9ABAFA5E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67239" y="2969809"/>
            <a:ext cx="914400" cy="914400"/>
          </a:xfrm>
          <a:prstGeom prst="rect">
            <a:avLst/>
          </a:prstGeom>
        </p:spPr>
      </p:pic>
      <p:pic>
        <p:nvPicPr>
          <p:cNvPr id="54" name="Gráfico 79" descr="Rosto triste sem preenchimento ">
            <a:extLst>
              <a:ext uri="{FF2B5EF4-FFF2-40B4-BE49-F238E27FC236}">
                <a16:creationId xmlns:a16="http://schemas.microsoft.com/office/drawing/2014/main" id="{DC5D599C-E412-4CB0-BFA1-6E9DB462ED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3426" y="29867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0818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372</Words>
  <Application>Microsoft Office PowerPoint</Application>
  <PresentationFormat>Widescreen</PresentationFormat>
  <Paragraphs>84</Paragraphs>
  <Slides>7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Exo 2</vt:lpstr>
      <vt:lpstr>Gill Sans MT</vt:lpstr>
      <vt:lpstr>Pacote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Jornada do usuário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2022-02-23T03:27:47Z</dcterms:created>
  <dcterms:modified xsi:type="dcterms:W3CDTF">2022-03-09T20:54:30Z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