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2F1"/>
    <a:srgbClr val="FFFFFF"/>
    <a:srgbClr val="3E00FF"/>
    <a:srgbClr val="3A3A52"/>
    <a:srgbClr val="22142B"/>
    <a:srgbClr val="DB3EAF"/>
    <a:srgbClr val="605FAB"/>
    <a:srgbClr val="29284C"/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01/03/2022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01/03/2022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Editar estilos de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01/03/2022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0.png"/><Relationship Id="rId18" Type="http://schemas.openxmlformats.org/officeDocument/2006/relationships/image" Target="../media/image22.svg"/><Relationship Id="rId7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14.svg"/><Relationship Id="rId19" Type="http://schemas.openxmlformats.org/officeDocument/2006/relationships/image" Target="../media/image13.png"/><Relationship Id="rId4" Type="http://schemas.openxmlformats.org/officeDocument/2006/relationships/image" Target="../media/image8.svg"/><Relationship Id="rId9" Type="http://schemas.openxmlformats.org/officeDocument/2006/relationships/image" Target="../media/image8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78042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02529" y="3613803"/>
            <a:ext cx="322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rgbClr val="3A3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Certo</a:t>
            </a:r>
            <a:endParaRPr lang="pt-BR" sz="5400" b="1" dirty="0">
              <a:solidFill>
                <a:srgbClr val="3A3A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41" y="362098"/>
            <a:ext cx="6858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29" y="1146463"/>
            <a:ext cx="4897212" cy="16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082390" y="143034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563454" y="417789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759449" y="4177889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781286" y="1479213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8480182" y="143034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595702" y="88770"/>
            <a:ext cx="500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 Rounded MT Bold" panose="020F0704030504030204" pitchFamily="34" charset="0"/>
              </a:rPr>
              <a:t>Quem somos nós ?</a:t>
            </a:r>
            <a:endParaRPr lang="pt-BR" sz="4000" dirty="0">
              <a:latin typeface="Arial Rounded MT Bold" panose="020F070403050403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595702" y="796656"/>
            <a:ext cx="4662927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D2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" y="102053"/>
            <a:ext cx="11829143" cy="66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286445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AB3BE1DA-E535-4405-B036-6B00872BAFF7}"/>
              </a:ext>
            </a:extLst>
          </p:cNvPr>
          <p:cNvSpPr txBox="1"/>
          <p:nvPr/>
        </p:nvSpPr>
        <p:spPr>
          <a:xfrm>
            <a:off x="152399" y="95250"/>
            <a:ext cx="315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 smtClean="0"/>
              <a:t>Nome </a:t>
            </a:r>
            <a:r>
              <a:rPr lang="pt-BR" u="sng" dirty="0" smtClean="0"/>
              <a:t>:</a:t>
            </a:r>
            <a:r>
              <a:rPr lang="pt-BR" dirty="0" smtClean="0"/>
              <a:t>   Maria </a:t>
            </a:r>
            <a:r>
              <a:rPr lang="pt-BR" dirty="0"/>
              <a:t>Aparecida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4055257E-7D68-4E7A-99CF-63B421CADC99}"/>
              </a:ext>
            </a:extLst>
          </p:cNvPr>
          <p:cNvSpPr txBox="1"/>
          <p:nvPr/>
        </p:nvSpPr>
        <p:spPr>
          <a:xfrm>
            <a:off x="3543013" y="108392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Idade :   30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F26303CD-6853-4C26-972E-5869653395CC}"/>
              </a:ext>
            </a:extLst>
          </p:cNvPr>
          <p:cNvSpPr/>
          <p:nvPr/>
        </p:nvSpPr>
        <p:spPr>
          <a:xfrm>
            <a:off x="138112" y="495300"/>
            <a:ext cx="11915775" cy="6267450"/>
          </a:xfrm>
          <a:prstGeom prst="rect">
            <a:avLst/>
          </a:prstGeom>
          <a:solidFill>
            <a:schemeClr val="bg1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3190080B-252D-4451-B7C2-91B9D57E2D35}"/>
              </a:ext>
            </a:extLst>
          </p:cNvPr>
          <p:cNvCxnSpPr>
            <a:cxnSpLocks/>
          </p:cNvCxnSpPr>
          <p:nvPr/>
        </p:nvCxnSpPr>
        <p:spPr>
          <a:xfrm flipV="1">
            <a:off x="138112" y="495300"/>
            <a:ext cx="11915775" cy="452004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336359E2-4FAB-4C87-98D8-F5C57E18DB5F}"/>
              </a:ext>
            </a:extLst>
          </p:cNvPr>
          <p:cNvCxnSpPr>
            <a:cxnSpLocks/>
          </p:cNvCxnSpPr>
          <p:nvPr/>
        </p:nvCxnSpPr>
        <p:spPr>
          <a:xfrm>
            <a:off x="152400" y="495300"/>
            <a:ext cx="11887200" cy="459624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E4EC3597-0A44-400B-B642-96957716A0A7}"/>
              </a:ext>
            </a:extLst>
          </p:cNvPr>
          <p:cNvCxnSpPr>
            <a:cxnSpLocks/>
          </p:cNvCxnSpPr>
          <p:nvPr/>
        </p:nvCxnSpPr>
        <p:spPr>
          <a:xfrm>
            <a:off x="152400" y="5015345"/>
            <a:ext cx="11915775" cy="7620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1E82A325-F461-4EBC-95A9-503BB43C9D46}"/>
              </a:ext>
            </a:extLst>
          </p:cNvPr>
          <p:cNvCxnSpPr>
            <a:endCxn id="6" idx="2"/>
          </p:cNvCxnSpPr>
          <p:nvPr/>
        </p:nvCxnSpPr>
        <p:spPr>
          <a:xfrm>
            <a:off x="6095999" y="5053445"/>
            <a:ext cx="1" cy="170930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1B27D237-ABC9-489C-A1F7-48325763E962}"/>
              </a:ext>
            </a:extLst>
          </p:cNvPr>
          <p:cNvSpPr txBox="1"/>
          <p:nvPr/>
        </p:nvSpPr>
        <p:spPr>
          <a:xfrm>
            <a:off x="358462" y="5055862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b="1" dirty="0"/>
              <a:t>DORES </a:t>
            </a:r>
            <a:r>
              <a:rPr lang="pt-BR" dirty="0"/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4F43D1C0-E0A4-4D9F-98CD-DEA244B4F00C}"/>
              </a:ext>
            </a:extLst>
          </p:cNvPr>
          <p:cNvSpPr txBox="1"/>
          <p:nvPr/>
        </p:nvSpPr>
        <p:spPr>
          <a:xfrm>
            <a:off x="6234112" y="5057608"/>
            <a:ext cx="365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b="1" dirty="0"/>
              <a:t>NECESSIDADES </a:t>
            </a:r>
            <a:r>
              <a:rPr lang="pt-BR" dirty="0"/>
              <a:t>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CA6C70-DDD7-443C-B8D6-9819A21096BD}"/>
              </a:ext>
            </a:extLst>
          </p:cNvPr>
          <p:cNvSpPr txBox="1"/>
          <p:nvPr/>
        </p:nvSpPr>
        <p:spPr>
          <a:xfrm>
            <a:off x="5149847" y="2112081"/>
            <a:ext cx="20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PENSA E SENTE 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BEDCCD52-9AC7-4BB3-A264-1368D8DC2893}"/>
              </a:ext>
            </a:extLst>
          </p:cNvPr>
          <p:cNvSpPr txBox="1"/>
          <p:nvPr/>
        </p:nvSpPr>
        <p:spPr>
          <a:xfrm>
            <a:off x="6405707" y="2570656"/>
            <a:ext cx="6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VÊ 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7AF293A6-995F-4CA1-8A53-9476F18E532B}"/>
              </a:ext>
            </a:extLst>
          </p:cNvPr>
          <p:cNvSpPr txBox="1"/>
          <p:nvPr/>
        </p:nvSpPr>
        <p:spPr>
          <a:xfrm>
            <a:off x="4842959" y="2570656"/>
            <a:ext cx="100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OUVE ?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68CE6756-08BC-4CB5-AC8F-3DE9E704FCA7}"/>
              </a:ext>
            </a:extLst>
          </p:cNvPr>
          <p:cNvSpPr txBox="1"/>
          <p:nvPr/>
        </p:nvSpPr>
        <p:spPr>
          <a:xfrm>
            <a:off x="5315616" y="3029231"/>
            <a:ext cx="15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FALA E </a:t>
            </a:r>
            <a:r>
              <a:rPr lang="pt-BR" dirty="0" smtClean="0"/>
              <a:t>FAZ ?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42A71A62-A69B-45AC-BC92-06AD38059AEB}"/>
              </a:ext>
            </a:extLst>
          </p:cNvPr>
          <p:cNvSpPr txBox="1"/>
          <p:nvPr/>
        </p:nvSpPr>
        <p:spPr>
          <a:xfrm>
            <a:off x="7961385" y="2098438"/>
            <a:ext cx="40849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Redes sociais(</a:t>
            </a:r>
            <a:r>
              <a:rPr lang="pt-BR" sz="1600" dirty="0" err="1"/>
              <a:t>Tik</a:t>
            </a:r>
            <a:r>
              <a:rPr lang="pt-BR" sz="1600" dirty="0"/>
              <a:t> Tok, Instagram, Facebook).</a:t>
            </a:r>
          </a:p>
          <a:p>
            <a:r>
              <a:rPr lang="pt-BR" sz="1600" dirty="0" smtClean="0"/>
              <a:t>       Market </a:t>
            </a:r>
            <a:r>
              <a:rPr lang="pt-BR" sz="1600" dirty="0" err="1"/>
              <a:t>Place</a:t>
            </a:r>
            <a:r>
              <a:rPr lang="pt-BR" sz="1600" dirty="0"/>
              <a:t>(Facebook, OLX)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Jornal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Filmes \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 smtClean="0"/>
              <a:t>Whatsapp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2E26C4BB-3F48-472A-AFD5-6E0E68A5BD2F}"/>
              </a:ext>
            </a:extLst>
          </p:cNvPr>
          <p:cNvSpPr txBox="1"/>
          <p:nvPr/>
        </p:nvSpPr>
        <p:spPr>
          <a:xfrm>
            <a:off x="828766" y="2404844"/>
            <a:ext cx="3176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Noticias politicas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As(os)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amigas e amigos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sz="16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48E44E1-191F-4918-86B4-4808343804A0}"/>
              </a:ext>
            </a:extLst>
          </p:cNvPr>
          <p:cNvSpPr txBox="1"/>
          <p:nvPr/>
        </p:nvSpPr>
        <p:spPr>
          <a:xfrm>
            <a:off x="3543013" y="847706"/>
            <a:ext cx="286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Dores no corpo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Estresse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</a:t>
            </a:r>
            <a:r>
              <a:rPr lang="pt-BR" sz="1600" dirty="0" smtClean="0"/>
              <a:t>Ansiedade</a:t>
            </a:r>
            <a:endParaRPr lang="pt-BR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51D5D471-E281-4681-8746-5E36E5A851F5}"/>
              </a:ext>
            </a:extLst>
          </p:cNvPr>
          <p:cNvSpPr txBox="1"/>
          <p:nvPr/>
        </p:nvSpPr>
        <p:spPr>
          <a:xfrm>
            <a:off x="4703439" y="3636244"/>
            <a:ext cx="3976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Vendas de produtos ou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sobre 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Trabalha em excesso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com muitas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A8ACBED5-51E9-4721-8AC4-05EEA68FE2FB}"/>
              </a:ext>
            </a:extLst>
          </p:cNvPr>
          <p:cNvSpPr txBox="1"/>
          <p:nvPr/>
        </p:nvSpPr>
        <p:spPr>
          <a:xfrm>
            <a:off x="428669" y="5555363"/>
            <a:ext cx="3976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Muitas tarefas simultâneas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distribuição de tarefas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9963E216-4D5C-48AE-87D3-EE58AF318505}"/>
              </a:ext>
            </a:extLst>
          </p:cNvPr>
          <p:cNvSpPr txBox="1"/>
          <p:nvPr/>
        </p:nvSpPr>
        <p:spPr>
          <a:xfrm>
            <a:off x="6234112" y="5495093"/>
            <a:ext cx="5805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Precisa de uma sistema de gerenciamento para ajudar na organização de tarefas e controle de produtos</a:t>
            </a:r>
            <a:r>
              <a:rPr lang="pt-BR" sz="1600" dirty="0" smtClean="0"/>
              <a:t>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controle simplificado e direto de tudo o que entra e </a:t>
            </a:r>
            <a:r>
              <a:rPr lang="pt-BR" sz="1600" dirty="0" smtClean="0"/>
              <a:t>sai de </a:t>
            </a:r>
            <a:r>
              <a:rPr lang="pt-BR" sz="1600" dirty="0"/>
              <a:t>dentro da empresa.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848E44E1-191F-4918-86B4-4808343804A0}"/>
              </a:ext>
            </a:extLst>
          </p:cNvPr>
          <p:cNvSpPr txBox="1"/>
          <p:nvPr/>
        </p:nvSpPr>
        <p:spPr>
          <a:xfrm>
            <a:off x="6092420" y="851770"/>
            <a:ext cx="286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Sente  </a:t>
            </a:r>
            <a:r>
              <a:rPr lang="pt-BR" sz="1600" dirty="0"/>
              <a:t>Cansaço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Pressionada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Pensa no futuro</a:t>
            </a:r>
          </a:p>
        </p:txBody>
      </p:sp>
    </p:spTree>
    <p:extLst>
      <p:ext uri="{BB962C8B-B14F-4D97-AF65-F5344CB8AC3E}">
        <p14:creationId xmlns:p14="http://schemas.microsoft.com/office/powerpoint/2010/main" val="22318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/>
          <p:cNvSpPr/>
          <p:nvPr/>
        </p:nvSpPr>
        <p:spPr>
          <a:xfrm>
            <a:off x="-69288" y="0"/>
            <a:ext cx="1226128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xmlns="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  <a:solidFill>
            <a:srgbClr val="DAD2F1"/>
          </a:solidFill>
          <a:ln>
            <a:solidFill>
              <a:srgbClr val="3E00FF"/>
            </a:solidFill>
          </a:ln>
        </p:spPr>
        <p:txBody>
          <a:bodyPr>
            <a:normAutofit fontScale="90000"/>
          </a:bodyPr>
          <a:lstStyle/>
          <a:p>
            <a:r>
              <a:rPr lang="pt-BR" dirty="0" smtClean="0"/>
              <a:t>Jornada do usuário</a:t>
            </a:r>
            <a:endParaRPr lang="pt-BR" dirty="0"/>
          </a:p>
        </p:txBody>
      </p:sp>
      <p:sp>
        <p:nvSpPr>
          <p:cNvPr id="5" name="Seta: Pentágono 39">
            <a:extLst>
              <a:ext uri="{FF2B5EF4-FFF2-40B4-BE49-F238E27FC236}">
                <a16:creationId xmlns:a16="http://schemas.microsoft.com/office/drawing/2014/main" xmlns="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ACESSA O SITE</a:t>
            </a:r>
            <a:endParaRPr lang="pt-BR" sz="1400" b="1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xmlns="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C2EABCFD-DF70-4F16-AD1B-2E16D3CBCDB4}"/>
              </a:ext>
            </a:extLst>
          </p:cNvPr>
          <p:cNvSpPr/>
          <p:nvPr/>
        </p:nvSpPr>
        <p:spPr>
          <a:xfrm>
            <a:off x="2906643" y="2067812"/>
            <a:ext cx="2125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Procura o site na </a:t>
            </a:r>
            <a:r>
              <a:rPr lang="pt-BR" sz="1200" dirty="0" smtClean="0">
                <a:latin typeface="Exo 2" panose="00000500000000000000" pitchFamily="50" charset="0"/>
              </a:rPr>
              <a:t>barra de pesquisa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Fases </a:t>
            </a:r>
            <a:r>
              <a:rPr lang="pt-BR" sz="1600" b="1" dirty="0"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32D853A9-2996-41B9-BDE6-AC13EBC37446}"/>
              </a:ext>
            </a:extLst>
          </p:cNvPr>
          <p:cNvSpPr/>
          <p:nvPr/>
        </p:nvSpPr>
        <p:spPr>
          <a:xfrm>
            <a:off x="672352" y="1765933"/>
            <a:ext cx="2184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11" name="Gráfico 48" descr="Rosto surpreso sem preenchimento ">
            <a:extLst>
              <a:ext uri="{FF2B5EF4-FFF2-40B4-BE49-F238E27FC236}">
                <a16:creationId xmlns:a16="http://schemas.microsoft.com/office/drawing/2014/main" xmlns="" id="{75C24F49-359D-4FB9-AF27-0954A5DF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45328" y="4996300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6C1FC3A8-D29F-416C-8866-FFBFF6CFA21F}"/>
              </a:ext>
            </a:extLst>
          </p:cNvPr>
          <p:cNvSpPr/>
          <p:nvPr/>
        </p:nvSpPr>
        <p:spPr>
          <a:xfrm>
            <a:off x="689164" y="2887724"/>
            <a:ext cx="23822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38E392A5-D5C4-4E93-81B3-2C2DDE0DF481}"/>
              </a:ext>
            </a:extLst>
          </p:cNvPr>
          <p:cNvSpPr/>
          <p:nvPr/>
        </p:nvSpPr>
        <p:spPr>
          <a:xfrm>
            <a:off x="2857324" y="4310871"/>
            <a:ext cx="2037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“Como deve ser esse site” </a:t>
            </a:r>
            <a:endParaRPr lang="pt-BR" sz="1200" dirty="0">
              <a:latin typeface="Exo 2" panose="00000500000000000000" pitchFamily="50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19" name="Seta: Pentágono 56">
            <a:extLst>
              <a:ext uri="{FF2B5EF4-FFF2-40B4-BE49-F238E27FC236}">
                <a16:creationId xmlns:a16="http://schemas.microsoft.com/office/drawing/2014/main" xmlns="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REALIZA O CADASTRO</a:t>
            </a:r>
            <a:endParaRPr lang="pt-BR" sz="1400" b="1" dirty="0"/>
          </a:p>
        </p:txBody>
      </p:sp>
      <p:sp>
        <p:nvSpPr>
          <p:cNvPr id="20" name="Seta: Pentágono 57">
            <a:extLst>
              <a:ext uri="{FF2B5EF4-FFF2-40B4-BE49-F238E27FC236}">
                <a16:creationId xmlns:a16="http://schemas.microsoft.com/office/drawing/2014/main" xmlns="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REALIZA O LOGIN</a:t>
            </a:r>
            <a:endParaRPr lang="pt-BR" sz="1400" b="1" dirty="0"/>
          </a:p>
        </p:txBody>
      </p:sp>
      <p:sp>
        <p:nvSpPr>
          <p:cNvPr id="21" name="Seta: Pentágono 58">
            <a:extLst>
              <a:ext uri="{FF2B5EF4-FFF2-40B4-BE49-F238E27FC236}">
                <a16:creationId xmlns:a16="http://schemas.microsoft.com/office/drawing/2014/main" xmlns="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ACESSAR A DASHBOARD</a:t>
            </a:r>
            <a:endParaRPr lang="pt-BR" sz="1400" b="1" dirty="0"/>
          </a:p>
        </p:txBody>
      </p:sp>
      <p:pic>
        <p:nvPicPr>
          <p:cNvPr id="22" name="Gráfico 73" descr="Envelope">
            <a:extLst>
              <a:ext uri="{FF2B5EF4-FFF2-40B4-BE49-F238E27FC236}">
                <a16:creationId xmlns:a16="http://schemas.microsoft.com/office/drawing/2014/main" xmlns="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23" name="Gráfico 74" descr="Baixar da nuvem">
            <a:extLst>
              <a:ext uri="{FF2B5EF4-FFF2-40B4-BE49-F238E27FC236}">
                <a16:creationId xmlns:a16="http://schemas.microsoft.com/office/drawing/2014/main" xmlns="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24" name="Gráfico 75" descr="Call center">
            <a:extLst>
              <a:ext uri="{FF2B5EF4-FFF2-40B4-BE49-F238E27FC236}">
                <a16:creationId xmlns:a16="http://schemas.microsoft.com/office/drawing/2014/main" xmlns="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25" name="Gráfico 76" descr="Fala">
            <a:extLst>
              <a:ext uri="{FF2B5EF4-FFF2-40B4-BE49-F238E27FC236}">
                <a16:creationId xmlns:a16="http://schemas.microsoft.com/office/drawing/2014/main" xmlns="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26" name="Gráfico 77" descr="Rosto sorridente sem preenchimento ">
            <a:extLst>
              <a:ext uri="{FF2B5EF4-FFF2-40B4-BE49-F238E27FC236}">
                <a16:creationId xmlns:a16="http://schemas.microsoft.com/office/drawing/2014/main" xmlns="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27" name="Gráfico 78" descr="Rosto neutro sem preenchimento ">
            <a:extLst>
              <a:ext uri="{FF2B5EF4-FFF2-40B4-BE49-F238E27FC236}">
                <a16:creationId xmlns:a16="http://schemas.microsoft.com/office/drawing/2014/main" xmlns="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512233" y="2983529"/>
            <a:ext cx="914400" cy="914400"/>
          </a:xfrm>
          <a:prstGeom prst="rect">
            <a:avLst/>
          </a:prstGeom>
        </p:spPr>
      </p:pic>
      <p:pic>
        <p:nvPicPr>
          <p:cNvPr id="28" name="Gráfico 79" descr="Rosto triste sem preenchimento ">
            <a:extLst>
              <a:ext uri="{FF2B5EF4-FFF2-40B4-BE49-F238E27FC236}">
                <a16:creationId xmlns:a16="http://schemas.microsoft.com/office/drawing/2014/main" xmlns="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29" name="Gráfico 80" descr="Rosto sorrindo sem preenchimento ">
            <a:extLst>
              <a:ext uri="{FF2B5EF4-FFF2-40B4-BE49-F238E27FC236}">
                <a16:creationId xmlns:a16="http://schemas.microsoft.com/office/drawing/2014/main" xmlns="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30" name="Gráfico 81" descr="Rosto sorridente sem preenchimento ">
            <a:extLst>
              <a:ext uri="{FF2B5EF4-FFF2-40B4-BE49-F238E27FC236}">
                <a16:creationId xmlns:a16="http://schemas.microsoft.com/office/drawing/2014/main" xmlns="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C2EABCFD-DF70-4F16-AD1B-2E16D3CBCDB4}"/>
              </a:ext>
            </a:extLst>
          </p:cNvPr>
          <p:cNvSpPr/>
          <p:nvPr/>
        </p:nvSpPr>
        <p:spPr>
          <a:xfrm>
            <a:off x="5081543" y="1735796"/>
            <a:ext cx="2496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Inseri</a:t>
            </a:r>
            <a:r>
              <a:rPr lang="pt-BR" sz="1200" dirty="0" smtClean="0">
                <a:latin typeface="Exo 2" panose="00000500000000000000" pitchFamily="50" charset="0"/>
              </a:rPr>
              <a:t> Dados de Entrada</a:t>
            </a:r>
            <a:endParaRPr lang="pt-BR" sz="12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Inseri Dados da Empresa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Inseri Dados de Endereço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C2EABCFD-DF70-4F16-AD1B-2E16D3CBCDB4}"/>
              </a:ext>
            </a:extLst>
          </p:cNvPr>
          <p:cNvSpPr/>
          <p:nvPr/>
        </p:nvSpPr>
        <p:spPr>
          <a:xfrm>
            <a:off x="7219661" y="1984507"/>
            <a:ext cx="2496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Inseri o 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Inseri a Senha</a:t>
            </a:r>
            <a:endParaRPr lang="pt-BR" sz="1200" dirty="0" smtClean="0">
              <a:latin typeface="Exo 2" panose="00000500000000000000" pitchFamily="50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C2EABCFD-DF70-4F16-AD1B-2E16D3CBCDB4}"/>
              </a:ext>
            </a:extLst>
          </p:cNvPr>
          <p:cNvSpPr/>
          <p:nvPr/>
        </p:nvSpPr>
        <p:spPr>
          <a:xfrm>
            <a:off x="9343115" y="1807015"/>
            <a:ext cx="2496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Fazer o cadastro de produto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Fazer controle de estoque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Realizar Venda</a:t>
            </a:r>
            <a:endParaRPr lang="pt-BR" sz="1200" dirty="0" smtClean="0">
              <a:latin typeface="Exo 2" panose="00000500000000000000" pitchFamily="50" charset="0"/>
            </a:endParaRPr>
          </a:p>
        </p:txBody>
      </p:sp>
      <p:pic>
        <p:nvPicPr>
          <p:cNvPr id="37" name="Gráfico 78" descr="Rosto neutro sem preenchimento ">
            <a:extLst>
              <a:ext uri="{FF2B5EF4-FFF2-40B4-BE49-F238E27FC236}">
                <a16:creationId xmlns:a16="http://schemas.microsoft.com/office/drawing/2014/main" xmlns="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2311690" y="1966677"/>
            <a:ext cx="914400" cy="914400"/>
          </a:xfrm>
          <a:prstGeom prst="rect">
            <a:avLst/>
          </a:prstGeom>
        </p:spPr>
      </p:pic>
      <p:pic>
        <p:nvPicPr>
          <p:cNvPr id="39" name="Gráfico 77" descr="Rosto sorridente sem preenchimento ">
            <a:extLst>
              <a:ext uri="{FF2B5EF4-FFF2-40B4-BE49-F238E27FC236}">
                <a16:creationId xmlns:a16="http://schemas.microsoft.com/office/drawing/2014/main" xmlns="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867239" y="2999911"/>
            <a:ext cx="914400" cy="914400"/>
          </a:xfrm>
          <a:prstGeom prst="rect">
            <a:avLst/>
          </a:prstGeom>
        </p:spPr>
      </p:pic>
      <p:pic>
        <p:nvPicPr>
          <p:cNvPr id="40" name="Gráfico 79" descr="Rosto triste sem preenchimento ">
            <a:extLst>
              <a:ext uri="{FF2B5EF4-FFF2-40B4-BE49-F238E27FC236}">
                <a16:creationId xmlns:a16="http://schemas.microsoft.com/office/drawing/2014/main" xmlns="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5741657" y="2975699"/>
            <a:ext cx="914400" cy="914400"/>
          </a:xfrm>
          <a:prstGeom prst="rect">
            <a:avLst/>
          </a:prstGeom>
        </p:spPr>
      </p:pic>
      <p:pic>
        <p:nvPicPr>
          <p:cNvPr id="41" name="Gráfico 80" descr="Rosto sorrindo sem preenchimento ">
            <a:extLst>
              <a:ext uri="{FF2B5EF4-FFF2-40B4-BE49-F238E27FC236}">
                <a16:creationId xmlns:a16="http://schemas.microsoft.com/office/drawing/2014/main" xmlns="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9992821" y="2973565"/>
            <a:ext cx="914400" cy="914400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38E392A5-D5C4-4E93-81B3-2C2DDE0DF481}"/>
              </a:ext>
            </a:extLst>
          </p:cNvPr>
          <p:cNvSpPr/>
          <p:nvPr/>
        </p:nvSpPr>
        <p:spPr>
          <a:xfrm>
            <a:off x="5091951" y="4291759"/>
            <a:ext cx="2037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“Ai, quanta burocracia”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“Porque será que eles precisam do meu endereço”</a:t>
            </a: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38E392A5-D5C4-4E93-81B3-2C2DDE0DF481}"/>
              </a:ext>
            </a:extLst>
          </p:cNvPr>
          <p:cNvSpPr/>
          <p:nvPr/>
        </p:nvSpPr>
        <p:spPr>
          <a:xfrm>
            <a:off x="7326578" y="4267456"/>
            <a:ext cx="2037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“Finalmente conclui o cadastro”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“Agora é mais rápido”</a:t>
            </a: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38E392A5-D5C4-4E93-81B3-2C2DDE0DF481}"/>
              </a:ext>
            </a:extLst>
          </p:cNvPr>
          <p:cNvSpPr/>
          <p:nvPr/>
        </p:nvSpPr>
        <p:spPr>
          <a:xfrm>
            <a:off x="9343115" y="4384091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“Agora sim, tenho as informações que eu queria”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38E392A5-D5C4-4E93-81B3-2C2DDE0DF481}"/>
              </a:ext>
            </a:extLst>
          </p:cNvPr>
          <p:cNvSpPr/>
          <p:nvPr/>
        </p:nvSpPr>
        <p:spPr>
          <a:xfrm>
            <a:off x="3059042" y="5985315"/>
            <a:ext cx="2037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xmlns="" id="{38E392A5-D5C4-4E93-81B3-2C2DDE0DF481}"/>
              </a:ext>
            </a:extLst>
          </p:cNvPr>
          <p:cNvSpPr/>
          <p:nvPr/>
        </p:nvSpPr>
        <p:spPr>
          <a:xfrm>
            <a:off x="5032224" y="5743091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Separar o cadastro em etapas para não parecer longo</a:t>
            </a: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xmlns="" id="{38E392A5-D5C4-4E93-81B3-2C2DDE0DF481}"/>
              </a:ext>
            </a:extLst>
          </p:cNvPr>
          <p:cNvSpPr/>
          <p:nvPr/>
        </p:nvSpPr>
        <p:spPr>
          <a:xfrm>
            <a:off x="7247040" y="5591073"/>
            <a:ext cx="2125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Após o cadastro, fazer a realização do </a:t>
            </a:r>
            <a:r>
              <a:rPr lang="pt-BR" sz="1200" dirty="0" err="1" smtClean="0">
                <a:latin typeface="Exo 2" panose="00000500000000000000" pitchFamily="50" charset="0"/>
              </a:rPr>
              <a:t>login</a:t>
            </a:r>
            <a:r>
              <a:rPr lang="pt-BR" sz="1200" dirty="0" smtClean="0">
                <a:latin typeface="Exo 2" panose="00000500000000000000" pitchFamily="50" charset="0"/>
              </a:rPr>
              <a:t> automático, para minimizar o tempo</a:t>
            </a: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xmlns="" id="{38E392A5-D5C4-4E93-81B3-2C2DDE0DF481}"/>
              </a:ext>
            </a:extLst>
          </p:cNvPr>
          <p:cNvSpPr/>
          <p:nvPr/>
        </p:nvSpPr>
        <p:spPr>
          <a:xfrm>
            <a:off x="9343114" y="5660007"/>
            <a:ext cx="2037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Deixar a </a:t>
            </a:r>
            <a:r>
              <a:rPr lang="pt-BR" sz="1200" dirty="0" err="1" smtClean="0">
                <a:latin typeface="Exo 2" panose="00000500000000000000" pitchFamily="50" charset="0"/>
              </a:rPr>
              <a:t>dashbord</a:t>
            </a:r>
            <a:r>
              <a:rPr lang="pt-BR" sz="1200" dirty="0" smtClean="0">
                <a:latin typeface="Exo 2" panose="00000500000000000000" pitchFamily="50" charset="0"/>
              </a:rPr>
              <a:t> bem intuitiva para não confundir o usuário</a:t>
            </a: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38E392A5-D5C4-4E93-81B3-2C2DDE0DF481}"/>
              </a:ext>
            </a:extLst>
          </p:cNvPr>
          <p:cNvSpPr/>
          <p:nvPr/>
        </p:nvSpPr>
        <p:spPr>
          <a:xfrm>
            <a:off x="2803586" y="5786748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Exo 2" panose="00000500000000000000" pitchFamily="50" charset="0"/>
              </a:rPr>
              <a:t>Botões maiores para melhor sinalização </a:t>
            </a:r>
            <a:endParaRPr lang="pt-BR" sz="12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0</TotalTime>
  <Words>303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Exo 2</vt:lpstr>
      <vt:lpstr>Gill Sans MT</vt:lpstr>
      <vt:lpstr>Pacote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Jornada do usuário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2022-02-23T03:27:47Z</dcterms:created>
  <dcterms:modified xsi:type="dcterms:W3CDTF">2022-03-01T14:45:07Z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