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0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A26E-7FCF-5C48-93D1-3447E58FCE05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5CC6-55F3-844F-9BA8-97A7E9B0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drivatar/forza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0321"/>
            <a:ext cx="7772400" cy="1470025"/>
          </a:xfrm>
        </p:spPr>
        <p:txBody>
          <a:bodyPr/>
          <a:lstStyle/>
          <a:p>
            <a:r>
              <a:rPr lang="en-US" dirty="0" smtClean="0"/>
              <a:t>Adaptive Real-Time Strategic Agent for StarCraft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112"/>
            <a:ext cx="6400800" cy="263604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Student Name</a:t>
            </a:r>
            <a:endParaRPr lang="en-US" sz="2400" dirty="0"/>
          </a:p>
          <a:p>
            <a:r>
              <a:rPr lang="en-US" sz="2000" dirty="0" smtClean="0"/>
              <a:t>Abdelrahman Elogeel</a:t>
            </a:r>
          </a:p>
          <a:p>
            <a:endParaRPr lang="en-US" sz="2000" dirty="0" smtClean="0"/>
          </a:p>
          <a:p>
            <a:r>
              <a:rPr lang="en-US" sz="2400" dirty="0" smtClean="0"/>
              <a:t>Advisor Name</a:t>
            </a:r>
          </a:p>
          <a:p>
            <a:r>
              <a:rPr lang="en-US" sz="2000" dirty="0" smtClean="0"/>
              <a:t>Matthew Alden</a:t>
            </a:r>
          </a:p>
          <a:p>
            <a:r>
              <a:rPr lang="en-US" sz="2000" dirty="0"/>
              <a:t>Andrey </a:t>
            </a:r>
            <a:r>
              <a:rPr lang="en-US" sz="2000" dirty="0" smtClean="0"/>
              <a:t>Kolobov</a:t>
            </a:r>
            <a:endParaRPr lang="en-US" sz="2000" dirty="0"/>
          </a:p>
          <a:p>
            <a:r>
              <a:rPr lang="en-US" sz="2000" dirty="0" smtClean="0"/>
              <a:t>Ankur Teredesai</a:t>
            </a:r>
          </a:p>
        </p:txBody>
      </p:sp>
    </p:spTree>
    <p:extLst>
      <p:ext uri="{BB962C8B-B14F-4D97-AF65-F5344CB8AC3E}">
        <p14:creationId xmlns:p14="http://schemas.microsoft.com/office/powerpoint/2010/main" val="139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Thank </a:t>
            </a:r>
            <a:r>
              <a:rPr lang="en-US" smtClean="0"/>
              <a:t>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Motivation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Gaming industry</a:t>
            </a:r>
          </a:p>
          <a:p>
            <a:pPr lvl="1"/>
            <a:r>
              <a:rPr lang="en-US" dirty="0" smtClean="0"/>
              <a:t>Static AI, boring, can’t teach </a:t>
            </a:r>
            <a:r>
              <a:rPr lang="en-US" dirty="0" smtClean="0"/>
              <a:t>bot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Robotics</a:t>
            </a:r>
          </a:p>
          <a:p>
            <a:endParaRPr lang="en-US" dirty="0"/>
          </a:p>
          <a:p>
            <a:r>
              <a:rPr lang="en-US" dirty="0" smtClean="0"/>
              <a:t>Experimental relevance</a:t>
            </a:r>
          </a:p>
          <a:p>
            <a:pPr lvl="1"/>
            <a:r>
              <a:rPr lang="en-US" dirty="0" smtClean="0"/>
              <a:t>City building, etc…</a:t>
            </a:r>
          </a:p>
          <a:p>
            <a:endParaRPr lang="en-US" dirty="0"/>
          </a:p>
          <a:p>
            <a:r>
              <a:rPr lang="en-US" dirty="0" smtClean="0"/>
              <a:t>War simulation</a:t>
            </a:r>
          </a:p>
          <a:p>
            <a:pPr lvl="1"/>
            <a:r>
              <a:rPr lang="en-US" dirty="0" smtClean="0"/>
              <a:t>Learn timing attacks, retreats, smart automated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129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RTS Games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95637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Real-Time Strategy Games.</a:t>
            </a:r>
          </a:p>
          <a:p>
            <a:pPr algn="ctr"/>
            <a:r>
              <a:rPr lang="en-US" b="1" dirty="0" smtClean="0"/>
              <a:t>StarCraft – Blizzard Entertainment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25292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Severe Time Constraints – Real-Time AI – Many Objects – Imperfect Information – Micro-Actions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1534" y="152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sz="4800" dirty="0" smtClean="0"/>
              <a:t>Domain</a:t>
            </a:r>
            <a:endParaRPr kumimoji="0" lang="en-US" sz="36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34" y="3110343"/>
            <a:ext cx="4908947" cy="371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3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68" y="3024192"/>
            <a:ext cx="2024062" cy="1523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00" y="2895600"/>
            <a:ext cx="1538198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-114300" y="1981200"/>
            <a:ext cx="3429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5600" dirty="0" smtClean="0">
                <a:solidFill>
                  <a:srgbClr val="2A0000"/>
                </a:solidFill>
                <a:latin typeface="Candara" pitchFamily="34" charset="0"/>
              </a:rPr>
              <a:t>Adaptive</a:t>
            </a:r>
            <a:endParaRPr lang="en-US" sz="5600" dirty="0">
              <a:solidFill>
                <a:srgbClr val="2A0000"/>
              </a:solidFill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3236" y="2069304"/>
            <a:ext cx="3429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strike="noStrike" kern="1200" cap="none" spc="0" normalizeH="0" baseline="0" noProof="0" dirty="0" smtClean="0">
                <a:ln>
                  <a:noFill/>
                </a:ln>
                <a:solidFill>
                  <a:srgbClr val="2A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Real-Time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rgbClr val="2A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29300" y="1981200"/>
            <a:ext cx="3429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600" b="0" i="0" strike="noStrike" kern="1200" cap="none" spc="0" normalizeH="0" baseline="0" noProof="0" dirty="0" smtClean="0">
                <a:ln>
                  <a:noFill/>
                </a:ln>
                <a:solidFill>
                  <a:srgbClr val="2A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Agent</a:t>
            </a:r>
            <a:endParaRPr kumimoji="0" lang="en-US" sz="5600" b="0" i="0" strike="noStrike" kern="1200" cap="none" spc="0" normalizeH="0" baseline="0" noProof="0" dirty="0">
              <a:ln>
                <a:noFill/>
              </a:ln>
              <a:solidFill>
                <a:srgbClr val="2A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39" y="3040856"/>
            <a:ext cx="1852361" cy="17597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94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retrieval performance [2]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307427"/>
            <a:ext cx="82296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2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Darmok</a:t>
            </a:r>
            <a:r>
              <a:rPr lang="en-US" dirty="0" smtClean="0"/>
              <a:t> [2]</a:t>
            </a:r>
          </a:p>
          <a:p>
            <a:pPr lvl="1"/>
            <a:r>
              <a:rPr lang="en-US" dirty="0"/>
              <a:t>Observance</a:t>
            </a:r>
            <a:r>
              <a:rPr lang="en-US" dirty="0" smtClean="0"/>
              <a:t>, adaptive, not intelligent, not </a:t>
            </a:r>
            <a:r>
              <a:rPr lang="en-US" dirty="0" smtClean="0"/>
              <a:t>real-time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I-</a:t>
            </a:r>
            <a:r>
              <a:rPr lang="en-US" dirty="0" err="1" smtClean="0"/>
              <a:t>Strategizer</a:t>
            </a:r>
            <a:r>
              <a:rPr lang="en-US" dirty="0" smtClean="0"/>
              <a:t> [3]</a:t>
            </a:r>
          </a:p>
          <a:p>
            <a:pPr lvl="1"/>
            <a:r>
              <a:rPr lang="en-US" dirty="0" smtClean="0"/>
              <a:t>Observance, Adaptive, intelligent, not real-time</a:t>
            </a:r>
          </a:p>
        </p:txBody>
      </p:sp>
    </p:spTree>
    <p:extLst>
      <p:ext uri="{BB962C8B-B14F-4D97-AF65-F5344CB8AC3E}">
        <p14:creationId xmlns:p14="http://schemas.microsoft.com/office/powerpoint/2010/main" val="1368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EISBot</a:t>
            </a:r>
            <a:r>
              <a:rPr lang="en-US" dirty="0"/>
              <a:t> </a:t>
            </a:r>
            <a:r>
              <a:rPr lang="en-US" dirty="0" smtClean="0"/>
              <a:t>[4]</a:t>
            </a:r>
            <a:endParaRPr lang="en-US" dirty="0"/>
          </a:p>
          <a:p>
            <a:pPr lvl="1"/>
            <a:r>
              <a:rPr lang="en-US" dirty="0"/>
              <a:t>Not observance, adaptive, intelligent, not </a:t>
            </a:r>
            <a:r>
              <a:rPr lang="en-US" dirty="0" smtClean="0"/>
              <a:t>real-time</a:t>
            </a:r>
          </a:p>
          <a:p>
            <a:pPr lvl="1"/>
            <a:endParaRPr lang="en-US" dirty="0"/>
          </a:p>
          <a:p>
            <a:r>
              <a:rPr lang="en-US" dirty="0"/>
              <a:t>FSM </a:t>
            </a:r>
            <a:r>
              <a:rPr lang="en-US" dirty="0" smtClean="0"/>
              <a:t>[5]</a:t>
            </a:r>
            <a:endParaRPr lang="en-US" dirty="0"/>
          </a:p>
          <a:p>
            <a:pPr lvl="1"/>
            <a:r>
              <a:rPr lang="en-US" dirty="0"/>
              <a:t>Not observance, static, </a:t>
            </a:r>
            <a:r>
              <a:rPr lang="en-US" dirty="0" smtClean="0"/>
              <a:t>real-time</a:t>
            </a:r>
          </a:p>
          <a:p>
            <a:pPr lvl="1"/>
            <a:endParaRPr lang="en-US" dirty="0"/>
          </a:p>
          <a:p>
            <a:r>
              <a:rPr lang="en-US" dirty="0" err="1" smtClean="0"/>
              <a:t>Drivatar</a:t>
            </a:r>
            <a:r>
              <a:rPr lang="en-US" dirty="0"/>
              <a:t> </a:t>
            </a:r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 Rate</a:t>
            </a:r>
          </a:p>
          <a:p>
            <a:pPr lvl="1"/>
            <a:r>
              <a:rPr lang="en-US" dirty="0" smtClean="0"/>
              <a:t>Standard is 30 – 60 FPS </a:t>
            </a:r>
            <a:r>
              <a:rPr lang="en-US" dirty="0" smtClean="0"/>
              <a:t>[7]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Adaptivity</a:t>
            </a:r>
            <a:r>
              <a:rPr lang="en-US" dirty="0" smtClean="0"/>
              <a:t> Rate</a:t>
            </a:r>
          </a:p>
          <a:p>
            <a:pPr lvl="1"/>
            <a:r>
              <a:rPr lang="en-US" dirty="0" smtClean="0"/>
              <a:t>Successful adaptive instance is changing a failed plan to a successful plan</a:t>
            </a:r>
          </a:p>
          <a:p>
            <a:pPr lvl="1"/>
            <a:endParaRPr lang="en-US" dirty="0"/>
          </a:p>
          <a:p>
            <a:r>
              <a:rPr lang="en-US" dirty="0" smtClean="0"/>
              <a:t>Win Rate:</a:t>
            </a:r>
          </a:p>
          <a:p>
            <a:pPr lvl="1"/>
            <a:r>
              <a:rPr lang="en-US" dirty="0" smtClean="0"/>
              <a:t>Static AI, other deliberative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[1] M. </a:t>
            </a:r>
            <a:r>
              <a:rPr lang="en-US" sz="1800" dirty="0" err="1"/>
              <a:t>Buro</a:t>
            </a:r>
            <a:r>
              <a:rPr lang="en-US" sz="1800" dirty="0"/>
              <a:t>, "Call for AI Research in RTS Games," in American Association for Artificial Intelligence, Palo Alto, California, 2004.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2] S. </a:t>
            </a:r>
            <a:r>
              <a:rPr lang="en-US" sz="1800" dirty="0" err="1"/>
              <a:t>Ontanon</a:t>
            </a:r>
            <a:r>
              <a:rPr lang="en-US" sz="1800" dirty="0"/>
              <a:t>, K. Mishra, N. </a:t>
            </a:r>
            <a:r>
              <a:rPr lang="en-US" sz="1800" dirty="0" err="1"/>
              <a:t>Sugandh</a:t>
            </a:r>
            <a:r>
              <a:rPr lang="en-US" sz="1800" dirty="0"/>
              <a:t> and a. A. Ram, "On-line case-based," Computational Intelligence, vol. 26, no. 1, pp. 84-119, 2010.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[3</a:t>
            </a:r>
            <a:r>
              <a:rPr lang="en-US" sz="1800" dirty="0"/>
              <a:t>] M. </a:t>
            </a:r>
            <a:r>
              <a:rPr lang="en-US" sz="1800" dirty="0" err="1"/>
              <a:t>Aref</a:t>
            </a:r>
            <a:r>
              <a:rPr lang="en-US" sz="1800" dirty="0"/>
              <a:t>, O. </a:t>
            </a:r>
            <a:r>
              <a:rPr lang="en-US" sz="1800" dirty="0" err="1"/>
              <a:t>Enayet</a:t>
            </a:r>
            <a:r>
              <a:rPr lang="en-US" sz="1800" dirty="0"/>
              <a:t> and A. Al-Ogail, "Intelligent online case-based planning agent model for real-time strategy games," in Intelligent Systems Design and Applications, Egypt, Cairo, 2010.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[4] M. M. a. A. J. B. G. Weber, "Building human-level </a:t>
            </a:r>
            <a:r>
              <a:rPr lang="en-US" sz="1800" dirty="0" err="1"/>
              <a:t>ai</a:t>
            </a:r>
            <a:r>
              <a:rPr lang="en-US" sz="1800" dirty="0"/>
              <a:t> for real-time strategy games," in AIIDE Fall Symposium on Advances in Cognitive Systems, Stanford, Palo Alto, California, 2011.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[5] R. </a:t>
            </a:r>
            <a:r>
              <a:rPr lang="en-US" sz="1800" dirty="0" err="1"/>
              <a:t>Houlette</a:t>
            </a:r>
            <a:r>
              <a:rPr lang="en-US" sz="1800" dirty="0"/>
              <a:t> and D. Fu, "The ultimate guide to </a:t>
            </a:r>
            <a:r>
              <a:rPr lang="en-US" sz="1800" dirty="0" err="1"/>
              <a:t>fsms</a:t>
            </a:r>
            <a:r>
              <a:rPr lang="en-US" sz="1800" dirty="0"/>
              <a:t> in games," in AI Game Programming Wisdom 2, 2003.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[6] Microsoft Research</a:t>
            </a:r>
            <a:r>
              <a:rPr lang="en-US" sz="1800" dirty="0"/>
              <a:t>, " </a:t>
            </a:r>
            <a:r>
              <a:rPr lang="en-US" sz="1800" dirty="0" err="1"/>
              <a:t>Drivatar</a:t>
            </a:r>
            <a:r>
              <a:rPr lang="en-US" sz="1800" dirty="0"/>
              <a:t>™ in </a:t>
            </a:r>
            <a:r>
              <a:rPr lang="en-US" sz="1800" dirty="0" err="1"/>
              <a:t>Forza</a:t>
            </a:r>
            <a:r>
              <a:rPr lang="en-US" sz="1800" dirty="0"/>
              <a:t> Motorsport," </a:t>
            </a:r>
            <a:r>
              <a:rPr lang="en-US" sz="1800" dirty="0" smtClean="0"/>
              <a:t>Microsoft Corporation,. </a:t>
            </a:r>
            <a:r>
              <a:rPr lang="en-US" sz="1800" dirty="0"/>
              <a:t>[Online]. Available: </a:t>
            </a:r>
            <a:r>
              <a:rPr lang="en-US" sz="1800" dirty="0">
                <a:hlinkClick r:id="rId2"/>
              </a:rPr>
              <a:t>http://research.microsoft.com/en-us/projects/drivatar/forza.aspx</a:t>
            </a:r>
            <a:r>
              <a:rPr lang="en-US" sz="1800" dirty="0" smtClean="0"/>
              <a:t>. </a:t>
            </a:r>
            <a:r>
              <a:rPr lang="en-US" sz="1800" dirty="0"/>
              <a:t>[Accessed </a:t>
            </a:r>
            <a:r>
              <a:rPr lang="en-US" sz="1800" smtClean="0"/>
              <a:t>7 12 </a:t>
            </a:r>
            <a:r>
              <a:rPr lang="en-US" sz="1800" dirty="0"/>
              <a:t>2013].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[7] </a:t>
            </a:r>
            <a:r>
              <a:rPr lang="en-US" sz="1800" dirty="0"/>
              <a:t>Wikipedia, "Frame rate," Wikimedia Foundation, 24 11 2013. [Online]. Available: http://en.wikipedia.org/wiki/Frame_rate#Video_games. [Accessed 28 11 2013].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30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442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Adaptive Real-Time Strategic Agent for StarCraft</vt:lpstr>
      <vt:lpstr>Problem Motivation [1]</vt:lpstr>
      <vt:lpstr>PowerPoint Presentation</vt:lpstr>
      <vt:lpstr>Problem Definition</vt:lpstr>
      <vt:lpstr>Solution Approach</vt:lpstr>
      <vt:lpstr>Related Work Summary (1)</vt:lpstr>
      <vt:lpstr>Related Work Summary (2)</vt:lpstr>
      <vt:lpstr>Evaluation Plan</vt:lpstr>
      <vt:lpstr>References</vt:lpstr>
      <vt:lpstr>PowerPoint Presentation</vt:lpstr>
    </vt:vector>
  </TitlesOfParts>
  <Company>UWT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Computer  Services</dc:creator>
  <cp:lastModifiedBy>Abdelrahman Elogeel</cp:lastModifiedBy>
  <cp:revision>15</cp:revision>
  <dcterms:created xsi:type="dcterms:W3CDTF">2013-11-27T00:04:58Z</dcterms:created>
  <dcterms:modified xsi:type="dcterms:W3CDTF">2013-12-07T18:58:28Z</dcterms:modified>
</cp:coreProperties>
</file>