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60" r:id="rId8"/>
    <p:sldId id="270" r:id="rId9"/>
    <p:sldId id="271" r:id="rId10"/>
    <p:sldId id="272" r:id="rId11"/>
    <p:sldId id="261" r:id="rId12"/>
    <p:sldId id="273" r:id="rId13"/>
    <p:sldId id="274" r:id="rId14"/>
    <p:sldId id="262" r:id="rId15"/>
    <p:sldId id="263" r:id="rId16"/>
    <p:sldId id="275" r:id="rId17"/>
    <p:sldId id="264" r:id="rId18"/>
    <p:sldId id="265" r:id="rId19"/>
    <p:sldId id="266" r:id="rId20"/>
    <p:sldId id="267"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FF424-E9B8-49F9-B8CF-B781D8A772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985144C2-CDAB-43DA-9138-C30472832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C56F217-8F9B-4EAB-BFA4-B3E6A082050D}"/>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5" name="Marcador de pie de página 4">
            <a:extLst>
              <a:ext uri="{FF2B5EF4-FFF2-40B4-BE49-F238E27FC236}">
                <a16:creationId xmlns:a16="http://schemas.microsoft.com/office/drawing/2014/main" id="{05358CA9-EBD4-4BFE-9491-D17C7BA5D3C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AA3E72D3-541E-4973-B5FE-7244B08BBB07}"/>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305490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81FC6-8C42-434D-93A6-743E38B92349}"/>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DC78CEAD-EEA4-42FD-A3A0-DB1CF48D1AC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E50C997B-6B15-4AD1-9C2D-9838D5A9D8C8}"/>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5" name="Marcador de pie de página 4">
            <a:extLst>
              <a:ext uri="{FF2B5EF4-FFF2-40B4-BE49-F238E27FC236}">
                <a16:creationId xmlns:a16="http://schemas.microsoft.com/office/drawing/2014/main" id="{22152B92-4318-4247-AEE2-8D556951711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EF5F5EEB-2EF3-4987-AFAF-09C1416F65E1}"/>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137404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C98D2FA-9840-4CD5-AF31-ADE62296257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3D4BD414-38D3-4BC9-A265-6ED088C3E76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5B98873-AA85-49B4-9CE4-1D35DCDFF837}"/>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5" name="Marcador de pie de página 4">
            <a:extLst>
              <a:ext uri="{FF2B5EF4-FFF2-40B4-BE49-F238E27FC236}">
                <a16:creationId xmlns:a16="http://schemas.microsoft.com/office/drawing/2014/main" id="{6D2BE804-852A-451A-8298-A952D6A0B807}"/>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D38234C3-5A27-499E-AF5F-7BD66DCDA9B8}"/>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429438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E8CC6-E9CE-4817-A478-F0F7F6FD708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C5E29505-0DB1-4AD2-8C5B-918486C6F7C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BC3CAE0-0A0F-4870-9386-721BAD17E5A1}"/>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5" name="Marcador de pie de página 4">
            <a:extLst>
              <a:ext uri="{FF2B5EF4-FFF2-40B4-BE49-F238E27FC236}">
                <a16:creationId xmlns:a16="http://schemas.microsoft.com/office/drawing/2014/main" id="{F8F1AED8-A438-4661-A9E3-6C707748540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93B1EECD-0919-47A6-9BC6-6DAAFB8B1B75}"/>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199041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B06BE-26B3-4D93-AEAA-CFCFDB12F03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234984DA-66AE-4A18-BED8-244D31AFB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EB0FBD78-340A-44FF-8F7D-59C4377E0FC9}"/>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5" name="Marcador de pie de página 4">
            <a:extLst>
              <a:ext uri="{FF2B5EF4-FFF2-40B4-BE49-F238E27FC236}">
                <a16:creationId xmlns:a16="http://schemas.microsoft.com/office/drawing/2014/main" id="{56CFF535-A108-4BCB-AF3F-D729EA7DBFAB}"/>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61B49682-BBCC-4301-81B0-9EC20914FE13}"/>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155008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2CD33-21FB-4187-B6B9-537FF2DD6A6B}"/>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65BC0A09-8DAC-43AA-891F-C0D4788C3194}"/>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C24A3026-1542-4370-BA3F-38E482135FE8}"/>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A4EF2077-892C-42AD-A31B-CAFD89C2FE2D}"/>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6" name="Marcador de pie de página 5">
            <a:extLst>
              <a:ext uri="{FF2B5EF4-FFF2-40B4-BE49-F238E27FC236}">
                <a16:creationId xmlns:a16="http://schemas.microsoft.com/office/drawing/2014/main" id="{210ED780-9D9C-4674-A8B9-3EDF74132D1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7DBEAD-3F33-41D7-A637-8F66FA9D3396}"/>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38518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17114-A63B-4996-B0CE-4CC45BA0904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8FEC63C7-CE60-4C0F-90DC-F2DB31CDE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78E09922-F0F7-4E7C-8703-D4B16680CCC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0C850D5E-CB66-49F3-94AE-41E882F10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D23FAA6-EE47-4F6D-848E-B15B3D22A4C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D14A5336-301C-434E-B3BF-F27087B1ED83}"/>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8" name="Marcador de pie de página 7">
            <a:extLst>
              <a:ext uri="{FF2B5EF4-FFF2-40B4-BE49-F238E27FC236}">
                <a16:creationId xmlns:a16="http://schemas.microsoft.com/office/drawing/2014/main" id="{259F2EFD-5BEB-447D-9C4E-5D8025F11E4F}"/>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EDD19632-2367-4612-A8B6-7FD4B214094B}"/>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312324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F47D1-B64B-4666-B4FA-CB87F4803333}"/>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0B6D293B-6D05-4563-BC60-5D0A8A0B07F2}"/>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4" name="Marcador de pie de página 3">
            <a:extLst>
              <a:ext uri="{FF2B5EF4-FFF2-40B4-BE49-F238E27FC236}">
                <a16:creationId xmlns:a16="http://schemas.microsoft.com/office/drawing/2014/main" id="{131F752B-27E1-4C20-84A2-2E128C087700}"/>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0F2E3D48-6A8B-4358-B4FF-345825CF994A}"/>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383712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A1888C0-DC2D-4400-B1C5-FEBE82439504}"/>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3" name="Marcador de pie de página 2">
            <a:extLst>
              <a:ext uri="{FF2B5EF4-FFF2-40B4-BE49-F238E27FC236}">
                <a16:creationId xmlns:a16="http://schemas.microsoft.com/office/drawing/2014/main" id="{706235D1-5B16-4F39-A3EA-A73EA5518CD7}"/>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17F3C93C-C873-44E8-876A-E07CBFB15814}"/>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187035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B6F5C-C8D4-4EA7-9E80-45AD390779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B504B162-FBF9-48B2-9B14-357166310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D4B34F1F-E3C7-4533-88BD-F947FDBDF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E357BAF-3C52-4C8E-A125-D9AE52DA278F}"/>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6" name="Marcador de pie de página 5">
            <a:extLst>
              <a:ext uri="{FF2B5EF4-FFF2-40B4-BE49-F238E27FC236}">
                <a16:creationId xmlns:a16="http://schemas.microsoft.com/office/drawing/2014/main" id="{C8ED7D77-0923-426E-9A3D-55F52881702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D0115B81-5100-4356-B3D3-B9A48C97FFD5}"/>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97684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F969C-3A34-4D4E-8519-0014A3A778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1ECB5880-E675-4980-8282-03681E4CF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2BE143C4-78CC-4B36-9D5A-522790924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ACC8FA4-660E-45A5-9AB9-41625A67F69F}"/>
              </a:ext>
            </a:extLst>
          </p:cNvPr>
          <p:cNvSpPr>
            <a:spLocks noGrp="1"/>
          </p:cNvSpPr>
          <p:nvPr>
            <p:ph type="dt" sz="half" idx="10"/>
          </p:nvPr>
        </p:nvSpPr>
        <p:spPr/>
        <p:txBody>
          <a:bodyPr/>
          <a:lstStyle/>
          <a:p>
            <a:fld id="{EC00CCD8-6C4B-40B3-A416-57D8EF45032E}" type="datetimeFigureOut">
              <a:rPr lang="ca-ES" smtClean="0"/>
              <a:t>22/04/2018</a:t>
            </a:fld>
            <a:endParaRPr lang="ca-ES"/>
          </a:p>
        </p:txBody>
      </p:sp>
      <p:sp>
        <p:nvSpPr>
          <p:cNvPr id="6" name="Marcador de pie de página 5">
            <a:extLst>
              <a:ext uri="{FF2B5EF4-FFF2-40B4-BE49-F238E27FC236}">
                <a16:creationId xmlns:a16="http://schemas.microsoft.com/office/drawing/2014/main" id="{A63CFC1A-0BC0-4F61-BA7B-5D023FA2C30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8A03F5A2-BC86-468E-98A8-50206EFBDDEE}"/>
              </a:ext>
            </a:extLst>
          </p:cNvPr>
          <p:cNvSpPr>
            <a:spLocks noGrp="1"/>
          </p:cNvSpPr>
          <p:nvPr>
            <p:ph type="sldNum" sz="quarter" idx="12"/>
          </p:nvPr>
        </p:nvSpPr>
        <p:spPr/>
        <p:txBody>
          <a:bodyPr/>
          <a:lstStyle/>
          <a:p>
            <a:fld id="{DECA15B7-DC1D-4DEE-B27E-6FE06EAB992D}" type="slidenum">
              <a:rPr lang="ca-ES" smtClean="0"/>
              <a:t>‹Nº›</a:t>
            </a:fld>
            <a:endParaRPr lang="ca-ES"/>
          </a:p>
        </p:txBody>
      </p:sp>
    </p:spTree>
    <p:extLst>
      <p:ext uri="{BB962C8B-B14F-4D97-AF65-F5344CB8AC3E}">
        <p14:creationId xmlns:p14="http://schemas.microsoft.com/office/powerpoint/2010/main" val="206246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A42FD94-D7E1-4861-90AB-CE9665A11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3C6E3DF9-3C08-4CB6-A5CF-4BFC9D6D8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C3ED39EB-5B7F-4BB7-B2D8-34A2BADC0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0CCD8-6C4B-40B3-A416-57D8EF45032E}" type="datetimeFigureOut">
              <a:rPr lang="ca-ES" smtClean="0"/>
              <a:t>22/04/2018</a:t>
            </a:fld>
            <a:endParaRPr lang="ca-ES"/>
          </a:p>
        </p:txBody>
      </p:sp>
      <p:sp>
        <p:nvSpPr>
          <p:cNvPr id="5" name="Marcador de pie de página 4">
            <a:extLst>
              <a:ext uri="{FF2B5EF4-FFF2-40B4-BE49-F238E27FC236}">
                <a16:creationId xmlns:a16="http://schemas.microsoft.com/office/drawing/2014/main" id="{61F45C65-6742-41BB-BE71-BADAF39ECE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Marcador de número de diapositiva 5">
            <a:extLst>
              <a:ext uri="{FF2B5EF4-FFF2-40B4-BE49-F238E27FC236}">
                <a16:creationId xmlns:a16="http://schemas.microsoft.com/office/drawing/2014/main" id="{6768A4FF-8A24-4677-954D-88D65F2DA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A15B7-DC1D-4DEE-B27E-6FE06EAB992D}" type="slidenum">
              <a:rPr lang="ca-ES" smtClean="0"/>
              <a:t>‹Nº›</a:t>
            </a:fld>
            <a:endParaRPr lang="ca-ES"/>
          </a:p>
        </p:txBody>
      </p:sp>
    </p:spTree>
    <p:extLst>
      <p:ext uri="{BB962C8B-B14F-4D97-AF65-F5344CB8AC3E}">
        <p14:creationId xmlns:p14="http://schemas.microsoft.com/office/powerpoint/2010/main" val="7551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D5330-BA5E-44DC-8B83-896BC1A05D02}"/>
              </a:ext>
            </a:extLst>
          </p:cNvPr>
          <p:cNvSpPr>
            <a:spLocks noGrp="1"/>
          </p:cNvSpPr>
          <p:nvPr>
            <p:ph type="ctrTitle"/>
          </p:nvPr>
        </p:nvSpPr>
        <p:spPr>
          <a:xfrm>
            <a:off x="1524000" y="3158307"/>
            <a:ext cx="9144000" cy="955337"/>
          </a:xfrm>
        </p:spPr>
        <p:txBody>
          <a:bodyPr/>
          <a:lstStyle/>
          <a:p>
            <a:r>
              <a:rPr lang="ca-ES" dirty="0"/>
              <a:t>Xarxes neuronals</a:t>
            </a:r>
          </a:p>
        </p:txBody>
      </p:sp>
      <p:sp>
        <p:nvSpPr>
          <p:cNvPr id="3" name="Subtítulo 2">
            <a:extLst>
              <a:ext uri="{FF2B5EF4-FFF2-40B4-BE49-F238E27FC236}">
                <a16:creationId xmlns:a16="http://schemas.microsoft.com/office/drawing/2014/main" id="{C680A695-4803-4910-9F18-5AFC234F599C}"/>
              </a:ext>
            </a:extLst>
          </p:cNvPr>
          <p:cNvSpPr>
            <a:spLocks noGrp="1"/>
          </p:cNvSpPr>
          <p:nvPr>
            <p:ph type="subTitle" idx="1"/>
          </p:nvPr>
        </p:nvSpPr>
        <p:spPr>
          <a:xfrm>
            <a:off x="4882718" y="4303374"/>
            <a:ext cx="2426563" cy="1655762"/>
          </a:xfrm>
        </p:spPr>
        <p:txBody>
          <a:bodyPr>
            <a:normAutofit fontScale="85000" lnSpcReduction="10000"/>
          </a:bodyPr>
          <a:lstStyle/>
          <a:p>
            <a:pPr algn="l"/>
            <a:r>
              <a:rPr lang="ca-ES" dirty="0"/>
              <a:t>Oscar Galera i Alfaro</a:t>
            </a:r>
          </a:p>
          <a:p>
            <a:pPr algn="l"/>
            <a:r>
              <a:rPr lang="ca-ES" dirty="0"/>
              <a:t>Mineria de dades</a:t>
            </a:r>
          </a:p>
          <a:p>
            <a:pPr algn="l"/>
            <a:r>
              <a:rPr lang="ca-ES" dirty="0"/>
              <a:t>1er MEINF</a:t>
            </a:r>
          </a:p>
          <a:p>
            <a:pPr algn="l"/>
            <a:r>
              <a:rPr lang="ca-ES" dirty="0"/>
              <a:t>Abril 2018</a:t>
            </a:r>
          </a:p>
        </p:txBody>
      </p:sp>
      <p:pic>
        <p:nvPicPr>
          <p:cNvPr id="5" name="Imagen 4">
            <a:extLst>
              <a:ext uri="{FF2B5EF4-FFF2-40B4-BE49-F238E27FC236}">
                <a16:creationId xmlns:a16="http://schemas.microsoft.com/office/drawing/2014/main" id="{83FDA98C-6415-4E6D-A671-0490581FD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91" y="558006"/>
            <a:ext cx="3579018" cy="2458732"/>
          </a:xfrm>
          <a:prstGeom prst="rect">
            <a:avLst/>
          </a:prstGeom>
        </p:spPr>
      </p:pic>
    </p:spTree>
    <p:extLst>
      <p:ext uri="{BB962C8B-B14F-4D97-AF65-F5344CB8AC3E}">
        <p14:creationId xmlns:p14="http://schemas.microsoft.com/office/powerpoint/2010/main" val="307817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3. Funcions d’activació</a:t>
            </a:r>
          </a:p>
        </p:txBody>
      </p:sp>
      <p:pic>
        <p:nvPicPr>
          <p:cNvPr id="8" name="Imagen 7">
            <a:extLst>
              <a:ext uri="{FF2B5EF4-FFF2-40B4-BE49-F238E27FC236}">
                <a16:creationId xmlns:a16="http://schemas.microsoft.com/office/drawing/2014/main" id="{736E2867-E9DD-4D0F-907A-8F9304B95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26" y="1902690"/>
            <a:ext cx="9051747" cy="3980873"/>
          </a:xfrm>
          <a:prstGeom prst="rect">
            <a:avLst/>
          </a:prstGeom>
        </p:spPr>
      </p:pic>
    </p:spTree>
    <p:extLst>
      <p:ext uri="{BB962C8B-B14F-4D97-AF65-F5344CB8AC3E}">
        <p14:creationId xmlns:p14="http://schemas.microsoft.com/office/powerpoint/2010/main" val="383134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4. Com aprenen?</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buNone/>
            </a:pPr>
            <a:r>
              <a:rPr lang="es-ES" dirty="0"/>
              <a:t>El </a:t>
            </a:r>
            <a:r>
              <a:rPr lang="es-ES" dirty="0" err="1"/>
              <a:t>funcionament</a:t>
            </a:r>
            <a:r>
              <a:rPr lang="es-ES" dirty="0"/>
              <a:t> de les </a:t>
            </a:r>
            <a:r>
              <a:rPr lang="es-ES" dirty="0" err="1"/>
              <a:t>xarxes</a:t>
            </a:r>
            <a:r>
              <a:rPr lang="es-ES" dirty="0"/>
              <a:t> </a:t>
            </a:r>
            <a:r>
              <a:rPr lang="es-ES" dirty="0" err="1"/>
              <a:t>neuronals</a:t>
            </a:r>
            <a:r>
              <a:rPr lang="es-ES" dirty="0"/>
              <a:t> es basa en la </a:t>
            </a:r>
            <a:r>
              <a:rPr lang="es-ES" dirty="0" err="1"/>
              <a:t>configuració</a:t>
            </a:r>
            <a:r>
              <a:rPr lang="es-ES" dirty="0"/>
              <a:t> que </a:t>
            </a:r>
            <a:r>
              <a:rPr lang="es-ES" dirty="0" err="1"/>
              <a:t>s'ha</a:t>
            </a:r>
            <a:r>
              <a:rPr lang="es-ES" dirty="0"/>
              <a:t> de </a:t>
            </a:r>
            <a:r>
              <a:rPr lang="es-ES" dirty="0" err="1"/>
              <a:t>fer</a:t>
            </a:r>
            <a:r>
              <a:rPr lang="es-ES" dirty="0"/>
              <a:t> sobre les capes de </a:t>
            </a:r>
            <a:r>
              <a:rPr lang="es-ES" dirty="0" err="1"/>
              <a:t>neurones</a:t>
            </a:r>
            <a:r>
              <a:rPr lang="es-ES" dirty="0"/>
              <a:t> internes. </a:t>
            </a:r>
          </a:p>
          <a:p>
            <a:pPr marL="0" indent="0">
              <a:buNone/>
            </a:pPr>
            <a:endParaRPr lang="es-ES" dirty="0"/>
          </a:p>
          <a:p>
            <a:pPr marL="0" indent="0">
              <a:buNone/>
            </a:pPr>
            <a:r>
              <a:rPr lang="es-ES" dirty="0"/>
              <a:t>A </a:t>
            </a:r>
            <a:r>
              <a:rPr lang="es-ES" dirty="0" err="1"/>
              <a:t>nivell</a:t>
            </a:r>
            <a:r>
              <a:rPr lang="es-ES" dirty="0"/>
              <a:t> de neurona, </a:t>
            </a:r>
            <a:r>
              <a:rPr lang="es-ES" dirty="0" err="1"/>
              <a:t>s'ha</a:t>
            </a:r>
            <a:r>
              <a:rPr lang="es-ES" dirty="0"/>
              <a:t> </a:t>
            </a:r>
            <a:r>
              <a:rPr lang="es-ES" dirty="0" err="1"/>
              <a:t>d'elegir</a:t>
            </a:r>
            <a:r>
              <a:rPr lang="es-ES" dirty="0"/>
              <a:t> </a:t>
            </a:r>
            <a:r>
              <a:rPr lang="es-ES" dirty="0" err="1"/>
              <a:t>quins</a:t>
            </a:r>
            <a:r>
              <a:rPr lang="es-ES" dirty="0"/>
              <a:t> </a:t>
            </a:r>
            <a:r>
              <a:rPr lang="es-ES" dirty="0" err="1"/>
              <a:t>paràmetres</a:t>
            </a:r>
            <a:r>
              <a:rPr lang="es-ES" dirty="0"/>
              <a:t> </a:t>
            </a:r>
            <a:r>
              <a:rPr lang="es-ES" dirty="0" err="1"/>
              <a:t>actuen</a:t>
            </a:r>
            <a:r>
              <a:rPr lang="es-ES" dirty="0"/>
              <a:t> sobre el </a:t>
            </a:r>
            <a:r>
              <a:rPr lang="es-ES" dirty="0" err="1"/>
              <a:t>seu</a:t>
            </a:r>
            <a:r>
              <a:rPr lang="es-ES" dirty="0"/>
              <a:t> </a:t>
            </a:r>
            <a:r>
              <a:rPr lang="es-ES" dirty="0" err="1"/>
              <a:t>càlcul</a:t>
            </a:r>
            <a:r>
              <a:rPr lang="es-ES" dirty="0"/>
              <a:t> i crear una </a:t>
            </a:r>
            <a:r>
              <a:rPr lang="es-ES" dirty="0" err="1"/>
              <a:t>connexió</a:t>
            </a:r>
            <a:r>
              <a:rPr lang="es-ES" dirty="0"/>
              <a:t> que </a:t>
            </a:r>
            <a:r>
              <a:rPr lang="es-ES" dirty="0" err="1"/>
              <a:t>enllaçi</a:t>
            </a:r>
            <a:r>
              <a:rPr lang="es-ES" dirty="0"/>
              <a:t> les </a:t>
            </a:r>
            <a:r>
              <a:rPr lang="es-ES" dirty="0" err="1"/>
              <a:t>neurones</a:t>
            </a:r>
            <a:r>
              <a:rPr lang="es-ES" dirty="0"/>
              <a:t>. </a:t>
            </a:r>
          </a:p>
          <a:p>
            <a:pPr marL="0" indent="0">
              <a:buNone/>
            </a:pPr>
            <a:endParaRPr lang="es-ES" dirty="0"/>
          </a:p>
          <a:p>
            <a:pPr marL="0" indent="0">
              <a:buNone/>
            </a:pPr>
            <a:r>
              <a:rPr lang="es-ES" dirty="0"/>
              <a:t>Sobre les </a:t>
            </a:r>
            <a:r>
              <a:rPr lang="es-ES" dirty="0" err="1"/>
              <a:t>connexions</a:t>
            </a:r>
            <a:r>
              <a:rPr lang="es-ES" dirty="0"/>
              <a:t> que </a:t>
            </a:r>
            <a:r>
              <a:rPr lang="es-ES" dirty="0" err="1"/>
              <a:t>uneixen</a:t>
            </a:r>
            <a:r>
              <a:rPr lang="es-ES" dirty="0"/>
              <a:t> les </a:t>
            </a:r>
            <a:r>
              <a:rPr lang="es-ES" dirty="0" err="1"/>
              <a:t>neurones</a:t>
            </a:r>
            <a:r>
              <a:rPr lang="es-ES" dirty="0"/>
              <a:t>, </a:t>
            </a:r>
            <a:r>
              <a:rPr lang="es-ES" dirty="0" err="1"/>
              <a:t>s’ha</a:t>
            </a:r>
            <a:r>
              <a:rPr lang="es-ES" dirty="0"/>
              <a:t> </a:t>
            </a:r>
            <a:r>
              <a:rPr lang="es-ES" dirty="0" err="1"/>
              <a:t>d’asignar</a:t>
            </a:r>
            <a:r>
              <a:rPr lang="es-ES" dirty="0"/>
              <a:t> un pes que </a:t>
            </a:r>
            <a:r>
              <a:rPr lang="es-ES" dirty="0" err="1"/>
              <a:t>reflexi</a:t>
            </a:r>
            <a:r>
              <a:rPr lang="es-ES" dirty="0"/>
              <a:t> la importancia de </a:t>
            </a:r>
            <a:r>
              <a:rPr lang="es-ES" dirty="0" err="1"/>
              <a:t>l’entrada</a:t>
            </a:r>
            <a:r>
              <a:rPr lang="es-ES" dirty="0"/>
              <a:t>.</a:t>
            </a:r>
            <a:endParaRPr lang="ca-ES" dirty="0"/>
          </a:p>
        </p:txBody>
      </p:sp>
    </p:spTree>
    <p:extLst>
      <p:ext uri="{BB962C8B-B14F-4D97-AF65-F5344CB8AC3E}">
        <p14:creationId xmlns:p14="http://schemas.microsoft.com/office/powerpoint/2010/main" val="117547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4. Com aprenen?</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normAutofit/>
          </a:bodyPr>
          <a:lstStyle/>
          <a:p>
            <a:pPr marL="0" indent="0" algn="just">
              <a:buNone/>
            </a:pPr>
            <a:r>
              <a:rPr lang="es-ES" b="1" dirty="0" err="1"/>
              <a:t>Exemple</a:t>
            </a:r>
            <a:r>
              <a:rPr lang="es-ES" b="1" dirty="0"/>
              <a:t>.</a:t>
            </a:r>
          </a:p>
          <a:p>
            <a:pPr marL="0" indent="0" algn="just">
              <a:buNone/>
            </a:pPr>
            <a:r>
              <a:rPr lang="es-ES" dirty="0"/>
              <a:t>un </a:t>
            </a:r>
            <a:r>
              <a:rPr lang="es-ES" dirty="0" err="1"/>
              <a:t>exemple</a:t>
            </a:r>
            <a:r>
              <a:rPr lang="es-ES" dirty="0"/>
              <a:t> </a:t>
            </a:r>
            <a:r>
              <a:rPr lang="es-ES" dirty="0" err="1"/>
              <a:t>d'una</a:t>
            </a:r>
            <a:r>
              <a:rPr lang="es-ES" dirty="0"/>
              <a:t> </a:t>
            </a:r>
            <a:r>
              <a:rPr lang="es-ES" dirty="0" err="1"/>
              <a:t>possible</a:t>
            </a:r>
            <a:r>
              <a:rPr lang="es-ES" dirty="0"/>
              <a:t> </a:t>
            </a:r>
            <a:r>
              <a:rPr lang="es-ES" dirty="0" err="1"/>
              <a:t>aplicació</a:t>
            </a:r>
            <a:r>
              <a:rPr lang="es-ES" dirty="0"/>
              <a:t> real, en la que es </a:t>
            </a:r>
            <a:r>
              <a:rPr lang="es-ES" dirty="0" err="1"/>
              <a:t>disposa</a:t>
            </a:r>
            <a:r>
              <a:rPr lang="es-ES" dirty="0"/>
              <a:t> </a:t>
            </a:r>
            <a:r>
              <a:rPr lang="es-ES" dirty="0" err="1"/>
              <a:t>d'un</a:t>
            </a:r>
            <a:r>
              <a:rPr lang="es-ES" dirty="0"/>
              <a:t> </a:t>
            </a:r>
            <a:r>
              <a:rPr lang="es-ES" dirty="0" err="1"/>
              <a:t>conjunt</a:t>
            </a:r>
            <a:r>
              <a:rPr lang="es-ES" dirty="0"/>
              <a:t> </a:t>
            </a:r>
            <a:r>
              <a:rPr lang="es-ES" dirty="0" err="1"/>
              <a:t>dades</a:t>
            </a:r>
            <a:r>
              <a:rPr lang="es-ES" dirty="0"/>
              <a:t> en base a </a:t>
            </a:r>
            <a:r>
              <a:rPr lang="es-ES" dirty="0" err="1"/>
              <a:t>diferents</a:t>
            </a:r>
            <a:r>
              <a:rPr lang="es-ES" dirty="0"/>
              <a:t> </a:t>
            </a:r>
            <a:r>
              <a:rPr lang="es-ES" dirty="0" err="1"/>
              <a:t>habitatges</a:t>
            </a:r>
            <a:r>
              <a:rPr lang="es-ES" dirty="0"/>
              <a:t> que </a:t>
            </a:r>
            <a:r>
              <a:rPr lang="es-ES" dirty="0" err="1"/>
              <a:t>tenen</a:t>
            </a:r>
            <a:r>
              <a:rPr lang="es-ES" dirty="0"/>
              <a:t> </a:t>
            </a:r>
            <a:r>
              <a:rPr lang="es-ES" dirty="0" err="1"/>
              <a:t>els</a:t>
            </a:r>
            <a:r>
              <a:rPr lang="es-ES" dirty="0"/>
              <a:t> </a:t>
            </a:r>
            <a:r>
              <a:rPr lang="es-ES" dirty="0" err="1"/>
              <a:t>següents</a:t>
            </a:r>
            <a:r>
              <a:rPr lang="es-ES" dirty="0"/>
              <a:t> </a:t>
            </a:r>
            <a:r>
              <a:rPr lang="es-ES" dirty="0" err="1"/>
              <a:t>paràmetres</a:t>
            </a:r>
            <a:r>
              <a:rPr lang="es-ES" dirty="0"/>
              <a:t>:</a:t>
            </a:r>
          </a:p>
          <a:p>
            <a:pPr marL="0" indent="0" algn="just">
              <a:buNone/>
            </a:pPr>
            <a:endParaRPr lang="es-ES" dirty="0"/>
          </a:p>
          <a:p>
            <a:pPr lvl="1" algn="just"/>
            <a:r>
              <a:rPr lang="es-ES" dirty="0" err="1"/>
              <a:t>Dimensions</a:t>
            </a:r>
            <a:r>
              <a:rPr lang="es-ES" dirty="0"/>
              <a:t>.</a:t>
            </a:r>
          </a:p>
          <a:p>
            <a:pPr lvl="1" algn="just"/>
            <a:r>
              <a:rPr lang="es-ES" dirty="0"/>
              <a:t>Nombre de lavabos.</a:t>
            </a:r>
          </a:p>
          <a:p>
            <a:pPr lvl="1" algn="just"/>
            <a:r>
              <a:rPr lang="es-ES" dirty="0" err="1"/>
              <a:t>Distància</a:t>
            </a:r>
            <a:r>
              <a:rPr lang="es-ES" dirty="0"/>
              <a:t> del centre de la </a:t>
            </a:r>
            <a:r>
              <a:rPr lang="es-ES" dirty="0" err="1"/>
              <a:t>ciutat</a:t>
            </a:r>
            <a:r>
              <a:rPr lang="es-ES" dirty="0"/>
              <a:t>.</a:t>
            </a:r>
          </a:p>
          <a:p>
            <a:pPr lvl="1" algn="just"/>
            <a:r>
              <a:rPr lang="es-ES" dirty="0" err="1"/>
              <a:t>Antiguitat</a:t>
            </a:r>
            <a:r>
              <a:rPr lang="es-ES" dirty="0"/>
              <a:t>.</a:t>
            </a:r>
          </a:p>
          <a:p>
            <a:pPr marL="0" indent="0">
              <a:buNone/>
            </a:pPr>
            <a:endParaRPr lang="ca-ES" dirty="0"/>
          </a:p>
        </p:txBody>
      </p:sp>
    </p:spTree>
    <p:extLst>
      <p:ext uri="{BB962C8B-B14F-4D97-AF65-F5344CB8AC3E}">
        <p14:creationId xmlns:p14="http://schemas.microsoft.com/office/powerpoint/2010/main" val="210194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4. Com aprenen?</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normAutofit/>
          </a:bodyPr>
          <a:lstStyle/>
          <a:p>
            <a:pPr marL="0" indent="0" algn="just">
              <a:buNone/>
            </a:pPr>
            <a:r>
              <a:rPr lang="es-ES" sz="2400" dirty="0"/>
              <a:t>les </a:t>
            </a:r>
            <a:r>
              <a:rPr lang="es-ES" sz="2400" dirty="0" err="1"/>
              <a:t>xarxes</a:t>
            </a:r>
            <a:r>
              <a:rPr lang="es-ES" sz="2400" dirty="0"/>
              <a:t> </a:t>
            </a:r>
            <a:r>
              <a:rPr lang="es-ES" sz="2400" dirty="0" err="1"/>
              <a:t>neuronals</a:t>
            </a:r>
            <a:r>
              <a:rPr lang="es-ES" sz="2400" dirty="0"/>
              <a:t> es basen en un </a:t>
            </a:r>
            <a:r>
              <a:rPr lang="es-ES" sz="2400" dirty="0" err="1"/>
              <a:t>mecanisme</a:t>
            </a:r>
            <a:r>
              <a:rPr lang="es-ES" sz="2400" dirty="0"/>
              <a:t> </a:t>
            </a:r>
            <a:r>
              <a:rPr lang="es-ES" sz="2400" dirty="0" err="1"/>
              <a:t>d'aprenentatge</a:t>
            </a:r>
            <a:r>
              <a:rPr lang="es-ES" sz="2400" dirty="0"/>
              <a:t> </a:t>
            </a:r>
            <a:r>
              <a:rPr lang="es-ES" sz="2400" dirty="0" err="1"/>
              <a:t>iteratiu</a:t>
            </a:r>
            <a:r>
              <a:rPr lang="es-ES" sz="2400" dirty="0"/>
              <a:t> </a:t>
            </a:r>
            <a:r>
              <a:rPr lang="es-ES" sz="2400" dirty="0" err="1"/>
              <a:t>amb</a:t>
            </a:r>
            <a:r>
              <a:rPr lang="es-ES" sz="2400" dirty="0"/>
              <a:t> el </a:t>
            </a:r>
            <a:r>
              <a:rPr lang="es-ES" sz="2400" dirty="0" err="1"/>
              <a:t>qual</a:t>
            </a:r>
            <a:r>
              <a:rPr lang="es-ES" sz="2400" dirty="0"/>
              <a:t> van </a:t>
            </a:r>
            <a:r>
              <a:rPr lang="es-ES" sz="2400" dirty="0" err="1"/>
              <a:t>adquirint</a:t>
            </a:r>
            <a:r>
              <a:rPr lang="es-ES" sz="2400" dirty="0"/>
              <a:t> </a:t>
            </a:r>
            <a:r>
              <a:rPr lang="es-ES" sz="2400" dirty="0" err="1"/>
              <a:t>coneixement</a:t>
            </a:r>
            <a:r>
              <a:rPr lang="es-ES" sz="2400" dirty="0"/>
              <a:t> a mesura que </a:t>
            </a:r>
            <a:r>
              <a:rPr lang="es-ES" sz="2400" dirty="0" err="1"/>
              <a:t>guanyen</a:t>
            </a:r>
            <a:r>
              <a:rPr lang="es-ES" sz="2400" dirty="0"/>
              <a:t> </a:t>
            </a:r>
            <a:r>
              <a:rPr lang="es-ES" sz="2400" dirty="0" err="1"/>
              <a:t>experiència</a:t>
            </a:r>
            <a:r>
              <a:rPr lang="es-ES" sz="2400" dirty="0"/>
              <a:t>. </a:t>
            </a:r>
          </a:p>
          <a:p>
            <a:pPr marL="0" indent="0" algn="just">
              <a:buNone/>
            </a:pPr>
            <a:endParaRPr lang="ca-ES" dirty="0"/>
          </a:p>
        </p:txBody>
      </p:sp>
      <p:pic>
        <p:nvPicPr>
          <p:cNvPr id="9" name="Imagen 8">
            <a:extLst>
              <a:ext uri="{FF2B5EF4-FFF2-40B4-BE49-F238E27FC236}">
                <a16:creationId xmlns:a16="http://schemas.microsoft.com/office/drawing/2014/main" id="{AE869B0D-582F-407A-A433-1CDC9CC15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4167548"/>
            <a:ext cx="5557639" cy="2224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Imagen 9">
            <a:extLst>
              <a:ext uri="{FF2B5EF4-FFF2-40B4-BE49-F238E27FC236}">
                <a16:creationId xmlns:a16="http://schemas.microsoft.com/office/drawing/2014/main" id="{2527872F-D7AC-4689-8AA0-35BF35971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82094"/>
            <a:ext cx="5728855" cy="21195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76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5. Com aprenen?</a:t>
            </a:r>
          </a:p>
        </p:txBody>
      </p:sp>
      <p:pic>
        <p:nvPicPr>
          <p:cNvPr id="7" name="Imagen 6">
            <a:extLst>
              <a:ext uri="{FF2B5EF4-FFF2-40B4-BE49-F238E27FC236}">
                <a16:creationId xmlns:a16="http://schemas.microsoft.com/office/drawing/2014/main" id="{16F2D965-5149-4395-890B-069C7ACFF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418" y="3980856"/>
            <a:ext cx="6160655" cy="2512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Marcador de contenido 7">
            <a:extLst>
              <a:ext uri="{FF2B5EF4-FFF2-40B4-BE49-F238E27FC236}">
                <a16:creationId xmlns:a16="http://schemas.microsoft.com/office/drawing/2014/main" id="{9072C16A-856D-4CF3-B58F-A450E7B9C15C}"/>
              </a:ext>
            </a:extLst>
          </p:cNvPr>
          <p:cNvSpPr>
            <a:spLocks noGrp="1"/>
          </p:cNvSpPr>
          <p:nvPr>
            <p:ph idx="1"/>
          </p:nvPr>
        </p:nvSpPr>
        <p:spPr/>
        <p:txBody>
          <a:bodyPr/>
          <a:lstStyle/>
          <a:p>
            <a:endParaRPr lang="ca-ES" dirty="0"/>
          </a:p>
        </p:txBody>
      </p:sp>
      <p:pic>
        <p:nvPicPr>
          <p:cNvPr id="9" name="Marcador de contenido 4">
            <a:extLst>
              <a:ext uri="{FF2B5EF4-FFF2-40B4-BE49-F238E27FC236}">
                <a16:creationId xmlns:a16="http://schemas.microsoft.com/office/drawing/2014/main" id="{0271E5F9-CA55-4C0C-AD99-42D614CA8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 y="1825625"/>
            <a:ext cx="5710179" cy="230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128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6. Descens del gradient</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buNone/>
            </a:pPr>
            <a:r>
              <a:rPr lang="ca-ES" dirty="0"/>
              <a:t>Per aconseguir que la xarxa neuronal aprengui, cal modificar els pesos de les </a:t>
            </a:r>
            <a:r>
              <a:rPr lang="ca-ES" i="1" dirty="0" err="1"/>
              <a:t>synapses</a:t>
            </a:r>
            <a:r>
              <a:rPr lang="ca-ES" dirty="0"/>
              <a:t> que connecten les diferents capes de neurones.</a:t>
            </a:r>
          </a:p>
        </p:txBody>
      </p:sp>
      <p:pic>
        <p:nvPicPr>
          <p:cNvPr id="5" name="Imagen 4">
            <a:extLst>
              <a:ext uri="{FF2B5EF4-FFF2-40B4-BE49-F238E27FC236}">
                <a16:creationId xmlns:a16="http://schemas.microsoft.com/office/drawing/2014/main" id="{2D41A878-2BAC-4CAE-8B39-4167D250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712" y="3043670"/>
            <a:ext cx="5544575" cy="2886075"/>
          </a:xfrm>
          <a:prstGeom prst="rect">
            <a:avLst/>
          </a:prstGeom>
        </p:spPr>
      </p:pic>
    </p:spTree>
    <p:extLst>
      <p:ext uri="{BB962C8B-B14F-4D97-AF65-F5344CB8AC3E}">
        <p14:creationId xmlns:p14="http://schemas.microsoft.com/office/powerpoint/2010/main" val="191044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6. Descens del gradient</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buNone/>
            </a:pPr>
            <a:r>
              <a:rPr lang="ca-ES" dirty="0"/>
              <a:t>Assumint que el rang de valors que es poden assignar als pesos de les connexions és [1, </a:t>
            </a:r>
            <a:r>
              <a:rPr lang="ca-ES"/>
              <a:t>1000], </a:t>
            </a:r>
            <a:endParaRPr lang="ca-ES" dirty="0"/>
          </a:p>
        </p:txBody>
      </p:sp>
      <p:pic>
        <p:nvPicPr>
          <p:cNvPr id="5" name="Imagen 4">
            <a:extLst>
              <a:ext uri="{FF2B5EF4-FFF2-40B4-BE49-F238E27FC236}">
                <a16:creationId xmlns:a16="http://schemas.microsoft.com/office/drawing/2014/main" id="{2D41A878-2BAC-4CAE-8B39-4167D2506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712" y="3043670"/>
            <a:ext cx="5544575" cy="2886075"/>
          </a:xfrm>
          <a:prstGeom prst="rect">
            <a:avLst/>
          </a:prstGeom>
        </p:spPr>
      </p:pic>
    </p:spTree>
    <p:extLst>
      <p:ext uri="{BB962C8B-B14F-4D97-AF65-F5344CB8AC3E}">
        <p14:creationId xmlns:p14="http://schemas.microsoft.com/office/powerpoint/2010/main" val="282447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i="1" dirty="0"/>
              <a:t>7. </a:t>
            </a:r>
            <a:r>
              <a:rPr lang="ca-ES" i="1" dirty="0" err="1"/>
              <a:t>Backpropagation</a:t>
            </a:r>
            <a:endParaRPr lang="ca-ES" i="1" dirty="0"/>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endParaRPr lang="ca-ES" dirty="0"/>
          </a:p>
        </p:txBody>
      </p:sp>
    </p:spTree>
    <p:extLst>
      <p:ext uri="{BB962C8B-B14F-4D97-AF65-F5344CB8AC3E}">
        <p14:creationId xmlns:p14="http://schemas.microsoft.com/office/powerpoint/2010/main" val="46861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i="1" dirty="0"/>
              <a:t>8. Exemple</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endParaRPr lang="ca-ES" dirty="0"/>
          </a:p>
        </p:txBody>
      </p:sp>
    </p:spTree>
    <p:extLst>
      <p:ext uri="{BB962C8B-B14F-4D97-AF65-F5344CB8AC3E}">
        <p14:creationId xmlns:p14="http://schemas.microsoft.com/office/powerpoint/2010/main" val="79530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i="1" dirty="0"/>
              <a:t>8.2 Demostració</a:t>
            </a:r>
          </a:p>
        </p:txBody>
      </p:sp>
      <p:pic>
        <p:nvPicPr>
          <p:cNvPr id="5" name="Imagen 4">
            <a:extLst>
              <a:ext uri="{FF2B5EF4-FFF2-40B4-BE49-F238E27FC236}">
                <a16:creationId xmlns:a16="http://schemas.microsoft.com/office/drawing/2014/main" id="{9AEDC0D0-39B3-4B8A-A585-277D47316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1523999"/>
            <a:ext cx="8559800" cy="4814888"/>
          </a:xfrm>
          <a:prstGeom prst="rect">
            <a:avLst/>
          </a:prstGeom>
          <a:ln>
            <a:noFill/>
          </a:ln>
          <a:effectLst>
            <a:softEdge rad="112500"/>
          </a:effectLst>
        </p:spPr>
      </p:pic>
    </p:spTree>
    <p:extLst>
      <p:ext uri="{BB962C8B-B14F-4D97-AF65-F5344CB8AC3E}">
        <p14:creationId xmlns:p14="http://schemas.microsoft.com/office/powerpoint/2010/main" val="100744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Índex</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endParaRPr lang="ca-ES"/>
          </a:p>
        </p:txBody>
      </p:sp>
    </p:spTree>
    <p:extLst>
      <p:ext uri="{BB962C8B-B14F-4D97-AF65-F5344CB8AC3E}">
        <p14:creationId xmlns:p14="http://schemas.microsoft.com/office/powerpoint/2010/main" val="331895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a:xfrm>
            <a:off x="731668" y="1636281"/>
            <a:ext cx="10356542" cy="3585438"/>
          </a:xfrm>
        </p:spPr>
        <p:txBody>
          <a:bodyPr>
            <a:normAutofit/>
          </a:bodyPr>
          <a:lstStyle/>
          <a:p>
            <a:pPr algn="ctr"/>
            <a:r>
              <a:rPr lang="ca-ES" sz="8000" i="1" dirty="0"/>
              <a:t>Gràcies!</a:t>
            </a:r>
            <a:br>
              <a:rPr lang="ca-ES" sz="8000" i="1" dirty="0"/>
            </a:br>
            <a:r>
              <a:rPr lang="ca-ES" sz="8000" i="1" dirty="0"/>
              <a:t>Preguntes?</a:t>
            </a:r>
          </a:p>
        </p:txBody>
      </p:sp>
    </p:spTree>
    <p:extLst>
      <p:ext uri="{BB962C8B-B14F-4D97-AF65-F5344CB8AC3E}">
        <p14:creationId xmlns:p14="http://schemas.microsoft.com/office/powerpoint/2010/main" val="102613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1. Què és una xarxa neuronal?</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a:xfrm>
            <a:off x="838200" y="1825625"/>
            <a:ext cx="10515600" cy="2417901"/>
          </a:xfrm>
        </p:spPr>
        <p:txBody>
          <a:bodyPr/>
          <a:lstStyle/>
          <a:p>
            <a:pPr marL="0" indent="0" algn="just">
              <a:buNone/>
            </a:pPr>
            <a:r>
              <a:rPr lang="ca-ES" dirty="0"/>
              <a:t>Una xarxa neuronal està composta per capes de neurones, on sempre hi ha una única capa de neurones d'entrada, </a:t>
            </a:r>
            <a:r>
              <a:rPr lang="ca-ES" i="1" dirty="0"/>
              <a:t>n</a:t>
            </a:r>
            <a:r>
              <a:rPr lang="ca-ES" dirty="0"/>
              <a:t> capes de neurones internes (el nombre de capes depèn de la complexitat del problema a resoldre) i una capa de neurones de sortida.</a:t>
            </a:r>
          </a:p>
        </p:txBody>
      </p:sp>
      <p:pic>
        <p:nvPicPr>
          <p:cNvPr id="5" name="Imagen 4">
            <a:extLst>
              <a:ext uri="{FF2B5EF4-FFF2-40B4-BE49-F238E27FC236}">
                <a16:creationId xmlns:a16="http://schemas.microsoft.com/office/drawing/2014/main" id="{F974D874-1469-4376-B9AF-88643AC8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730" y="3559746"/>
            <a:ext cx="2360539" cy="2839027"/>
          </a:xfrm>
          <a:prstGeom prst="rect">
            <a:avLst/>
          </a:prstGeom>
        </p:spPr>
      </p:pic>
    </p:spTree>
    <p:extLst>
      <p:ext uri="{BB962C8B-B14F-4D97-AF65-F5344CB8AC3E}">
        <p14:creationId xmlns:p14="http://schemas.microsoft.com/office/powerpoint/2010/main" val="2232525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2. Què és una neurona?</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lgn="just">
              <a:buNone/>
            </a:pPr>
            <a:r>
              <a:rPr lang="ca-ES" dirty="0"/>
              <a:t>Les neurones són els blocs bàsics en què es recolzen les xarxes neuronals. La seva funcionalitat treballant de forma individual no serveix de gaire, però si que serveix quan treballen de forma estructurada grans quantitats d'aquestes.</a:t>
            </a:r>
          </a:p>
          <a:p>
            <a:pPr marL="0" indent="0" algn="just">
              <a:buNone/>
            </a:pPr>
            <a:endParaRPr lang="ca-ES" dirty="0"/>
          </a:p>
        </p:txBody>
      </p:sp>
      <p:pic>
        <p:nvPicPr>
          <p:cNvPr id="5" name="Imagen 4">
            <a:extLst>
              <a:ext uri="{FF2B5EF4-FFF2-40B4-BE49-F238E27FC236}">
                <a16:creationId xmlns:a16="http://schemas.microsoft.com/office/drawing/2014/main" id="{1DA2838C-5876-4EED-8FD7-2A9A0235A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553" y="3540991"/>
            <a:ext cx="3504894" cy="2635972"/>
          </a:xfrm>
          <a:prstGeom prst="rect">
            <a:avLst/>
          </a:prstGeom>
        </p:spPr>
      </p:pic>
    </p:spTree>
    <p:extLst>
      <p:ext uri="{BB962C8B-B14F-4D97-AF65-F5344CB8AC3E}">
        <p14:creationId xmlns:p14="http://schemas.microsoft.com/office/powerpoint/2010/main" val="145110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2. Què és una neurona?</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lgn="just">
              <a:buNone/>
            </a:pPr>
            <a:r>
              <a:rPr lang="ca-ES" dirty="0"/>
              <a:t>Una xarxa neuronal es pot representar a través d'una caixa negre on hi ha un conjunt d'entrades (neurones d'entrada) i una o vàries sortides (neurones de sortida). Dins d'aquesta caixa, hi han diverses capes de neurones interconnectades que amaguen la complexitat de l'estructura.</a:t>
            </a:r>
          </a:p>
        </p:txBody>
      </p:sp>
      <p:pic>
        <p:nvPicPr>
          <p:cNvPr id="12" name="Imagen 11">
            <a:extLst>
              <a:ext uri="{FF2B5EF4-FFF2-40B4-BE49-F238E27FC236}">
                <a16:creationId xmlns:a16="http://schemas.microsoft.com/office/drawing/2014/main" id="{E9972E37-1692-4ACD-B6A8-C51EDE980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008" y="3539838"/>
            <a:ext cx="3003983" cy="2555556"/>
          </a:xfrm>
          <a:prstGeom prst="rect">
            <a:avLst/>
          </a:prstGeom>
        </p:spPr>
      </p:pic>
    </p:spTree>
    <p:extLst>
      <p:ext uri="{BB962C8B-B14F-4D97-AF65-F5344CB8AC3E}">
        <p14:creationId xmlns:p14="http://schemas.microsoft.com/office/powerpoint/2010/main" val="92723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2. Què és una neurona?</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lgn="just">
              <a:buNone/>
            </a:pPr>
            <a:r>
              <a:rPr lang="ca-ES" dirty="0"/>
              <a:t>Les neurones tenen la capacitat d'aprendre, això s'aconsegueix gràcies als pesos (</a:t>
            </a:r>
            <a:r>
              <a:rPr lang="ca-ES" i="1" dirty="0" err="1"/>
              <a:t>weights</a:t>
            </a:r>
            <a:r>
              <a:rPr lang="ca-ES" dirty="0"/>
              <a:t>) assignats a les connexions entre neurones, que determinen el grau d'importància que té cada una de les neurones de la capa anterior. Aquests valors s'actualitzen a través de la tècnica del </a:t>
            </a:r>
            <a:r>
              <a:rPr lang="ca-ES" i="1" dirty="0" err="1"/>
              <a:t>backpropagation</a:t>
            </a:r>
            <a:r>
              <a:rPr lang="ca-ES" dirty="0"/>
              <a:t> que utilitza el mètode matemàtic del descens del gradient. </a:t>
            </a:r>
          </a:p>
        </p:txBody>
      </p:sp>
      <p:pic>
        <p:nvPicPr>
          <p:cNvPr id="7" name="Imagen 6">
            <a:extLst>
              <a:ext uri="{FF2B5EF4-FFF2-40B4-BE49-F238E27FC236}">
                <a16:creationId xmlns:a16="http://schemas.microsoft.com/office/drawing/2014/main" id="{9B7626BE-4BF1-4736-909F-D3B686EA5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36" y="4001294"/>
            <a:ext cx="5264727" cy="2296401"/>
          </a:xfrm>
          <a:prstGeom prst="rect">
            <a:avLst/>
          </a:prstGeom>
        </p:spPr>
      </p:pic>
    </p:spTree>
    <p:extLst>
      <p:ext uri="{BB962C8B-B14F-4D97-AF65-F5344CB8AC3E}">
        <p14:creationId xmlns:p14="http://schemas.microsoft.com/office/powerpoint/2010/main" val="138761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3. Funcions d’activació</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p:txBody>
          <a:bodyPr/>
          <a:lstStyle/>
          <a:p>
            <a:pPr marL="0" indent="0">
              <a:buNone/>
            </a:pPr>
            <a:r>
              <a:rPr lang="ca-ES" dirty="0"/>
              <a:t>Serveixen per calcular el valor que emetrà una neurona com a sortida. Les funcions d'activació més típics són:</a:t>
            </a:r>
          </a:p>
          <a:p>
            <a:pPr marL="0" indent="0">
              <a:buNone/>
            </a:pPr>
            <a:endParaRPr lang="ca-ES" dirty="0"/>
          </a:p>
          <a:p>
            <a:r>
              <a:rPr lang="ca-ES" b="1" dirty="0" err="1"/>
              <a:t>Threshold</a:t>
            </a:r>
            <a:r>
              <a:rPr lang="ca-ES" b="1" dirty="0"/>
              <a:t> </a:t>
            </a:r>
            <a:r>
              <a:rPr lang="ca-ES" b="1" dirty="0" err="1"/>
              <a:t>function</a:t>
            </a:r>
            <a:endParaRPr lang="ca-ES" b="1" dirty="0"/>
          </a:p>
          <a:p>
            <a:pPr marL="0" indent="0">
              <a:buNone/>
            </a:pPr>
            <a:r>
              <a:rPr lang="es-ES" dirty="0"/>
              <a:t>El </a:t>
            </a:r>
            <a:r>
              <a:rPr lang="es-ES" dirty="0" err="1"/>
              <a:t>rang</a:t>
            </a:r>
            <a:r>
              <a:rPr lang="es-ES" dirty="0"/>
              <a:t> de </a:t>
            </a:r>
            <a:r>
              <a:rPr lang="es-ES" dirty="0" err="1"/>
              <a:t>possibles</a:t>
            </a:r>
            <a:r>
              <a:rPr lang="es-ES" dirty="0"/>
              <a:t> </a:t>
            </a:r>
            <a:r>
              <a:rPr lang="es-ES" dirty="0" err="1"/>
              <a:t>valors</a:t>
            </a:r>
            <a:r>
              <a:rPr lang="es-ES" dirty="0"/>
              <a:t> per </a:t>
            </a:r>
            <a:r>
              <a:rPr lang="es-ES" dirty="0" err="1"/>
              <a:t>aquesta</a:t>
            </a:r>
            <a:r>
              <a:rPr lang="es-ES" dirty="0"/>
              <a:t> </a:t>
            </a:r>
            <a:r>
              <a:rPr lang="es-ES" dirty="0" err="1"/>
              <a:t>funció</a:t>
            </a:r>
            <a:r>
              <a:rPr lang="es-ES" dirty="0"/>
              <a:t> </a:t>
            </a:r>
            <a:r>
              <a:rPr lang="es-ES" dirty="0" err="1"/>
              <a:t>és</a:t>
            </a:r>
            <a:r>
              <a:rPr lang="es-ES" dirty="0"/>
              <a:t> 0 o 1, </a:t>
            </a:r>
            <a:r>
              <a:rPr lang="es-ES" dirty="0" err="1"/>
              <a:t>això</a:t>
            </a:r>
            <a:r>
              <a:rPr lang="es-ES" dirty="0"/>
              <a:t> fa que </a:t>
            </a:r>
            <a:r>
              <a:rPr lang="es-ES" dirty="0" err="1"/>
              <a:t>sigui</a:t>
            </a:r>
            <a:r>
              <a:rPr lang="es-ES" dirty="0"/>
              <a:t> una </a:t>
            </a:r>
            <a:r>
              <a:rPr lang="es-ES" dirty="0" err="1"/>
              <a:t>funció</a:t>
            </a:r>
            <a:r>
              <a:rPr lang="es-ES" dirty="0"/>
              <a:t> </a:t>
            </a:r>
            <a:r>
              <a:rPr lang="es-ES" dirty="0" err="1"/>
              <a:t>molt</a:t>
            </a:r>
            <a:r>
              <a:rPr lang="es-ES" dirty="0"/>
              <a:t> rígida i que </a:t>
            </a:r>
            <a:r>
              <a:rPr lang="es-ES" dirty="0" err="1"/>
              <a:t>s'adapti</a:t>
            </a:r>
            <a:r>
              <a:rPr lang="es-ES" dirty="0"/>
              <a:t> </a:t>
            </a:r>
            <a:r>
              <a:rPr lang="es-ES" dirty="0" err="1"/>
              <a:t>perfectament</a:t>
            </a:r>
            <a:r>
              <a:rPr lang="es-ES" dirty="0"/>
              <a:t> a casos </a:t>
            </a:r>
            <a:r>
              <a:rPr lang="es-ES" dirty="0" err="1"/>
              <a:t>on</a:t>
            </a:r>
            <a:r>
              <a:rPr lang="es-ES" dirty="0"/>
              <a:t> es </a:t>
            </a:r>
            <a:r>
              <a:rPr lang="es-ES" dirty="0" err="1"/>
              <a:t>vol</a:t>
            </a:r>
            <a:r>
              <a:rPr lang="es-ES" dirty="0"/>
              <a:t> una </a:t>
            </a:r>
            <a:r>
              <a:rPr lang="es-ES" dirty="0" err="1"/>
              <a:t>sortida</a:t>
            </a:r>
            <a:r>
              <a:rPr lang="es-ES" dirty="0"/>
              <a:t> binaria.</a:t>
            </a:r>
            <a:endParaRPr lang="ca-ES" dirty="0"/>
          </a:p>
        </p:txBody>
      </p:sp>
      <p:pic>
        <p:nvPicPr>
          <p:cNvPr id="5" name="Imagen 4">
            <a:extLst>
              <a:ext uri="{FF2B5EF4-FFF2-40B4-BE49-F238E27FC236}">
                <a16:creationId xmlns:a16="http://schemas.microsoft.com/office/drawing/2014/main" id="{E54C015C-6D26-4B72-8B66-00CB8817F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186" y="4735079"/>
            <a:ext cx="3843627" cy="1993599"/>
          </a:xfrm>
          <a:prstGeom prst="rect">
            <a:avLst/>
          </a:prstGeom>
        </p:spPr>
      </p:pic>
    </p:spTree>
    <p:extLst>
      <p:ext uri="{BB962C8B-B14F-4D97-AF65-F5344CB8AC3E}">
        <p14:creationId xmlns:p14="http://schemas.microsoft.com/office/powerpoint/2010/main" val="35520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3. Funcions d’activació</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a:xfrm>
            <a:off x="838200" y="1524000"/>
            <a:ext cx="10515600" cy="4652963"/>
          </a:xfrm>
        </p:spPr>
        <p:txBody>
          <a:bodyPr>
            <a:normAutofit fontScale="77500" lnSpcReduction="20000"/>
          </a:bodyPr>
          <a:lstStyle/>
          <a:p>
            <a:r>
              <a:rPr lang="ca-ES" b="1" dirty="0" err="1"/>
              <a:t>Sigmoid</a:t>
            </a:r>
            <a:endParaRPr lang="ca-ES" b="1" dirty="0"/>
          </a:p>
          <a:p>
            <a:pPr marL="0" indent="0">
              <a:buNone/>
            </a:pPr>
            <a:r>
              <a:rPr lang="es-ES" dirty="0"/>
              <a:t>El </a:t>
            </a:r>
            <a:r>
              <a:rPr lang="es-ES" dirty="0" err="1"/>
              <a:t>rang</a:t>
            </a:r>
            <a:r>
              <a:rPr lang="es-ES" dirty="0"/>
              <a:t> de </a:t>
            </a:r>
            <a:r>
              <a:rPr lang="es-ES" dirty="0" err="1"/>
              <a:t>valors</a:t>
            </a:r>
            <a:r>
              <a:rPr lang="es-ES" dirty="0"/>
              <a:t> per </a:t>
            </a:r>
            <a:r>
              <a:rPr lang="es-ES" dirty="0" err="1"/>
              <a:t>aquesta</a:t>
            </a:r>
            <a:r>
              <a:rPr lang="es-ES" dirty="0"/>
              <a:t> </a:t>
            </a:r>
            <a:r>
              <a:rPr lang="es-ES" dirty="0" err="1"/>
              <a:t>funció</a:t>
            </a:r>
            <a:r>
              <a:rPr lang="es-ES" dirty="0"/>
              <a:t> va de (0, 1) i es sol </a:t>
            </a:r>
            <a:r>
              <a:rPr lang="es-ES" dirty="0" err="1"/>
              <a:t>utilitzar</a:t>
            </a:r>
            <a:r>
              <a:rPr lang="es-ES" dirty="0"/>
              <a:t> </a:t>
            </a:r>
            <a:r>
              <a:rPr lang="es-ES" dirty="0" err="1"/>
              <a:t>molt</a:t>
            </a:r>
            <a:r>
              <a:rPr lang="es-ES" dirty="0"/>
              <a:t> </a:t>
            </a:r>
            <a:r>
              <a:rPr lang="es-ES" dirty="0" err="1"/>
              <a:t>com</a:t>
            </a:r>
            <a:r>
              <a:rPr lang="es-ES" dirty="0"/>
              <a:t> a </a:t>
            </a:r>
            <a:r>
              <a:rPr lang="es-ES" dirty="0" err="1"/>
              <a:t>funció</a:t>
            </a:r>
            <a:r>
              <a:rPr lang="es-ES" dirty="0"/>
              <a:t> </a:t>
            </a:r>
            <a:r>
              <a:rPr lang="es-ES" dirty="0" err="1"/>
              <a:t>d'activació</a:t>
            </a:r>
            <a:r>
              <a:rPr lang="es-ES" dirty="0"/>
              <a:t> en </a:t>
            </a:r>
            <a:r>
              <a:rPr lang="es-ES" dirty="0" err="1"/>
              <a:t>l'última</a:t>
            </a:r>
            <a:r>
              <a:rPr lang="es-ES" dirty="0"/>
              <a:t> capa de </a:t>
            </a:r>
            <a:r>
              <a:rPr lang="es-ES" dirty="0" err="1"/>
              <a:t>neurones</a:t>
            </a:r>
            <a:r>
              <a:rPr lang="es-ES" dirty="0"/>
              <a:t>, per calcular </a:t>
            </a:r>
            <a:r>
              <a:rPr lang="es-ES" dirty="0" err="1"/>
              <a:t>probabilitats</a:t>
            </a:r>
            <a:endParaRPr lang="es-ES" dirty="0"/>
          </a:p>
          <a:p>
            <a:pPr marL="0" indent="0">
              <a:buNone/>
            </a:pPr>
            <a:endParaRPr lang="es-ES" dirty="0"/>
          </a:p>
          <a:p>
            <a:pPr marL="0" indent="0">
              <a:buNone/>
            </a:pPr>
            <a:endParaRPr lang="es-ES" dirty="0"/>
          </a:p>
          <a:p>
            <a:pPr marL="0" indent="0">
              <a:buNone/>
            </a:pPr>
            <a:endParaRPr lang="es-ES" dirty="0"/>
          </a:p>
          <a:p>
            <a:endParaRPr lang="ca-ES" dirty="0"/>
          </a:p>
          <a:p>
            <a:endParaRPr lang="ca-ES" dirty="0"/>
          </a:p>
          <a:p>
            <a:r>
              <a:rPr lang="ca-ES" b="1" dirty="0" err="1"/>
              <a:t>Rectifier</a:t>
            </a:r>
            <a:r>
              <a:rPr lang="ca-ES" b="1" dirty="0"/>
              <a:t> </a:t>
            </a:r>
            <a:r>
              <a:rPr lang="ca-ES" b="1" dirty="0" err="1"/>
              <a:t>function</a:t>
            </a:r>
            <a:endParaRPr lang="ca-ES" b="1" dirty="0"/>
          </a:p>
          <a:p>
            <a:pPr marL="0" indent="0">
              <a:buNone/>
            </a:pPr>
            <a:r>
              <a:rPr lang="es-ES" dirty="0"/>
              <a:t>El </a:t>
            </a:r>
            <a:r>
              <a:rPr lang="es-ES" dirty="0" err="1"/>
              <a:t>rang</a:t>
            </a:r>
            <a:r>
              <a:rPr lang="es-ES" dirty="0"/>
              <a:t> </a:t>
            </a:r>
            <a:r>
              <a:rPr lang="es-ES" dirty="0" err="1"/>
              <a:t>d'aquesta</a:t>
            </a:r>
            <a:r>
              <a:rPr lang="es-ES" dirty="0"/>
              <a:t> </a:t>
            </a:r>
            <a:r>
              <a:rPr lang="es-ES" dirty="0" err="1"/>
              <a:t>funció</a:t>
            </a:r>
            <a:r>
              <a:rPr lang="es-ES" dirty="0"/>
              <a:t> va de [0, </a:t>
            </a:r>
            <a:r>
              <a:rPr lang="es-ES" i="1" dirty="0"/>
              <a:t>x</a:t>
            </a:r>
            <a:r>
              <a:rPr lang="es-ES" dirty="0"/>
              <a:t>], </a:t>
            </a:r>
            <a:r>
              <a:rPr lang="es-ES" dirty="0" err="1"/>
              <a:t>on</a:t>
            </a:r>
            <a:r>
              <a:rPr lang="es-ES" dirty="0"/>
              <a:t> </a:t>
            </a:r>
            <a:r>
              <a:rPr lang="es-ES" i="1" dirty="0"/>
              <a:t>x</a:t>
            </a:r>
            <a:r>
              <a:rPr lang="es-ES" dirty="0"/>
              <a:t> </a:t>
            </a:r>
            <a:r>
              <a:rPr lang="es-ES" dirty="0" err="1"/>
              <a:t>correspon</a:t>
            </a:r>
            <a:r>
              <a:rPr lang="es-ES" dirty="0"/>
              <a:t> a la suma ponderada </a:t>
            </a:r>
            <a:r>
              <a:rPr lang="es-ES" dirty="0" err="1"/>
              <a:t>dels</a:t>
            </a:r>
            <a:r>
              <a:rPr lang="es-ES" dirty="0"/>
              <a:t> </a:t>
            </a:r>
            <a:r>
              <a:rPr lang="es-ES" dirty="0" err="1"/>
              <a:t>valors</a:t>
            </a:r>
            <a:r>
              <a:rPr lang="es-ES" dirty="0"/>
              <a:t> </a:t>
            </a:r>
            <a:r>
              <a:rPr lang="es-ES" dirty="0" err="1"/>
              <a:t>d'entrada</a:t>
            </a:r>
            <a:r>
              <a:rPr lang="es-ES" dirty="0"/>
              <a:t> de la capa de </a:t>
            </a:r>
            <a:r>
              <a:rPr lang="es-ES" dirty="0" err="1"/>
              <a:t>neurones</a:t>
            </a:r>
            <a:r>
              <a:rPr lang="es-ES" dirty="0"/>
              <a:t> anterior.</a:t>
            </a:r>
          </a:p>
          <a:p>
            <a:pPr marL="0" indent="0">
              <a:buNone/>
            </a:pPr>
            <a:endParaRPr lang="es-ES" dirty="0"/>
          </a:p>
          <a:p>
            <a:pPr marL="0" indent="0">
              <a:buNone/>
            </a:pPr>
            <a:r>
              <a:rPr lang="ca-ES" dirty="0"/>
              <a:t> </a:t>
            </a:r>
          </a:p>
        </p:txBody>
      </p:sp>
      <p:pic>
        <p:nvPicPr>
          <p:cNvPr id="6" name="Imagen 5">
            <a:extLst>
              <a:ext uri="{FF2B5EF4-FFF2-40B4-BE49-F238E27FC236}">
                <a16:creationId xmlns:a16="http://schemas.microsoft.com/office/drawing/2014/main" id="{3AA8CF20-F188-4932-BDD9-82FB3463F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216" y="2591241"/>
            <a:ext cx="3033568" cy="1675517"/>
          </a:xfrm>
          <a:prstGeom prst="rect">
            <a:avLst/>
          </a:prstGeom>
        </p:spPr>
      </p:pic>
      <p:pic>
        <p:nvPicPr>
          <p:cNvPr id="8" name="Imagen 7">
            <a:extLst>
              <a:ext uri="{FF2B5EF4-FFF2-40B4-BE49-F238E27FC236}">
                <a16:creationId xmlns:a16="http://schemas.microsoft.com/office/drawing/2014/main" id="{978D7E1D-C996-4B0C-9BCF-95DBE98E2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223" y="5199607"/>
            <a:ext cx="2863561" cy="1658393"/>
          </a:xfrm>
          <a:prstGeom prst="rect">
            <a:avLst/>
          </a:prstGeom>
        </p:spPr>
      </p:pic>
    </p:spTree>
    <p:extLst>
      <p:ext uri="{BB962C8B-B14F-4D97-AF65-F5344CB8AC3E}">
        <p14:creationId xmlns:p14="http://schemas.microsoft.com/office/powerpoint/2010/main" val="308219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DDAAA-9354-43ED-8766-209F14B6D0EA}"/>
              </a:ext>
            </a:extLst>
          </p:cNvPr>
          <p:cNvSpPr>
            <a:spLocks noGrp="1"/>
          </p:cNvSpPr>
          <p:nvPr>
            <p:ph type="title"/>
          </p:nvPr>
        </p:nvSpPr>
        <p:spPr/>
        <p:txBody>
          <a:bodyPr/>
          <a:lstStyle/>
          <a:p>
            <a:r>
              <a:rPr lang="ca-ES" dirty="0"/>
              <a:t>3. Funcions d’activació</a:t>
            </a:r>
          </a:p>
        </p:txBody>
      </p:sp>
      <p:sp>
        <p:nvSpPr>
          <p:cNvPr id="3" name="Marcador de contenido 2">
            <a:extLst>
              <a:ext uri="{FF2B5EF4-FFF2-40B4-BE49-F238E27FC236}">
                <a16:creationId xmlns:a16="http://schemas.microsoft.com/office/drawing/2014/main" id="{9D7F0AE7-3522-495E-A27D-FF71CCD452D3}"/>
              </a:ext>
            </a:extLst>
          </p:cNvPr>
          <p:cNvSpPr>
            <a:spLocks noGrp="1"/>
          </p:cNvSpPr>
          <p:nvPr>
            <p:ph idx="1"/>
          </p:nvPr>
        </p:nvSpPr>
        <p:spPr>
          <a:xfrm>
            <a:off x="838200" y="1524000"/>
            <a:ext cx="10515600" cy="4652963"/>
          </a:xfrm>
        </p:spPr>
        <p:txBody>
          <a:bodyPr>
            <a:normAutofit fontScale="92500" lnSpcReduction="10000"/>
          </a:bodyPr>
          <a:lstStyle/>
          <a:p>
            <a:endParaRPr lang="ca-ES" b="1" dirty="0"/>
          </a:p>
          <a:p>
            <a:r>
              <a:rPr lang="ca-ES" b="1" dirty="0" err="1"/>
              <a:t>Hyperbolic</a:t>
            </a:r>
            <a:r>
              <a:rPr lang="ca-ES" b="1" dirty="0"/>
              <a:t> tangent</a:t>
            </a:r>
          </a:p>
          <a:p>
            <a:pPr marL="0" indent="0">
              <a:buNone/>
            </a:pPr>
            <a:r>
              <a:rPr lang="es-ES" dirty="0"/>
              <a:t>El </a:t>
            </a:r>
            <a:r>
              <a:rPr lang="es-ES" dirty="0" err="1"/>
              <a:t>rang</a:t>
            </a:r>
            <a:r>
              <a:rPr lang="es-ES" dirty="0"/>
              <a:t> </a:t>
            </a:r>
            <a:r>
              <a:rPr lang="es-ES" dirty="0" err="1"/>
              <a:t>d'aquesta</a:t>
            </a:r>
            <a:r>
              <a:rPr lang="es-ES" dirty="0"/>
              <a:t> </a:t>
            </a:r>
            <a:r>
              <a:rPr lang="es-ES" dirty="0" err="1"/>
              <a:t>funció</a:t>
            </a:r>
            <a:r>
              <a:rPr lang="es-ES" dirty="0"/>
              <a:t> va de (-1, 1) i </a:t>
            </a:r>
            <a:r>
              <a:rPr lang="es-ES" dirty="0" err="1"/>
              <a:t>és</a:t>
            </a:r>
            <a:r>
              <a:rPr lang="es-ES" dirty="0"/>
              <a:t> </a:t>
            </a:r>
            <a:r>
              <a:rPr lang="es-ES" dirty="0" err="1"/>
              <a:t>molt</a:t>
            </a:r>
            <a:r>
              <a:rPr lang="es-ES" dirty="0"/>
              <a:t> similar a la </a:t>
            </a:r>
            <a:r>
              <a:rPr lang="es-ES" dirty="0" err="1"/>
              <a:t>funció</a:t>
            </a:r>
            <a:r>
              <a:rPr lang="es-ES" dirty="0"/>
              <a:t> </a:t>
            </a:r>
            <a:r>
              <a:rPr lang="es-ES" i="1" dirty="0" err="1"/>
              <a:t>sigmoid</a:t>
            </a:r>
            <a:r>
              <a:rPr lang="es-ES" dirty="0"/>
              <a:t>.</a:t>
            </a:r>
          </a:p>
          <a:p>
            <a:pPr marL="0" indent="0">
              <a:buNone/>
            </a:pPr>
            <a:endParaRPr lang="es-ES" dirty="0"/>
          </a:p>
          <a:p>
            <a:pPr marL="0" indent="0">
              <a:buNone/>
            </a:pPr>
            <a:endParaRPr lang="es-ES" dirty="0"/>
          </a:p>
          <a:p>
            <a:endParaRPr lang="ca-ES" dirty="0"/>
          </a:p>
          <a:p>
            <a:endParaRPr lang="ca-ES" dirty="0"/>
          </a:p>
          <a:p>
            <a:pPr marL="0" indent="0">
              <a:buNone/>
            </a:pPr>
            <a:endParaRPr lang="es-ES" dirty="0"/>
          </a:p>
          <a:p>
            <a:pPr marL="0" indent="0">
              <a:buNone/>
            </a:pPr>
            <a:r>
              <a:rPr lang="ca-ES" dirty="0"/>
              <a:t>  </a:t>
            </a:r>
          </a:p>
          <a:p>
            <a:pPr marL="0" indent="0">
              <a:buNone/>
            </a:pPr>
            <a:r>
              <a:rPr lang="ca-ES" dirty="0"/>
              <a:t> </a:t>
            </a:r>
          </a:p>
        </p:txBody>
      </p:sp>
      <p:pic>
        <p:nvPicPr>
          <p:cNvPr id="5" name="Imagen 4">
            <a:extLst>
              <a:ext uri="{FF2B5EF4-FFF2-40B4-BE49-F238E27FC236}">
                <a16:creationId xmlns:a16="http://schemas.microsoft.com/office/drawing/2014/main" id="{09D6BF03-F683-4E82-B47C-1A54601BA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025" y="3211398"/>
            <a:ext cx="3377949" cy="1752744"/>
          </a:xfrm>
          <a:prstGeom prst="rect">
            <a:avLst/>
          </a:prstGeom>
        </p:spPr>
      </p:pic>
    </p:spTree>
    <p:extLst>
      <p:ext uri="{BB962C8B-B14F-4D97-AF65-F5344CB8AC3E}">
        <p14:creationId xmlns:p14="http://schemas.microsoft.com/office/powerpoint/2010/main" val="12184286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611</Words>
  <Application>Microsoft Office PowerPoint</Application>
  <PresentationFormat>Panorámica</PresentationFormat>
  <Paragraphs>68</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Xarxes neuronals</vt:lpstr>
      <vt:lpstr>Índex</vt:lpstr>
      <vt:lpstr>1. Què és una xarxa neuronal?</vt:lpstr>
      <vt:lpstr>2. Què és una neurona?</vt:lpstr>
      <vt:lpstr>2. Què és una neurona?</vt:lpstr>
      <vt:lpstr>2. Què és una neurona?</vt:lpstr>
      <vt:lpstr>3. Funcions d’activació</vt:lpstr>
      <vt:lpstr>3. Funcions d’activació</vt:lpstr>
      <vt:lpstr>3. Funcions d’activació</vt:lpstr>
      <vt:lpstr>3. Funcions d’activació</vt:lpstr>
      <vt:lpstr>4. Com aprenen?</vt:lpstr>
      <vt:lpstr>4. Com aprenen?</vt:lpstr>
      <vt:lpstr>4. Com aprenen?</vt:lpstr>
      <vt:lpstr>5. Com aprenen?</vt:lpstr>
      <vt:lpstr>6. Descens del gradient</vt:lpstr>
      <vt:lpstr>6. Descens del gradient</vt:lpstr>
      <vt:lpstr>7. Backpropagation</vt:lpstr>
      <vt:lpstr>8. Exemple</vt:lpstr>
      <vt:lpstr>8.2 Demostració</vt:lpstr>
      <vt:lpstr>Gràcies! Preguntes?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Xarxes neuronals</dc:title>
  <dc:creator>aeros</dc:creator>
  <cp:lastModifiedBy>aeros</cp:lastModifiedBy>
  <cp:revision>17</cp:revision>
  <dcterms:created xsi:type="dcterms:W3CDTF">2018-04-22T14:29:04Z</dcterms:created>
  <dcterms:modified xsi:type="dcterms:W3CDTF">2018-04-22T15:27:12Z</dcterms:modified>
</cp:coreProperties>
</file>