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9" r:id="rId2"/>
    <p:sldId id="288" r:id="rId3"/>
    <p:sldId id="296" r:id="rId4"/>
    <p:sldId id="261" r:id="rId5"/>
    <p:sldId id="289" r:id="rId6"/>
    <p:sldId id="291" r:id="rId7"/>
    <p:sldId id="294" r:id="rId8"/>
    <p:sldId id="292" r:id="rId9"/>
    <p:sldId id="295" r:id="rId1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79CC93D-E52E-4D84-901B-11D7331DD495}">
          <p14:sldIdLst>
            <p14:sldId id="259"/>
          </p14:sldIdLst>
        </p14:section>
        <p14:section name="Información general y objetivos" id="{ABA716BF-3A5C-4ADB-94C9-CFEF84EBA240}">
          <p14:sldIdLst>
            <p14:sldId id="288"/>
            <p14:sldId id="296"/>
            <p14:sldId id="261"/>
            <p14:sldId id="289"/>
            <p14:sldId id="291"/>
            <p14:sldId id="294"/>
            <p14:sldId id="292"/>
            <p14:sldId id="295"/>
          </p14:sldIdLst>
        </p14:section>
        <p14:section name="Tema 1" id="{6D9936A3-3945-4757-BC8B-B5C252D8E036}">
          <p14:sldIdLst/>
        </p14:section>
        <p14:section name="Diapositivas de muestra para elementos visuales" id="{BAB3A466-96C9-4230-9978-795378D75699}">
          <p14:sldIdLst/>
        </p14:section>
        <p14:section name="Caso práctico" id="{8C0305C9-B152-4FBA-A789-FE1976D53990}">
          <p14:sldIdLst/>
        </p14:section>
        <p14:section name="Conclusión y resumen" id="{790CEF5B-569A-4C2F-BED5-750B08C0E5AD}">
          <p14:sldIdLst/>
        </p14:section>
        <p14:section name="Apéndice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00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 varScale="1">
        <p:scale>
          <a:sx n="61" d="100"/>
          <a:sy n="61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D83FDC75-7F73-4A4A-A77C-09AADF00E0EA}" type="datetimeFigureOut">
              <a:rPr lang="es-ES" smtClean="0"/>
              <a:pPr/>
              <a:t>01/03/2018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459226BF-1F13-42D3-80DC-373E7ADD1EB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2229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es-ES" sz="1200"/>
            </a:lvl1pPr>
          </a:lstStyle>
          <a:p>
            <a:fld id="{48AEF76B-3757-4A0B-AF93-28494465C1DD}" type="datetimeFigureOut">
              <a:pPr/>
              <a:t>12/17/2009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es-ES"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es-ES" sz="1200"/>
            </a:lvl1pPr>
          </a:lstStyle>
          <a:p>
            <a:fld id="{75693FD4-8F83-4EF7-AC3F-0DC0388986B0}" type="slidenum"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4154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r>
              <a:rPr lang="es-ES" dirty="0" smtClean="0"/>
              <a:t>Esta plantilla se puede usar como archivo de inicio para presentar materiales educativos en un entorno de grupo.</a:t>
            </a:r>
          </a:p>
          <a:p>
            <a:endParaRPr lang="es-ES" dirty="0" smtClean="0"/>
          </a:p>
          <a:p>
            <a:pPr lvl="0"/>
            <a:r>
              <a:rPr lang="es-ES" sz="1200" b="1" dirty="0" smtClean="0"/>
              <a:t>Secciones</a:t>
            </a:r>
            <a:endParaRPr lang="es-ES" sz="1200" b="0" dirty="0" smtClean="0"/>
          </a:p>
          <a:p>
            <a:pPr lvl="0"/>
            <a:r>
              <a:rPr lang="es-ES" sz="1200" b="0" dirty="0" smtClean="0"/>
              <a:t>Para agregar secciones, haga clic con el botón secundario del mouse en una diapositiva.</a:t>
            </a:r>
            <a:r>
              <a:rPr lang="es-ES" sz="1200" b="0" baseline="0" dirty="0" smtClean="0"/>
              <a:t> Las secciones pueden ayudarle a organizar las diapositivas o a facilitar la colaboración entre varios autores.</a:t>
            </a:r>
            <a:endParaRPr lang="es-ES" sz="1200" b="0" dirty="0" smtClean="0"/>
          </a:p>
          <a:p>
            <a:pPr lvl="0"/>
            <a:endParaRPr lang="es-ES" sz="1200" b="1" dirty="0" smtClean="0"/>
          </a:p>
          <a:p>
            <a:pPr lvl="0"/>
            <a:r>
              <a:rPr lang="es-ES" sz="1200" b="1" dirty="0" smtClean="0"/>
              <a:t>Notas</a:t>
            </a:r>
          </a:p>
          <a:p>
            <a:pPr lvl="0"/>
            <a:r>
              <a:rPr lang="es-ES" sz="1200" dirty="0" smtClean="0"/>
              <a:t>Use la sección Notas para las notas de entrega o para proporcionar detalles adicionales al público.</a:t>
            </a:r>
            <a:r>
              <a:rPr lang="es-ES" sz="1200" baseline="0" dirty="0" smtClean="0"/>
              <a:t> Vea las notas en la vista Presentación durante la presentación. </a:t>
            </a:r>
          </a:p>
          <a:p>
            <a:pPr lvl="0">
              <a:buFontTx/>
              <a:buNone/>
            </a:pPr>
            <a:r>
              <a:rPr lang="es-ES" sz="1200" dirty="0" smtClean="0"/>
              <a:t>Tenga en cuenta el tamaño de la fuente (es importante para la accesibilidad, visibilidad, grabación en vídeo y producción en línea)</a:t>
            </a:r>
          </a:p>
          <a:p>
            <a:pPr lvl="0"/>
            <a:endParaRPr lang="es-ES" sz="1200" dirty="0" smtClean="0"/>
          </a:p>
          <a:p>
            <a:pPr lvl="0">
              <a:buFontTx/>
              <a:buNone/>
            </a:pPr>
            <a:r>
              <a:rPr lang="es-ES" sz="1200" b="1" dirty="0" smtClean="0"/>
              <a:t>Colores coordinados </a:t>
            </a:r>
          </a:p>
          <a:p>
            <a:pPr lvl="0">
              <a:buFontTx/>
              <a:buNone/>
            </a:pPr>
            <a:r>
              <a:rPr lang="es-ES" sz="1200" dirty="0" smtClean="0"/>
              <a:t>Preste especial atención a los gráficos, diagramas y cuadros de texto.</a:t>
            </a:r>
            <a:r>
              <a:rPr lang="es-ES" sz="1200" baseline="0" dirty="0" smtClean="0"/>
              <a:t> </a:t>
            </a:r>
            <a:endParaRPr lang="es-ES" sz="1200" dirty="0" smtClean="0"/>
          </a:p>
          <a:p>
            <a:pPr lvl="0"/>
            <a:r>
              <a:rPr lang="es-ES" sz="1200" dirty="0" smtClean="0"/>
              <a:t>Tenga en cuenta que los asistentes imprimirán en blanco y negro o </a:t>
            </a:r>
            <a:r>
              <a:rPr lang="es-ES" sz="1200" dirty="0" err="1" smtClean="0"/>
              <a:t>escala de grises</a:t>
            </a:r>
            <a:r>
              <a:rPr lang="es-ES" sz="1200" dirty="0" smtClean="0"/>
              <a:t>. Ejecute una prueba de impresión para asegurarse de que los colores son los correctos cuando se imprime en blanco y negro puros y </a:t>
            </a:r>
            <a:r>
              <a:rPr lang="es-ES" sz="1200" dirty="0" err="1" smtClean="0"/>
              <a:t>escala de grises</a:t>
            </a:r>
            <a:r>
              <a:rPr lang="es-ES" sz="1200" dirty="0" smtClean="0"/>
              <a:t>.</a:t>
            </a:r>
          </a:p>
          <a:p>
            <a:pPr lvl="0">
              <a:buFontTx/>
              <a:buNone/>
            </a:pPr>
            <a:endParaRPr lang="es-ES" sz="1200" dirty="0" smtClean="0"/>
          </a:p>
          <a:p>
            <a:pPr lvl="0">
              <a:buFontTx/>
              <a:buNone/>
            </a:pPr>
            <a:r>
              <a:rPr lang="es-ES" sz="1200" b="1" dirty="0" smtClean="0"/>
              <a:t>Gráficos y tablas</a:t>
            </a:r>
          </a:p>
          <a:p>
            <a:pPr lvl="0"/>
            <a:r>
              <a:rPr lang="es-ES" sz="1200" dirty="0" smtClean="0"/>
              <a:t>En breve: si es posible, use colores y estilos uniformes y que no distraigan.</a:t>
            </a:r>
          </a:p>
          <a:p>
            <a:pPr lvl="0"/>
            <a:r>
              <a:rPr lang="es-ES" sz="1200" dirty="0" smtClean="0"/>
              <a:t>Etiquete todos los gráficos y tablas.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" dirty="0" smtClean="0"/>
              <a:t>Ofrezca una breve descripción general de la presentación.</a:t>
            </a:r>
            <a:r>
              <a:rPr lang="es-ES" baseline="0" dirty="0" smtClean="0"/>
              <a:t> D</a:t>
            </a:r>
            <a:r>
              <a:rPr lang="es-ES" dirty="0" smtClean="0"/>
              <a:t>escriba el enfoque principal de la presentación y por qué es importante.</a:t>
            </a:r>
          </a:p>
          <a:p>
            <a:pPr>
              <a:lnSpc>
                <a:spcPct val="80000"/>
              </a:lnSpc>
            </a:pPr>
            <a:r>
              <a:rPr lang="es-ES" dirty="0" smtClean="0"/>
              <a:t>Introduzca cada uno de los principales temas.</a:t>
            </a:r>
          </a:p>
          <a:p>
            <a:r>
              <a:rPr lang="es-ES" dirty="0" smtClean="0"/>
              <a:t>Si desea proporcionar al público una guía,</a:t>
            </a:r>
            <a:r>
              <a:rPr lang="es-ES" baseline="0" dirty="0" smtClean="0"/>
              <a:t> puede </a:t>
            </a:r>
            <a:r>
              <a:rPr lang="es-ES" dirty="0" smtClean="0"/>
              <a:t>repetir esta diapositiva de información general a lo largo de toda la presentación, resaltando el tema particular que va a discutir a continuación.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es-ES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es-ES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es-E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es-ES" smtClean="0"/>
              <a:t>Haga clic para modificar el estilo de subtítulo del patrón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es-ES" sz="2000" baseline="0"/>
            </a:lvl1pPr>
          </a:lstStyle>
          <a:p>
            <a:r>
              <a:rPr kumimoji="0" lang="es-ES"/>
              <a:t>Logotipo de la compañía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o el fo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es-E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es-ES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es-ES" sz="1800"/>
            </a:lvl1pPr>
          </a:lstStyle>
          <a:p>
            <a:r>
              <a:rPr kumimoji="0" lang="es-ES"/>
              <a:t>Logotipo de la compañía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es-ES"/>
            </a:lvl1pPr>
          </a:lstStyle>
          <a:p>
            <a:r>
              <a:rPr kumimoji="0" lang="es-ES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es-ES" sz="3200">
                <a:latin typeface="+mn-lt"/>
              </a:defRPr>
            </a:lvl1pPr>
            <a:lvl2pPr eaLnBrk="1" latinLnBrk="0" hangingPunct="1">
              <a:defRPr kumimoji="0" lang="es-ES" sz="2800">
                <a:latin typeface="+mn-lt"/>
              </a:defRPr>
            </a:lvl2pPr>
            <a:lvl3pPr eaLnBrk="1" latinLnBrk="0" hangingPunct="1">
              <a:defRPr kumimoji="0" lang="es-ES" sz="2400">
                <a:latin typeface="+mn-lt"/>
              </a:defRPr>
            </a:lvl3pPr>
            <a:lvl4pPr eaLnBrk="1" latinLnBrk="0" hangingPunct="1">
              <a:defRPr kumimoji="0" lang="es-ES" sz="2400">
                <a:latin typeface="+mn-lt"/>
              </a:defRPr>
            </a:lvl4pPr>
            <a:lvl5pPr eaLnBrk="1" latinLnBrk="0" hangingPunct="1">
              <a:defRPr kumimoji="0" lang="es-ES" sz="2400">
                <a:latin typeface="+mn-lt"/>
              </a:defRPr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es-ES" sz="2800"/>
            </a:lvl1pPr>
            <a:lvl2pPr eaLnBrk="1" latinLnBrk="0" hangingPunct="1">
              <a:defRPr kumimoji="0" lang="es-ES" sz="2400"/>
            </a:lvl2pPr>
            <a:lvl3pPr eaLnBrk="1" latinLnBrk="0" hangingPunct="1">
              <a:defRPr kumimoji="0" lang="es-ES" sz="2000"/>
            </a:lvl3pPr>
            <a:lvl4pPr eaLnBrk="1" latinLnBrk="0" hangingPunct="1">
              <a:defRPr kumimoji="0" lang="es-ES" sz="1800"/>
            </a:lvl4pPr>
            <a:lvl5pPr eaLnBrk="1" latinLnBrk="0" hangingPunct="1">
              <a:defRPr kumimoji="0" lang="es-ES" sz="1800"/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es-ES" sz="2800"/>
            </a:lvl1pPr>
            <a:lvl2pPr eaLnBrk="1" latinLnBrk="0" hangingPunct="1">
              <a:defRPr kumimoji="0" lang="es-ES" sz="2400"/>
            </a:lvl2pPr>
            <a:lvl3pPr eaLnBrk="1" latinLnBrk="0" hangingPunct="1">
              <a:defRPr kumimoji="0" lang="es-ES" sz="2000"/>
            </a:lvl3pPr>
            <a:lvl4pPr eaLnBrk="1" latinLnBrk="0" hangingPunct="1">
              <a:defRPr kumimoji="0" lang="es-ES" sz="1800"/>
            </a:lvl4pPr>
            <a:lvl5pPr eaLnBrk="1" latinLnBrk="0" hangingPunct="1">
              <a:defRPr kumimoji="0" lang="es-ES" sz="1800"/>
            </a:lvl5pPr>
            <a:lvl6pPr eaLnBrk="1" latinLnBrk="0" hangingPunct="1">
              <a:defRPr kumimoji="0" lang="es-ES" sz="1800"/>
            </a:lvl6pPr>
            <a:lvl7pPr eaLnBrk="1" latinLnBrk="0" hangingPunct="1">
              <a:defRPr kumimoji="0" lang="es-ES" sz="1800"/>
            </a:lvl7pPr>
            <a:lvl8pPr eaLnBrk="1" latinLnBrk="0" hangingPunct="1">
              <a:defRPr kumimoji="0" lang="es-ES" sz="1800"/>
            </a:lvl8pPr>
            <a:lvl9pPr eaLnBrk="1" latinLnBrk="0" hangingPunct="1">
              <a:defRPr kumimoji="0" lang="es-ES" sz="18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es-ES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es-ES" sz="2400" b="1"/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es-ES" sz="2400"/>
            </a:lvl1pPr>
            <a:lvl2pPr eaLnBrk="1" latinLnBrk="0" hangingPunct="1">
              <a:defRPr kumimoji="0" lang="es-ES" sz="2000"/>
            </a:lvl2pPr>
            <a:lvl3pPr eaLnBrk="1" latinLnBrk="0" hangingPunct="1">
              <a:defRPr kumimoji="0" lang="es-ES" sz="1800"/>
            </a:lvl3pPr>
            <a:lvl4pPr eaLnBrk="1" latinLnBrk="0" hangingPunct="1">
              <a:defRPr kumimoji="0" lang="es-ES" sz="1600"/>
            </a:lvl4pPr>
            <a:lvl5pPr eaLnBrk="1" latinLnBrk="0" hangingPunct="1">
              <a:defRPr kumimoji="0" lang="es-ES" sz="1600"/>
            </a:lvl5pPr>
            <a:lvl6pPr eaLnBrk="1" latinLnBrk="0" hangingPunct="1">
              <a:defRPr kumimoji="0" lang="es-ES" sz="1600"/>
            </a:lvl6pPr>
            <a:lvl7pPr eaLnBrk="1" latinLnBrk="0" hangingPunct="1">
              <a:defRPr kumimoji="0" lang="es-ES" sz="1600"/>
            </a:lvl7pPr>
            <a:lvl8pPr eaLnBrk="1" latinLnBrk="0" hangingPunct="1">
              <a:defRPr kumimoji="0" lang="es-ES" sz="1600"/>
            </a:lvl8pPr>
            <a:lvl9pPr eaLnBrk="1" latinLnBrk="0" hangingPunct="1">
              <a:defRPr kumimoji="0" lang="es-ES" sz="16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es-ES" sz="2400" b="1"/>
            </a:lvl1pPr>
            <a:lvl2pPr marL="457200" indent="0" eaLnBrk="1" latinLnBrk="0" hangingPunct="1">
              <a:buNone/>
              <a:defRPr kumimoji="0" lang="es-ES" sz="2000" b="1"/>
            </a:lvl2pPr>
            <a:lvl3pPr marL="914400" indent="0" eaLnBrk="1" latinLnBrk="0" hangingPunct="1">
              <a:buNone/>
              <a:defRPr kumimoji="0" lang="es-ES" sz="1800" b="1"/>
            </a:lvl3pPr>
            <a:lvl4pPr marL="1371600" indent="0" eaLnBrk="1" latinLnBrk="0" hangingPunct="1">
              <a:buNone/>
              <a:defRPr kumimoji="0" lang="es-ES" sz="1600" b="1"/>
            </a:lvl4pPr>
            <a:lvl5pPr marL="1828800" indent="0" eaLnBrk="1" latinLnBrk="0" hangingPunct="1">
              <a:buNone/>
              <a:defRPr kumimoji="0" lang="es-ES" sz="1600" b="1"/>
            </a:lvl5pPr>
            <a:lvl6pPr marL="2286000" indent="0" eaLnBrk="1" latinLnBrk="0" hangingPunct="1">
              <a:buNone/>
              <a:defRPr kumimoji="0" lang="es-ES" sz="1600" b="1"/>
            </a:lvl6pPr>
            <a:lvl7pPr marL="2743200" indent="0" eaLnBrk="1" latinLnBrk="0" hangingPunct="1">
              <a:buNone/>
              <a:defRPr kumimoji="0" lang="es-ES" sz="1600" b="1"/>
            </a:lvl7pPr>
            <a:lvl8pPr marL="3200400" indent="0" eaLnBrk="1" latinLnBrk="0" hangingPunct="1">
              <a:buNone/>
              <a:defRPr kumimoji="0" lang="es-ES" sz="1600" b="1"/>
            </a:lvl8pPr>
            <a:lvl9pPr marL="3657600" indent="0" eaLnBrk="1" latinLnBrk="0" hangingPunct="1">
              <a:buNone/>
              <a:defRPr kumimoji="0" lang="es-ES" sz="1600" b="1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es-ES" sz="2400"/>
            </a:lvl1pPr>
            <a:lvl2pPr eaLnBrk="1" latinLnBrk="0" hangingPunct="1">
              <a:defRPr kumimoji="0" lang="es-ES" sz="2000"/>
            </a:lvl2pPr>
            <a:lvl3pPr eaLnBrk="1" latinLnBrk="0" hangingPunct="1">
              <a:defRPr kumimoji="0" lang="es-ES" sz="1800"/>
            </a:lvl3pPr>
            <a:lvl4pPr eaLnBrk="1" latinLnBrk="0" hangingPunct="1">
              <a:defRPr kumimoji="0" lang="es-ES" sz="1600"/>
            </a:lvl4pPr>
            <a:lvl5pPr eaLnBrk="1" latinLnBrk="0" hangingPunct="1">
              <a:defRPr kumimoji="0" lang="es-ES" sz="1600"/>
            </a:lvl5pPr>
            <a:lvl6pPr eaLnBrk="1" latinLnBrk="0" hangingPunct="1">
              <a:defRPr kumimoji="0" lang="es-ES" sz="1600"/>
            </a:lvl6pPr>
            <a:lvl7pPr eaLnBrk="1" latinLnBrk="0" hangingPunct="1">
              <a:defRPr kumimoji="0" lang="es-ES" sz="1600"/>
            </a:lvl7pPr>
            <a:lvl8pPr eaLnBrk="1" latinLnBrk="0" hangingPunct="1">
              <a:defRPr kumimoji="0" lang="es-ES" sz="1600"/>
            </a:lvl8pPr>
            <a:lvl9pPr eaLnBrk="1" latinLnBrk="0" hangingPunct="1">
              <a:defRPr kumimoji="0" lang="es-ES" sz="16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es-ES" sz="2000" b="1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es-ES" sz="3200"/>
            </a:lvl1pPr>
            <a:lvl2pPr eaLnBrk="1" latinLnBrk="0" hangingPunct="1">
              <a:defRPr kumimoji="0" lang="es-ES" sz="2800"/>
            </a:lvl2pPr>
            <a:lvl3pPr eaLnBrk="1" latinLnBrk="0" hangingPunct="1">
              <a:defRPr kumimoji="0" lang="es-ES" sz="2400"/>
            </a:lvl3pPr>
            <a:lvl4pPr eaLnBrk="1" latinLnBrk="0" hangingPunct="1">
              <a:defRPr kumimoji="0" lang="es-ES" sz="2000"/>
            </a:lvl4pPr>
            <a:lvl5pPr eaLnBrk="1" latinLnBrk="0" hangingPunct="1">
              <a:defRPr kumimoji="0" lang="es-ES" sz="2000"/>
            </a:lvl5pPr>
            <a:lvl6pPr eaLnBrk="1" latinLnBrk="0" hangingPunct="1">
              <a:defRPr kumimoji="0" lang="es-ES" sz="2000"/>
            </a:lvl6pPr>
            <a:lvl7pPr eaLnBrk="1" latinLnBrk="0" hangingPunct="1">
              <a:defRPr kumimoji="0" lang="es-ES" sz="2000"/>
            </a:lvl7pPr>
            <a:lvl8pPr eaLnBrk="1" latinLnBrk="0" hangingPunct="1">
              <a:defRPr kumimoji="0" lang="es-ES" sz="2000"/>
            </a:lvl8pPr>
            <a:lvl9pPr eaLnBrk="1" latinLnBrk="0" hangingPunct="1">
              <a:defRPr kumimoji="0" lang="es-ES" sz="20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es-ES" sz="14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es-ES" sz="2000" b="1"/>
            </a:lvl1pPr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es-ES" sz="3200"/>
            </a:lvl1pPr>
            <a:lvl2pPr marL="457200" indent="0" eaLnBrk="1" latinLnBrk="0" hangingPunct="1">
              <a:buNone/>
              <a:defRPr kumimoji="0" lang="es-ES" sz="2800"/>
            </a:lvl2pPr>
            <a:lvl3pPr marL="914400" indent="0" eaLnBrk="1" latinLnBrk="0" hangingPunct="1">
              <a:buNone/>
              <a:defRPr kumimoji="0" lang="es-ES" sz="2400"/>
            </a:lvl3pPr>
            <a:lvl4pPr marL="1371600" indent="0" eaLnBrk="1" latinLnBrk="0" hangingPunct="1">
              <a:buNone/>
              <a:defRPr kumimoji="0" lang="es-ES" sz="2000"/>
            </a:lvl4pPr>
            <a:lvl5pPr marL="1828800" indent="0" eaLnBrk="1" latinLnBrk="0" hangingPunct="1">
              <a:buNone/>
              <a:defRPr kumimoji="0" lang="es-ES" sz="2000"/>
            </a:lvl5pPr>
            <a:lvl6pPr marL="2286000" indent="0" eaLnBrk="1" latinLnBrk="0" hangingPunct="1">
              <a:buNone/>
              <a:defRPr kumimoji="0" lang="es-ES" sz="2000"/>
            </a:lvl6pPr>
            <a:lvl7pPr marL="2743200" indent="0" eaLnBrk="1" latinLnBrk="0" hangingPunct="1">
              <a:buNone/>
              <a:defRPr kumimoji="0" lang="es-ES" sz="2000"/>
            </a:lvl7pPr>
            <a:lvl8pPr marL="3200400" indent="0" eaLnBrk="1" latinLnBrk="0" hangingPunct="1">
              <a:buNone/>
              <a:defRPr kumimoji="0" lang="es-ES" sz="2000"/>
            </a:lvl8pPr>
            <a:lvl9pPr marL="3657600" indent="0" eaLnBrk="1" latinLnBrk="0" hangingPunct="1">
              <a:buNone/>
              <a:defRPr kumimoji="0" lang="es-ES" sz="2000"/>
            </a:lvl9pPr>
          </a:lstStyle>
          <a:p>
            <a:pPr eaLnBrk="1" latinLnBrk="0" hangingPunct="1"/>
            <a:r>
              <a:rPr lang="es-ES" smtClean="0"/>
              <a:t>Haga clic en el icono para agregar una imagen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es-ES" sz="1400"/>
            </a:lvl1pPr>
            <a:lvl2pPr marL="457200" indent="0" eaLnBrk="1" latinLnBrk="0" hangingPunct="1">
              <a:buNone/>
              <a:defRPr kumimoji="0" lang="es-ES" sz="1200"/>
            </a:lvl2pPr>
            <a:lvl3pPr marL="914400" indent="0" eaLnBrk="1" latinLnBrk="0" hangingPunct="1">
              <a:buNone/>
              <a:defRPr kumimoji="0" lang="es-ES" sz="1000"/>
            </a:lvl3pPr>
            <a:lvl4pPr marL="1371600" indent="0" eaLnBrk="1" latinLnBrk="0" hangingPunct="1">
              <a:buNone/>
              <a:defRPr kumimoji="0" lang="es-ES" sz="900"/>
            </a:lvl4pPr>
            <a:lvl5pPr marL="1828800" indent="0" eaLnBrk="1" latinLnBrk="0" hangingPunct="1">
              <a:buNone/>
              <a:defRPr kumimoji="0" lang="es-ES" sz="900"/>
            </a:lvl5pPr>
            <a:lvl6pPr marL="2286000" indent="0" eaLnBrk="1" latinLnBrk="0" hangingPunct="1">
              <a:buNone/>
              <a:defRPr kumimoji="0" lang="es-ES" sz="900"/>
            </a:lvl6pPr>
            <a:lvl7pPr marL="2743200" indent="0" eaLnBrk="1" latinLnBrk="0" hangingPunct="1">
              <a:buNone/>
              <a:defRPr kumimoji="0" lang="es-ES" sz="900"/>
            </a:lvl7pPr>
            <a:lvl8pPr marL="3200400" indent="0" eaLnBrk="1" latinLnBrk="0" hangingPunct="1">
              <a:buNone/>
              <a:defRPr kumimoji="0" lang="es-ES" sz="900"/>
            </a:lvl8pPr>
            <a:lvl9pPr marL="3657600" indent="0" eaLnBrk="1" latinLnBrk="0" hangingPunct="1">
              <a:buNone/>
              <a:defRPr kumimoji="0" lang="es-ES" sz="900"/>
            </a:lvl9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y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es-ES" smtClean="0"/>
              <a:t>Haga clic para modificar el estilo de título del patrón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12/17/2009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es-E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‹Nº›</a:t>
            </a:fld>
            <a:endParaRPr kumimoji="0" lang="es-E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es-ES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es-ES"/>
      </a:defPPr>
      <a:lvl1pPr marL="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6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hyperlink" Target="https://www.epa.gov/water-research/epanet" TargetMode="Externa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0800" y="1772816"/>
            <a:ext cx="6180224" cy="1983209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Projecte</a:t>
            </a:r>
            <a:r>
              <a:rPr lang="es-ES" dirty="0" smtClean="0"/>
              <a:t> final</a:t>
            </a:r>
            <a:br>
              <a:rPr lang="es-ES" dirty="0" smtClean="0"/>
            </a:br>
            <a:r>
              <a:rPr lang="es-ES" dirty="0" err="1" smtClean="0"/>
              <a:t>Disseny</a:t>
            </a:r>
            <a:r>
              <a:rPr lang="es-ES" dirty="0" smtClean="0"/>
              <a:t> i </a:t>
            </a:r>
            <a:r>
              <a:rPr lang="es-ES" dirty="0" err="1" smtClean="0"/>
              <a:t>implementació</a:t>
            </a:r>
            <a:r>
              <a:rPr lang="es-ES" dirty="0" smtClean="0"/>
              <a:t> de </a:t>
            </a:r>
            <a:r>
              <a:rPr lang="es-ES" dirty="0" err="1" smtClean="0"/>
              <a:t>sistemes</a:t>
            </a:r>
            <a:r>
              <a:rPr lang="es-ES" dirty="0" smtClean="0"/>
              <a:t> </a:t>
            </a:r>
            <a:r>
              <a:rPr lang="es-ES" dirty="0" err="1" smtClean="0"/>
              <a:t>distribuïtes</a:t>
            </a:r>
            <a:endParaRPr lang="es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038600"/>
            <a:ext cx="4772528" cy="1406624"/>
          </a:xfrm>
        </p:spPr>
        <p:txBody>
          <a:bodyPr>
            <a:normAutofit/>
          </a:bodyPr>
          <a:lstStyle/>
          <a:p>
            <a:r>
              <a:rPr lang="es-ES" sz="2400" dirty="0" smtClean="0">
                <a:latin typeface="+mn-lt"/>
              </a:rPr>
              <a:t>Oscar Galera i Alfaro</a:t>
            </a:r>
          </a:p>
          <a:p>
            <a:r>
              <a:rPr lang="es-ES" sz="2400" dirty="0" smtClean="0">
                <a:latin typeface="+mn-lt"/>
              </a:rPr>
              <a:t>1er MEINF</a:t>
            </a:r>
          </a:p>
          <a:p>
            <a:r>
              <a:rPr lang="es-ES" sz="2400" dirty="0" err="1" smtClean="0">
                <a:latin typeface="+mn-lt"/>
              </a:rPr>
              <a:t>Març</a:t>
            </a:r>
            <a:r>
              <a:rPr lang="es-ES" sz="2400" dirty="0" smtClean="0">
                <a:latin typeface="+mn-lt"/>
              </a:rPr>
              <a:t> 2018</a:t>
            </a:r>
            <a:endParaRPr lang="es-E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Índex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Proposta</a:t>
            </a:r>
            <a:endParaRPr lang="es-ES" dirty="0" smtClean="0"/>
          </a:p>
          <a:p>
            <a:r>
              <a:rPr lang="es-ES" dirty="0" smtClean="0"/>
              <a:t>Qué es </a:t>
            </a:r>
            <a:r>
              <a:rPr lang="es-ES" dirty="0" err="1" smtClean="0"/>
              <a:t>vol</a:t>
            </a:r>
            <a:r>
              <a:rPr lang="es-ES" dirty="0" smtClean="0"/>
              <a:t> </a:t>
            </a:r>
            <a:r>
              <a:rPr lang="es-ES" dirty="0" err="1" smtClean="0"/>
              <a:t>fer</a:t>
            </a:r>
            <a:r>
              <a:rPr lang="es-ES" dirty="0" smtClean="0"/>
              <a:t>?</a:t>
            </a:r>
          </a:p>
          <a:p>
            <a:r>
              <a:rPr lang="es-ES" dirty="0" err="1" smtClean="0"/>
              <a:t>Com</a:t>
            </a:r>
            <a:r>
              <a:rPr lang="es-ES" dirty="0" smtClean="0"/>
              <a:t> es </a:t>
            </a:r>
            <a:r>
              <a:rPr lang="es-ES" dirty="0" err="1" smtClean="0"/>
              <a:t>farà</a:t>
            </a:r>
            <a:r>
              <a:rPr lang="es-ES" dirty="0" smtClean="0"/>
              <a:t>?</a:t>
            </a:r>
          </a:p>
          <a:p>
            <a:r>
              <a:rPr lang="es-ES" dirty="0" err="1" smtClean="0"/>
              <a:t>Integrants</a:t>
            </a:r>
            <a:r>
              <a:rPr lang="es-ES" dirty="0" smtClean="0"/>
              <a:t> del </a:t>
            </a:r>
            <a:r>
              <a:rPr lang="es-ES" dirty="0" err="1" smtClean="0"/>
              <a:t>projecte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21469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Proposta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ES" dirty="0" smtClean="0"/>
              <a:t>Definir </a:t>
            </a:r>
            <a:r>
              <a:rPr lang="es-ES" dirty="0"/>
              <a:t>un sistema de distribución de agua con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/>
              <a:t>Un conjunto de productores (</a:t>
            </a:r>
            <a:r>
              <a:rPr lang="es-ES" dirty="0" err="1"/>
              <a:t>depositos</a:t>
            </a:r>
            <a:r>
              <a:rPr lang="es-ES" dirty="0"/>
              <a:t> de agua, </a:t>
            </a:r>
            <a:r>
              <a:rPr lang="es-ES" dirty="0" err="1"/>
              <a:t>injectores</a:t>
            </a:r>
            <a:r>
              <a:rPr lang="es-ES" dirty="0"/>
              <a:t> de productos, como Cloro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r>
              <a:rPr lang="es-ES" dirty="0"/>
              <a:t>Un conjunto de consumidores (sumideros —&gt; “</a:t>
            </a:r>
            <a:r>
              <a:rPr lang="es-ES" dirty="0" err="1"/>
              <a:t>sinks</a:t>
            </a:r>
            <a:r>
              <a:rPr lang="es-ES" dirty="0" smtClean="0"/>
              <a:t>”).</a:t>
            </a:r>
          </a:p>
          <a:p>
            <a:endParaRPr lang="es-ES" dirty="0" smtClean="0"/>
          </a:p>
          <a:p>
            <a:r>
              <a:rPr lang="es-ES" dirty="0"/>
              <a:t>La calidad del agua se determina por los valores de n métricas.</a:t>
            </a:r>
          </a:p>
          <a:p>
            <a:endParaRPr lang="es-E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90868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Proposta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Una red de distribución, el agua fluye unidireccionalmente desde los productores a los consumidores. Miraremos de obtener redes (</a:t>
            </a:r>
            <a:r>
              <a:rPr lang="es-ES" dirty="0" err="1" smtClean="0"/>
              <a:t>topologias</a:t>
            </a:r>
            <a:r>
              <a:rPr lang="es-ES" dirty="0" smtClean="0"/>
              <a:t>) reales. </a:t>
            </a:r>
            <a:r>
              <a:rPr lang="es-ES" dirty="0" smtClean="0"/>
              <a:t>Algunos </a:t>
            </a:r>
            <a:r>
              <a:rPr lang="es-ES" dirty="0" smtClean="0"/>
              <a:t>enlaces no tienen </a:t>
            </a:r>
            <a:r>
              <a:rPr lang="es-ES" dirty="0" smtClean="0"/>
              <a:t>porqué </a:t>
            </a:r>
            <a:r>
              <a:rPr lang="es-ES" dirty="0" smtClean="0"/>
              <a:t>ser unidireccionales, por ejemplo </a:t>
            </a:r>
            <a:r>
              <a:rPr lang="es-ES" dirty="0" smtClean="0"/>
              <a:t>interconexiones </a:t>
            </a:r>
            <a:r>
              <a:rPr lang="es-ES" dirty="0" smtClean="0"/>
              <a:t>ente diferentes </a:t>
            </a:r>
            <a:r>
              <a:rPr lang="es-ES" dirty="0" smtClean="0"/>
              <a:t>paredes </a:t>
            </a:r>
            <a:r>
              <a:rPr lang="es-ES" dirty="0" smtClean="0"/>
              <a:t>de le red por temas de tolerancia a </a:t>
            </a:r>
            <a:r>
              <a:rPr lang="es-ES" dirty="0" smtClean="0"/>
              <a:t>fallos (esto </a:t>
            </a:r>
            <a:r>
              <a:rPr lang="es-ES" dirty="0" smtClean="0"/>
              <a:t>habrá que tenerlo en </a:t>
            </a:r>
            <a:r>
              <a:rPr lang="es-ES" dirty="0" smtClean="0"/>
              <a:t>cuenta).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La </a:t>
            </a:r>
            <a:r>
              <a:rPr lang="es-ES" dirty="0"/>
              <a:t>calidad del agua de los productores es </a:t>
            </a:r>
            <a:r>
              <a:rPr lang="es-ES" dirty="0" smtClean="0"/>
              <a:t>conocida.</a:t>
            </a:r>
          </a:p>
          <a:p>
            <a:endParaRPr lang="es-ES" dirty="0"/>
          </a:p>
          <a:p>
            <a:r>
              <a:rPr lang="es-ES" dirty="0"/>
              <a:t>En algunos nodos de la red de puede </a:t>
            </a:r>
            <a:r>
              <a:rPr lang="es-ES" dirty="0" smtClean="0"/>
              <a:t>mezclar </a:t>
            </a:r>
            <a:r>
              <a:rPr lang="es-ES" dirty="0"/>
              <a:t>agua de diferentes productores. En esos nodos, la proporción de agua de cada productor es conocida y, por tanto, la calidad de la mezcla en las salidas.</a:t>
            </a:r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Proposta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Se modelaran los cambios de calidad del agua en función del incremento de su “edad” en cada enlace (arista que une dos nodos</a:t>
            </a:r>
            <a:r>
              <a:rPr lang="es-ES" dirty="0" smtClean="0"/>
              <a:t>).</a:t>
            </a:r>
          </a:p>
          <a:p>
            <a:endParaRPr lang="es-ES" dirty="0" smtClean="0"/>
          </a:p>
          <a:p>
            <a:r>
              <a:rPr lang="es-ES" dirty="0" smtClean="0"/>
              <a:t>Disponemos de un </a:t>
            </a:r>
            <a:r>
              <a:rPr lang="es-ES" dirty="0"/>
              <a:t>conjunto de sensores de los que conocemos</a:t>
            </a:r>
            <a:r>
              <a:rPr lang="es-ES" dirty="0" smtClean="0"/>
              <a:t>:</a:t>
            </a:r>
          </a:p>
          <a:p>
            <a:endParaRPr lang="es-ES" dirty="0" smtClean="0"/>
          </a:p>
          <a:p>
            <a:pPr lvl="1"/>
            <a:r>
              <a:rPr lang="es-ES" dirty="0" smtClean="0"/>
              <a:t>Coste</a:t>
            </a:r>
          </a:p>
          <a:p>
            <a:pPr lvl="1"/>
            <a:r>
              <a:rPr lang="es-ES" dirty="0"/>
              <a:t>Conjunto de métricas que puede </a:t>
            </a:r>
            <a:r>
              <a:rPr lang="es-ES" dirty="0" smtClean="0"/>
              <a:t>subministrar </a:t>
            </a:r>
            <a:r>
              <a:rPr lang="es-ES" dirty="0"/>
              <a:t>y la calidad (precisión) de cada una.</a:t>
            </a:r>
          </a:p>
          <a:p>
            <a:endParaRPr lang="es-E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590746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Què</a:t>
            </a:r>
            <a:r>
              <a:rPr lang="es-ES" dirty="0" smtClean="0"/>
              <a:t> es </a:t>
            </a:r>
            <a:r>
              <a:rPr lang="es-ES" dirty="0" err="1" smtClean="0"/>
              <a:t>vol</a:t>
            </a:r>
            <a:r>
              <a:rPr lang="es-ES" dirty="0" smtClean="0"/>
              <a:t> </a:t>
            </a:r>
            <a:r>
              <a:rPr lang="es-ES" dirty="0" err="1" smtClean="0"/>
              <a:t>fer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El problema (inicial) es decidir el tipo de sensor y la ubicación de los sensores maximizando la información que puedan </a:t>
            </a:r>
            <a:r>
              <a:rPr lang="es-ES" dirty="0" smtClean="0"/>
              <a:t>suministrar.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/>
              <a:t>Se deben modelar los cambios de la calidad del agua a medida que circula por la red.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smtClean="0"/>
              <a:t>Se añadirá como restricción el coste máximo a gastar en los sensores.</a:t>
            </a:r>
            <a:endParaRPr lang="es-E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189866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Com</a:t>
            </a:r>
            <a:r>
              <a:rPr lang="es-ES" dirty="0" smtClean="0"/>
              <a:t> es </a:t>
            </a:r>
            <a:r>
              <a:rPr lang="es-ES" dirty="0" err="1" smtClean="0"/>
              <a:t>farà</a:t>
            </a:r>
            <a:r>
              <a:rPr lang="es-ES" dirty="0" smtClean="0"/>
              <a:t>?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78491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ES" sz="2800" dirty="0"/>
              <a:t>La idea principal del </a:t>
            </a:r>
            <a:r>
              <a:rPr lang="es-ES" sz="2800" dirty="0" err="1"/>
              <a:t>projecte</a:t>
            </a:r>
            <a:r>
              <a:rPr lang="es-ES" sz="2800" dirty="0"/>
              <a:t> a </a:t>
            </a:r>
            <a:r>
              <a:rPr lang="es-ES" sz="2800" dirty="0" err="1"/>
              <a:t>nivell</a:t>
            </a:r>
            <a:r>
              <a:rPr lang="es-ES" sz="2800" dirty="0"/>
              <a:t> </a:t>
            </a:r>
            <a:r>
              <a:rPr lang="es-ES" sz="2800" dirty="0" err="1"/>
              <a:t>d’assignatura</a:t>
            </a:r>
            <a:r>
              <a:rPr lang="es-ES" sz="2800" dirty="0"/>
              <a:t> </a:t>
            </a:r>
            <a:r>
              <a:rPr lang="es-ES" sz="2800" dirty="0" err="1"/>
              <a:t>és</a:t>
            </a:r>
            <a:r>
              <a:rPr lang="es-ES" sz="2800" dirty="0"/>
              <a:t> </a:t>
            </a:r>
            <a:r>
              <a:rPr lang="es-ES" sz="2800" dirty="0" err="1"/>
              <a:t>desenvolupar</a:t>
            </a:r>
            <a:r>
              <a:rPr lang="es-ES" sz="2800" dirty="0"/>
              <a:t> el </a:t>
            </a:r>
            <a:r>
              <a:rPr lang="es-ES" sz="2800" dirty="0" err="1"/>
              <a:t>model</a:t>
            </a:r>
            <a:r>
              <a:rPr lang="es-ES" sz="2800" dirty="0"/>
              <a:t> que </a:t>
            </a:r>
            <a:r>
              <a:rPr lang="es-ES" sz="2800" dirty="0" err="1"/>
              <a:t>defineix</a:t>
            </a:r>
            <a:r>
              <a:rPr lang="es-ES" sz="2800" dirty="0"/>
              <a:t> </a:t>
            </a:r>
            <a:r>
              <a:rPr lang="es-ES" sz="2800" dirty="0" err="1"/>
              <a:t>l’estructura</a:t>
            </a:r>
            <a:r>
              <a:rPr lang="es-ES" sz="2800" dirty="0"/>
              <a:t> de </a:t>
            </a:r>
            <a:r>
              <a:rPr lang="es-ES" sz="2800" dirty="0" err="1"/>
              <a:t>connexions</a:t>
            </a:r>
            <a:r>
              <a:rPr lang="es-ES" sz="2800" dirty="0"/>
              <a:t> entre </a:t>
            </a:r>
            <a:r>
              <a:rPr lang="es-ES" sz="2800" dirty="0" err="1"/>
              <a:t>els</a:t>
            </a:r>
            <a:r>
              <a:rPr lang="es-ES" sz="2800" dirty="0"/>
              <a:t> </a:t>
            </a:r>
            <a:r>
              <a:rPr lang="es-ES" sz="2800" dirty="0" err="1"/>
              <a:t>nodes</a:t>
            </a:r>
            <a:r>
              <a:rPr lang="es-ES" sz="2800" dirty="0"/>
              <a:t>, per </a:t>
            </a:r>
            <a:r>
              <a:rPr lang="es-ES" sz="2800" dirty="0" err="1"/>
              <a:t>aquest</a:t>
            </a:r>
            <a:r>
              <a:rPr lang="es-ES" sz="2800" dirty="0"/>
              <a:t> </a:t>
            </a:r>
            <a:r>
              <a:rPr lang="es-ES" sz="2800" dirty="0" err="1"/>
              <a:t>fet</a:t>
            </a:r>
            <a:r>
              <a:rPr lang="es-ES" sz="2800" dirty="0"/>
              <a:t>, </a:t>
            </a:r>
            <a:r>
              <a:rPr lang="es-ES" sz="2800" dirty="0" err="1"/>
              <a:t>s’ha</a:t>
            </a:r>
            <a:r>
              <a:rPr lang="es-ES" sz="2800" dirty="0"/>
              <a:t> </a:t>
            </a:r>
            <a:r>
              <a:rPr lang="es-ES" sz="2800" dirty="0" err="1"/>
              <a:t>parlat</a:t>
            </a:r>
            <a:r>
              <a:rPr lang="es-ES" sz="2800" dirty="0"/>
              <a:t> </a:t>
            </a:r>
            <a:r>
              <a:rPr lang="es-ES" sz="2800" dirty="0" err="1"/>
              <a:t>d’utilitzar</a:t>
            </a:r>
            <a:r>
              <a:rPr lang="es-ES" sz="2800" dirty="0"/>
              <a:t> </a:t>
            </a:r>
            <a:r>
              <a:rPr lang="es-ES" sz="2800" dirty="0" err="1"/>
              <a:t>l’eina</a:t>
            </a:r>
            <a:r>
              <a:rPr lang="es-ES" sz="2800" dirty="0"/>
              <a:t> EPANET.</a:t>
            </a:r>
          </a:p>
          <a:p>
            <a:pPr marL="0" indent="0">
              <a:buNone/>
            </a:pPr>
            <a:endParaRPr lang="es-ES" dirty="0" smtClean="0">
              <a:hlinkClick r:id="rId6"/>
            </a:endParaRPr>
          </a:p>
          <a:p>
            <a:pPr marL="0" indent="0">
              <a:buNone/>
            </a:pPr>
            <a:endParaRPr lang="es-ES" dirty="0">
              <a:hlinkClick r:id="rId6"/>
            </a:endParaRPr>
          </a:p>
          <a:p>
            <a:pPr marL="0" indent="0">
              <a:buNone/>
            </a:pPr>
            <a:endParaRPr lang="es-ES" dirty="0" smtClean="0">
              <a:hlinkClick r:id="rId6"/>
            </a:endParaRPr>
          </a:p>
          <a:p>
            <a:pPr marL="0" indent="0">
              <a:buNone/>
            </a:pPr>
            <a:endParaRPr lang="es-ES" dirty="0" smtClean="0">
              <a:hlinkClick r:id="rId6"/>
            </a:endParaRPr>
          </a:p>
          <a:p>
            <a:pPr marL="0" indent="0">
              <a:buNone/>
            </a:pPr>
            <a:endParaRPr lang="es-ES" dirty="0" smtClean="0">
              <a:hlinkClick r:id="rId6"/>
            </a:endParaRPr>
          </a:p>
          <a:p>
            <a:pPr marL="0" indent="0">
              <a:buNone/>
            </a:pPr>
            <a:r>
              <a:rPr lang="es-ES" dirty="0" smtClean="0">
                <a:hlinkClick r:id="rId6"/>
              </a:rPr>
              <a:t>https</a:t>
            </a:r>
            <a:r>
              <a:rPr lang="es-ES" dirty="0">
                <a:hlinkClick r:id="rId6"/>
              </a:rPr>
              <a:t>://</a:t>
            </a:r>
            <a:r>
              <a:rPr lang="es-ES" dirty="0" smtClean="0">
                <a:hlinkClick r:id="rId6"/>
              </a:rPr>
              <a:t>www.epa.gov/water-research/epanet</a:t>
            </a: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414585"/>
            <a:ext cx="1905266" cy="19052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810208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Integrants</a:t>
            </a:r>
            <a:r>
              <a:rPr lang="es-ES" dirty="0" smtClean="0"/>
              <a:t> del </a:t>
            </a:r>
            <a:r>
              <a:rPr lang="es-ES" dirty="0" err="1" smtClean="0"/>
              <a:t>projecte</a:t>
            </a:r>
            <a:endParaRPr lang="es-E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Wolfgang </a:t>
            </a:r>
            <a:r>
              <a:rPr lang="es-ES" dirty="0" err="1" smtClean="0"/>
              <a:t>Gernjak</a:t>
            </a:r>
            <a:r>
              <a:rPr lang="es-ES" dirty="0" smtClean="0"/>
              <a:t> (ICRA)</a:t>
            </a:r>
          </a:p>
          <a:p>
            <a:r>
              <a:rPr lang="es-ES" dirty="0" smtClean="0"/>
              <a:t>Josep Lluís Marzo (</a:t>
            </a:r>
            <a:r>
              <a:rPr lang="es-ES" dirty="0" err="1" smtClean="0"/>
              <a:t>UdG</a:t>
            </a:r>
            <a:r>
              <a:rPr lang="es-ES" dirty="0" smtClean="0"/>
              <a:t>)</a:t>
            </a:r>
          </a:p>
          <a:p>
            <a:r>
              <a:rPr lang="es-ES" smtClean="0"/>
              <a:t>Oscar </a:t>
            </a:r>
            <a:r>
              <a:rPr lang="es-ES" smtClean="0"/>
              <a:t>Galera i </a:t>
            </a:r>
            <a:r>
              <a:rPr lang="es-ES" dirty="0" smtClean="0"/>
              <a:t>Alfaro </a:t>
            </a:r>
            <a:r>
              <a:rPr lang="es-ES" dirty="0" smtClean="0"/>
              <a:t>(</a:t>
            </a:r>
            <a:r>
              <a:rPr lang="es-ES" dirty="0" err="1" smtClean="0"/>
              <a:t>UdG</a:t>
            </a:r>
            <a:r>
              <a:rPr lang="es-ES" dirty="0" smtClean="0"/>
              <a:t>)</a:t>
            </a:r>
          </a:p>
          <a:p>
            <a:endParaRPr lang="es-E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64086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s-ES" sz="7200" dirty="0" smtClean="0"/>
          </a:p>
          <a:p>
            <a:pPr marL="0" indent="0" algn="ctr">
              <a:buNone/>
            </a:pPr>
            <a:r>
              <a:rPr lang="es-ES" sz="7200" dirty="0" err="1" smtClean="0"/>
              <a:t>Gràcies</a:t>
            </a:r>
            <a:r>
              <a:rPr lang="es-ES" sz="7200" dirty="0" smtClean="0"/>
              <a:t>!</a:t>
            </a:r>
            <a:endParaRPr lang="es-ES" sz="7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04891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Entrenamient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1071</Words>
  <Application>Microsoft Office PowerPoint</Application>
  <PresentationFormat>Presentación en pantalla (4:3)</PresentationFormat>
  <Paragraphs>100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Entrenamiento</vt:lpstr>
      <vt:lpstr>Projecte final Disseny i implementació de sistemes distribuïtes</vt:lpstr>
      <vt:lpstr>Índex</vt:lpstr>
      <vt:lpstr>Proposta</vt:lpstr>
      <vt:lpstr>Proposta</vt:lpstr>
      <vt:lpstr>Proposta</vt:lpstr>
      <vt:lpstr>Què es vol fer?</vt:lpstr>
      <vt:lpstr>Com es farà?</vt:lpstr>
      <vt:lpstr>Integrants del projecte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2018-03-01T13:07:56Z</dcterms:created>
  <dcterms:modified xsi:type="dcterms:W3CDTF">2018-03-01T20:28:53Z</dcterms:modified>
</cp:coreProperties>
</file>