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9" r:id="rId2"/>
    <p:sldId id="288" r:id="rId3"/>
    <p:sldId id="299" r:id="rId4"/>
    <p:sldId id="296" r:id="rId5"/>
    <p:sldId id="261" r:id="rId6"/>
    <p:sldId id="289" r:id="rId7"/>
    <p:sldId id="291" r:id="rId8"/>
    <p:sldId id="294" r:id="rId9"/>
    <p:sldId id="292" r:id="rId10"/>
    <p:sldId id="309" r:id="rId11"/>
    <p:sldId id="298" r:id="rId12"/>
    <p:sldId id="300" r:id="rId13"/>
    <p:sldId id="302" r:id="rId14"/>
    <p:sldId id="304" r:id="rId15"/>
    <p:sldId id="303" r:id="rId16"/>
    <p:sldId id="305" r:id="rId17"/>
    <p:sldId id="308" r:id="rId18"/>
    <p:sldId id="307" r:id="rId19"/>
    <p:sldId id="301" r:id="rId20"/>
    <p:sldId id="310" r:id="rId21"/>
    <p:sldId id="327" r:id="rId22"/>
    <p:sldId id="341" r:id="rId23"/>
    <p:sldId id="336" r:id="rId24"/>
    <p:sldId id="311" r:id="rId25"/>
    <p:sldId id="313" r:id="rId26"/>
    <p:sldId id="314" r:id="rId27"/>
    <p:sldId id="315" r:id="rId28"/>
    <p:sldId id="325" r:id="rId29"/>
    <p:sldId id="316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35" r:id="rId38"/>
    <p:sldId id="326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7" r:id="rId47"/>
    <p:sldId id="339" r:id="rId48"/>
    <p:sldId id="338" r:id="rId49"/>
    <p:sldId id="340" r:id="rId50"/>
    <p:sldId id="295" r:id="rId5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88"/>
            <p14:sldId id="299"/>
            <p14:sldId id="296"/>
            <p14:sldId id="261"/>
            <p14:sldId id="289"/>
            <p14:sldId id="291"/>
            <p14:sldId id="294"/>
            <p14:sldId id="292"/>
            <p14:sldId id="309"/>
            <p14:sldId id="298"/>
            <p14:sldId id="300"/>
            <p14:sldId id="302"/>
            <p14:sldId id="304"/>
            <p14:sldId id="303"/>
            <p14:sldId id="305"/>
            <p14:sldId id="308"/>
            <p14:sldId id="307"/>
            <p14:sldId id="301"/>
            <p14:sldId id="310"/>
            <p14:sldId id="327"/>
            <p14:sldId id="341"/>
            <p14:sldId id="336"/>
            <p14:sldId id="311"/>
            <p14:sldId id="313"/>
            <p14:sldId id="314"/>
            <p14:sldId id="315"/>
            <p14:sldId id="32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3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7"/>
            <p14:sldId id="339"/>
            <p14:sldId id="338"/>
            <p14:sldId id="340"/>
            <p14:sldId id="295"/>
          </p14:sldIdLst>
        </p14:section>
        <p14:section name="Tema 1" id="{6D9936A3-3945-4757-BC8B-B5C252D8E036}">
          <p14:sldIdLst/>
        </p14:section>
        <p14:section name="Diapositivas de muestra para elementos visuales" id="{BAB3A466-96C9-4230-9978-795378D75699}">
          <p14:sldIdLst/>
        </p14:section>
        <p14:section name="Caso práctico" id="{8C0305C9-B152-4FBA-A789-FE1976D53990}">
          <p14:sldIdLst/>
        </p14:section>
        <p14:section name="Conclusión y resumen" id="{790CEF5B-569A-4C2F-BED5-750B08C0E5AD}">
          <p14:sldIdLst/>
        </p14:section>
        <p14:section name="Apéndice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12/05/2018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22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1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hyperlink" Target="https://www.epa.gov/water-research/epanet" TargetMode="Externa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hyperlink" Target="https://www.epa.gov/water-research/epanet" TargetMode="Externa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55776" y="1484784"/>
            <a:ext cx="6180224" cy="244827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Projecte</a:t>
            </a:r>
            <a:r>
              <a:rPr lang="es-ES" dirty="0" smtClean="0"/>
              <a:t> final</a:t>
            </a:r>
            <a:br>
              <a:rPr lang="es-ES" dirty="0" smtClean="0"/>
            </a:br>
            <a:r>
              <a:rPr lang="es-ES" dirty="0" err="1" smtClean="0"/>
              <a:t>Disseny</a:t>
            </a:r>
            <a:r>
              <a:rPr lang="es-ES" dirty="0" smtClean="0"/>
              <a:t> i </a:t>
            </a:r>
            <a:r>
              <a:rPr lang="es-ES" dirty="0" err="1" smtClean="0"/>
              <a:t>implementació</a:t>
            </a:r>
            <a:r>
              <a:rPr lang="es-ES" dirty="0" smtClean="0"/>
              <a:t> de </a:t>
            </a:r>
            <a:r>
              <a:rPr lang="es-ES" dirty="0" err="1" smtClean="0"/>
              <a:t>sistemes</a:t>
            </a:r>
            <a:r>
              <a:rPr lang="es-ES" dirty="0" smtClean="0"/>
              <a:t> </a:t>
            </a:r>
            <a:r>
              <a:rPr lang="es-ES" dirty="0" err="1" smtClean="0"/>
              <a:t>distribuïts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300" b="0" dirty="0" err="1" smtClean="0"/>
              <a:t>Versió</a:t>
            </a:r>
            <a:r>
              <a:rPr lang="es-ES" sz="3300" b="0" dirty="0" smtClean="0"/>
              <a:t> final</a:t>
            </a:r>
            <a:endParaRPr lang="es-ES" sz="33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40662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+mn-lt"/>
              </a:rPr>
              <a:t>Oscar Galera i Alfaro</a:t>
            </a:r>
          </a:p>
          <a:p>
            <a:r>
              <a:rPr lang="es-ES" sz="2400" dirty="0" smtClean="0">
                <a:latin typeface="+mn-lt"/>
              </a:rPr>
              <a:t>1er MEINF</a:t>
            </a:r>
          </a:p>
          <a:p>
            <a:r>
              <a:rPr lang="es-ES" sz="2400" dirty="0" smtClean="0">
                <a:latin typeface="+mn-lt"/>
              </a:rPr>
              <a:t>Abril 2018</a:t>
            </a:r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Índex </a:t>
            </a:r>
            <a:r>
              <a:rPr lang="es-ES" dirty="0" err="1" smtClean="0"/>
              <a:t>Revisió</a:t>
            </a:r>
            <a:r>
              <a:rPr lang="es-ES" dirty="0" smtClean="0"/>
              <a:t> 2 (12/04/2018)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Exploració</a:t>
            </a:r>
            <a:r>
              <a:rPr lang="es-ES" dirty="0" smtClean="0"/>
              <a:t> </a:t>
            </a:r>
            <a:r>
              <a:rPr lang="es-ES" dirty="0" err="1" smtClean="0"/>
              <a:t>d’altres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EPANET</a:t>
            </a:r>
          </a:p>
          <a:p>
            <a:pPr lvl="1"/>
            <a:r>
              <a:rPr lang="es-ES" dirty="0" err="1" smtClean="0"/>
              <a:t>Components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Exemple</a:t>
            </a:r>
            <a:r>
              <a:rPr lang="es-ES" dirty="0" smtClean="0"/>
              <a:t> (Manual)</a:t>
            </a:r>
          </a:p>
          <a:p>
            <a:pPr lvl="1"/>
            <a:r>
              <a:rPr lang="es-ES" dirty="0" err="1" smtClean="0"/>
              <a:t>Exemple</a:t>
            </a:r>
            <a:r>
              <a:rPr lang="es-ES" dirty="0" smtClean="0"/>
              <a:t> Net3</a:t>
            </a:r>
          </a:p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 smtClean="0"/>
          </a:p>
          <a:p>
            <a:r>
              <a:rPr lang="es-ES" dirty="0" err="1" smtClean="0"/>
              <a:t>Planificació</a:t>
            </a:r>
            <a:r>
              <a:rPr lang="es-ES" dirty="0" smtClean="0"/>
              <a:t> </a:t>
            </a:r>
            <a:r>
              <a:rPr lang="es-ES" dirty="0" err="1" smtClean="0"/>
              <a:t>pròxima</a:t>
            </a:r>
            <a:r>
              <a:rPr lang="es-ES" dirty="0" smtClean="0"/>
              <a:t> entrega</a:t>
            </a:r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301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Propòsit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En </a:t>
            </a:r>
            <a:r>
              <a:rPr lang="es-ES" sz="2800" dirty="0" err="1" smtClean="0"/>
              <a:t>aquesta</a:t>
            </a:r>
            <a:r>
              <a:rPr lang="es-ES" sz="2800" dirty="0" smtClean="0"/>
              <a:t> </a:t>
            </a:r>
            <a:r>
              <a:rPr lang="es-ES" sz="2800" dirty="0" err="1" smtClean="0"/>
              <a:t>revisió</a:t>
            </a:r>
            <a:r>
              <a:rPr lang="es-ES" sz="2800" dirty="0" smtClean="0"/>
              <a:t> es </a:t>
            </a:r>
            <a:r>
              <a:rPr lang="es-ES" sz="2800" dirty="0" err="1" smtClean="0"/>
              <a:t>parlarà</a:t>
            </a:r>
            <a:r>
              <a:rPr lang="es-ES" sz="2800" dirty="0" smtClean="0"/>
              <a:t> del que es porta </a:t>
            </a:r>
            <a:r>
              <a:rPr lang="es-ES" sz="2800" dirty="0" err="1" smtClean="0"/>
              <a:t>desenvolupat</a:t>
            </a:r>
            <a:r>
              <a:rPr lang="es-ES" sz="2800" dirty="0" smtClean="0"/>
              <a:t> </a:t>
            </a:r>
            <a:r>
              <a:rPr lang="es-ES" sz="2800" dirty="0" err="1" smtClean="0"/>
              <a:t>fins</a:t>
            </a:r>
            <a:r>
              <a:rPr lang="es-ES" sz="2800" dirty="0" smtClean="0"/>
              <a:t> a data de 12/04/2018.</a:t>
            </a: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2047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Exploració</a:t>
            </a:r>
            <a:r>
              <a:rPr lang="es-ES" dirty="0" smtClean="0"/>
              <a:t> </a:t>
            </a:r>
            <a:r>
              <a:rPr lang="es-ES" dirty="0" err="1" smtClean="0"/>
              <a:t>d’altres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000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Abans</a:t>
            </a:r>
            <a:r>
              <a:rPr lang="es-ES" dirty="0" smtClean="0"/>
              <a:t> de </a:t>
            </a:r>
            <a:r>
              <a:rPr lang="es-ES" dirty="0" err="1" smtClean="0"/>
              <a:t>començar</a:t>
            </a:r>
            <a:r>
              <a:rPr lang="es-ES" dirty="0" smtClean="0"/>
              <a:t> a </a:t>
            </a:r>
            <a:r>
              <a:rPr lang="es-ES" dirty="0" err="1" smtClean="0"/>
              <a:t>treballar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EPANET, he </a:t>
            </a:r>
            <a:r>
              <a:rPr lang="es-ES" dirty="0" err="1" smtClean="0"/>
              <a:t>buscat</a:t>
            </a:r>
            <a:r>
              <a:rPr lang="es-ES" dirty="0" smtClean="0"/>
              <a:t>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r>
              <a:rPr lang="es-ES" dirty="0" smtClean="0"/>
              <a:t> que </a:t>
            </a:r>
            <a:r>
              <a:rPr lang="es-ES" dirty="0" err="1" smtClean="0"/>
              <a:t>podrien</a:t>
            </a:r>
            <a:r>
              <a:rPr lang="es-ES" dirty="0" smtClean="0"/>
              <a:t> </a:t>
            </a:r>
            <a:r>
              <a:rPr lang="es-ES" dirty="0" err="1" smtClean="0"/>
              <a:t>utilitzar</a:t>
            </a:r>
            <a:r>
              <a:rPr lang="es-ES" dirty="0" smtClean="0"/>
              <a:t>-se per </a:t>
            </a:r>
            <a:r>
              <a:rPr lang="es-ES" dirty="0" err="1" smtClean="0"/>
              <a:t>resoldre</a:t>
            </a:r>
            <a:r>
              <a:rPr lang="es-ES" dirty="0" smtClean="0"/>
              <a:t> </a:t>
            </a:r>
            <a:r>
              <a:rPr lang="es-ES" dirty="0" err="1" smtClean="0"/>
              <a:t>aquest</a:t>
            </a:r>
            <a:r>
              <a:rPr lang="es-ES" dirty="0" smtClean="0"/>
              <a:t> problema i he </a:t>
            </a:r>
            <a:r>
              <a:rPr lang="es-ES" dirty="0" err="1" smtClean="0"/>
              <a:t>trobat</a:t>
            </a:r>
            <a:r>
              <a:rPr lang="es-ES" dirty="0" smtClean="0"/>
              <a:t> el </a:t>
            </a:r>
            <a:r>
              <a:rPr lang="es-ES" dirty="0" err="1" smtClean="0"/>
              <a:t>conjunt</a:t>
            </a:r>
            <a:r>
              <a:rPr lang="es-ES" dirty="0" smtClean="0"/>
              <a:t> </a:t>
            </a:r>
            <a:r>
              <a:rPr lang="es-ES" dirty="0" err="1" smtClean="0"/>
              <a:t>d’eines</a:t>
            </a:r>
            <a:r>
              <a:rPr lang="es-ES" dirty="0" smtClean="0"/>
              <a:t> </a:t>
            </a:r>
            <a:r>
              <a:rPr lang="es-ES" b="1" dirty="0" smtClean="0"/>
              <a:t>TEVA-SPOT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Aquesta</a:t>
            </a:r>
            <a:r>
              <a:rPr lang="es-ES" dirty="0" smtClean="0"/>
              <a:t> plataforma </a:t>
            </a:r>
            <a:r>
              <a:rPr lang="es-ES" dirty="0" err="1" smtClean="0"/>
              <a:t>s’utilitza</a:t>
            </a:r>
            <a:r>
              <a:rPr lang="es-ES" dirty="0" smtClean="0"/>
              <a:t> per </a:t>
            </a:r>
            <a:r>
              <a:rPr lang="es-ES" dirty="0" err="1" smtClean="0"/>
              <a:t>resoldre</a:t>
            </a:r>
            <a:r>
              <a:rPr lang="es-ES" dirty="0" smtClean="0"/>
              <a:t> el problema del </a:t>
            </a:r>
            <a:r>
              <a:rPr lang="es-ES" dirty="0" err="1" smtClean="0"/>
              <a:t>posicionament</a:t>
            </a:r>
            <a:r>
              <a:rPr lang="es-ES" dirty="0" smtClean="0"/>
              <a:t> de </a:t>
            </a:r>
            <a:r>
              <a:rPr lang="es-ES" dirty="0" err="1" smtClean="0"/>
              <a:t>sensors</a:t>
            </a:r>
            <a:r>
              <a:rPr lang="es-ES" dirty="0" smtClean="0"/>
              <a:t> </a:t>
            </a:r>
            <a:r>
              <a:rPr lang="es-ES" dirty="0" err="1" smtClean="0"/>
              <a:t>segons</a:t>
            </a:r>
            <a:r>
              <a:rPr lang="es-ES" dirty="0" smtClean="0"/>
              <a:t> </a:t>
            </a:r>
            <a:r>
              <a:rPr lang="es-ES" dirty="0" err="1" smtClean="0"/>
              <a:t>diferents</a:t>
            </a:r>
            <a:r>
              <a:rPr lang="es-ES" dirty="0" smtClean="0"/>
              <a:t> </a:t>
            </a:r>
            <a:r>
              <a:rPr lang="es-ES" dirty="0" err="1" smtClean="0"/>
              <a:t>criteries</a:t>
            </a:r>
            <a:r>
              <a:rPr lang="es-ES" dirty="0" smtClean="0"/>
              <a:t> i es </a:t>
            </a:r>
            <a:r>
              <a:rPr lang="es-ES" dirty="0" err="1" smtClean="0"/>
              <a:t>recolza</a:t>
            </a:r>
            <a:r>
              <a:rPr lang="es-ES" dirty="0" smtClean="0"/>
              <a:t> en </a:t>
            </a:r>
            <a:r>
              <a:rPr lang="es-ES" dirty="0" err="1" smtClean="0"/>
              <a:t>l’eina</a:t>
            </a:r>
            <a:r>
              <a:rPr lang="es-ES" dirty="0" smtClean="0"/>
              <a:t> EPANET.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</a:t>
            </a:r>
            <a:r>
              <a:rPr lang="es-ES" dirty="0" err="1" smtClean="0"/>
              <a:t>generats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EPANET es poden importar a TEVA-SPOT.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71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EPANET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Com</a:t>
            </a:r>
            <a:r>
              <a:rPr lang="es-ES" dirty="0" smtClean="0"/>
              <a:t> que TEVA-SPOT es basa en EPANET, he </a:t>
            </a:r>
            <a:r>
              <a:rPr lang="es-ES" dirty="0" err="1" smtClean="0"/>
              <a:t>decidit</a:t>
            </a:r>
            <a:r>
              <a:rPr lang="es-ES" dirty="0" smtClean="0"/>
              <a:t> </a:t>
            </a:r>
            <a:r>
              <a:rPr lang="es-ES" dirty="0" err="1" smtClean="0"/>
              <a:t>començar</a:t>
            </a:r>
            <a:r>
              <a:rPr lang="es-ES" dirty="0" smtClean="0"/>
              <a:t> </a:t>
            </a:r>
            <a:r>
              <a:rPr lang="es-ES" dirty="0" err="1" smtClean="0"/>
              <a:t>utilitzant</a:t>
            </a:r>
            <a:r>
              <a:rPr lang="es-ES" dirty="0" smtClean="0"/>
              <a:t> EPANET per modelar una </a:t>
            </a:r>
            <a:r>
              <a:rPr lang="es-ES" dirty="0" err="1" smtClean="0"/>
              <a:t>xarxa</a:t>
            </a:r>
            <a:r>
              <a:rPr lang="es-ES" dirty="0" smtClean="0"/>
              <a:t> de </a:t>
            </a:r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d’aigua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Per </a:t>
            </a:r>
            <a:r>
              <a:rPr lang="es-ES" dirty="0" err="1" smtClean="0"/>
              <a:t>això</a:t>
            </a:r>
            <a:r>
              <a:rPr lang="es-ES" dirty="0" smtClean="0"/>
              <a:t> he </a:t>
            </a:r>
            <a:r>
              <a:rPr lang="es-ES" dirty="0" err="1" smtClean="0"/>
              <a:t>implementat</a:t>
            </a:r>
            <a:r>
              <a:rPr lang="es-ES" dirty="0" smtClean="0"/>
              <a:t> la </a:t>
            </a:r>
            <a:r>
              <a:rPr lang="es-ES" dirty="0" err="1" smtClean="0"/>
              <a:t>xarxa</a:t>
            </a:r>
            <a:r>
              <a:rPr lang="es-ES" dirty="0" smtClean="0"/>
              <a:t> </a:t>
            </a:r>
            <a:r>
              <a:rPr lang="es-ES" dirty="0" err="1" smtClean="0"/>
              <a:t>d’exemple</a:t>
            </a:r>
            <a:r>
              <a:rPr lang="es-ES" dirty="0" smtClean="0"/>
              <a:t> que </a:t>
            </a:r>
            <a:r>
              <a:rPr lang="es-ES" dirty="0" err="1" smtClean="0"/>
              <a:t>proposa</a:t>
            </a:r>
            <a:r>
              <a:rPr lang="es-ES" dirty="0" smtClean="0"/>
              <a:t> el manual </a:t>
            </a:r>
            <a:r>
              <a:rPr lang="es-ES" dirty="0" err="1" smtClean="0"/>
              <a:t>d’usuari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871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Components</a:t>
            </a:r>
            <a:r>
              <a:rPr lang="es-ES" dirty="0" smtClean="0"/>
              <a:t> EPANET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07560"/>
            <a:ext cx="6535191" cy="4791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60637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Xarxa</a:t>
            </a:r>
            <a:r>
              <a:rPr lang="es-ES" dirty="0" smtClean="0"/>
              <a:t> de </a:t>
            </a:r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d’aigua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06707"/>
            <a:ext cx="6880104" cy="4120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27226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Característiques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7923"/>
            <a:ext cx="2229161" cy="50394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22668"/>
            <a:ext cx="2229161" cy="503942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1522668"/>
            <a:ext cx="2229161" cy="5039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025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Resultat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4" y="1916832"/>
            <a:ext cx="4887007" cy="4086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914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Xarxa</a:t>
            </a:r>
            <a:r>
              <a:rPr lang="es-ES" dirty="0" smtClean="0"/>
              <a:t> Net3, 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1"/>
            <a:ext cx="6519221" cy="4733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0048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 la </a:t>
            </a:r>
            <a:r>
              <a:rPr lang="es-ES" dirty="0" err="1" smtClean="0"/>
              <a:t>pròxima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 err="1" smtClean="0"/>
              <a:t>intenció</a:t>
            </a:r>
            <a:r>
              <a:rPr lang="es-ES" dirty="0" smtClean="0"/>
              <a:t> per la </a:t>
            </a:r>
            <a:r>
              <a:rPr lang="es-ES" dirty="0" err="1" smtClean="0"/>
              <a:t>pròxima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</a:t>
            </a:r>
            <a:r>
              <a:rPr lang="es-ES" dirty="0" err="1" smtClean="0"/>
              <a:t>és</a:t>
            </a:r>
            <a:r>
              <a:rPr lang="es-ES" dirty="0" smtClean="0"/>
              <a:t> acabar de documentar </a:t>
            </a:r>
            <a:r>
              <a:rPr lang="es-ES" dirty="0" err="1" smtClean="0"/>
              <a:t>tot</a:t>
            </a:r>
            <a:r>
              <a:rPr lang="es-ES" dirty="0" smtClean="0"/>
              <a:t> el </a:t>
            </a:r>
            <a:r>
              <a:rPr lang="es-ES" dirty="0" err="1" smtClean="0"/>
              <a:t>coneixement</a:t>
            </a:r>
            <a:r>
              <a:rPr lang="es-ES" dirty="0" smtClean="0"/>
              <a:t> que </a:t>
            </a:r>
            <a:r>
              <a:rPr lang="es-ES" dirty="0" err="1" smtClean="0"/>
              <a:t>s’ha</a:t>
            </a:r>
            <a:r>
              <a:rPr lang="es-ES" dirty="0" smtClean="0"/>
              <a:t> </a:t>
            </a:r>
            <a:r>
              <a:rPr lang="es-ES" dirty="0" err="1" smtClean="0"/>
              <a:t>extret</a:t>
            </a:r>
            <a:r>
              <a:rPr lang="es-ES" dirty="0" smtClean="0"/>
              <a:t> a </a:t>
            </a:r>
            <a:r>
              <a:rPr lang="es-ES" dirty="0" err="1" smtClean="0"/>
              <a:t>l’hora</a:t>
            </a:r>
            <a:r>
              <a:rPr lang="es-ES" dirty="0" smtClean="0"/>
              <a:t> </a:t>
            </a:r>
            <a:r>
              <a:rPr lang="es-ES" dirty="0" err="1" smtClean="0"/>
              <a:t>d’utilitzar</a:t>
            </a:r>
            <a:r>
              <a:rPr lang="es-ES" dirty="0" smtClean="0"/>
              <a:t> EPANET.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Provar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resolvers</a:t>
            </a:r>
            <a:r>
              <a:rPr lang="es-ES" dirty="0" smtClean="0"/>
              <a:t> que té TEVA-SPOT.</a:t>
            </a:r>
          </a:p>
        </p:txBody>
      </p:sp>
    </p:spTree>
    <p:extLst>
      <p:ext uri="{BB962C8B-B14F-4D97-AF65-F5344CB8AC3E}">
        <p14:creationId xmlns:p14="http://schemas.microsoft.com/office/powerpoint/2010/main" val="30772911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Índex </a:t>
            </a:r>
            <a:r>
              <a:rPr lang="es-ES" dirty="0" err="1" smtClean="0"/>
              <a:t>Revisió</a:t>
            </a:r>
            <a:r>
              <a:rPr lang="es-ES" dirty="0" smtClean="0"/>
              <a:t> 1 (23/03/2018)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 smtClean="0"/>
          </a:p>
          <a:p>
            <a:r>
              <a:rPr lang="es-ES" dirty="0" smtClean="0"/>
              <a:t>Qué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 smtClean="0"/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14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Versió</a:t>
            </a:r>
            <a:r>
              <a:rPr lang="es-ES" dirty="0" smtClean="0"/>
              <a:t> final (11/05/2018)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3.1 EPANET</a:t>
            </a:r>
          </a:p>
          <a:p>
            <a:pPr lvl="1"/>
            <a:r>
              <a:rPr lang="es-ES" dirty="0" smtClean="0"/>
              <a:t>3.1.1 </a:t>
            </a:r>
            <a:r>
              <a:rPr lang="es-ES" dirty="0" err="1" smtClean="0"/>
              <a:t>Instal·lació</a:t>
            </a:r>
            <a:endParaRPr lang="es-ES" dirty="0" smtClean="0"/>
          </a:p>
          <a:p>
            <a:pPr lvl="1"/>
            <a:r>
              <a:rPr lang="es-ES" dirty="0" smtClean="0"/>
              <a:t>3.1.2 </a:t>
            </a:r>
            <a:r>
              <a:rPr lang="es-ES" dirty="0" err="1" smtClean="0"/>
              <a:t>Configuració</a:t>
            </a:r>
            <a:r>
              <a:rPr lang="es-ES" dirty="0" smtClean="0"/>
              <a:t> de </a:t>
            </a:r>
            <a:r>
              <a:rPr lang="es-ES" dirty="0" err="1" smtClean="0"/>
              <a:t>l’entorn</a:t>
            </a:r>
            <a:endParaRPr lang="es-ES" dirty="0" smtClean="0"/>
          </a:p>
          <a:p>
            <a:pPr lvl="1"/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nova </a:t>
            </a:r>
            <a:r>
              <a:rPr lang="es-ES" dirty="0" err="1" smtClean="0"/>
              <a:t>xarxa</a:t>
            </a:r>
            <a:endParaRPr lang="es-ES" dirty="0" smtClean="0"/>
          </a:p>
          <a:p>
            <a:pPr lvl="1"/>
            <a:r>
              <a:rPr lang="es-ES" dirty="0" smtClean="0"/>
              <a:t>3.1.4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anàlisi</a:t>
            </a:r>
            <a:r>
              <a:rPr lang="es-ES" dirty="0" smtClean="0"/>
              <a:t> de </a:t>
            </a:r>
            <a:r>
              <a:rPr lang="es-ES" dirty="0" err="1" smtClean="0"/>
              <a:t>resultats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 smtClean="0"/>
              <a:t>3.1.5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resultats</a:t>
            </a:r>
            <a:endParaRPr lang="es-ES" dirty="0" smtClean="0"/>
          </a:p>
          <a:p>
            <a:pPr lvl="1"/>
            <a:r>
              <a:rPr lang="es-ES" dirty="0" smtClean="0"/>
              <a:t>3.1.6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exemples</a:t>
            </a:r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25144"/>
            <a:ext cx="1935658" cy="19356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20641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Versió</a:t>
            </a:r>
            <a:r>
              <a:rPr lang="es-ES" dirty="0" smtClean="0"/>
              <a:t> final (11/05/2018)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 TEVA-SPOT</a:t>
            </a:r>
          </a:p>
          <a:p>
            <a:pPr lvl="1"/>
            <a:r>
              <a:rPr lang="es-ES" dirty="0" smtClean="0"/>
              <a:t>3.2.1 Estructura de </a:t>
            </a:r>
            <a:r>
              <a:rPr lang="es-ES" dirty="0" err="1" smtClean="0"/>
              <a:t>dades</a:t>
            </a:r>
            <a:endParaRPr lang="es-ES" dirty="0" smtClean="0"/>
          </a:p>
          <a:p>
            <a:pPr lvl="1"/>
            <a:r>
              <a:rPr lang="es-ES" dirty="0" smtClean="0"/>
              <a:t>3.2.2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escenari</a:t>
            </a:r>
            <a:endParaRPr lang="es-ES" dirty="0" smtClean="0"/>
          </a:p>
          <a:p>
            <a:pPr lvl="1"/>
            <a:r>
              <a:rPr lang="es-ES" dirty="0" smtClean="0"/>
              <a:t>3.2.3 </a:t>
            </a:r>
            <a:r>
              <a:rPr lang="es-ES" dirty="0" err="1"/>
              <a:t>Exemple</a:t>
            </a:r>
            <a:r>
              <a:rPr lang="es-ES" dirty="0"/>
              <a:t>, </a:t>
            </a:r>
            <a:r>
              <a:rPr lang="es-ES" dirty="0" err="1" smtClean="0"/>
              <a:t>injecció</a:t>
            </a:r>
            <a:r>
              <a:rPr lang="es-ES" dirty="0" smtClean="0"/>
              <a:t> de </a:t>
            </a:r>
            <a:r>
              <a:rPr lang="es-ES" dirty="0" err="1" smtClean="0"/>
              <a:t>tòxics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3.2.4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Exemple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anàlisi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3.2.5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Exemple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sensors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797152"/>
            <a:ext cx="4968552" cy="19874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0596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Versió</a:t>
            </a:r>
            <a:r>
              <a:rPr lang="es-ES" dirty="0" smtClean="0"/>
              <a:t> final (11/05/2018)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r>
              <a:rPr lang="es-ES" dirty="0" smtClean="0"/>
              <a:t> (ACRA &amp; TEVA-SPOT)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9078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 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58" y="2037305"/>
            <a:ext cx="3231803" cy="32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11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3.1.1 </a:t>
            </a:r>
            <a:r>
              <a:rPr lang="es-ES" dirty="0" err="1" smtClean="0"/>
              <a:t>Instal·lació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4" y="1268760"/>
            <a:ext cx="3616052" cy="2655519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80" y="1268759"/>
            <a:ext cx="3472036" cy="2655519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4" y="4108881"/>
            <a:ext cx="3616052" cy="2348105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16" y="4108881"/>
            <a:ext cx="4248472" cy="23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321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3.1.2 </a:t>
            </a:r>
            <a:r>
              <a:rPr lang="es-ES" dirty="0" err="1" smtClean="0"/>
              <a:t>Configuració</a:t>
            </a:r>
            <a:r>
              <a:rPr lang="es-ES" dirty="0" smtClean="0"/>
              <a:t> de </a:t>
            </a:r>
            <a:r>
              <a:rPr lang="es-ES" dirty="0" err="1" smtClean="0"/>
              <a:t>l’entorn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2791215" cy="3553321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98903"/>
            <a:ext cx="3286584" cy="32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8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864034" cy="309634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3.1.2 </a:t>
            </a:r>
            <a:r>
              <a:rPr lang="es-ES" dirty="0" err="1" smtClean="0"/>
              <a:t>Configuració</a:t>
            </a:r>
            <a:r>
              <a:rPr lang="es-ES" dirty="0" smtClean="0"/>
              <a:t> de </a:t>
            </a:r>
            <a:r>
              <a:rPr lang="es-ES" dirty="0" err="1" smtClean="0"/>
              <a:t>l’entorn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643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55" y="1340768"/>
            <a:ext cx="3248479" cy="238158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9529"/>
            <a:ext cx="7560840" cy="4747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7214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628442" cy="4568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585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9" y="1340770"/>
            <a:ext cx="2229161" cy="503942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67" y="1340769"/>
            <a:ext cx="2229161" cy="503942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55" y="1340768"/>
            <a:ext cx="2229161" cy="50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409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Propòsit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En </a:t>
            </a:r>
            <a:r>
              <a:rPr lang="es-ES" sz="2800" dirty="0" err="1" smtClean="0"/>
              <a:t>aquesta</a:t>
            </a:r>
            <a:r>
              <a:rPr lang="es-ES" sz="2800" dirty="0" smtClean="0"/>
              <a:t> primera </a:t>
            </a:r>
            <a:r>
              <a:rPr lang="es-ES" sz="2800" dirty="0" err="1" smtClean="0"/>
              <a:t>revisió</a:t>
            </a:r>
            <a:r>
              <a:rPr lang="es-ES" sz="2800" dirty="0" smtClean="0"/>
              <a:t> es </a:t>
            </a:r>
            <a:r>
              <a:rPr lang="es-ES" sz="2800" dirty="0" err="1" smtClean="0"/>
              <a:t>presentarà</a:t>
            </a:r>
            <a:r>
              <a:rPr lang="es-ES" sz="2800" dirty="0" smtClean="0"/>
              <a:t> la </a:t>
            </a:r>
            <a:r>
              <a:rPr lang="es-ES" sz="2800" dirty="0" err="1" smtClean="0"/>
              <a:t>proposta</a:t>
            </a:r>
            <a:r>
              <a:rPr lang="es-ES" sz="2800" dirty="0" smtClean="0"/>
              <a:t> de </a:t>
            </a:r>
            <a:r>
              <a:rPr lang="es-ES" sz="2800" dirty="0" err="1" smtClean="0"/>
              <a:t>projecte</a:t>
            </a:r>
            <a:r>
              <a:rPr lang="es-ES" sz="2800" dirty="0" smtClean="0"/>
              <a:t>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7274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467742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67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3225"/>
            <a:ext cx="2276793" cy="125747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20888"/>
            <a:ext cx="4896544" cy="40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66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3.1.4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/>
              <a:t>xarxa</a:t>
            </a:r>
            <a:r>
              <a:rPr lang="es-ES" dirty="0"/>
              <a:t>, </a:t>
            </a:r>
            <a:r>
              <a:rPr lang="es-ES" dirty="0" err="1"/>
              <a:t>variació</a:t>
            </a:r>
            <a:r>
              <a:rPr lang="es-ES" dirty="0"/>
              <a:t> en el </a:t>
            </a:r>
            <a:r>
              <a:rPr lang="es-ES" dirty="0" err="1" smtClean="0"/>
              <a:t>temps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7402"/>
            <a:ext cx="2105319" cy="466790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21351"/>
            <a:ext cx="467742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3.1.4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variació</a:t>
            </a:r>
            <a:r>
              <a:rPr lang="es-ES" dirty="0" smtClean="0"/>
              <a:t> en el </a:t>
            </a:r>
            <a:r>
              <a:rPr lang="es-ES" dirty="0" err="1" smtClean="0"/>
              <a:t>temps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41418"/>
            <a:ext cx="2095793" cy="466790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41418"/>
            <a:ext cx="279121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24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3.1.5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resultats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14697"/>
            <a:ext cx="3241350" cy="417646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07" y="4472867"/>
            <a:ext cx="557290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167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3.1.5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resultats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8135474" cy="29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34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3.1.6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exemples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41872"/>
            <a:ext cx="3315762" cy="245548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28" y="1330405"/>
            <a:ext cx="3213290" cy="247066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29" y="4192081"/>
            <a:ext cx="3986219" cy="232605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" y="1330405"/>
            <a:ext cx="3310771" cy="24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24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 TEVA-SPOT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812360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37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3.2.1 Estructura de </a:t>
            </a:r>
            <a:r>
              <a:rPr lang="es-ES" dirty="0" err="1" smtClean="0"/>
              <a:t>dades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12776"/>
            <a:ext cx="2400149" cy="50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686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3.2.2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escenari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18" y="1281844"/>
            <a:ext cx="4039164" cy="114316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89" y="2780928"/>
            <a:ext cx="6992822" cy="37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716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Definir </a:t>
            </a:r>
            <a:r>
              <a:rPr lang="es-ES" dirty="0"/>
              <a:t>un sistema de distribución de agua con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Un conjunto de productores (</a:t>
            </a:r>
            <a:r>
              <a:rPr lang="es-ES" dirty="0" err="1"/>
              <a:t>depositos</a:t>
            </a:r>
            <a:r>
              <a:rPr lang="es-ES" dirty="0"/>
              <a:t> de agua, </a:t>
            </a:r>
            <a:r>
              <a:rPr lang="es-ES" dirty="0" err="1"/>
              <a:t>injectores</a:t>
            </a:r>
            <a:r>
              <a:rPr lang="es-ES" dirty="0"/>
              <a:t> de productos, como Cloro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/>
              <a:t>Un conjunto de consumidores (sumideros —&gt; “</a:t>
            </a:r>
            <a:r>
              <a:rPr lang="es-ES" dirty="0" err="1"/>
              <a:t>sinks</a:t>
            </a:r>
            <a:r>
              <a:rPr lang="es-ES" dirty="0" smtClean="0"/>
              <a:t>”).</a:t>
            </a:r>
          </a:p>
          <a:p>
            <a:endParaRPr lang="es-ES" dirty="0" smtClean="0"/>
          </a:p>
          <a:p>
            <a:r>
              <a:rPr lang="es-ES" dirty="0"/>
              <a:t>La calidad del agua se determina por los valores de n métricas.</a:t>
            </a:r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086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3.2.2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escenari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9641"/>
            <a:ext cx="8534590" cy="33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4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3.2.2 </a:t>
            </a:r>
            <a:r>
              <a:rPr lang="es-ES" dirty="0" err="1" smtClean="0"/>
              <a:t>Exemple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97232"/>
            <a:ext cx="8676456" cy="46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2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3.2.3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injecció</a:t>
            </a:r>
            <a:r>
              <a:rPr lang="es-ES" dirty="0" smtClean="0"/>
              <a:t> de </a:t>
            </a:r>
            <a:r>
              <a:rPr lang="es-ES" dirty="0" err="1" smtClean="0"/>
              <a:t>tòxics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442541"/>
            <a:ext cx="7302954" cy="308755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31913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79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3.2.3 </a:t>
            </a:r>
            <a:r>
              <a:rPr lang="es-ES" dirty="0" err="1" smtClean="0"/>
              <a:t>Exemple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676456" cy="46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26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3.2.4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anàlisi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72" y="1412776"/>
            <a:ext cx="5248148" cy="51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334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3.2.5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sensors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66627"/>
            <a:ext cx="4961731" cy="42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48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Investigar i adaptar el </a:t>
            </a:r>
            <a:r>
              <a:rPr lang="es-ES" sz="2500" dirty="0" err="1" smtClean="0"/>
              <a:t>codi</a:t>
            </a:r>
            <a:r>
              <a:rPr lang="es-ES" sz="2500" dirty="0" smtClean="0"/>
              <a:t> TEVA-SPOT a les </a:t>
            </a:r>
            <a:r>
              <a:rPr lang="es-ES" sz="2500" dirty="0" err="1" smtClean="0"/>
              <a:t>necessitats</a:t>
            </a:r>
            <a:r>
              <a:rPr lang="es-ES" sz="2500" dirty="0" smtClean="0"/>
              <a:t> del </a:t>
            </a:r>
            <a:r>
              <a:rPr lang="es-ES" sz="2500" dirty="0" err="1" smtClean="0"/>
              <a:t>projecte</a:t>
            </a:r>
            <a:r>
              <a:rPr lang="es-ES" sz="2500" dirty="0" smtClean="0"/>
              <a:t>.</a:t>
            </a:r>
          </a:p>
          <a:p>
            <a:endParaRPr lang="es-ES" sz="2500" dirty="0" smtClean="0"/>
          </a:p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20785767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r>
              <a:rPr lang="es-ES" dirty="0" smtClean="0"/>
              <a:t>, </a:t>
            </a:r>
            <a:r>
              <a:rPr lang="es-ES" dirty="0" err="1" smtClean="0"/>
              <a:t>Acra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196752"/>
            <a:ext cx="777686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500" dirty="0" smtClean="0"/>
          </a:p>
          <a:p>
            <a:endParaRPr lang="es-ES" sz="2500" dirty="0"/>
          </a:p>
          <a:p>
            <a:endParaRPr lang="es-ES" sz="2500" dirty="0" smtClean="0"/>
          </a:p>
          <a:p>
            <a:r>
              <a:rPr lang="es-ES" sz="2500" dirty="0" err="1" smtClean="0"/>
              <a:t>Conjunt</a:t>
            </a:r>
            <a:r>
              <a:rPr lang="es-ES" sz="2500" dirty="0" smtClean="0"/>
              <a:t> </a:t>
            </a:r>
            <a:r>
              <a:rPr lang="es-ES" sz="2500" dirty="0"/>
              <a:t>de </a:t>
            </a:r>
            <a:r>
              <a:rPr lang="es-ES" sz="2500" dirty="0" err="1"/>
              <a:t>llibreries</a:t>
            </a:r>
            <a:r>
              <a:rPr lang="es-ES" sz="2500" dirty="0"/>
              <a:t> </a:t>
            </a:r>
            <a:r>
              <a:rPr lang="es-ES" sz="2500" dirty="0" err="1"/>
              <a:t>d’optimització</a:t>
            </a:r>
            <a:r>
              <a:rPr lang="es-ES" sz="2500" dirty="0"/>
              <a:t> i </a:t>
            </a:r>
            <a:r>
              <a:rPr lang="es-ES" sz="2500" dirty="0" err="1"/>
              <a:t>solvers</a:t>
            </a:r>
            <a:r>
              <a:rPr lang="es-ES" sz="2500" dirty="0"/>
              <a:t> que han </a:t>
            </a:r>
            <a:r>
              <a:rPr lang="es-ES" sz="2500" dirty="0" err="1"/>
              <a:t>estat</a:t>
            </a:r>
            <a:r>
              <a:rPr lang="es-ES" sz="2500" dirty="0"/>
              <a:t> </a:t>
            </a:r>
            <a:r>
              <a:rPr lang="es-ES" sz="2500" dirty="0" err="1"/>
              <a:t>desenvolupats</a:t>
            </a:r>
            <a:r>
              <a:rPr lang="es-ES" sz="2500" dirty="0"/>
              <a:t> per a </a:t>
            </a:r>
            <a:r>
              <a:rPr lang="es-ES" sz="2500" dirty="0" err="1"/>
              <a:t>problemes</a:t>
            </a:r>
            <a:r>
              <a:rPr lang="es-ES" sz="2500" dirty="0"/>
              <a:t> </a:t>
            </a:r>
            <a:r>
              <a:rPr lang="es-ES" sz="2500" dirty="0" err="1" smtClean="0"/>
              <a:t>científics</a:t>
            </a:r>
            <a:r>
              <a:rPr lang="es-ES" sz="2500" dirty="0" smtClean="0"/>
              <a:t> </a:t>
            </a:r>
            <a:r>
              <a:rPr lang="es-ES" sz="2500" dirty="0"/>
              <a:t>i </a:t>
            </a:r>
            <a:r>
              <a:rPr lang="es-ES" sz="2500" dirty="0" err="1"/>
              <a:t>d’enginyeria</a:t>
            </a:r>
            <a:r>
              <a:rPr lang="es-ES" sz="2500" dirty="0"/>
              <a:t> a gran escala. </a:t>
            </a:r>
            <a:endParaRPr lang="es-ES" sz="2500" dirty="0" smtClean="0"/>
          </a:p>
          <a:p>
            <a:endParaRPr lang="es-ES" sz="2500" dirty="0"/>
          </a:p>
          <a:p>
            <a:r>
              <a:rPr lang="es-ES" sz="2500" dirty="0" err="1"/>
              <a:t>Acro</a:t>
            </a:r>
            <a:r>
              <a:rPr lang="es-ES" sz="2500" dirty="0"/>
              <a:t> </a:t>
            </a:r>
            <a:r>
              <a:rPr lang="es-ES" sz="2500" dirty="0" err="1"/>
              <a:t>inclou</a:t>
            </a:r>
            <a:r>
              <a:rPr lang="es-ES" sz="2500" dirty="0"/>
              <a:t> </a:t>
            </a:r>
            <a:r>
              <a:rPr lang="es-ES" sz="2500" dirty="0" err="1"/>
              <a:t>optimitzadors</a:t>
            </a:r>
            <a:r>
              <a:rPr lang="es-ES" sz="2500" dirty="0"/>
              <a:t> </a:t>
            </a:r>
            <a:r>
              <a:rPr lang="es-ES" sz="2500" dirty="0" err="1"/>
              <a:t>individuals</a:t>
            </a:r>
            <a:r>
              <a:rPr lang="es-ES" sz="2500" dirty="0"/>
              <a:t> </a:t>
            </a:r>
            <a:r>
              <a:rPr lang="es-ES" sz="2500" dirty="0" err="1"/>
              <a:t>així</a:t>
            </a:r>
            <a:r>
              <a:rPr lang="es-ES" sz="2500" dirty="0"/>
              <a:t> </a:t>
            </a:r>
            <a:r>
              <a:rPr lang="es-ES" sz="2500" dirty="0" err="1"/>
              <a:t>com</a:t>
            </a:r>
            <a:r>
              <a:rPr lang="es-ES" sz="2500" dirty="0"/>
              <a:t> </a:t>
            </a:r>
            <a:r>
              <a:rPr lang="es-ES" sz="2500" dirty="0" err="1"/>
              <a:t>frameworks</a:t>
            </a:r>
            <a:r>
              <a:rPr lang="es-ES" sz="2500" dirty="0"/>
              <a:t> </a:t>
            </a:r>
            <a:r>
              <a:rPr lang="es-ES" sz="2500" dirty="0" err="1"/>
              <a:t>d’optimització</a:t>
            </a:r>
            <a:r>
              <a:rPr lang="es-ES" sz="2500" dirty="0"/>
              <a:t> que proporcionen </a:t>
            </a:r>
            <a:r>
              <a:rPr lang="es-ES" sz="2500" dirty="0" err="1" smtClean="0"/>
              <a:t>interfícies</a:t>
            </a:r>
            <a:r>
              <a:rPr lang="es-ES" sz="2500" dirty="0" smtClean="0"/>
              <a:t> </a:t>
            </a:r>
            <a:r>
              <a:rPr lang="es-ES" sz="2500" dirty="0"/>
              <a:t>per a una </a:t>
            </a:r>
            <a:r>
              <a:rPr lang="es-ES" sz="2500" dirty="0" err="1"/>
              <a:t>utilització</a:t>
            </a:r>
            <a:r>
              <a:rPr lang="es-ES" sz="2500" dirty="0"/>
              <a:t> simple i flexible.</a:t>
            </a:r>
          </a:p>
          <a:p>
            <a:endParaRPr lang="es-ES" sz="2500" dirty="0"/>
          </a:p>
          <a:p>
            <a:r>
              <a:rPr lang="es-ES" sz="2500" dirty="0" err="1"/>
              <a:t>Molts</a:t>
            </a:r>
            <a:r>
              <a:rPr lang="es-ES" sz="2500" dirty="0"/>
              <a:t> </a:t>
            </a:r>
            <a:r>
              <a:rPr lang="es-ES" sz="2500" dirty="0" err="1"/>
              <a:t>dels</a:t>
            </a:r>
            <a:r>
              <a:rPr lang="es-ES" sz="2500" dirty="0"/>
              <a:t> </a:t>
            </a:r>
            <a:r>
              <a:rPr lang="es-ES" sz="2500" dirty="0" err="1"/>
              <a:t>solvers</a:t>
            </a:r>
            <a:r>
              <a:rPr lang="es-ES" sz="2500" dirty="0"/>
              <a:t> que incorpora </a:t>
            </a:r>
            <a:r>
              <a:rPr lang="es-ES" sz="2500" dirty="0" err="1"/>
              <a:t>Acro</a:t>
            </a:r>
            <a:r>
              <a:rPr lang="es-ES" sz="2500" dirty="0"/>
              <a:t> poden ser </a:t>
            </a:r>
            <a:r>
              <a:rPr lang="es-ES" sz="2500" dirty="0" err="1"/>
              <a:t>executats</a:t>
            </a:r>
            <a:r>
              <a:rPr lang="es-ES" sz="2500" dirty="0"/>
              <a:t> en </a:t>
            </a:r>
            <a:r>
              <a:rPr lang="es-ES" sz="2500" dirty="0" err="1"/>
              <a:t>paral·lel</a:t>
            </a:r>
            <a:r>
              <a:rPr lang="es-ES" sz="2500" dirty="0"/>
              <a:t> per </a:t>
            </a:r>
            <a:r>
              <a:rPr lang="es-ES" sz="2500" dirty="0" err="1"/>
              <a:t>resoldre</a:t>
            </a:r>
            <a:r>
              <a:rPr lang="es-ES" sz="2500" dirty="0"/>
              <a:t> </a:t>
            </a:r>
            <a:r>
              <a:rPr lang="es-ES" sz="2500" dirty="0" err="1"/>
              <a:t>problemes</a:t>
            </a:r>
            <a:r>
              <a:rPr lang="es-ES" sz="2500" dirty="0"/>
              <a:t> </a:t>
            </a:r>
            <a:r>
              <a:rPr lang="es-ES" sz="2500" dirty="0" err="1"/>
              <a:t>d’optimització</a:t>
            </a:r>
            <a:r>
              <a:rPr lang="es-ES" sz="2500" dirty="0"/>
              <a:t> </a:t>
            </a:r>
            <a:r>
              <a:rPr lang="es-ES" sz="2500" dirty="0" err="1"/>
              <a:t>més</a:t>
            </a:r>
            <a:r>
              <a:rPr lang="es-ES" sz="2500" dirty="0"/>
              <a:t> </a:t>
            </a:r>
            <a:r>
              <a:rPr lang="es-ES" sz="2500" dirty="0" err="1"/>
              <a:t>ràpid</a:t>
            </a:r>
            <a:r>
              <a:rPr lang="es-ES" sz="2500" dirty="0" smtClean="0"/>
              <a:t>.</a:t>
            </a:r>
            <a:endParaRPr lang="es-ES" sz="25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75" y="1285943"/>
            <a:ext cx="3615057" cy="9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772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r>
              <a:rPr lang="es-ES" dirty="0" smtClean="0"/>
              <a:t>, </a:t>
            </a:r>
            <a:r>
              <a:rPr lang="es-ES" dirty="0" err="1" smtClean="0"/>
              <a:t>adaptació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Descarregar</a:t>
            </a:r>
            <a:r>
              <a:rPr lang="es-ES" sz="2500" dirty="0" smtClean="0"/>
              <a:t> el </a:t>
            </a:r>
            <a:r>
              <a:rPr lang="es-ES" sz="2500" dirty="0" err="1" smtClean="0"/>
              <a:t>codi</a:t>
            </a:r>
            <a:r>
              <a:rPr lang="es-ES" sz="2500" dirty="0" smtClean="0"/>
              <a:t>.</a:t>
            </a:r>
          </a:p>
          <a:p>
            <a:endParaRPr lang="es-ES" sz="2500" dirty="0"/>
          </a:p>
          <a:p>
            <a:r>
              <a:rPr lang="es-ES" sz="2500" dirty="0" smtClean="0"/>
              <a:t>1. </a:t>
            </a:r>
            <a:r>
              <a:rPr lang="es-ES" sz="2500" dirty="0" err="1" smtClean="0"/>
              <a:t>Obtenir</a:t>
            </a:r>
            <a:r>
              <a:rPr lang="es-ES" sz="2500" dirty="0" smtClean="0"/>
              <a:t> </a:t>
            </a:r>
            <a:r>
              <a:rPr lang="es-ES" sz="2500" dirty="0" err="1" smtClean="0"/>
              <a:t>Acra</a:t>
            </a:r>
            <a:r>
              <a:rPr lang="es-ES" sz="2500" dirty="0" smtClean="0"/>
              <a:t>.</a:t>
            </a:r>
          </a:p>
          <a:p>
            <a:r>
              <a:rPr lang="es-ES" sz="1600" dirty="0" smtClean="0"/>
              <a:t>$ </a:t>
            </a:r>
            <a:r>
              <a:rPr lang="es-ES" sz="1600" dirty="0" err="1" smtClean="0"/>
              <a:t>svn</a:t>
            </a:r>
            <a:r>
              <a:rPr lang="es-ES" sz="1600" dirty="0" smtClean="0"/>
              <a:t> </a:t>
            </a:r>
            <a:r>
              <a:rPr lang="es-ES" sz="1600" dirty="0" err="1"/>
              <a:t>checkout</a:t>
            </a:r>
            <a:r>
              <a:rPr lang="es-ES" sz="1600" dirty="0"/>
              <a:t> -q https://software.sandia.gov/svn/public/acro/acro-pico/trunk </a:t>
            </a:r>
            <a:r>
              <a:rPr lang="es-ES" sz="1600" dirty="0" err="1"/>
              <a:t>acro</a:t>
            </a:r>
            <a:r>
              <a:rPr lang="es-ES" sz="1600" dirty="0"/>
              <a:t>-pico</a:t>
            </a:r>
          </a:p>
          <a:p>
            <a:endParaRPr lang="es-ES" sz="2500" dirty="0" smtClean="0"/>
          </a:p>
          <a:p>
            <a:r>
              <a:rPr lang="es-ES" sz="2500" dirty="0" smtClean="0"/>
              <a:t>2. </a:t>
            </a:r>
            <a:r>
              <a:rPr lang="es-ES" sz="2500" dirty="0" err="1" smtClean="0"/>
              <a:t>Adaptació</a:t>
            </a:r>
            <a:r>
              <a:rPr lang="es-ES" sz="2500" dirty="0" smtClean="0"/>
              <a:t> del </a:t>
            </a:r>
            <a:r>
              <a:rPr lang="es-ES" sz="2500" dirty="0" err="1" smtClean="0"/>
              <a:t>codi</a:t>
            </a:r>
            <a:endParaRPr lang="es-ES" sz="2500" dirty="0"/>
          </a:p>
          <a:p>
            <a:endParaRPr lang="es-ES" sz="2500" dirty="0" smtClean="0"/>
          </a:p>
          <a:p>
            <a:r>
              <a:rPr lang="es-ES" sz="2500" dirty="0" smtClean="0"/>
              <a:t>3. Configurar i construir </a:t>
            </a:r>
            <a:r>
              <a:rPr lang="es-ES" sz="2500" dirty="0" err="1" smtClean="0"/>
              <a:t>acro</a:t>
            </a:r>
            <a:endParaRPr lang="es-ES" sz="2500" dirty="0"/>
          </a:p>
          <a:p>
            <a:r>
              <a:rPr lang="es-ES" sz="1600" dirty="0" smtClean="0"/>
              <a:t>$ cd </a:t>
            </a:r>
            <a:r>
              <a:rPr lang="es-ES" sz="1600" dirty="0" err="1"/>
              <a:t>acro</a:t>
            </a:r>
            <a:r>
              <a:rPr lang="es-ES" sz="1600" dirty="0"/>
              <a:t>-pico </a:t>
            </a:r>
            <a:endParaRPr lang="es-ES" sz="1600" dirty="0" smtClean="0"/>
          </a:p>
          <a:p>
            <a:r>
              <a:rPr lang="es-ES" sz="1600" dirty="0" smtClean="0"/>
              <a:t>$./</a:t>
            </a:r>
            <a:r>
              <a:rPr lang="es-ES" sz="1600" dirty="0" err="1"/>
              <a:t>setup</a:t>
            </a:r>
            <a:r>
              <a:rPr lang="es-ES" sz="1600" dirty="0"/>
              <a:t> </a:t>
            </a:r>
            <a:endParaRPr lang="es-ES" sz="1600" dirty="0" smtClean="0"/>
          </a:p>
          <a:p>
            <a:r>
              <a:rPr lang="es-ES" sz="1600" dirty="0" smtClean="0"/>
              <a:t>$ </a:t>
            </a:r>
            <a:r>
              <a:rPr lang="es-ES" sz="1600" dirty="0" err="1" smtClean="0"/>
              <a:t>autoreconf</a:t>
            </a:r>
            <a:r>
              <a:rPr lang="es-ES" sz="1600" dirty="0" smtClean="0"/>
              <a:t> </a:t>
            </a:r>
            <a:r>
              <a:rPr lang="es-ES" sz="1600" dirty="0"/>
              <a:t>-i -f </a:t>
            </a:r>
            <a:endParaRPr lang="es-ES" sz="1600" dirty="0" smtClean="0"/>
          </a:p>
          <a:p>
            <a:r>
              <a:rPr lang="es-ES" sz="1600" dirty="0" smtClean="0"/>
              <a:t>$ ./</a:t>
            </a:r>
            <a:r>
              <a:rPr lang="es-ES" sz="1600" dirty="0"/>
              <a:t>configure </a:t>
            </a:r>
            <a:r>
              <a:rPr lang="es-ES" sz="1600" dirty="0" err="1"/>
              <a:t>make</a:t>
            </a:r>
            <a:endParaRPr lang="es-ES" sz="1600" dirty="0" smtClean="0"/>
          </a:p>
          <a:p>
            <a:endParaRPr lang="es-ES" sz="2500" dirty="0" smtClean="0"/>
          </a:p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4241652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r>
              <a:rPr lang="es-ES" dirty="0" smtClean="0"/>
              <a:t>, </a:t>
            </a:r>
            <a:r>
              <a:rPr lang="es-ES" dirty="0" err="1" smtClean="0"/>
              <a:t>adaptació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Descarregar</a:t>
            </a:r>
            <a:r>
              <a:rPr lang="es-ES" sz="2500" dirty="0" smtClean="0"/>
              <a:t> el </a:t>
            </a:r>
            <a:r>
              <a:rPr lang="es-ES" sz="2500" dirty="0" err="1" smtClean="0"/>
              <a:t>codi</a:t>
            </a:r>
            <a:r>
              <a:rPr lang="es-ES" sz="2500" dirty="0" smtClean="0"/>
              <a:t>.</a:t>
            </a:r>
          </a:p>
          <a:p>
            <a:endParaRPr lang="es-ES" sz="2500" dirty="0"/>
          </a:p>
          <a:p>
            <a:r>
              <a:rPr lang="es-ES" sz="2500" dirty="0" smtClean="0"/>
              <a:t>1. </a:t>
            </a:r>
            <a:r>
              <a:rPr lang="es-ES" sz="2500" dirty="0" err="1" smtClean="0"/>
              <a:t>Obtenir</a:t>
            </a:r>
            <a:r>
              <a:rPr lang="es-ES" sz="2500" dirty="0" smtClean="0"/>
              <a:t> TEVA-SPOT.</a:t>
            </a:r>
          </a:p>
          <a:p>
            <a:r>
              <a:rPr lang="en-US" sz="1600" dirty="0" smtClean="0"/>
              <a:t>$ </a:t>
            </a:r>
            <a:r>
              <a:rPr lang="en-US" sz="1600" dirty="0" err="1" smtClean="0"/>
              <a:t>svn</a:t>
            </a:r>
            <a:r>
              <a:rPr lang="en-US" sz="1600" dirty="0" smtClean="0"/>
              <a:t> </a:t>
            </a:r>
            <a:r>
              <a:rPr lang="en-US" sz="1600" dirty="0"/>
              <a:t>checkout -q https://software.sandia.gov/svn/teva/spot/spot/trunk </a:t>
            </a:r>
            <a:r>
              <a:rPr lang="en-US" sz="1600" dirty="0" smtClean="0"/>
              <a:t>spot</a:t>
            </a:r>
          </a:p>
          <a:p>
            <a:endParaRPr lang="es-ES" sz="2500" dirty="0" smtClean="0"/>
          </a:p>
          <a:p>
            <a:r>
              <a:rPr lang="es-ES" sz="2500" dirty="0" smtClean="0"/>
              <a:t>2. </a:t>
            </a:r>
            <a:r>
              <a:rPr lang="es-ES" sz="2500" dirty="0" err="1" smtClean="0"/>
              <a:t>Adaptació</a:t>
            </a:r>
            <a:r>
              <a:rPr lang="es-ES" sz="2500" dirty="0" smtClean="0"/>
              <a:t> del </a:t>
            </a:r>
            <a:r>
              <a:rPr lang="es-ES" sz="2500" dirty="0" err="1" smtClean="0"/>
              <a:t>codi</a:t>
            </a:r>
            <a:endParaRPr lang="es-ES" sz="2500" dirty="0"/>
          </a:p>
          <a:p>
            <a:endParaRPr lang="es-ES" sz="2500" dirty="0" smtClean="0"/>
          </a:p>
          <a:p>
            <a:r>
              <a:rPr lang="es-ES" sz="2500" dirty="0" smtClean="0"/>
              <a:t>3. Configurar i construir TEVA-SPOT</a:t>
            </a:r>
            <a:endParaRPr lang="es-ES" sz="2500" dirty="0"/>
          </a:p>
          <a:p>
            <a:r>
              <a:rPr lang="en-US" sz="1600" dirty="0" smtClean="0"/>
              <a:t>$ cd </a:t>
            </a:r>
            <a:r>
              <a:rPr lang="en-US" sz="1600" dirty="0"/>
              <a:t>spot </a:t>
            </a:r>
            <a:endParaRPr lang="en-US" sz="1600" dirty="0" smtClean="0"/>
          </a:p>
          <a:p>
            <a:r>
              <a:rPr lang="en-US" sz="1600" dirty="0" smtClean="0"/>
              <a:t>$ ./</a:t>
            </a:r>
            <a:r>
              <a:rPr lang="en-US" sz="1600" dirty="0"/>
              <a:t>setup </a:t>
            </a:r>
            <a:endParaRPr lang="en-US" sz="1600" dirty="0" smtClean="0"/>
          </a:p>
          <a:p>
            <a:r>
              <a:rPr lang="en-US" sz="1600" dirty="0" smtClean="0"/>
              <a:t>$ </a:t>
            </a:r>
            <a:r>
              <a:rPr lang="en-US" sz="1600" dirty="0" err="1" smtClean="0"/>
              <a:t>autoreconf</a:t>
            </a:r>
            <a:r>
              <a:rPr lang="en-US" sz="1600" dirty="0" smtClean="0"/>
              <a:t> </a:t>
            </a:r>
            <a:r>
              <a:rPr lang="en-US" sz="1600" dirty="0"/>
              <a:t>-i -f </a:t>
            </a:r>
            <a:endParaRPr lang="en-US" sz="1600" dirty="0" smtClean="0"/>
          </a:p>
          <a:p>
            <a:r>
              <a:rPr lang="en-US" sz="1600" dirty="0" smtClean="0"/>
              <a:t>$ ./</a:t>
            </a:r>
            <a:r>
              <a:rPr lang="en-US" sz="1600" dirty="0"/>
              <a:t>configure make</a:t>
            </a:r>
            <a:endParaRPr lang="es-ES" sz="1600" dirty="0" smtClean="0"/>
          </a:p>
          <a:p>
            <a:endParaRPr lang="es-ES" sz="25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1475656" y="5850298"/>
            <a:ext cx="7056784" cy="576064"/>
          </a:xfrm>
          <a:prstGeom prst="rect">
            <a:avLst/>
          </a:prstGeom>
          <a:solidFill>
            <a:schemeClr val="bg2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https://software.sandia.gov/trac/spot/wiki/Example/Building/linux</a:t>
            </a:r>
          </a:p>
        </p:txBody>
      </p:sp>
    </p:spTree>
    <p:extLst>
      <p:ext uri="{BB962C8B-B14F-4D97-AF65-F5344CB8AC3E}">
        <p14:creationId xmlns:p14="http://schemas.microsoft.com/office/powerpoint/2010/main" val="3481935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Una red de distribución, el agua fluye unidireccionalmente desde los productores a los consumidores. Miraremos de obtener redes (</a:t>
            </a:r>
            <a:r>
              <a:rPr lang="es-ES" dirty="0" err="1" smtClean="0"/>
              <a:t>topologias</a:t>
            </a:r>
            <a:r>
              <a:rPr lang="es-ES" dirty="0" smtClean="0"/>
              <a:t>) reales. Algunos enlaces no tienen porqué ser unidireccionales, por ejemplo interconexiones ente diferentes paredes de le red por temas de tolerancia a fallos (esto habrá que tenerlo en cuenta).</a:t>
            </a:r>
          </a:p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calidad del agua de los productores es </a:t>
            </a:r>
            <a:r>
              <a:rPr lang="es-ES" dirty="0" smtClean="0"/>
              <a:t>conocida.</a:t>
            </a:r>
          </a:p>
          <a:p>
            <a:endParaRPr lang="es-ES" dirty="0"/>
          </a:p>
          <a:p>
            <a:r>
              <a:rPr lang="es-ES" dirty="0"/>
              <a:t>En algunos nodos de la red de puede </a:t>
            </a:r>
            <a:r>
              <a:rPr lang="es-ES" dirty="0" smtClean="0"/>
              <a:t>mezclar </a:t>
            </a:r>
            <a:r>
              <a:rPr lang="es-ES" dirty="0"/>
              <a:t>agua de diferentes productores. En esos nodos, la proporción de agua de cada productor es conocida y, por tanto, la calidad de la mezcla en las salidas.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2060848"/>
            <a:ext cx="8077200" cy="262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7200" dirty="0" err="1"/>
              <a:t>Gràcies</a:t>
            </a:r>
            <a:r>
              <a:rPr lang="es-ES" sz="7200" dirty="0"/>
              <a:t>!</a:t>
            </a:r>
          </a:p>
          <a:p>
            <a:pPr marL="0" indent="0" algn="ctr">
              <a:buNone/>
            </a:pPr>
            <a:r>
              <a:rPr lang="es-ES" sz="7200" dirty="0" smtClean="0"/>
              <a:t>Preguntes?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89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 modelaran los cambios de calidad del agua en función del incremento de su “edad” en cada enlace (arista que une dos nodos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Disponemos de un </a:t>
            </a:r>
            <a:r>
              <a:rPr lang="es-ES" dirty="0"/>
              <a:t>conjunto de sensores de los que conocemos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Coste</a:t>
            </a:r>
          </a:p>
          <a:p>
            <a:pPr lvl="1"/>
            <a:r>
              <a:rPr lang="es-ES" dirty="0"/>
              <a:t>Conjunto de métricas que puede </a:t>
            </a:r>
            <a:r>
              <a:rPr lang="es-ES" dirty="0" smtClean="0"/>
              <a:t>subministrar </a:t>
            </a:r>
            <a:r>
              <a:rPr lang="es-ES" dirty="0"/>
              <a:t>y la calidad (precisión) de cada una.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9074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Què</a:t>
            </a:r>
            <a:r>
              <a:rPr lang="es-ES" dirty="0" smtClean="0"/>
              <a:t>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El problema (inicial) es decidir el tipo de sensor y la ubicación de los sensores maximizando la información que puedan </a:t>
            </a:r>
            <a:r>
              <a:rPr lang="es-ES" dirty="0" smtClean="0"/>
              <a:t>suministrar.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Se deben modelar los cambios de la calidad del agua a medida que circula por la red.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 añadirá como restricción el coste máximo a gastar en los sensores.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898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800" dirty="0"/>
              <a:t>La idea principal del </a:t>
            </a:r>
            <a:r>
              <a:rPr lang="es-ES" sz="2800" dirty="0" err="1"/>
              <a:t>projecte</a:t>
            </a:r>
            <a:r>
              <a:rPr lang="es-ES" sz="2800" dirty="0"/>
              <a:t> a </a:t>
            </a:r>
            <a:r>
              <a:rPr lang="es-ES" sz="2800" dirty="0" err="1"/>
              <a:t>nivell</a:t>
            </a:r>
            <a:r>
              <a:rPr lang="es-ES" sz="2800" dirty="0"/>
              <a:t> </a:t>
            </a:r>
            <a:r>
              <a:rPr lang="es-ES" sz="2800" dirty="0" err="1"/>
              <a:t>d’assignatura</a:t>
            </a:r>
            <a:r>
              <a:rPr lang="es-ES" sz="2800" dirty="0"/>
              <a:t> </a:t>
            </a:r>
            <a:r>
              <a:rPr lang="es-ES" sz="2800" dirty="0" err="1"/>
              <a:t>és</a:t>
            </a:r>
            <a:r>
              <a:rPr lang="es-ES" sz="2800" dirty="0"/>
              <a:t> </a:t>
            </a:r>
            <a:r>
              <a:rPr lang="es-ES" sz="2800" dirty="0" err="1"/>
              <a:t>desenvolupar</a:t>
            </a:r>
            <a:r>
              <a:rPr lang="es-ES" sz="2800" dirty="0"/>
              <a:t> el </a:t>
            </a:r>
            <a:r>
              <a:rPr lang="es-ES" sz="2800" dirty="0" err="1"/>
              <a:t>model</a:t>
            </a:r>
            <a:r>
              <a:rPr lang="es-ES" sz="2800" dirty="0"/>
              <a:t> que </a:t>
            </a:r>
            <a:r>
              <a:rPr lang="es-ES" sz="2800" dirty="0" err="1"/>
              <a:t>defineix</a:t>
            </a:r>
            <a:r>
              <a:rPr lang="es-ES" sz="2800" dirty="0"/>
              <a:t> </a:t>
            </a:r>
            <a:r>
              <a:rPr lang="es-ES" sz="2800" dirty="0" err="1"/>
              <a:t>l’estructura</a:t>
            </a:r>
            <a:r>
              <a:rPr lang="es-ES" sz="2800" dirty="0"/>
              <a:t> de </a:t>
            </a:r>
            <a:r>
              <a:rPr lang="es-ES" sz="2800" dirty="0" err="1"/>
              <a:t>connexions</a:t>
            </a:r>
            <a:r>
              <a:rPr lang="es-ES" sz="2800" dirty="0"/>
              <a:t> entre </a:t>
            </a:r>
            <a:r>
              <a:rPr lang="es-ES" sz="2800" dirty="0" err="1"/>
              <a:t>els</a:t>
            </a:r>
            <a:r>
              <a:rPr lang="es-ES" sz="2800" dirty="0"/>
              <a:t> </a:t>
            </a:r>
            <a:r>
              <a:rPr lang="es-ES" sz="2800" dirty="0" err="1"/>
              <a:t>nodes</a:t>
            </a:r>
            <a:r>
              <a:rPr lang="es-ES" sz="2800" dirty="0"/>
              <a:t>, per </a:t>
            </a:r>
            <a:r>
              <a:rPr lang="es-ES" sz="2800" dirty="0" err="1"/>
              <a:t>aquest</a:t>
            </a:r>
            <a:r>
              <a:rPr lang="es-ES" sz="2800" dirty="0"/>
              <a:t> </a:t>
            </a:r>
            <a:r>
              <a:rPr lang="es-ES" sz="2800" dirty="0" err="1"/>
              <a:t>fet</a:t>
            </a:r>
            <a:r>
              <a:rPr lang="es-ES" sz="2800" dirty="0"/>
              <a:t>, </a:t>
            </a:r>
            <a:r>
              <a:rPr lang="es-ES" sz="2800" dirty="0" err="1"/>
              <a:t>s’ha</a:t>
            </a:r>
            <a:r>
              <a:rPr lang="es-ES" sz="2800" dirty="0"/>
              <a:t> </a:t>
            </a:r>
            <a:r>
              <a:rPr lang="es-ES" sz="2800" dirty="0" err="1"/>
              <a:t>parlat</a:t>
            </a:r>
            <a:r>
              <a:rPr lang="es-ES" sz="2800" dirty="0"/>
              <a:t> </a:t>
            </a:r>
            <a:r>
              <a:rPr lang="es-ES" sz="2800" dirty="0" err="1"/>
              <a:t>d’utilitzar</a:t>
            </a:r>
            <a:r>
              <a:rPr lang="es-ES" sz="2800" dirty="0"/>
              <a:t> </a:t>
            </a:r>
            <a:r>
              <a:rPr lang="es-ES" sz="2800" dirty="0" err="1"/>
              <a:t>l’eina</a:t>
            </a:r>
            <a:r>
              <a:rPr lang="es-ES" sz="2800" dirty="0"/>
              <a:t> EPANET.</a:t>
            </a: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r>
              <a:rPr lang="es-ES" dirty="0" smtClean="0">
                <a:hlinkClick r:id="rId6"/>
              </a:rPr>
              <a:t>https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www.epa.gov/water-research/epanet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14585"/>
            <a:ext cx="1905266" cy="1905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1020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Wolfgang </a:t>
            </a:r>
            <a:r>
              <a:rPr lang="es-ES" dirty="0" err="1" smtClean="0"/>
              <a:t>Gernjak</a:t>
            </a:r>
            <a:r>
              <a:rPr lang="es-ES" dirty="0" smtClean="0"/>
              <a:t> (ICRA)</a:t>
            </a:r>
          </a:p>
          <a:p>
            <a:r>
              <a:rPr lang="es-ES" dirty="0" smtClean="0"/>
              <a:t>Josep Lluís Marzo 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r>
              <a:rPr lang="es-ES" smtClean="0"/>
              <a:t>Oscar Galera i </a:t>
            </a:r>
            <a:r>
              <a:rPr lang="es-ES" dirty="0" smtClean="0"/>
              <a:t>Alfaro 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408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2501</Words>
  <Application>Microsoft Office PowerPoint</Application>
  <PresentationFormat>Presentación en pantalla (4:3)</PresentationFormat>
  <Paragraphs>266</Paragraphs>
  <Slides>50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1" baseType="lpstr">
      <vt:lpstr>Entrenamiento</vt:lpstr>
      <vt:lpstr>Projecte final Disseny i implementació de sistemes distribuïts Versió final</vt:lpstr>
      <vt:lpstr>Índex Revisió 1 (23/03/2018)</vt:lpstr>
      <vt:lpstr>Propòsit revisió 1</vt:lpstr>
      <vt:lpstr>Proposta</vt:lpstr>
      <vt:lpstr>Proposta</vt:lpstr>
      <vt:lpstr>Proposta</vt:lpstr>
      <vt:lpstr>Què es vol fer?</vt:lpstr>
      <vt:lpstr>Com es farà?</vt:lpstr>
      <vt:lpstr>Integrants del projecte</vt:lpstr>
      <vt:lpstr>Índex Revisió 2 (12/04/2018)</vt:lpstr>
      <vt:lpstr>Propòsit revisió 2</vt:lpstr>
      <vt:lpstr>Exploració d’altres eines</vt:lpstr>
      <vt:lpstr>EPANET</vt:lpstr>
      <vt:lpstr>Components EPANET</vt:lpstr>
      <vt:lpstr>Xarxa de distribució d’aigua, EPANET</vt:lpstr>
      <vt:lpstr>Característiques dels components, EPANET</vt:lpstr>
      <vt:lpstr>Resultat, EPANET</vt:lpstr>
      <vt:lpstr>Xarxa Net3, EPANET</vt:lpstr>
      <vt:lpstr>Per la pròxima revisió…</vt:lpstr>
      <vt:lpstr>Versió final (11/05/2018)</vt:lpstr>
      <vt:lpstr>Versió final (11/05/2018)</vt:lpstr>
      <vt:lpstr>Versió final (11/05/2018)</vt:lpstr>
      <vt:lpstr>3.1 EPANET</vt:lpstr>
      <vt:lpstr>3.1.1 Instal·lació</vt:lpstr>
      <vt:lpstr>3.1.2 Configuració de l’entorn</vt:lpstr>
      <vt:lpstr>3.1.2 Configuració de l’entorn</vt:lpstr>
      <vt:lpstr>3.1.3 Creació d’una nova xarxa</vt:lpstr>
      <vt:lpstr>3.1.3 Creació d’una nova xarxa</vt:lpstr>
      <vt:lpstr>3.1.3 Creació d’una nova xarxa</vt:lpstr>
      <vt:lpstr>3.1.3 Creació d’una nova xarxa</vt:lpstr>
      <vt:lpstr>3.1.3 Creació d’una nova xarxa</vt:lpstr>
      <vt:lpstr>3.1.4 Creació d’una nova xarxa, variació en el temps</vt:lpstr>
      <vt:lpstr>3.1.4 Creació d’una nova xarxa, variació en el temps</vt:lpstr>
      <vt:lpstr>3.1.5 Creació d’una nova xarxa, resultats</vt:lpstr>
      <vt:lpstr>3.1.5 Creació d’una nova xarxa, resultats</vt:lpstr>
      <vt:lpstr>3.1.6 Altres exemples</vt:lpstr>
      <vt:lpstr>3.2 TEVA-SPOT</vt:lpstr>
      <vt:lpstr>3.2.1 Estructura de dades</vt:lpstr>
      <vt:lpstr>3.2.2 Exemple, escenari</vt:lpstr>
      <vt:lpstr>3.2.2 Exemple, escenari</vt:lpstr>
      <vt:lpstr>3.2.2 Exemple</vt:lpstr>
      <vt:lpstr>3.2.3 Exemple, injecció de tòxics</vt:lpstr>
      <vt:lpstr>3.2.3 Exemple</vt:lpstr>
      <vt:lpstr>3.2.4 Exemple, anàlisi</vt:lpstr>
      <vt:lpstr>3.2.5 Exemple, sensors</vt:lpstr>
      <vt:lpstr>4. Treball futur</vt:lpstr>
      <vt:lpstr>4. Treball futur, Acra</vt:lpstr>
      <vt:lpstr>4. Treball futur, adaptació </vt:lpstr>
      <vt:lpstr>4. Treball futur, adaptació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2018-03-01T13:07:56Z</dcterms:created>
  <dcterms:modified xsi:type="dcterms:W3CDTF">2018-05-12T19:02:33Z</dcterms:modified>
</cp:coreProperties>
</file>