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88" r:id="rId3"/>
    <p:sldId id="299" r:id="rId4"/>
    <p:sldId id="296" r:id="rId5"/>
    <p:sldId id="261" r:id="rId6"/>
    <p:sldId id="289" r:id="rId7"/>
    <p:sldId id="291" r:id="rId8"/>
    <p:sldId id="294" r:id="rId9"/>
    <p:sldId id="292" r:id="rId10"/>
    <p:sldId id="309" r:id="rId11"/>
    <p:sldId id="298" r:id="rId12"/>
    <p:sldId id="300" r:id="rId13"/>
    <p:sldId id="302" r:id="rId14"/>
    <p:sldId id="304" r:id="rId15"/>
    <p:sldId id="303" r:id="rId16"/>
    <p:sldId id="305" r:id="rId17"/>
    <p:sldId id="308" r:id="rId18"/>
    <p:sldId id="307" r:id="rId19"/>
    <p:sldId id="301" r:id="rId20"/>
    <p:sldId id="29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88"/>
            <p14:sldId id="299"/>
            <p14:sldId id="296"/>
            <p14:sldId id="261"/>
            <p14:sldId id="289"/>
            <p14:sldId id="291"/>
            <p14:sldId id="294"/>
            <p14:sldId id="292"/>
            <p14:sldId id="309"/>
            <p14:sldId id="298"/>
            <p14:sldId id="300"/>
            <p14:sldId id="302"/>
            <p14:sldId id="304"/>
            <p14:sldId id="303"/>
            <p14:sldId id="305"/>
            <p14:sldId id="308"/>
            <p14:sldId id="307"/>
            <p14:sldId id="301"/>
            <p14:sldId id="295"/>
          </p14:sldIdLst>
        </p14:section>
        <p14:section name="Tema 1" id="{6D9936A3-3945-4757-BC8B-B5C252D8E036}">
          <p14:sldIdLst/>
        </p14:section>
        <p14:section name="Diapositivas de muestra para elementos visuales" id="{BAB3A466-96C9-4230-9978-795378D75699}">
          <p14:sldIdLst/>
        </p14:section>
        <p14:section name="Caso práctico" id="{8C0305C9-B152-4FBA-A789-FE1976D53990}">
          <p14:sldIdLst/>
        </p14:section>
        <p14:section name="Conclusión y resumen" id="{790CEF5B-569A-4C2F-BED5-750B08C0E5AD}">
          <p14:sldIdLst/>
        </p14:section>
        <p14:section name="Apéndice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12/05/2018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22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15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hyperlink" Target="https://www.epa.gov/water-research/epanet" TargetMode="Externa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hyperlink" Target="https://www.epa.gov/water-research/epanet" TargetMode="Externa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55776" y="1484784"/>
            <a:ext cx="6180224" cy="2448272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Projecte</a:t>
            </a:r>
            <a:r>
              <a:rPr lang="es-ES" dirty="0" smtClean="0"/>
              <a:t> final</a:t>
            </a:r>
            <a:br>
              <a:rPr lang="es-ES" dirty="0" smtClean="0"/>
            </a:br>
            <a:r>
              <a:rPr lang="es-ES" dirty="0" err="1" smtClean="0"/>
              <a:t>Disseny</a:t>
            </a:r>
            <a:r>
              <a:rPr lang="es-ES" dirty="0" smtClean="0"/>
              <a:t> i </a:t>
            </a:r>
            <a:r>
              <a:rPr lang="es-ES" dirty="0" err="1" smtClean="0"/>
              <a:t>implementació</a:t>
            </a:r>
            <a:r>
              <a:rPr lang="es-ES" dirty="0" smtClean="0"/>
              <a:t> de </a:t>
            </a:r>
            <a:r>
              <a:rPr lang="es-ES" dirty="0" err="1" smtClean="0"/>
              <a:t>sistemes</a:t>
            </a:r>
            <a:r>
              <a:rPr lang="es-ES" dirty="0" smtClean="0"/>
              <a:t> </a:t>
            </a:r>
            <a:r>
              <a:rPr lang="es-ES" dirty="0" err="1" smtClean="0"/>
              <a:t>distribuïtes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3300" b="0" dirty="0" smtClean="0"/>
              <a:t>REVISIÓ 2</a:t>
            </a:r>
            <a:endParaRPr lang="es-ES" sz="33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40662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+mn-lt"/>
              </a:rPr>
              <a:t>Oscar Galera i Alfaro</a:t>
            </a:r>
          </a:p>
          <a:p>
            <a:r>
              <a:rPr lang="es-ES" sz="2400" dirty="0" smtClean="0">
                <a:latin typeface="+mn-lt"/>
              </a:rPr>
              <a:t>1er MEINF</a:t>
            </a:r>
          </a:p>
          <a:p>
            <a:r>
              <a:rPr lang="es-ES" sz="2400" dirty="0" smtClean="0">
                <a:latin typeface="+mn-lt"/>
              </a:rPr>
              <a:t>Abril 2018</a:t>
            </a:r>
            <a:endParaRPr lang="es-E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Índex </a:t>
            </a:r>
            <a:r>
              <a:rPr lang="es-ES" dirty="0" err="1" smtClean="0"/>
              <a:t>Revisió</a:t>
            </a:r>
            <a:r>
              <a:rPr lang="es-ES" dirty="0" smtClean="0"/>
              <a:t> 2 (12/04/2018)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Exploració</a:t>
            </a:r>
            <a:r>
              <a:rPr lang="es-ES" dirty="0" smtClean="0"/>
              <a:t> </a:t>
            </a:r>
            <a:r>
              <a:rPr lang="es-ES" dirty="0" err="1" smtClean="0"/>
              <a:t>d’altres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EPANET</a:t>
            </a:r>
          </a:p>
          <a:p>
            <a:pPr lvl="1"/>
            <a:r>
              <a:rPr lang="es-ES" dirty="0" err="1" smtClean="0"/>
              <a:t>Components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Exemple</a:t>
            </a:r>
            <a:r>
              <a:rPr lang="es-ES" dirty="0" smtClean="0"/>
              <a:t> (Manual)</a:t>
            </a:r>
          </a:p>
          <a:p>
            <a:pPr lvl="1"/>
            <a:r>
              <a:rPr lang="es-ES" dirty="0" err="1" smtClean="0"/>
              <a:t>Exemple</a:t>
            </a:r>
            <a:r>
              <a:rPr lang="es-ES" dirty="0" smtClean="0"/>
              <a:t> Net3</a:t>
            </a:r>
          </a:p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 smtClean="0"/>
          </a:p>
          <a:p>
            <a:r>
              <a:rPr lang="es-ES" dirty="0" err="1" smtClean="0"/>
              <a:t>Planificació</a:t>
            </a:r>
            <a:r>
              <a:rPr lang="es-ES" dirty="0" smtClean="0"/>
              <a:t> </a:t>
            </a:r>
            <a:r>
              <a:rPr lang="es-ES" dirty="0" err="1" smtClean="0"/>
              <a:t>pròxima</a:t>
            </a:r>
            <a:r>
              <a:rPr lang="es-ES" dirty="0" smtClean="0"/>
              <a:t> entrega</a:t>
            </a:r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301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Propòsit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En </a:t>
            </a:r>
            <a:r>
              <a:rPr lang="es-ES" sz="2800" dirty="0" err="1" smtClean="0"/>
              <a:t>aquesta</a:t>
            </a:r>
            <a:r>
              <a:rPr lang="es-ES" sz="2800" dirty="0" smtClean="0"/>
              <a:t> </a:t>
            </a:r>
            <a:r>
              <a:rPr lang="es-ES" sz="2800" dirty="0" err="1" smtClean="0"/>
              <a:t>revisió</a:t>
            </a:r>
            <a:r>
              <a:rPr lang="es-ES" sz="2800" dirty="0" smtClean="0"/>
              <a:t> es </a:t>
            </a:r>
            <a:r>
              <a:rPr lang="es-ES" sz="2800" dirty="0" err="1" smtClean="0"/>
              <a:t>parlarà</a:t>
            </a:r>
            <a:r>
              <a:rPr lang="es-ES" sz="2800" dirty="0" smtClean="0"/>
              <a:t> del que es porta </a:t>
            </a:r>
            <a:r>
              <a:rPr lang="es-ES" sz="2800" dirty="0" err="1" smtClean="0"/>
              <a:t>desenvolupat</a:t>
            </a:r>
            <a:r>
              <a:rPr lang="es-ES" sz="2800" dirty="0" smtClean="0"/>
              <a:t> </a:t>
            </a:r>
            <a:r>
              <a:rPr lang="es-ES" sz="2800" dirty="0" err="1" smtClean="0"/>
              <a:t>fins</a:t>
            </a:r>
            <a:r>
              <a:rPr lang="es-ES" sz="2800" dirty="0" smtClean="0"/>
              <a:t> a data de 12/04/2018.</a:t>
            </a: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22047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Exploració</a:t>
            </a:r>
            <a:r>
              <a:rPr lang="es-ES" dirty="0" smtClean="0"/>
              <a:t> </a:t>
            </a:r>
            <a:r>
              <a:rPr lang="es-ES" dirty="0" err="1" smtClean="0"/>
              <a:t>d’altres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5000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Abans</a:t>
            </a:r>
            <a:r>
              <a:rPr lang="es-ES" dirty="0" smtClean="0"/>
              <a:t> de </a:t>
            </a:r>
            <a:r>
              <a:rPr lang="es-ES" dirty="0" err="1" smtClean="0"/>
              <a:t>començar</a:t>
            </a:r>
            <a:r>
              <a:rPr lang="es-ES" dirty="0" smtClean="0"/>
              <a:t> a </a:t>
            </a:r>
            <a:r>
              <a:rPr lang="es-ES" dirty="0" err="1" smtClean="0"/>
              <a:t>treballar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EPANET, he </a:t>
            </a:r>
            <a:r>
              <a:rPr lang="es-ES" dirty="0" err="1" smtClean="0"/>
              <a:t>buscat</a:t>
            </a:r>
            <a:r>
              <a:rPr lang="es-ES" dirty="0" smtClean="0"/>
              <a:t>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eines</a:t>
            </a:r>
            <a:r>
              <a:rPr lang="es-ES" dirty="0" smtClean="0"/>
              <a:t> que </a:t>
            </a:r>
            <a:r>
              <a:rPr lang="es-ES" dirty="0" err="1" smtClean="0"/>
              <a:t>podrien</a:t>
            </a:r>
            <a:r>
              <a:rPr lang="es-ES" dirty="0" smtClean="0"/>
              <a:t> </a:t>
            </a:r>
            <a:r>
              <a:rPr lang="es-ES" dirty="0" err="1" smtClean="0"/>
              <a:t>utilitzar</a:t>
            </a:r>
            <a:r>
              <a:rPr lang="es-ES" dirty="0" smtClean="0"/>
              <a:t>-se per </a:t>
            </a:r>
            <a:r>
              <a:rPr lang="es-ES" dirty="0" err="1" smtClean="0"/>
              <a:t>resoldre</a:t>
            </a:r>
            <a:r>
              <a:rPr lang="es-ES" dirty="0" smtClean="0"/>
              <a:t> </a:t>
            </a:r>
            <a:r>
              <a:rPr lang="es-ES" dirty="0" err="1" smtClean="0"/>
              <a:t>aquest</a:t>
            </a:r>
            <a:r>
              <a:rPr lang="es-ES" dirty="0" smtClean="0"/>
              <a:t> problema i he </a:t>
            </a:r>
            <a:r>
              <a:rPr lang="es-ES" dirty="0" err="1" smtClean="0"/>
              <a:t>trobat</a:t>
            </a:r>
            <a:r>
              <a:rPr lang="es-ES" dirty="0" smtClean="0"/>
              <a:t> el </a:t>
            </a:r>
            <a:r>
              <a:rPr lang="es-ES" dirty="0" err="1" smtClean="0"/>
              <a:t>conjunt</a:t>
            </a:r>
            <a:r>
              <a:rPr lang="es-ES" dirty="0" smtClean="0"/>
              <a:t> </a:t>
            </a:r>
            <a:r>
              <a:rPr lang="es-ES" dirty="0" err="1" smtClean="0"/>
              <a:t>d’eines</a:t>
            </a:r>
            <a:r>
              <a:rPr lang="es-ES" dirty="0" smtClean="0"/>
              <a:t> </a:t>
            </a:r>
            <a:r>
              <a:rPr lang="es-ES" b="1" dirty="0" smtClean="0"/>
              <a:t>TEVA-SPOT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Aquesta</a:t>
            </a:r>
            <a:r>
              <a:rPr lang="es-ES" dirty="0" smtClean="0"/>
              <a:t> plataforma </a:t>
            </a:r>
            <a:r>
              <a:rPr lang="es-ES" dirty="0" err="1" smtClean="0"/>
              <a:t>s’utilitza</a:t>
            </a:r>
            <a:r>
              <a:rPr lang="es-ES" dirty="0" smtClean="0"/>
              <a:t> per </a:t>
            </a:r>
            <a:r>
              <a:rPr lang="es-ES" dirty="0" err="1" smtClean="0"/>
              <a:t>resoldre</a:t>
            </a:r>
            <a:r>
              <a:rPr lang="es-ES" dirty="0" smtClean="0"/>
              <a:t> el problema del </a:t>
            </a:r>
            <a:r>
              <a:rPr lang="es-ES" dirty="0" err="1" smtClean="0"/>
              <a:t>posicionament</a:t>
            </a:r>
            <a:r>
              <a:rPr lang="es-ES" dirty="0" smtClean="0"/>
              <a:t> de </a:t>
            </a:r>
            <a:r>
              <a:rPr lang="es-ES" dirty="0" err="1" smtClean="0"/>
              <a:t>sensors</a:t>
            </a:r>
            <a:r>
              <a:rPr lang="es-ES" dirty="0" smtClean="0"/>
              <a:t> </a:t>
            </a:r>
            <a:r>
              <a:rPr lang="es-ES" dirty="0" err="1" smtClean="0"/>
              <a:t>segons</a:t>
            </a:r>
            <a:r>
              <a:rPr lang="es-ES" dirty="0" smtClean="0"/>
              <a:t> </a:t>
            </a:r>
            <a:r>
              <a:rPr lang="es-ES" dirty="0" err="1" smtClean="0"/>
              <a:t>diferents</a:t>
            </a:r>
            <a:r>
              <a:rPr lang="es-ES" dirty="0" smtClean="0"/>
              <a:t> </a:t>
            </a:r>
            <a:r>
              <a:rPr lang="es-ES" dirty="0" err="1" smtClean="0"/>
              <a:t>criteries</a:t>
            </a:r>
            <a:r>
              <a:rPr lang="es-ES" dirty="0" smtClean="0"/>
              <a:t> i es </a:t>
            </a:r>
            <a:r>
              <a:rPr lang="es-ES" dirty="0" err="1" smtClean="0"/>
              <a:t>recolza</a:t>
            </a:r>
            <a:r>
              <a:rPr lang="es-ES" dirty="0" smtClean="0"/>
              <a:t> en </a:t>
            </a:r>
            <a:r>
              <a:rPr lang="es-ES" dirty="0" err="1" smtClean="0"/>
              <a:t>l’eina</a:t>
            </a:r>
            <a:r>
              <a:rPr lang="es-ES" dirty="0" smtClean="0"/>
              <a:t> EPANET.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</a:t>
            </a:r>
            <a:r>
              <a:rPr lang="es-ES" dirty="0" err="1" smtClean="0"/>
              <a:t>generats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EPANET es poden importar a TEVA-SPOT.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71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EPANET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Com</a:t>
            </a:r>
            <a:r>
              <a:rPr lang="es-ES" dirty="0" smtClean="0"/>
              <a:t> que TEVA-SPOT es basa en EPANET, he </a:t>
            </a:r>
            <a:r>
              <a:rPr lang="es-ES" dirty="0" err="1" smtClean="0"/>
              <a:t>decidit</a:t>
            </a:r>
            <a:r>
              <a:rPr lang="es-ES" dirty="0" smtClean="0"/>
              <a:t> </a:t>
            </a:r>
            <a:r>
              <a:rPr lang="es-ES" dirty="0" err="1" smtClean="0"/>
              <a:t>començar</a:t>
            </a:r>
            <a:r>
              <a:rPr lang="es-ES" dirty="0" smtClean="0"/>
              <a:t> </a:t>
            </a:r>
            <a:r>
              <a:rPr lang="es-ES" dirty="0" err="1" smtClean="0"/>
              <a:t>utilitzant</a:t>
            </a:r>
            <a:r>
              <a:rPr lang="es-ES" dirty="0" smtClean="0"/>
              <a:t> EPANET per modelar una </a:t>
            </a:r>
            <a:r>
              <a:rPr lang="es-ES" dirty="0" err="1" smtClean="0"/>
              <a:t>xarxa</a:t>
            </a:r>
            <a:r>
              <a:rPr lang="es-ES" dirty="0" smtClean="0"/>
              <a:t> de </a:t>
            </a:r>
            <a:r>
              <a:rPr lang="es-ES" dirty="0" err="1" smtClean="0"/>
              <a:t>distribució</a:t>
            </a:r>
            <a:r>
              <a:rPr lang="es-ES" dirty="0" smtClean="0"/>
              <a:t> </a:t>
            </a:r>
            <a:r>
              <a:rPr lang="es-ES" dirty="0" err="1" smtClean="0"/>
              <a:t>d’aigua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Per </a:t>
            </a:r>
            <a:r>
              <a:rPr lang="es-ES" dirty="0" err="1" smtClean="0"/>
              <a:t>això</a:t>
            </a:r>
            <a:r>
              <a:rPr lang="es-ES" dirty="0" smtClean="0"/>
              <a:t> he </a:t>
            </a:r>
            <a:r>
              <a:rPr lang="es-ES" dirty="0" err="1" smtClean="0"/>
              <a:t>implementat</a:t>
            </a:r>
            <a:r>
              <a:rPr lang="es-ES" dirty="0" smtClean="0"/>
              <a:t> la </a:t>
            </a:r>
            <a:r>
              <a:rPr lang="es-ES" dirty="0" err="1" smtClean="0"/>
              <a:t>xarxa</a:t>
            </a:r>
            <a:r>
              <a:rPr lang="es-ES" dirty="0" smtClean="0"/>
              <a:t> </a:t>
            </a:r>
            <a:r>
              <a:rPr lang="es-ES" dirty="0" err="1" smtClean="0"/>
              <a:t>d’exemple</a:t>
            </a:r>
            <a:r>
              <a:rPr lang="es-ES" dirty="0" smtClean="0"/>
              <a:t> que </a:t>
            </a:r>
            <a:r>
              <a:rPr lang="es-ES" dirty="0" err="1" smtClean="0"/>
              <a:t>proposa</a:t>
            </a:r>
            <a:r>
              <a:rPr lang="es-ES" dirty="0" smtClean="0"/>
              <a:t> el manual </a:t>
            </a:r>
            <a:r>
              <a:rPr lang="es-ES" dirty="0" err="1" smtClean="0"/>
              <a:t>d’usuari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871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Components</a:t>
            </a:r>
            <a:r>
              <a:rPr lang="es-ES" dirty="0" smtClean="0"/>
              <a:t> EPANET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07560"/>
            <a:ext cx="6535191" cy="4791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60637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Xarxa</a:t>
            </a:r>
            <a:r>
              <a:rPr lang="es-ES" dirty="0" smtClean="0"/>
              <a:t> de </a:t>
            </a:r>
            <a:r>
              <a:rPr lang="es-ES" dirty="0" err="1" smtClean="0"/>
              <a:t>distribució</a:t>
            </a:r>
            <a:r>
              <a:rPr lang="es-ES" dirty="0" smtClean="0"/>
              <a:t> </a:t>
            </a:r>
            <a:r>
              <a:rPr lang="es-ES" dirty="0" err="1" smtClean="0"/>
              <a:t>d’aigua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06707"/>
            <a:ext cx="6880104" cy="4120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27226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Característiques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7923"/>
            <a:ext cx="2229161" cy="503942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22668"/>
            <a:ext cx="2229161" cy="503942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1522668"/>
            <a:ext cx="2229161" cy="5039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025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Resultat</a:t>
            </a:r>
            <a:r>
              <a:rPr lang="es-ES" dirty="0" smtClean="0"/>
              <a:t>, EPANET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14" y="1916832"/>
            <a:ext cx="4887007" cy="4086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914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Xarxa</a:t>
            </a:r>
            <a:r>
              <a:rPr lang="es-ES" dirty="0" smtClean="0"/>
              <a:t> Net3, EPANET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1"/>
            <a:ext cx="6519221" cy="4733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0048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 la </a:t>
            </a:r>
            <a:r>
              <a:rPr lang="es-ES" dirty="0" err="1" smtClean="0"/>
              <a:t>pròxima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 err="1" smtClean="0"/>
              <a:t>intenció</a:t>
            </a:r>
            <a:r>
              <a:rPr lang="es-ES" dirty="0" smtClean="0"/>
              <a:t> per la </a:t>
            </a:r>
            <a:r>
              <a:rPr lang="es-ES" dirty="0" err="1" smtClean="0"/>
              <a:t>pròxima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</a:t>
            </a:r>
            <a:r>
              <a:rPr lang="es-ES" dirty="0" err="1" smtClean="0"/>
              <a:t>és</a:t>
            </a:r>
            <a:r>
              <a:rPr lang="es-ES" dirty="0" smtClean="0"/>
              <a:t> acabar de documentar </a:t>
            </a:r>
            <a:r>
              <a:rPr lang="es-ES" dirty="0" err="1" smtClean="0"/>
              <a:t>tot</a:t>
            </a:r>
            <a:r>
              <a:rPr lang="es-ES" dirty="0" smtClean="0"/>
              <a:t> el </a:t>
            </a:r>
            <a:r>
              <a:rPr lang="es-ES" dirty="0" err="1" smtClean="0"/>
              <a:t>coneixement</a:t>
            </a:r>
            <a:r>
              <a:rPr lang="es-ES" dirty="0" smtClean="0"/>
              <a:t> que </a:t>
            </a:r>
            <a:r>
              <a:rPr lang="es-ES" dirty="0" err="1" smtClean="0"/>
              <a:t>s’ha</a:t>
            </a:r>
            <a:r>
              <a:rPr lang="es-ES" dirty="0" smtClean="0"/>
              <a:t> </a:t>
            </a:r>
            <a:r>
              <a:rPr lang="es-ES" dirty="0" err="1" smtClean="0"/>
              <a:t>extret</a:t>
            </a:r>
            <a:r>
              <a:rPr lang="es-ES" dirty="0" smtClean="0"/>
              <a:t> a </a:t>
            </a:r>
            <a:r>
              <a:rPr lang="es-ES" dirty="0" err="1" smtClean="0"/>
              <a:t>l’hora</a:t>
            </a:r>
            <a:r>
              <a:rPr lang="es-ES" dirty="0" smtClean="0"/>
              <a:t> </a:t>
            </a:r>
            <a:r>
              <a:rPr lang="es-ES" dirty="0" err="1" smtClean="0"/>
              <a:t>d’utilitzar</a:t>
            </a:r>
            <a:r>
              <a:rPr lang="es-ES" dirty="0" smtClean="0"/>
              <a:t> EPANET.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Provar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resolvers</a:t>
            </a:r>
            <a:r>
              <a:rPr lang="es-ES" dirty="0" smtClean="0"/>
              <a:t> que té TEVA-SPOT.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Redactar el </a:t>
            </a:r>
            <a:r>
              <a:rPr lang="es-ES" dirty="0" err="1" smtClean="0"/>
              <a:t>document</a:t>
            </a:r>
            <a:r>
              <a:rPr lang="es-ES" dirty="0" smtClean="0"/>
              <a:t> final </a:t>
            </a:r>
            <a:r>
              <a:rPr lang="es-ES" dirty="0" err="1" smtClean="0"/>
              <a:t>amb</a:t>
            </a:r>
            <a:r>
              <a:rPr lang="es-ES" dirty="0" smtClean="0"/>
              <a:t> el </a:t>
            </a:r>
            <a:r>
              <a:rPr lang="es-ES" dirty="0" err="1" smtClean="0"/>
              <a:t>coneixement</a:t>
            </a:r>
            <a:r>
              <a:rPr lang="es-ES" dirty="0" smtClean="0"/>
              <a:t> </a:t>
            </a:r>
            <a:r>
              <a:rPr lang="es-ES" dirty="0" err="1" smtClean="0"/>
              <a:t>extret</a:t>
            </a:r>
            <a:r>
              <a:rPr lang="es-ES" dirty="0" smtClean="0"/>
              <a:t> del </a:t>
            </a:r>
            <a:r>
              <a:rPr lang="es-ES" dirty="0" err="1" smtClean="0"/>
              <a:t>treball</a:t>
            </a:r>
            <a:r>
              <a:rPr lang="es-ES" dirty="0" smtClean="0"/>
              <a:t> </a:t>
            </a:r>
            <a:r>
              <a:rPr lang="es-ES" dirty="0" err="1" smtClean="0"/>
              <a:t>fet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29114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Índex </a:t>
            </a:r>
            <a:r>
              <a:rPr lang="es-ES" dirty="0" err="1" smtClean="0"/>
              <a:t>Revisió</a:t>
            </a:r>
            <a:r>
              <a:rPr lang="es-ES" dirty="0" smtClean="0"/>
              <a:t> 1 (23/03/2018)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 smtClean="0"/>
          </a:p>
          <a:p>
            <a:r>
              <a:rPr lang="es-ES" dirty="0" smtClean="0"/>
              <a:t>Qué es </a:t>
            </a:r>
            <a:r>
              <a:rPr lang="es-ES" dirty="0" err="1" smtClean="0"/>
              <a:t>vol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Com</a:t>
            </a:r>
            <a:r>
              <a:rPr lang="es-ES" dirty="0" smtClean="0"/>
              <a:t> es </a:t>
            </a:r>
            <a:r>
              <a:rPr lang="es-ES" dirty="0" err="1" smtClean="0"/>
              <a:t>farà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 smtClean="0"/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14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sz="7200" dirty="0" smtClean="0"/>
          </a:p>
          <a:p>
            <a:pPr marL="0" indent="0" algn="ctr">
              <a:buNone/>
            </a:pPr>
            <a:r>
              <a:rPr lang="es-ES" sz="7200" dirty="0" err="1" smtClean="0"/>
              <a:t>Gràcies</a:t>
            </a:r>
            <a:r>
              <a:rPr lang="es-ES" sz="7200" dirty="0" smtClean="0"/>
              <a:t>!</a:t>
            </a:r>
            <a:endParaRPr lang="es-E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489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Propòsit</a:t>
            </a:r>
            <a:r>
              <a:rPr lang="es-ES" dirty="0" smtClean="0"/>
              <a:t> </a:t>
            </a:r>
            <a:r>
              <a:rPr lang="es-ES" dirty="0" err="1" smtClean="0"/>
              <a:t>revisió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En </a:t>
            </a:r>
            <a:r>
              <a:rPr lang="es-ES" sz="2800" dirty="0" err="1" smtClean="0"/>
              <a:t>aquesta</a:t>
            </a:r>
            <a:r>
              <a:rPr lang="es-ES" sz="2800" dirty="0" smtClean="0"/>
              <a:t> primera </a:t>
            </a:r>
            <a:r>
              <a:rPr lang="es-ES" sz="2800" dirty="0" err="1" smtClean="0"/>
              <a:t>revisió</a:t>
            </a:r>
            <a:r>
              <a:rPr lang="es-ES" sz="2800" dirty="0" smtClean="0"/>
              <a:t> es </a:t>
            </a:r>
            <a:r>
              <a:rPr lang="es-ES" sz="2800" dirty="0" err="1" smtClean="0"/>
              <a:t>presentarà</a:t>
            </a:r>
            <a:r>
              <a:rPr lang="es-ES" sz="2800" dirty="0" smtClean="0"/>
              <a:t> la </a:t>
            </a:r>
            <a:r>
              <a:rPr lang="es-ES" sz="2800" dirty="0" err="1" smtClean="0"/>
              <a:t>proposta</a:t>
            </a:r>
            <a:r>
              <a:rPr lang="es-ES" sz="2800" dirty="0" smtClean="0"/>
              <a:t> de </a:t>
            </a:r>
            <a:r>
              <a:rPr lang="es-ES" sz="2800" dirty="0" err="1" smtClean="0"/>
              <a:t>projecte</a:t>
            </a:r>
            <a:r>
              <a:rPr lang="es-ES" sz="2800" dirty="0" smtClean="0"/>
              <a:t>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7274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Definir </a:t>
            </a:r>
            <a:r>
              <a:rPr lang="es-ES" dirty="0"/>
              <a:t>un sistema de distribución de agua con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Un conjunto de productores (</a:t>
            </a:r>
            <a:r>
              <a:rPr lang="es-ES" dirty="0" err="1"/>
              <a:t>depositos</a:t>
            </a:r>
            <a:r>
              <a:rPr lang="es-ES" dirty="0"/>
              <a:t> de agua, </a:t>
            </a:r>
            <a:r>
              <a:rPr lang="es-ES" dirty="0" err="1"/>
              <a:t>injectores</a:t>
            </a:r>
            <a:r>
              <a:rPr lang="es-ES" dirty="0"/>
              <a:t> de productos, como Cloro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/>
              <a:t>Un conjunto de consumidores (sumideros —&gt; “</a:t>
            </a:r>
            <a:r>
              <a:rPr lang="es-ES" dirty="0" err="1"/>
              <a:t>sinks</a:t>
            </a:r>
            <a:r>
              <a:rPr lang="es-ES" dirty="0" smtClean="0"/>
              <a:t>”).</a:t>
            </a:r>
          </a:p>
          <a:p>
            <a:endParaRPr lang="es-ES" dirty="0" smtClean="0"/>
          </a:p>
          <a:p>
            <a:r>
              <a:rPr lang="es-ES" dirty="0"/>
              <a:t>La calidad del agua se determina por los valores de n métricas.</a:t>
            </a:r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086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Una red de distribución, el agua fluye unidireccionalmente desde los productores a los consumidores. Miraremos de obtener redes (</a:t>
            </a:r>
            <a:r>
              <a:rPr lang="es-ES" dirty="0" err="1" smtClean="0"/>
              <a:t>topologias</a:t>
            </a:r>
            <a:r>
              <a:rPr lang="es-ES" dirty="0" smtClean="0"/>
              <a:t>) reales. Algunos enlaces no tienen porqué ser unidireccionales, por ejemplo interconexiones ente diferentes paredes de le red por temas de tolerancia a fallos (esto habrá que tenerlo en cuenta).</a:t>
            </a:r>
          </a:p>
          <a:p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calidad del agua de los productores es </a:t>
            </a:r>
            <a:r>
              <a:rPr lang="es-ES" dirty="0" smtClean="0"/>
              <a:t>conocida.</a:t>
            </a:r>
          </a:p>
          <a:p>
            <a:endParaRPr lang="es-ES" dirty="0"/>
          </a:p>
          <a:p>
            <a:r>
              <a:rPr lang="es-ES" dirty="0"/>
              <a:t>En algunos nodos de la red de puede </a:t>
            </a:r>
            <a:r>
              <a:rPr lang="es-ES" dirty="0" smtClean="0"/>
              <a:t>mezclar </a:t>
            </a:r>
            <a:r>
              <a:rPr lang="es-ES" dirty="0"/>
              <a:t>agua de diferentes productores. En esos nodos, la proporción de agua de cada productor es conocida y, por tanto, la calidad de la mezcla en las salidas.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Se modelaran los cambios de calidad del agua en función del incremento de su “edad” en cada enlace (arista que une dos nodos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Disponemos de un </a:t>
            </a:r>
            <a:r>
              <a:rPr lang="es-ES" dirty="0"/>
              <a:t>conjunto de sensores de los que conocemos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Coste</a:t>
            </a:r>
          </a:p>
          <a:p>
            <a:pPr lvl="1"/>
            <a:r>
              <a:rPr lang="es-ES" dirty="0"/>
              <a:t>Conjunto de métricas que puede </a:t>
            </a:r>
            <a:r>
              <a:rPr lang="es-ES" dirty="0" smtClean="0"/>
              <a:t>subministrar </a:t>
            </a:r>
            <a:r>
              <a:rPr lang="es-ES" dirty="0"/>
              <a:t>y la calidad (precisión) de cada una.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9074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Què</a:t>
            </a:r>
            <a:r>
              <a:rPr lang="es-ES" dirty="0" smtClean="0"/>
              <a:t> es </a:t>
            </a:r>
            <a:r>
              <a:rPr lang="es-ES" dirty="0" err="1" smtClean="0"/>
              <a:t>vol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El problema (inicial) es decidir el tipo de sensor y la ubicación de los sensores maximizando la información que puedan </a:t>
            </a:r>
            <a:r>
              <a:rPr lang="es-ES" dirty="0" smtClean="0"/>
              <a:t>suministrar.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Se deben modelar los cambios de la calidad del agua a medida que circula por la red.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Se añadirá como restricción el coste máximo a gastar en los sensores.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8986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Com</a:t>
            </a:r>
            <a:r>
              <a:rPr lang="es-ES" dirty="0" smtClean="0"/>
              <a:t> es </a:t>
            </a:r>
            <a:r>
              <a:rPr lang="es-ES" dirty="0" err="1" smtClean="0"/>
              <a:t>farà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800" dirty="0"/>
              <a:t>La idea principal del </a:t>
            </a:r>
            <a:r>
              <a:rPr lang="es-ES" sz="2800" dirty="0" err="1"/>
              <a:t>projecte</a:t>
            </a:r>
            <a:r>
              <a:rPr lang="es-ES" sz="2800" dirty="0"/>
              <a:t> a </a:t>
            </a:r>
            <a:r>
              <a:rPr lang="es-ES" sz="2800" dirty="0" err="1"/>
              <a:t>nivell</a:t>
            </a:r>
            <a:r>
              <a:rPr lang="es-ES" sz="2800" dirty="0"/>
              <a:t> </a:t>
            </a:r>
            <a:r>
              <a:rPr lang="es-ES" sz="2800" dirty="0" err="1"/>
              <a:t>d’assignatura</a:t>
            </a:r>
            <a:r>
              <a:rPr lang="es-ES" sz="2800" dirty="0"/>
              <a:t> </a:t>
            </a:r>
            <a:r>
              <a:rPr lang="es-ES" sz="2800" dirty="0" err="1"/>
              <a:t>és</a:t>
            </a:r>
            <a:r>
              <a:rPr lang="es-ES" sz="2800" dirty="0"/>
              <a:t> </a:t>
            </a:r>
            <a:r>
              <a:rPr lang="es-ES" sz="2800" dirty="0" err="1"/>
              <a:t>desenvolupar</a:t>
            </a:r>
            <a:r>
              <a:rPr lang="es-ES" sz="2800" dirty="0"/>
              <a:t> el </a:t>
            </a:r>
            <a:r>
              <a:rPr lang="es-ES" sz="2800" dirty="0" err="1"/>
              <a:t>model</a:t>
            </a:r>
            <a:r>
              <a:rPr lang="es-ES" sz="2800" dirty="0"/>
              <a:t> que </a:t>
            </a:r>
            <a:r>
              <a:rPr lang="es-ES" sz="2800" dirty="0" err="1"/>
              <a:t>defineix</a:t>
            </a:r>
            <a:r>
              <a:rPr lang="es-ES" sz="2800" dirty="0"/>
              <a:t> </a:t>
            </a:r>
            <a:r>
              <a:rPr lang="es-ES" sz="2800" dirty="0" err="1"/>
              <a:t>l’estructura</a:t>
            </a:r>
            <a:r>
              <a:rPr lang="es-ES" sz="2800" dirty="0"/>
              <a:t> de </a:t>
            </a:r>
            <a:r>
              <a:rPr lang="es-ES" sz="2800" dirty="0" err="1"/>
              <a:t>connexions</a:t>
            </a:r>
            <a:r>
              <a:rPr lang="es-ES" sz="2800" dirty="0"/>
              <a:t> entre </a:t>
            </a:r>
            <a:r>
              <a:rPr lang="es-ES" sz="2800" dirty="0" err="1"/>
              <a:t>els</a:t>
            </a:r>
            <a:r>
              <a:rPr lang="es-ES" sz="2800" dirty="0"/>
              <a:t> </a:t>
            </a:r>
            <a:r>
              <a:rPr lang="es-ES" sz="2800" dirty="0" err="1"/>
              <a:t>nodes</a:t>
            </a:r>
            <a:r>
              <a:rPr lang="es-ES" sz="2800" dirty="0"/>
              <a:t>, per </a:t>
            </a:r>
            <a:r>
              <a:rPr lang="es-ES" sz="2800" dirty="0" err="1"/>
              <a:t>aquest</a:t>
            </a:r>
            <a:r>
              <a:rPr lang="es-ES" sz="2800" dirty="0"/>
              <a:t> </a:t>
            </a:r>
            <a:r>
              <a:rPr lang="es-ES" sz="2800" dirty="0" err="1"/>
              <a:t>fet</a:t>
            </a:r>
            <a:r>
              <a:rPr lang="es-ES" sz="2800" dirty="0"/>
              <a:t>, </a:t>
            </a:r>
            <a:r>
              <a:rPr lang="es-ES" sz="2800" dirty="0" err="1"/>
              <a:t>s’ha</a:t>
            </a:r>
            <a:r>
              <a:rPr lang="es-ES" sz="2800" dirty="0"/>
              <a:t> </a:t>
            </a:r>
            <a:r>
              <a:rPr lang="es-ES" sz="2800" dirty="0" err="1"/>
              <a:t>parlat</a:t>
            </a:r>
            <a:r>
              <a:rPr lang="es-ES" sz="2800" dirty="0"/>
              <a:t> </a:t>
            </a:r>
            <a:r>
              <a:rPr lang="es-ES" sz="2800" dirty="0" err="1"/>
              <a:t>d’utilitzar</a:t>
            </a:r>
            <a:r>
              <a:rPr lang="es-ES" sz="2800" dirty="0"/>
              <a:t> </a:t>
            </a:r>
            <a:r>
              <a:rPr lang="es-ES" sz="2800" dirty="0" err="1"/>
              <a:t>l’eina</a:t>
            </a:r>
            <a:r>
              <a:rPr lang="es-ES" sz="2800" dirty="0"/>
              <a:t> EPANET.</a:t>
            </a: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r>
              <a:rPr lang="es-ES" dirty="0" smtClean="0">
                <a:hlinkClick r:id="rId6"/>
              </a:rPr>
              <a:t>https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www.epa.gov/water-research/epanet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414585"/>
            <a:ext cx="1905266" cy="1905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81020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Wolfgang </a:t>
            </a:r>
            <a:r>
              <a:rPr lang="es-ES" dirty="0" err="1" smtClean="0"/>
              <a:t>Gernjak</a:t>
            </a:r>
            <a:r>
              <a:rPr lang="es-ES" dirty="0" smtClean="0"/>
              <a:t> (ICRA)</a:t>
            </a:r>
          </a:p>
          <a:p>
            <a:r>
              <a:rPr lang="es-ES" dirty="0" smtClean="0"/>
              <a:t>Josep Lluís Marzo (</a:t>
            </a:r>
            <a:r>
              <a:rPr lang="es-ES" dirty="0" err="1" smtClean="0"/>
              <a:t>UdG</a:t>
            </a:r>
            <a:r>
              <a:rPr lang="es-ES" dirty="0" smtClean="0"/>
              <a:t>)</a:t>
            </a:r>
          </a:p>
          <a:p>
            <a:r>
              <a:rPr lang="es-ES" smtClean="0"/>
              <a:t>Oscar Galera i </a:t>
            </a:r>
            <a:r>
              <a:rPr lang="es-ES" dirty="0" smtClean="0"/>
              <a:t>Alfaro (</a:t>
            </a:r>
            <a:r>
              <a:rPr lang="es-ES" dirty="0" err="1" smtClean="0"/>
              <a:t>UdG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408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1946</Words>
  <Application>Microsoft Office PowerPoint</Application>
  <PresentationFormat>Presentación en pantalla (4:3)</PresentationFormat>
  <Paragraphs>176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Entrenamiento</vt:lpstr>
      <vt:lpstr>Projecte final Disseny i implementació de sistemes distribuïtes REVISIÓ 2</vt:lpstr>
      <vt:lpstr>Índex Revisió 1 (23/03/2018)</vt:lpstr>
      <vt:lpstr>Propòsit revisió 1</vt:lpstr>
      <vt:lpstr>Proposta</vt:lpstr>
      <vt:lpstr>Proposta</vt:lpstr>
      <vt:lpstr>Proposta</vt:lpstr>
      <vt:lpstr>Què es vol fer?</vt:lpstr>
      <vt:lpstr>Com es farà?</vt:lpstr>
      <vt:lpstr>Integrants del projecte</vt:lpstr>
      <vt:lpstr>Índex Revisió 2 (12/04/2018)</vt:lpstr>
      <vt:lpstr>Propòsit revisió 2</vt:lpstr>
      <vt:lpstr>Exploració d’altres eines</vt:lpstr>
      <vt:lpstr>EPANET</vt:lpstr>
      <vt:lpstr>Components EPANET</vt:lpstr>
      <vt:lpstr>Xarxa de distribució d’aigua, EPANET</vt:lpstr>
      <vt:lpstr>Característiques dels components, EPANET</vt:lpstr>
      <vt:lpstr>Resultat, EPANET</vt:lpstr>
      <vt:lpstr>Xarxa Net3, EPANET</vt:lpstr>
      <vt:lpstr>Per la pròxima revisió…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2018-03-01T13:07:56Z</dcterms:created>
  <dcterms:modified xsi:type="dcterms:W3CDTF">2018-05-12T18:57:28Z</dcterms:modified>
</cp:coreProperties>
</file>