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672" r:id="rId3"/>
    <p:sldId id="673" r:id="rId4"/>
    <p:sldId id="621" r:id="rId5"/>
    <p:sldId id="622" r:id="rId6"/>
    <p:sldId id="623" r:id="rId7"/>
    <p:sldId id="625" r:id="rId8"/>
    <p:sldId id="626" r:id="rId9"/>
    <p:sldId id="627" r:id="rId10"/>
    <p:sldId id="674" r:id="rId11"/>
    <p:sldId id="675" r:id="rId12"/>
    <p:sldId id="676" r:id="rId13"/>
    <p:sldId id="632" r:id="rId14"/>
    <p:sldId id="633" r:id="rId15"/>
    <p:sldId id="635" r:id="rId16"/>
    <p:sldId id="634" r:id="rId17"/>
    <p:sldId id="677" r:id="rId18"/>
    <p:sldId id="678" r:id="rId19"/>
    <p:sldId id="636" r:id="rId20"/>
    <p:sldId id="639" r:id="rId21"/>
    <p:sldId id="687" r:id="rId22"/>
    <p:sldId id="680" r:id="rId23"/>
    <p:sldId id="686" r:id="rId24"/>
    <p:sldId id="644" r:id="rId25"/>
    <p:sldId id="645" r:id="rId26"/>
    <p:sldId id="648" r:id="rId27"/>
    <p:sldId id="649" r:id="rId28"/>
    <p:sldId id="650" r:id="rId29"/>
    <p:sldId id="651" r:id="rId30"/>
    <p:sldId id="652" r:id="rId31"/>
    <p:sldId id="681" r:id="rId32"/>
    <p:sldId id="658" r:id="rId33"/>
    <p:sldId id="659" r:id="rId34"/>
    <p:sldId id="660" r:id="rId35"/>
    <p:sldId id="661" r:id="rId36"/>
    <p:sldId id="682" r:id="rId37"/>
    <p:sldId id="683" r:id="rId38"/>
    <p:sldId id="684" r:id="rId39"/>
    <p:sldId id="665" r:id="rId40"/>
    <p:sldId id="666" r:id="rId41"/>
    <p:sldId id="667" r:id="rId42"/>
    <p:sldId id="668" r:id="rId43"/>
    <p:sldId id="685" r:id="rId44"/>
    <p:sldId id="669" r:id="rId45"/>
    <p:sldId id="670" r:id="rId46"/>
    <p:sldId id="671" r:id="rId47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D3C76119-E70E-44F9-88DD-9F92CB1D7AD5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9036"/>
            <a:ext cx="5661660" cy="368921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986F67AE-48DE-4AFD-A20C-08E8D874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7374436-9F88-454B-AED8-C0C148F41C9E}" type="slidenum">
              <a:rPr lang="ko-KR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05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the same code is used three times, it should be extracted into a new procedure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F05755E-5209-4239-A0A3-2C452D2CBF8C}" type="slidenum">
              <a:rPr lang="ko-KR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8453513-BC50-42FD-B5D1-0C02962F3FB5}" type="slidenum">
              <a:rPr lang="ko-KR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4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02A030F-5090-421E-88CC-4F1962D5ADEE}" type="slidenum">
              <a:rPr lang="ko-KR" altLang="en-US" smtClean="0">
                <a:latin typeface="Times New Roman" panose="02020603050405020304" pitchFamily="18" charset="0"/>
              </a:rPr>
              <a:pPr/>
              <a:t>30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9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4AF-6571-49EA-B4BA-336C81111D45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1E2-924B-4814-B208-990F08C99979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F19B-64ED-4A71-855A-47DC528350F8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B0C0-6E0F-4CDB-810F-DB550B0EB103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7EC-ECCA-4133-B83A-7496C2E0281F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AA9-EF13-44A4-8230-2D43CCF79CA3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10D6-B05B-448F-8966-CA3F4034E238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F780-0FC4-4B67-BE77-CD1A6D841A78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EEE-1A5D-4D56-8BBE-E709EAEAFF9A}" type="datetime1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B33D-B05E-4F31-8F7D-5F9729BDA468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3B0-978A-4D6B-9C91-8B7AF0267507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2867-ECEA-4A41-B30C-28706EBA83E6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9421"/>
            <a:ext cx="7772400" cy="151285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ea typeface="굴림" panose="020B0600000101010101" pitchFamily="34" charset="-127"/>
              </a:rPr>
              <a:t>Design Patterns:  </a:t>
            </a:r>
            <a:br>
              <a:rPr lang="en-US" altLang="ko-KR" b="1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Design by Abstraction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909" y="3918165"/>
            <a:ext cx="7680960" cy="1644435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ea typeface="굴림" panose="020B0600000101010101" pitchFamily="34" charset="-127"/>
              </a:rPr>
              <a:t>CS 3331</a:t>
            </a:r>
          </a:p>
          <a:p>
            <a:pPr algn="l"/>
            <a:endParaRPr lang="en-US" altLang="ko-KR" sz="3200" dirty="0"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1792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Generic (Reusable)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500" dirty="0"/>
              <a:t>Generic components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/>
              <a:t>Program components (e.g., classes and packages) that can be extended, adapted, and reused in many different contexts </a:t>
            </a:r>
            <a:r>
              <a:rPr lang="en-GB" altLang="en-US" sz="2100" i="1" dirty="0"/>
              <a:t>without having to modify the source code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/>
              <a:t>Also known as </a:t>
            </a:r>
            <a:r>
              <a:rPr lang="en-GB" altLang="en-US" sz="2100" i="1" dirty="0"/>
              <a:t>reusable components</a:t>
            </a:r>
          </a:p>
          <a:p>
            <a:pPr lvl="1">
              <a:lnSpc>
                <a:spcPct val="80000"/>
              </a:lnSpc>
            </a:pPr>
            <a:r>
              <a:rPr lang="en-GB" altLang="en-US" sz="2100" i="1" dirty="0">
                <a:solidFill>
                  <a:srgbClr val="0070C0"/>
                </a:solidFill>
              </a:rPr>
              <a:t>Open-Closed Principle </a:t>
            </a:r>
            <a:r>
              <a:rPr lang="en-GB" altLang="en-US" sz="2100" i="1" dirty="0"/>
              <a:t>(</a:t>
            </a:r>
            <a:r>
              <a:rPr lang="en-GB" altLang="en-US" sz="2100" i="1" dirty="0" smtClean="0">
                <a:solidFill>
                  <a:srgbClr val="0070C0"/>
                </a:solidFill>
              </a:rPr>
              <a:t>OCP</a:t>
            </a:r>
            <a:r>
              <a:rPr lang="en-GB" altLang="en-US" sz="2100" i="1" dirty="0" smtClean="0"/>
              <a:t>) </a:t>
            </a:r>
          </a:p>
          <a:p>
            <a:pPr>
              <a:lnSpc>
                <a:spcPct val="80000"/>
              </a:lnSpc>
            </a:pPr>
            <a:r>
              <a:rPr lang="en-GB" altLang="en-US" sz="2500" dirty="0" smtClean="0"/>
              <a:t>Techniques </a:t>
            </a:r>
            <a:r>
              <a:rPr lang="en-GB" altLang="ko-KR" sz="2500" dirty="0" smtClean="0">
                <a:ea typeface="굴림" panose="020B0600000101010101" pitchFamily="34" charset="-127"/>
              </a:rPr>
              <a:t>for</a:t>
            </a:r>
            <a:r>
              <a:rPr lang="en-GB" altLang="en-US" sz="2500" dirty="0" smtClean="0"/>
              <a:t> designing generic components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 smtClean="0"/>
              <a:t>Refactoring</a:t>
            </a:r>
            <a:endParaRPr lang="en-GB" altLang="en-US" sz="2100" dirty="0"/>
          </a:p>
          <a:p>
            <a:pPr lvl="1">
              <a:lnSpc>
                <a:spcPct val="80000"/>
              </a:lnSpc>
            </a:pPr>
            <a:r>
              <a:rPr lang="en-GB" altLang="en-US" sz="2100" dirty="0"/>
              <a:t>Generalizing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altLang="en-US" sz="2500" dirty="0"/>
              <a:t>Definition 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i="1" dirty="0">
                <a:solidFill>
                  <a:srgbClr val="0070C0"/>
                </a:solidFill>
              </a:rPr>
              <a:t>Refactoring</a:t>
            </a:r>
            <a:r>
              <a:rPr lang="en-GB" altLang="en-US" sz="2100" dirty="0">
                <a:solidFill>
                  <a:srgbClr val="0070C0"/>
                </a:solidFill>
              </a:rPr>
              <a:t> </a:t>
            </a:r>
            <a:r>
              <a:rPr lang="en-GB" altLang="en-US" sz="2100" dirty="0"/>
              <a:t>means restructuring a program to improve its structure (e.g., to eliminate duplicate code segments) </a:t>
            </a:r>
            <a:r>
              <a:rPr lang="en-GB" altLang="en-US" sz="2100" i="1" dirty="0">
                <a:solidFill>
                  <a:srgbClr val="0070C0"/>
                </a:solidFill>
              </a:rPr>
              <a:t>without changing its functionality</a:t>
            </a:r>
          </a:p>
          <a:p>
            <a:pPr>
              <a:lnSpc>
                <a:spcPct val="80000"/>
              </a:lnSpc>
              <a:defRPr/>
            </a:pPr>
            <a:r>
              <a:rPr lang="en-GB" altLang="en-US" sz="2500" dirty="0"/>
              <a:t> Approach 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Identify code segment that implements the same logic (e.g., duplicate code)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GB" altLang="en-US" sz="2100" dirty="0"/>
              <a:t>	=&gt; Commonality and variability analysis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Capture the logic in a generic component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Restructure by replacing every occurrence of the code segment with a reference to the generic component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Refactoring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altLang="en-US" sz="2500" dirty="0"/>
              <a:t>Why? 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Hazardous for maintenance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Changes must be repeated everywhere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Some may be overlooked or forgotten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Thus, code segments can easily drift apart</a:t>
            </a:r>
          </a:p>
          <a:p>
            <a:pPr>
              <a:lnSpc>
                <a:spcPct val="80000"/>
              </a:lnSpc>
              <a:defRPr/>
            </a:pPr>
            <a:r>
              <a:rPr lang="en-GB" altLang="en-US" sz="2500" dirty="0"/>
              <a:t>Guidelines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>
                <a:solidFill>
                  <a:srgbClr val="0070C0"/>
                </a:solidFill>
              </a:rPr>
              <a:t>DRY</a:t>
            </a:r>
            <a:r>
              <a:rPr lang="en-GB" altLang="en-US" sz="2100" dirty="0"/>
              <a:t> (Don’t repeat yourself)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Rule of Three</a:t>
            </a:r>
          </a:p>
          <a:p>
            <a:pPr>
              <a:lnSpc>
                <a:spcPct val="80000"/>
              </a:lnSpc>
              <a:defRPr/>
            </a:pPr>
            <a:r>
              <a:rPr lang="en-GB" altLang="en-US" sz="2500" dirty="0"/>
              <a:t>Approach 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Refactoring by inheritance (use </a:t>
            </a:r>
            <a:r>
              <a:rPr lang="en-GB" altLang="en-US" sz="2100" dirty="0" err="1"/>
              <a:t>subclassing</a:t>
            </a:r>
            <a:r>
              <a:rPr lang="en-GB" altLang="en-US" sz="2100" dirty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sz="2100" dirty="0"/>
              <a:t>Refactoring by delegation (use composition)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Refactoring by Inheritance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552575" y="2756239"/>
            <a:ext cx="2690813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public class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A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void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m1()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}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86300" y="2756239"/>
            <a:ext cx="2690813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public class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B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void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m2()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}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9538" y="1921214"/>
            <a:ext cx="6437312" cy="51593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500" smtClean="0"/>
              <a:t>Sample code: any duplicate?</a:t>
            </a:r>
            <a:endParaRPr lang="en-GB" altLang="en-US" sz="21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Refactored Code</a:t>
            </a:r>
            <a:r>
              <a:rPr lang="en-GB" altLang="en-US" baseline="30000" dirty="0" smtClean="0"/>
              <a:t>*</a:t>
            </a:r>
            <a:endParaRPr lang="en-US" altLang="ko-KR" baseline="30000" dirty="0" smtClean="0">
              <a:ea typeface="굴림" panose="020B0600000101010101" pitchFamily="34" charset="-127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29769" y="1731963"/>
            <a:ext cx="3439504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abstract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class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C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b="1" dirty="0" smtClean="0"/>
              <a:t>protected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void</a:t>
            </a:r>
            <a:r>
              <a:rPr lang="en-GB" altLang="en-US" sz="1800" dirty="0" smtClean="0"/>
              <a:t> </a:t>
            </a:r>
            <a:r>
              <a:rPr lang="en-GB" altLang="en-US" sz="1800" dirty="0" err="1"/>
              <a:t>computeAll</a:t>
            </a:r>
            <a:r>
              <a:rPr lang="en-GB" altLang="en-US" sz="1800" dirty="0"/>
              <a:t>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}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4951379" y="1720850"/>
            <a:ext cx="3322671" cy="4662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class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A </a:t>
            </a:r>
            <a:r>
              <a:rPr lang="en-GB" altLang="en-US" sz="1800" b="1" dirty="0">
                <a:solidFill>
                  <a:srgbClr val="0070C0"/>
                </a:solidFill>
              </a:rPr>
              <a:t>extends</a:t>
            </a:r>
            <a:r>
              <a:rPr lang="en-GB" altLang="en-US" sz="1800" dirty="0">
                <a:solidFill>
                  <a:srgbClr val="0070C0"/>
                </a:solidFill>
              </a:rPr>
              <a:t> C</a:t>
            </a:r>
            <a:r>
              <a:rPr lang="en-GB" altLang="en-US" sz="1800" dirty="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void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m1()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</a:t>
            </a:r>
            <a:r>
              <a:rPr lang="en-GB" altLang="en-US" sz="1800" dirty="0" err="1">
                <a:solidFill>
                  <a:srgbClr val="0070C0"/>
                </a:solidFill>
              </a:rPr>
              <a:t>computeAll</a:t>
            </a:r>
            <a:r>
              <a:rPr lang="en-GB" altLang="en-US" sz="1800" dirty="0">
                <a:solidFill>
                  <a:srgbClr val="0070C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9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class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B </a:t>
            </a:r>
            <a:r>
              <a:rPr lang="en-GB" altLang="en-US" sz="1800" b="1" dirty="0">
                <a:solidFill>
                  <a:srgbClr val="0070C0"/>
                </a:solidFill>
              </a:rPr>
              <a:t>extends</a:t>
            </a:r>
            <a:r>
              <a:rPr lang="en-GB" altLang="en-US" sz="1800" dirty="0">
                <a:solidFill>
                  <a:srgbClr val="0070C0"/>
                </a:solidFill>
              </a:rPr>
              <a:t> C</a:t>
            </a:r>
            <a:r>
              <a:rPr lang="en-GB" altLang="en-US" sz="1800" dirty="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void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m2()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</a:t>
            </a:r>
            <a:r>
              <a:rPr lang="en-GB" altLang="en-US" sz="1800" dirty="0" err="1">
                <a:solidFill>
                  <a:srgbClr val="0070C0"/>
                </a:solidFill>
              </a:rPr>
              <a:t>computeAll</a:t>
            </a:r>
            <a:r>
              <a:rPr lang="en-GB" altLang="en-US" sz="1800" dirty="0">
                <a:solidFill>
                  <a:srgbClr val="0070C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}</a:t>
            </a:r>
            <a:endParaRPr lang="en-GB" altLang="en-US" sz="1600" dirty="0"/>
          </a:p>
        </p:txBody>
      </p:sp>
      <p:grpSp>
        <p:nvGrpSpPr>
          <p:cNvPr id="23558" name="Group 14"/>
          <p:cNvGrpSpPr>
            <a:grpSpLocks/>
          </p:cNvGrpSpPr>
          <p:nvPr/>
        </p:nvGrpSpPr>
        <p:grpSpPr bwMode="auto">
          <a:xfrm>
            <a:off x="2211388" y="3906838"/>
            <a:ext cx="1436687" cy="1244600"/>
            <a:chOff x="1740580" y="4037012"/>
            <a:chExt cx="1436512" cy="1245415"/>
          </a:xfrm>
        </p:grpSpPr>
        <p:sp>
          <p:nvSpPr>
            <p:cNvPr id="23560" name="TextBox 1"/>
            <p:cNvSpPr txBox="1">
              <a:spLocks noChangeArrowheads="1"/>
            </p:cNvSpPr>
            <p:nvPr/>
          </p:nvSpPr>
          <p:spPr bwMode="auto">
            <a:xfrm>
              <a:off x="2310740" y="4037012"/>
              <a:ext cx="29391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23561" name="TextBox 6"/>
            <p:cNvSpPr txBox="1">
              <a:spLocks noChangeArrowheads="1"/>
            </p:cNvSpPr>
            <p:nvPr/>
          </p:nvSpPr>
          <p:spPr bwMode="auto">
            <a:xfrm>
              <a:off x="1740580" y="4913095"/>
              <a:ext cx="29391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23562" name="TextBox 7"/>
            <p:cNvSpPr txBox="1">
              <a:spLocks noChangeArrowheads="1"/>
            </p:cNvSpPr>
            <p:nvPr/>
          </p:nvSpPr>
          <p:spPr bwMode="auto">
            <a:xfrm>
              <a:off x="2883178" y="4913095"/>
              <a:ext cx="29391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23563" name="Isosceles Triangle 2"/>
            <p:cNvSpPr>
              <a:spLocks noChangeArrowheads="1"/>
            </p:cNvSpPr>
            <p:nvPr/>
          </p:nvSpPr>
          <p:spPr bwMode="auto">
            <a:xfrm>
              <a:off x="2385516" y="4406344"/>
              <a:ext cx="155802" cy="237577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cxnSp>
          <p:nvCxnSpPr>
            <p:cNvPr id="23564" name="Straight Connector 4"/>
            <p:cNvCxnSpPr>
              <a:cxnSpLocks noChangeShapeType="1"/>
              <a:stCxn id="23563" idx="3"/>
            </p:cNvCxnSpPr>
            <p:nvPr/>
          </p:nvCxnSpPr>
          <p:spPr bwMode="auto">
            <a:xfrm flipH="1">
              <a:off x="2457697" y="4643921"/>
              <a:ext cx="5720" cy="1317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Elbow Connector 12"/>
            <p:cNvCxnSpPr>
              <a:cxnSpLocks noChangeShapeType="1"/>
              <a:stCxn id="23561" idx="0"/>
              <a:endCxn id="23562" idx="0"/>
            </p:cNvCxnSpPr>
            <p:nvPr/>
          </p:nvCxnSpPr>
          <p:spPr bwMode="auto">
            <a:xfrm rot="5400000" flipH="1" flipV="1">
              <a:off x="2458836" y="4341796"/>
              <a:ext cx="12700" cy="1142598"/>
            </a:xfrm>
            <a:prstGeom prst="bentConnector3">
              <a:avLst>
                <a:gd name="adj1" fmla="val 114544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9" name="TextBox 15"/>
          <p:cNvSpPr txBox="1">
            <a:spLocks noChangeArrowheads="1"/>
          </p:cNvSpPr>
          <p:nvPr/>
        </p:nvSpPr>
        <p:spPr bwMode="auto">
          <a:xfrm>
            <a:off x="1052513" y="5594350"/>
            <a:ext cx="37671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aseline="30000" dirty="0">
                <a:latin typeface="+mn-lt"/>
              </a:rPr>
              <a:t>*</a:t>
            </a:r>
            <a:r>
              <a:rPr lang="en-US" altLang="en-US" sz="1600" dirty="0">
                <a:latin typeface="+mn-lt"/>
              </a:rPr>
              <a:t>Use IDE like Eclipse to automate,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i.e., refactor &gt; extract &amp; move.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9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Exercise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89436" y="2902796"/>
            <a:ext cx="2836862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/>
              <a:t>public</a:t>
            </a:r>
            <a:r>
              <a:rPr lang="en-GB" altLang="en-US" sz="1600" dirty="0"/>
              <a:t> </a:t>
            </a:r>
            <a:r>
              <a:rPr lang="en-GB" altLang="en-US" sz="1600" b="1" dirty="0"/>
              <a:t>class</a:t>
            </a:r>
            <a:r>
              <a:rPr lang="en-GB" altLang="en-US" sz="1600" dirty="0"/>
              <a:t> Point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</a:t>
            </a:r>
            <a:r>
              <a:rPr lang="en-GB" altLang="en-US" sz="1600" b="1" dirty="0"/>
              <a:t>public</a:t>
            </a:r>
            <a:r>
              <a:rPr lang="en-GB" altLang="en-US" sz="1600" dirty="0"/>
              <a:t> Point(</a:t>
            </a:r>
            <a:r>
              <a:rPr lang="en-GB" altLang="en-US" sz="1600" b="1" dirty="0" err="1"/>
              <a:t>int</a:t>
            </a:r>
            <a:r>
              <a:rPr lang="en-GB" altLang="en-US" sz="1600" dirty="0"/>
              <a:t> x, </a:t>
            </a:r>
            <a:r>
              <a:rPr lang="en-GB" altLang="en-US" sz="1600" b="1" dirty="0" err="1"/>
              <a:t>int</a:t>
            </a:r>
            <a:r>
              <a:rPr lang="en-GB" altLang="en-US" sz="1600" dirty="0"/>
              <a:t> 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 </a:t>
            </a:r>
            <a:r>
              <a:rPr lang="en-GB" altLang="en-US" sz="1600" dirty="0" err="1"/>
              <a:t>this.x</a:t>
            </a:r>
            <a:r>
              <a:rPr lang="en-GB" altLang="en-US" sz="1600" dirty="0"/>
              <a:t>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 </a:t>
            </a:r>
            <a:r>
              <a:rPr lang="en-GB" altLang="en-US" sz="1600" dirty="0" err="1"/>
              <a:t>this.y</a:t>
            </a:r>
            <a:r>
              <a:rPr lang="en-GB" altLang="en-US" sz="1600" dirty="0"/>
              <a:t> =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</a:t>
            </a:r>
            <a:r>
              <a:rPr lang="en-GB" altLang="en-US" sz="1600" b="1" dirty="0"/>
              <a:t>protected</a:t>
            </a:r>
            <a:r>
              <a:rPr lang="en-GB" altLang="en-US" sz="1600" dirty="0"/>
              <a:t> </a:t>
            </a:r>
            <a:r>
              <a:rPr lang="en-GB" altLang="en-US" sz="1600" b="1" dirty="0" err="1"/>
              <a:t>int</a:t>
            </a:r>
            <a:r>
              <a:rPr lang="en-GB" altLang="en-US" sz="1600" dirty="0"/>
              <a:t> x,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// other code;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626298" y="2899621"/>
            <a:ext cx="4107166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/>
              <a:t>public</a:t>
            </a:r>
            <a:r>
              <a:rPr lang="en-GB" altLang="en-US" sz="1600" dirty="0"/>
              <a:t> </a:t>
            </a:r>
            <a:r>
              <a:rPr lang="en-GB" altLang="en-US" sz="1600" b="1" dirty="0"/>
              <a:t>class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ColoredPoint</a:t>
            </a:r>
            <a:r>
              <a:rPr lang="en-GB" altLang="en-US" sz="1600" dirty="0"/>
              <a:t> </a:t>
            </a:r>
            <a:r>
              <a:rPr lang="en-GB" altLang="en-US" sz="1600" b="1" dirty="0"/>
              <a:t>extends</a:t>
            </a:r>
            <a:r>
              <a:rPr lang="en-GB" altLang="en-US" sz="1600" dirty="0"/>
              <a:t> Point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</a:t>
            </a:r>
            <a:r>
              <a:rPr lang="en-GB" altLang="en-US" sz="1600" b="1" dirty="0"/>
              <a:t>public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ColoredPoint</a:t>
            </a:r>
            <a:r>
              <a:rPr lang="en-GB" altLang="en-US" sz="1600" dirty="0"/>
              <a:t>(</a:t>
            </a:r>
            <a:r>
              <a:rPr lang="en-GB" altLang="en-US" sz="1600" b="1" dirty="0" err="1"/>
              <a:t>int</a:t>
            </a:r>
            <a:r>
              <a:rPr lang="en-GB" altLang="en-US" sz="1600" dirty="0"/>
              <a:t> x, </a:t>
            </a:r>
            <a:r>
              <a:rPr lang="en-GB" altLang="en-US" sz="1600" b="1" dirty="0" err="1"/>
              <a:t>int</a:t>
            </a:r>
            <a:r>
              <a:rPr lang="en-GB" altLang="en-US" sz="1600" dirty="0"/>
              <a:t> y, </a:t>
            </a:r>
            <a:r>
              <a:rPr lang="en-GB" altLang="en-US" sz="1600" dirty="0" err="1"/>
              <a:t>Color</a:t>
            </a:r>
            <a:r>
              <a:rPr lang="en-GB" altLang="en-US" sz="1600" dirty="0"/>
              <a:t> c)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</a:t>
            </a:r>
            <a:r>
              <a:rPr lang="en-GB" altLang="en-US" sz="1600" dirty="0" err="1"/>
              <a:t>this.x</a:t>
            </a:r>
            <a:r>
              <a:rPr lang="en-GB" altLang="en-US" sz="1600" dirty="0"/>
              <a:t>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</a:t>
            </a:r>
            <a:r>
              <a:rPr lang="en-GB" altLang="en-US" sz="1600" dirty="0" err="1"/>
              <a:t>this.y</a:t>
            </a:r>
            <a:r>
              <a:rPr lang="en-GB" altLang="en-US" sz="1600" dirty="0"/>
              <a:t> =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</a:t>
            </a:r>
            <a:r>
              <a:rPr lang="en-GB" altLang="en-US" sz="1600" dirty="0" err="1"/>
              <a:t>this.c</a:t>
            </a:r>
            <a:r>
              <a:rPr lang="en-GB" altLang="en-US" sz="1600" dirty="0"/>
              <a:t> =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</a:t>
            </a:r>
            <a:r>
              <a:rPr lang="en-GB" altLang="en-US" sz="1600" b="1" dirty="0"/>
              <a:t>protected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Color</a:t>
            </a:r>
            <a:r>
              <a:rPr lang="en-GB" altLang="en-US" sz="1600" dirty="0"/>
              <a:t>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// other code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}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71961" y="1546225"/>
            <a:ext cx="6643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/>
              <a:t>Identify and remove duplicate code.</a:t>
            </a:r>
            <a:endParaRPr lang="en-US" altLang="ko-KR" sz="320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Refactoring by Delegation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392238" y="1720850"/>
            <a:ext cx="304641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/>
              <a:t>class</a:t>
            </a:r>
            <a:r>
              <a:rPr lang="en-GB" altLang="en-US" sz="1800" dirty="0"/>
              <a:t> Helper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void</a:t>
            </a:r>
            <a:r>
              <a:rPr lang="en-GB" altLang="en-US" sz="1800" dirty="0" smtClean="0"/>
              <a:t> </a:t>
            </a:r>
            <a:r>
              <a:rPr lang="en-GB" altLang="en-US" sz="1800" dirty="0" err="1"/>
              <a:t>computeAll</a:t>
            </a:r>
            <a:r>
              <a:rPr lang="en-GB" altLang="en-US" sz="1800" dirty="0"/>
              <a:t>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step3();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}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4924425" y="1720850"/>
            <a:ext cx="3167063" cy="4662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class </a:t>
            </a:r>
            <a:r>
              <a:rPr lang="en-GB" altLang="en-US" sz="1800" dirty="0"/>
              <a:t>A </a:t>
            </a:r>
            <a:r>
              <a:rPr lang="en-GB" altLang="en-US" sz="1800" dirty="0" smtClean="0"/>
              <a:t>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GB" altLang="en-US" sz="1800" dirty="0" smtClean="0"/>
              <a:t>  </a:t>
            </a:r>
            <a:r>
              <a:rPr lang="en-GB" altLang="en-US" sz="1800" b="1" dirty="0" smtClean="0"/>
              <a:t>private</a:t>
            </a:r>
            <a:r>
              <a:rPr lang="en-GB" altLang="en-US" sz="1800" dirty="0" smtClean="0"/>
              <a:t> </a:t>
            </a:r>
            <a:r>
              <a:rPr lang="en-GB" altLang="en-US" sz="1800" dirty="0">
                <a:solidFill>
                  <a:srgbClr val="0070C0"/>
                </a:solidFill>
              </a:rPr>
              <a:t>Helper </a:t>
            </a:r>
            <a:r>
              <a:rPr lang="en-GB" altLang="en-US" sz="1800" dirty="0" smtClean="0">
                <a:solidFill>
                  <a:srgbClr val="0070C0"/>
                </a:solidFill>
              </a:rPr>
              <a:t>h</a:t>
            </a:r>
            <a:r>
              <a:rPr lang="en-GB" altLang="en-US" sz="1800" dirty="0" smtClean="0"/>
              <a:t>;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void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m1()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</a:t>
            </a:r>
            <a:r>
              <a:rPr lang="en-GB" altLang="en-US" sz="1800" dirty="0" err="1">
                <a:solidFill>
                  <a:srgbClr val="0070C0"/>
                </a:solidFill>
              </a:rPr>
              <a:t>h.computeAll</a:t>
            </a:r>
            <a:r>
              <a:rPr lang="en-GB" altLang="en-US" sz="1800" dirty="0">
                <a:solidFill>
                  <a:srgbClr val="0070C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smtClean="0"/>
              <a:t>}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9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class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B </a:t>
            </a:r>
            <a:r>
              <a:rPr lang="en-GB" altLang="en-US" sz="1800" dirty="0" smtClean="0"/>
              <a:t>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GB" altLang="en-US" sz="1800" dirty="0"/>
              <a:t> 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private</a:t>
            </a:r>
            <a:r>
              <a:rPr lang="en-GB" altLang="en-US" sz="1800" dirty="0" smtClean="0"/>
              <a:t> </a:t>
            </a:r>
            <a:r>
              <a:rPr lang="en-GB" altLang="en-US" sz="1800" dirty="0" smtClean="0">
                <a:solidFill>
                  <a:srgbClr val="0070C0"/>
                </a:solidFill>
              </a:rPr>
              <a:t>Helper </a:t>
            </a:r>
            <a:r>
              <a:rPr lang="en-GB" altLang="en-US" sz="1800" dirty="0">
                <a:solidFill>
                  <a:srgbClr val="0070C0"/>
                </a:solidFill>
              </a:rPr>
              <a:t>h</a:t>
            </a:r>
            <a:r>
              <a:rPr lang="en-GB" altLang="en-US" sz="18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b="1" dirty="0" smtClean="0"/>
              <a:t>public</a:t>
            </a:r>
            <a:r>
              <a:rPr lang="en-GB" altLang="en-US" sz="1800" dirty="0" smtClean="0"/>
              <a:t> </a:t>
            </a:r>
            <a:r>
              <a:rPr lang="en-GB" altLang="en-US" sz="1800" b="1" dirty="0" smtClean="0"/>
              <a:t>void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m2()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</a:t>
            </a:r>
            <a:r>
              <a:rPr lang="en-GB" altLang="en-US" sz="1800" dirty="0" err="1">
                <a:solidFill>
                  <a:srgbClr val="0070C0"/>
                </a:solidFill>
              </a:rPr>
              <a:t>h.computeAll</a:t>
            </a:r>
            <a:r>
              <a:rPr lang="en-GB" altLang="en-US" sz="1800" dirty="0">
                <a:solidFill>
                  <a:srgbClr val="0070C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smtClean="0"/>
              <a:t>}</a:t>
            </a:r>
            <a:endParaRPr lang="en-GB" altLang="en-US" sz="1800" dirty="0"/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2998788" y="4545013"/>
            <a:ext cx="9906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Helper</a:t>
            </a:r>
          </a:p>
        </p:txBody>
      </p: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1762125" y="4224338"/>
            <a:ext cx="2936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24585" name="TextBox 9"/>
          <p:cNvSpPr txBox="1">
            <a:spLocks noChangeArrowheads="1"/>
          </p:cNvSpPr>
          <p:nvPr/>
        </p:nvSpPr>
        <p:spPr bwMode="auto">
          <a:xfrm>
            <a:off x="1762125" y="4914900"/>
            <a:ext cx="2936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B</a:t>
            </a:r>
          </a:p>
        </p:txBody>
      </p:sp>
      <p:cxnSp>
        <p:nvCxnSpPr>
          <p:cNvPr id="24586" name="Straight Arrow Connector 2"/>
          <p:cNvCxnSpPr>
            <a:cxnSpLocks noChangeShapeType="1"/>
            <a:stCxn id="24588" idx="3"/>
            <a:endCxn id="24583" idx="1"/>
          </p:cNvCxnSpPr>
          <p:nvPr/>
        </p:nvCxnSpPr>
        <p:spPr bwMode="auto">
          <a:xfrm>
            <a:off x="2301875" y="4397375"/>
            <a:ext cx="696913" cy="333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Arrow Connector 15"/>
          <p:cNvCxnSpPr>
            <a:cxnSpLocks noChangeShapeType="1"/>
            <a:stCxn id="24589" idx="3"/>
            <a:endCxn id="24583" idx="1"/>
          </p:cNvCxnSpPr>
          <p:nvPr/>
        </p:nvCxnSpPr>
        <p:spPr bwMode="auto">
          <a:xfrm flipV="1">
            <a:off x="2292350" y="4730750"/>
            <a:ext cx="706438" cy="37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Diamond 5"/>
          <p:cNvSpPr>
            <a:spLocks noChangeArrowheads="1"/>
          </p:cNvSpPr>
          <p:nvPr/>
        </p:nvSpPr>
        <p:spPr bwMode="auto">
          <a:xfrm>
            <a:off x="2066925" y="4330700"/>
            <a:ext cx="234950" cy="134938"/>
          </a:xfrm>
          <a:prstGeom prst="diamond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24589" name="Diamond 19"/>
          <p:cNvSpPr>
            <a:spLocks noChangeArrowheads="1"/>
          </p:cNvSpPr>
          <p:nvPr/>
        </p:nvSpPr>
        <p:spPr bwMode="auto">
          <a:xfrm>
            <a:off x="2055813" y="5038725"/>
            <a:ext cx="236537" cy="136525"/>
          </a:xfrm>
          <a:prstGeom prst="diamond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(Pair, 2 Mins)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the two techniques of refactoring</a:t>
            </a:r>
          </a:p>
          <a:p>
            <a:r>
              <a:rPr lang="en-US" dirty="0" smtClean="0"/>
              <a:t>Pros and cons?</a:t>
            </a:r>
          </a:p>
          <a:p>
            <a:r>
              <a:rPr lang="en-US" dirty="0" smtClean="0"/>
              <a:t>Which one to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vs.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different methods of code reuse</a:t>
            </a:r>
          </a:p>
          <a:p>
            <a:r>
              <a:rPr lang="en-US" dirty="0" smtClean="0"/>
              <a:t>Inheritance: </a:t>
            </a:r>
            <a:r>
              <a:rPr lang="en-US" dirty="0" smtClean="0">
                <a:solidFill>
                  <a:srgbClr val="0070C0"/>
                </a:solidFill>
              </a:rPr>
              <a:t>White/grey box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reuse</a:t>
            </a:r>
          </a:p>
          <a:p>
            <a:pPr lvl="1"/>
            <a:r>
              <a:rPr lang="en-US" dirty="0" smtClean="0"/>
              <a:t>Quick and easy to implement (less coding required)</a:t>
            </a:r>
          </a:p>
          <a:p>
            <a:pPr lvl="1"/>
            <a:r>
              <a:rPr lang="en-US" dirty="0" smtClean="0"/>
              <a:t>Poor encapsulation and fragile code (base and subclasses)</a:t>
            </a:r>
          </a:p>
          <a:p>
            <a:pPr lvl="1"/>
            <a:r>
              <a:rPr lang="en-US" dirty="0" smtClean="0"/>
              <a:t>Fixed at design time (can’t be changed at runtime)</a:t>
            </a:r>
          </a:p>
          <a:p>
            <a:r>
              <a:rPr lang="en-US" dirty="0" smtClean="0"/>
              <a:t>Delegation (or composition): </a:t>
            </a:r>
            <a:r>
              <a:rPr lang="en-US" dirty="0" smtClean="0">
                <a:solidFill>
                  <a:srgbClr val="0070C0"/>
                </a:solidFill>
              </a:rPr>
              <a:t>Black box reuse</a:t>
            </a:r>
          </a:p>
          <a:p>
            <a:pPr lvl="1"/>
            <a:r>
              <a:rPr lang="en-US" dirty="0"/>
              <a:t>Access through </a:t>
            </a:r>
            <a:r>
              <a:rPr lang="en-US" dirty="0" smtClean="0"/>
              <a:t>the defined interfaces (public methods)</a:t>
            </a:r>
            <a:endParaRPr lang="en-US" dirty="0"/>
          </a:p>
          <a:p>
            <a:pPr lvl="1"/>
            <a:r>
              <a:rPr lang="en-US" dirty="0"/>
              <a:t>Good encapsulation and </a:t>
            </a:r>
            <a:r>
              <a:rPr lang="en-US" dirty="0" smtClean="0"/>
              <a:t>less implementation dependencies</a:t>
            </a:r>
          </a:p>
          <a:p>
            <a:pPr lvl="1"/>
            <a:r>
              <a:rPr lang="en-US" dirty="0" smtClean="0"/>
              <a:t>Dynamic composition possible</a:t>
            </a:r>
            <a:endParaRPr lang="en-US" dirty="0"/>
          </a:p>
          <a:p>
            <a:pPr lvl="1"/>
            <a:r>
              <a:rPr lang="en-US" dirty="0" smtClean="0"/>
              <a:t>More objects, more effort, and careful interface design</a:t>
            </a:r>
          </a:p>
          <a:p>
            <a:r>
              <a:rPr lang="en-US" dirty="0" smtClean="0"/>
              <a:t>General guideline: Favor composition over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Examples of Reusable Code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847" y="1811338"/>
            <a:ext cx="7430378" cy="816248"/>
          </a:xfrm>
          <a:noFill/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GB" altLang="en-US" sz="2400" dirty="0" err="1" smtClean="0"/>
              <a:t>AnimationApplet</a:t>
            </a:r>
            <a:r>
              <a:rPr lang="en-GB" altLang="en-US" sz="2400" dirty="0" smtClean="0"/>
              <a:t>: Reusable class that supports the animation idiom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731924" y="3008915"/>
            <a:ext cx="1381125" cy="368300"/>
            <a:chOff x="1032" y="1640"/>
            <a:chExt cx="870" cy="232"/>
          </a:xfrm>
        </p:grpSpPr>
        <p:sp>
          <p:nvSpPr>
            <p:cNvPr id="26642" name="Text Box 5"/>
            <p:cNvSpPr txBox="1">
              <a:spLocks noChangeArrowheads="1"/>
            </p:cNvSpPr>
            <p:nvPr/>
          </p:nvSpPr>
          <p:spPr bwMode="auto">
            <a:xfrm>
              <a:off x="1226" y="1651"/>
              <a:ext cx="4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>
                  <a:ea typeface="굴림" panose="020B0600000101010101" pitchFamily="34" charset="-127"/>
                </a:rPr>
                <a:t>Applet</a:t>
              </a:r>
              <a:endParaRPr kumimoji="1" lang="en-US" altLang="ko-KR" sz="800" b="1">
                <a:ea typeface="굴림" panose="020B0600000101010101" pitchFamily="34" charset="-127"/>
              </a:endParaRPr>
            </a:p>
          </p:txBody>
        </p:sp>
        <p:sp>
          <p:nvSpPr>
            <p:cNvPr id="26643" name="Rectangle 6"/>
            <p:cNvSpPr>
              <a:spLocks noChangeArrowheads="1"/>
            </p:cNvSpPr>
            <p:nvPr/>
          </p:nvSpPr>
          <p:spPr bwMode="auto">
            <a:xfrm>
              <a:off x="1032" y="1640"/>
              <a:ext cx="870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527137" y="3988403"/>
            <a:ext cx="179863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ea typeface="굴림" panose="020B0600000101010101" pitchFamily="34" charset="-127"/>
              </a:rPr>
              <a:t>    </a:t>
            </a:r>
            <a:r>
              <a:rPr kumimoji="1" lang="en-US" altLang="ko-KR" sz="1400" b="1">
                <a:ea typeface="굴림" panose="020B0600000101010101" pitchFamily="34" charset="-127"/>
              </a:rPr>
              <a:t>AnimationApplet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ea typeface="굴림" panose="020B0600000101010101" pitchFamily="34" charset="-127"/>
              </a:rPr>
              <a:t>          {abstract}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ea typeface="굴림" panose="020B0600000101010101" pitchFamily="34" charset="-127"/>
              </a:rPr>
              <a:t># delay: int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ea typeface="굴림" panose="020B0600000101010101" pitchFamily="34" charset="-127"/>
              </a:rPr>
              <a:t># dim: Dimension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200"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ea typeface="굴림" panose="020B0600000101010101" pitchFamily="34" charset="-127"/>
              </a:rPr>
              <a:t>+ init()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ea typeface="굴림" panose="020B0600000101010101" pitchFamily="34" charset="-127"/>
              </a:rPr>
              <a:t>+ start()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ea typeface="굴림" panose="020B0600000101010101" pitchFamily="34" charset="-127"/>
              </a:rPr>
              <a:t>+ stop()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2452524" y="3943953"/>
            <a:ext cx="1951038" cy="1922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2450937" y="453609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 flipH="1">
            <a:off x="3430424" y="3534378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AutoShape 12"/>
          <p:cNvSpPr>
            <a:spLocks noChangeArrowheads="1"/>
          </p:cNvSpPr>
          <p:nvPr/>
        </p:nvSpPr>
        <p:spPr bwMode="auto">
          <a:xfrm rot="10800000" flipH="1" flipV="1">
            <a:off x="3346287" y="3391503"/>
            <a:ext cx="163512" cy="1333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26635" name="Line 18"/>
          <p:cNvSpPr>
            <a:spLocks noChangeShapeType="1"/>
          </p:cNvSpPr>
          <p:nvPr/>
        </p:nvSpPr>
        <p:spPr bwMode="auto">
          <a:xfrm>
            <a:off x="2447762" y="5110765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Freeform 22"/>
          <p:cNvSpPr>
            <a:spLocks/>
          </p:cNvSpPr>
          <p:nvPr/>
        </p:nvSpPr>
        <p:spPr bwMode="auto">
          <a:xfrm>
            <a:off x="4409912" y="4075715"/>
            <a:ext cx="255587" cy="127000"/>
          </a:xfrm>
          <a:custGeom>
            <a:avLst/>
            <a:gdLst>
              <a:gd name="T0" fmla="*/ 0 w 161"/>
              <a:gd name="T1" fmla="*/ 2147483646 h 80"/>
              <a:gd name="T2" fmla="*/ 2147483646 w 161"/>
              <a:gd name="T3" fmla="*/ 0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0 w 161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0" y="40"/>
                </a:moveTo>
                <a:lnTo>
                  <a:pt x="81" y="0"/>
                </a:lnTo>
                <a:lnTo>
                  <a:pt x="161" y="40"/>
                </a:lnTo>
                <a:lnTo>
                  <a:pt x="81" y="80"/>
                </a:lnTo>
                <a:lnTo>
                  <a:pt x="0" y="40"/>
                </a:lnTo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7" name="Group 24"/>
          <p:cNvGrpSpPr>
            <a:grpSpLocks/>
          </p:cNvGrpSpPr>
          <p:nvPr/>
        </p:nvGrpSpPr>
        <p:grpSpPr bwMode="auto">
          <a:xfrm>
            <a:off x="5316053" y="3945540"/>
            <a:ext cx="1512363" cy="368300"/>
            <a:chOff x="1032" y="1640"/>
            <a:chExt cx="870" cy="232"/>
          </a:xfrm>
        </p:grpSpPr>
        <p:sp>
          <p:nvSpPr>
            <p:cNvPr id="26640" name="Text Box 25"/>
            <p:cNvSpPr txBox="1">
              <a:spLocks noChangeArrowheads="1"/>
            </p:cNvSpPr>
            <p:nvPr/>
          </p:nvSpPr>
          <p:spPr bwMode="auto">
            <a:xfrm>
              <a:off x="1048" y="1651"/>
              <a:ext cx="8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000" b="1" dirty="0" err="1" smtClean="0">
                  <a:ea typeface="굴림" panose="020B0600000101010101" pitchFamily="34" charset="-127"/>
                </a:rPr>
                <a:t>javax.Swing.</a:t>
              </a:r>
              <a:r>
                <a:rPr kumimoji="1" lang="en-US" altLang="ko-KR" sz="1400" b="1" dirty="0" err="1" smtClean="0">
                  <a:ea typeface="굴림" panose="020B0600000101010101" pitchFamily="34" charset="-127"/>
                </a:rPr>
                <a:t>Timer</a:t>
              </a:r>
              <a:endParaRPr kumimoji="1" lang="en-US" altLang="ko-KR" sz="800" b="1" dirty="0">
                <a:ea typeface="굴림" panose="020B0600000101010101" pitchFamily="34" charset="-127"/>
              </a:endParaRPr>
            </a:p>
          </p:txBody>
        </p:sp>
        <p:sp>
          <p:nvSpPr>
            <p:cNvPr id="26641" name="Rectangle 26"/>
            <p:cNvSpPr>
              <a:spLocks noChangeArrowheads="1"/>
            </p:cNvSpPr>
            <p:nvPr/>
          </p:nvSpPr>
          <p:spPr bwMode="auto">
            <a:xfrm>
              <a:off x="1032" y="1640"/>
              <a:ext cx="870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26638" name="Text Box 28"/>
          <p:cNvSpPr txBox="1">
            <a:spLocks noChangeArrowheads="1"/>
          </p:cNvSpPr>
          <p:nvPr/>
        </p:nvSpPr>
        <p:spPr bwMode="auto">
          <a:xfrm>
            <a:off x="4795539" y="3767537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timer</a:t>
            </a:r>
          </a:p>
        </p:txBody>
      </p:sp>
      <p:sp>
        <p:nvSpPr>
          <p:cNvPr id="26639" name="Line 29"/>
          <p:cNvSpPr>
            <a:spLocks noChangeShapeType="1"/>
          </p:cNvSpPr>
          <p:nvPr/>
        </p:nvSpPr>
        <p:spPr bwMode="auto">
          <a:xfrm rot="16200000" flipH="1">
            <a:off x="4989350" y="3812190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 flipV="1">
            <a:off x="4758097" y="5006836"/>
            <a:ext cx="2936481" cy="311285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625" y="5016565"/>
            <a:ext cx="305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imer = new Timer(delay, e -&gt; repaint())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32676" y="5358375"/>
            <a:ext cx="1082540" cy="307777"/>
            <a:chOff x="5424792" y="5201055"/>
            <a:chExt cx="1082540" cy="307777"/>
          </a:xfrm>
        </p:grpSpPr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 flipV="1">
              <a:off x="5467992" y="5243209"/>
              <a:ext cx="1020357" cy="262646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792" y="5201055"/>
              <a:ext cx="1082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timer.start</a:t>
              </a:r>
              <a:r>
                <a:rPr lang="en-US" sz="1400" dirty="0" smtClean="0"/>
                <a:t>()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30215" y="5726684"/>
            <a:ext cx="1057073" cy="307777"/>
            <a:chOff x="5489643" y="5693923"/>
            <a:chExt cx="1057073" cy="307777"/>
          </a:xfrm>
        </p:grpSpPr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 flipV="1">
              <a:off x="5532844" y="5736077"/>
              <a:ext cx="1013872" cy="262646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9643" y="5693923"/>
              <a:ext cx="1034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timer.stop</a:t>
              </a:r>
              <a:r>
                <a:rPr lang="en-US" sz="1400" dirty="0" smtClean="0"/>
                <a:t>()</a:t>
              </a:r>
              <a:endParaRPr lang="en-US" sz="1400" dirty="0"/>
            </a:p>
          </p:txBody>
        </p:sp>
      </p:grp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3310759" y="5170454"/>
            <a:ext cx="1413866" cy="13727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1"/>
          </p:cNvCxnSpPr>
          <p:nvPr/>
        </p:nvCxnSpPr>
        <p:spPr>
          <a:xfrm flipH="1" flipV="1">
            <a:off x="3310759" y="5507421"/>
            <a:ext cx="1421917" cy="484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 flipV="1">
            <a:off x="3321269" y="5738649"/>
            <a:ext cx="1408946" cy="14192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Design pattern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Reusable component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Template method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Strategy pattern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Factory pattern</a:t>
            </a:r>
            <a:endParaRPr lang="ko-KR" altLang="en-US" dirty="0"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Animation Applet (Cont.)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725" y="1989138"/>
            <a:ext cx="7646276" cy="1285875"/>
          </a:xfrm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Refactoring the </a:t>
            </a:r>
            <a:r>
              <a:rPr lang="en-GB" altLang="en-US" dirty="0" err="1" smtClean="0"/>
              <a:t>DigitalClock</a:t>
            </a:r>
            <a:r>
              <a:rPr lang="en-GB" altLang="en-US" dirty="0" smtClean="0"/>
              <a:t> applet to use the animation applet class.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738148" y="3880673"/>
            <a:ext cx="1952625" cy="1370012"/>
            <a:chOff x="2669" y="1557"/>
            <a:chExt cx="1230" cy="997"/>
          </a:xfrm>
        </p:grpSpPr>
        <p:sp>
          <p:nvSpPr>
            <p:cNvPr id="29710" name="Text Box 5"/>
            <p:cNvSpPr txBox="1">
              <a:spLocks noChangeArrowheads="1"/>
            </p:cNvSpPr>
            <p:nvPr/>
          </p:nvSpPr>
          <p:spPr bwMode="auto">
            <a:xfrm>
              <a:off x="2674" y="1582"/>
              <a:ext cx="1009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        </a:t>
              </a:r>
              <a:r>
                <a:rPr kumimoji="1" lang="en-US" altLang="ko-KR" sz="1400" b="1">
                  <a:ea typeface="굴림" panose="020B0600000101010101" pitchFamily="34" charset="-127"/>
                </a:rPr>
                <a:t>DigitalClock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init()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start()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stop()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paint()</a:t>
              </a:r>
            </a:p>
          </p:txBody>
        </p:sp>
        <p:sp>
          <p:nvSpPr>
            <p:cNvPr id="29711" name="Rectangle 6"/>
            <p:cNvSpPr>
              <a:spLocks noChangeArrowheads="1"/>
            </p:cNvSpPr>
            <p:nvPr/>
          </p:nvSpPr>
          <p:spPr bwMode="auto">
            <a:xfrm>
              <a:off x="2669" y="1557"/>
              <a:ext cx="1229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29712" name="Line 7"/>
            <p:cNvSpPr>
              <a:spLocks noChangeShapeType="1"/>
            </p:cNvSpPr>
            <p:nvPr/>
          </p:nvSpPr>
          <p:spPr bwMode="auto">
            <a:xfrm>
              <a:off x="2675" y="1786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18551" y="3684917"/>
            <a:ext cx="1957387" cy="1847850"/>
            <a:chOff x="3135" y="2063"/>
            <a:chExt cx="1233" cy="1164"/>
          </a:xfrm>
        </p:grpSpPr>
        <p:sp>
          <p:nvSpPr>
            <p:cNvPr id="29703" name="Text Box 9"/>
            <p:cNvSpPr txBox="1">
              <a:spLocks noChangeArrowheads="1"/>
            </p:cNvSpPr>
            <p:nvPr/>
          </p:nvSpPr>
          <p:spPr bwMode="auto">
            <a:xfrm>
              <a:off x="3140" y="2794"/>
              <a:ext cx="100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FF"/>
                  </a:solidFill>
                  <a:ea typeface="굴림" panose="020B0600000101010101" pitchFamily="34" charset="-127"/>
                </a:rPr>
                <a:t>        </a:t>
              </a:r>
              <a:r>
                <a:rPr kumimoji="1" lang="en-US" altLang="ko-KR" sz="1400" b="1">
                  <a:solidFill>
                    <a:srgbClr val="0000FF"/>
                  </a:solidFill>
                  <a:ea typeface="굴림" panose="020B0600000101010101" pitchFamily="34" charset="-127"/>
                </a:rPr>
                <a:t>DigitalClock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solidFill>
                  <a:srgbClr val="0000FF"/>
                </a:solidFill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FF"/>
                  </a:solidFill>
                  <a:ea typeface="굴림" panose="020B0600000101010101" pitchFamily="34" charset="-127"/>
                </a:rPr>
                <a:t>paint()</a:t>
              </a:r>
            </a:p>
          </p:txBody>
        </p:sp>
        <p:sp>
          <p:nvSpPr>
            <p:cNvPr id="29704" name="Rectangle 10"/>
            <p:cNvSpPr>
              <a:spLocks noChangeArrowheads="1"/>
            </p:cNvSpPr>
            <p:nvPr/>
          </p:nvSpPr>
          <p:spPr bwMode="auto">
            <a:xfrm>
              <a:off x="3135" y="2769"/>
              <a:ext cx="1229" cy="45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29705" name="Line 11"/>
            <p:cNvSpPr>
              <a:spLocks noChangeShapeType="1"/>
            </p:cNvSpPr>
            <p:nvPr/>
          </p:nvSpPr>
          <p:spPr bwMode="auto">
            <a:xfrm>
              <a:off x="3141" y="2998"/>
              <a:ext cx="122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12"/>
            <p:cNvSpPr>
              <a:spLocks noChangeShapeType="1"/>
            </p:cNvSpPr>
            <p:nvPr/>
          </p:nvSpPr>
          <p:spPr bwMode="auto">
            <a:xfrm>
              <a:off x="3755" y="2353"/>
              <a:ext cx="0" cy="40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AutoShape 13"/>
            <p:cNvSpPr>
              <a:spLocks noChangeArrowheads="1"/>
            </p:cNvSpPr>
            <p:nvPr/>
          </p:nvSpPr>
          <p:spPr bwMode="auto">
            <a:xfrm>
              <a:off x="3718" y="2293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29708" name="Text Box 14"/>
            <p:cNvSpPr txBox="1">
              <a:spLocks noChangeArrowheads="1"/>
            </p:cNvSpPr>
            <p:nvPr/>
          </p:nvSpPr>
          <p:spPr bwMode="auto">
            <a:xfrm>
              <a:off x="3242" y="2074"/>
              <a:ext cx="10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rgbClr val="0000FF"/>
                  </a:solidFill>
                  <a:ea typeface="굴림" panose="020B0600000101010101" pitchFamily="34" charset="-127"/>
                </a:rPr>
                <a:t>AnimationApplet</a:t>
              </a:r>
              <a:endParaRPr kumimoji="1" lang="en-US" altLang="ko-KR" sz="800" b="1">
                <a:solidFill>
                  <a:srgbClr val="0000FF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29709" name="Rectangle 15"/>
            <p:cNvSpPr>
              <a:spLocks noChangeArrowheads="1"/>
            </p:cNvSpPr>
            <p:nvPr/>
          </p:nvSpPr>
          <p:spPr bwMode="auto">
            <a:xfrm>
              <a:off x="3140" y="2063"/>
              <a:ext cx="1228" cy="23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4267200" y="4550979"/>
            <a:ext cx="473393" cy="17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36" y="1690689"/>
            <a:ext cx="6289342" cy="43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</a:t>
            </a:r>
            <a:r>
              <a:rPr lang="en-GB" altLang="en-US" dirty="0"/>
              <a:t>Double-Buffered Animation</a:t>
            </a:r>
            <a:br>
              <a:rPr lang="en-GB" altLang="en-US" dirty="0"/>
            </a:br>
            <a:r>
              <a:rPr lang="en-GB" altLang="en-US" dirty="0"/>
              <a:t>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96858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dirty="0"/>
              <a:t>Reusable class that supports double-buffered animation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286375" y="2963863"/>
            <a:ext cx="1381125" cy="368300"/>
            <a:chOff x="1032" y="1640"/>
            <a:chExt cx="870" cy="23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226" y="1651"/>
              <a:ext cx="4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>
                  <a:ea typeface="굴림" panose="020B0600000101010101" pitchFamily="34" charset="-127"/>
                </a:rPr>
                <a:t>Applet</a:t>
              </a:r>
              <a:endParaRPr kumimoji="1" lang="en-US" altLang="ko-KR" sz="800" b="1">
                <a:ea typeface="굴림" panose="020B0600000101010101" pitchFamily="34" charset="-127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32" y="1640"/>
              <a:ext cx="870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5984875" y="3432175"/>
            <a:ext cx="1588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5924550" y="3333750"/>
            <a:ext cx="117475" cy="101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206925" y="3848101"/>
            <a:ext cx="2049766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 </a:t>
            </a:r>
            <a:r>
              <a:rPr kumimoji="1" lang="en-US" altLang="ko-KR" sz="1400" b="1" dirty="0" err="1">
                <a:ea typeface="굴림" panose="020B0600000101010101" pitchFamily="34" charset="-127"/>
              </a:rPr>
              <a:t>DBAnimationApplet</a:t>
            </a:r>
            <a:endParaRPr kumimoji="1" lang="en-US" altLang="ko-KR" sz="1400" b="1" dirty="0"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 dirty="0">
                <a:ea typeface="굴림" panose="020B0600000101010101" pitchFamily="34" charset="-127"/>
              </a:rPr>
              <a:t>         </a:t>
            </a:r>
            <a:r>
              <a:rPr kumimoji="1" lang="en-US" altLang="ko-KR" sz="1400" dirty="0">
                <a:ea typeface="굴림" panose="020B0600000101010101" pitchFamily="34" charset="-127"/>
              </a:rPr>
              <a:t>{abstract}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ko-KR" sz="1400" dirty="0" smtClean="0">
                <a:ea typeface="굴림" panose="020B0600000101010101" pitchFamily="34" charset="-127"/>
              </a:rPr>
              <a:t>+</a:t>
            </a:r>
            <a:r>
              <a:rPr kumimoji="1" lang="en-US" altLang="ko-KR" sz="1400" dirty="0" err="1" smtClean="0">
                <a:ea typeface="굴림" panose="020B0600000101010101" pitchFamily="34" charset="-127"/>
              </a:rPr>
              <a:t>init</a:t>
            </a:r>
            <a:r>
              <a:rPr kumimoji="1" lang="en-US" altLang="ko-KR" sz="1400" dirty="0">
                <a:ea typeface="굴림" panose="020B0600000101010101" pitchFamily="34" charset="-127"/>
              </a:rPr>
              <a:t>() {final</a:t>
            </a:r>
            <a:r>
              <a:rPr kumimoji="1" lang="en-US" altLang="ko-KR" sz="1400" dirty="0" smtClean="0">
                <a:ea typeface="굴림" panose="020B0600000101010101" pitchFamily="34" charset="-127"/>
              </a:rPr>
              <a:t>}</a:t>
            </a:r>
            <a:endParaRPr kumimoji="1" lang="en-US" altLang="ko-KR" sz="14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smtClean="0">
                <a:ea typeface="굴림" panose="020B0600000101010101" pitchFamily="34" charset="-127"/>
              </a:rPr>
              <a:t>#</a:t>
            </a:r>
            <a:r>
              <a:rPr kumimoji="1" lang="en-US" altLang="ko-KR" sz="1400" dirty="0" err="1" smtClean="0">
                <a:ea typeface="굴림" panose="020B0600000101010101" pitchFamily="34" charset="-127"/>
              </a:rPr>
              <a:t>initAnimation</a:t>
            </a:r>
            <a:r>
              <a:rPr kumimoji="1" lang="en-US" altLang="ko-KR" sz="1400" dirty="0" smtClean="0">
                <a:ea typeface="굴림" panose="020B0600000101010101" pitchFamily="34" charset="-127"/>
              </a:rPr>
              <a:t>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smtClean="0">
                <a:ea typeface="굴림" panose="020B0600000101010101" pitchFamily="34" charset="-127"/>
              </a:rPr>
              <a:t>+update() {final}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smtClean="0">
                <a:ea typeface="굴림" panose="020B0600000101010101" pitchFamily="34" charset="-127"/>
              </a:rPr>
              <a:t>+paint() {final}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smtClean="0">
                <a:ea typeface="굴림" panose="020B0600000101010101" pitchFamily="34" charset="-127"/>
              </a:rPr>
              <a:t>#</a:t>
            </a:r>
            <a:r>
              <a:rPr kumimoji="1" lang="en-US" altLang="ko-KR" sz="1400" dirty="0" err="1" smtClean="0">
                <a:ea typeface="굴림" panose="020B0600000101010101" pitchFamily="34" charset="-127"/>
              </a:rPr>
              <a:t>paintFrame</a:t>
            </a:r>
            <a:r>
              <a:rPr kumimoji="1" lang="en-US" altLang="ko-KR" sz="1400" dirty="0">
                <a:ea typeface="굴림" panose="020B0600000101010101" pitchFamily="34" charset="-127"/>
              </a:rPr>
              <a:t>() {abstract}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198373" y="3808413"/>
            <a:ext cx="2101859" cy="179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2196663" y="4405313"/>
            <a:ext cx="20933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25"/>
          <p:cNvGrpSpPr>
            <a:grpSpLocks/>
          </p:cNvGrpSpPr>
          <p:nvPr/>
        </p:nvGrpSpPr>
        <p:grpSpPr bwMode="auto">
          <a:xfrm flipH="1">
            <a:off x="4313840" y="4068763"/>
            <a:ext cx="811213" cy="104775"/>
            <a:chOff x="702" y="1753"/>
            <a:chExt cx="511" cy="66"/>
          </a:xfrm>
        </p:grpSpPr>
        <p:sp>
          <p:nvSpPr>
            <p:cNvPr id="15" name="Line 18"/>
            <p:cNvSpPr>
              <a:spLocks noChangeShapeType="1"/>
            </p:cNvSpPr>
            <p:nvPr/>
          </p:nvSpPr>
          <p:spPr bwMode="auto">
            <a:xfrm rot="16200000" flipH="1">
              <a:off x="990" y="1559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 rot="16200000" flipH="1">
              <a:off x="700" y="1755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5133975" y="3814763"/>
            <a:ext cx="1679575" cy="587375"/>
            <a:chOff x="741" y="3218"/>
            <a:chExt cx="1058" cy="370"/>
          </a:xfrm>
        </p:grpSpPr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757" y="3231"/>
              <a:ext cx="10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>
                  <a:ea typeface="굴림" panose="020B0600000101010101" pitchFamily="34" charset="-127"/>
                </a:rPr>
                <a:t>AnimationApplet</a:t>
              </a:r>
            </a:p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{abstract}</a:t>
              </a:r>
              <a:endParaRPr kumimoji="1" lang="en-US" altLang="ko-KR" sz="800">
                <a:ea typeface="굴림" panose="020B0600000101010101" pitchFamily="34" charset="-127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741" y="3218"/>
              <a:ext cx="1058" cy="3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grpSp>
        <p:nvGrpSpPr>
          <p:cNvPr id="20" name="Group 27"/>
          <p:cNvGrpSpPr>
            <a:grpSpLocks/>
          </p:cNvGrpSpPr>
          <p:nvPr/>
        </p:nvGrpSpPr>
        <p:grpSpPr bwMode="auto">
          <a:xfrm>
            <a:off x="5232400" y="4732338"/>
            <a:ext cx="1381125" cy="368300"/>
            <a:chOff x="1032" y="1640"/>
            <a:chExt cx="870" cy="232"/>
          </a:xfrm>
        </p:grpSpPr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1238" y="1651"/>
              <a:ext cx="4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>
                  <a:ea typeface="굴림" panose="020B0600000101010101" pitchFamily="34" charset="-127"/>
                </a:rPr>
                <a:t>Image</a:t>
              </a:r>
              <a:endParaRPr kumimoji="1" lang="en-US" altLang="ko-KR" sz="800" b="1">
                <a:ea typeface="굴림" panose="020B0600000101010101" pitchFamily="34" charset="-127"/>
              </a:endParaRP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1032" y="1640"/>
              <a:ext cx="870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5230813" y="5218113"/>
            <a:ext cx="1381125" cy="368300"/>
            <a:chOff x="1032" y="1640"/>
            <a:chExt cx="870" cy="232"/>
          </a:xfrm>
        </p:grpSpPr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158" y="1651"/>
              <a:ext cx="6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>
                  <a:ea typeface="굴림" panose="020B0600000101010101" pitchFamily="34" charset="-127"/>
                </a:rPr>
                <a:t>Graphics</a:t>
              </a:r>
              <a:endParaRPr kumimoji="1" lang="en-US" altLang="ko-KR" sz="800" b="1">
                <a:ea typeface="굴림" panose="020B0600000101010101" pitchFamily="34" charset="-127"/>
              </a:endParaRP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1032" y="1640"/>
              <a:ext cx="870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26" name="Freeform 33"/>
          <p:cNvSpPr>
            <a:spLocks/>
          </p:cNvSpPr>
          <p:nvPr/>
        </p:nvSpPr>
        <p:spPr bwMode="auto">
          <a:xfrm>
            <a:off x="4330700" y="4879975"/>
            <a:ext cx="255588" cy="127000"/>
          </a:xfrm>
          <a:custGeom>
            <a:avLst/>
            <a:gdLst>
              <a:gd name="T0" fmla="*/ 0 w 161"/>
              <a:gd name="T1" fmla="*/ 2147483646 h 80"/>
              <a:gd name="T2" fmla="*/ 2147483646 w 161"/>
              <a:gd name="T3" fmla="*/ 0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0 w 161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0" y="40"/>
                </a:moveTo>
                <a:lnTo>
                  <a:pt x="81" y="0"/>
                </a:lnTo>
                <a:lnTo>
                  <a:pt x="161" y="40"/>
                </a:lnTo>
                <a:lnTo>
                  <a:pt x="81" y="80"/>
                </a:lnTo>
                <a:lnTo>
                  <a:pt x="0" y="40"/>
                </a:lnTo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4570413" y="4581525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 rot="16200000" flipH="1">
            <a:off x="4910138" y="4616450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6"/>
          <p:cNvSpPr>
            <a:spLocks/>
          </p:cNvSpPr>
          <p:nvPr/>
        </p:nvSpPr>
        <p:spPr bwMode="auto">
          <a:xfrm>
            <a:off x="4329113" y="5340350"/>
            <a:ext cx="255587" cy="127000"/>
          </a:xfrm>
          <a:custGeom>
            <a:avLst/>
            <a:gdLst>
              <a:gd name="T0" fmla="*/ 0 w 161"/>
              <a:gd name="T1" fmla="*/ 2147483646 h 80"/>
              <a:gd name="T2" fmla="*/ 2147483646 w 161"/>
              <a:gd name="T3" fmla="*/ 0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0 w 161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0" y="40"/>
                </a:moveTo>
                <a:lnTo>
                  <a:pt x="81" y="0"/>
                </a:lnTo>
                <a:lnTo>
                  <a:pt x="161" y="40"/>
                </a:lnTo>
                <a:lnTo>
                  <a:pt x="81" y="80"/>
                </a:lnTo>
                <a:lnTo>
                  <a:pt x="0" y="40"/>
                </a:lnTo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4357688" y="506412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offScreen</a:t>
            </a: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rot="16200000" flipH="1">
            <a:off x="4908551" y="5076825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27" y="431226"/>
            <a:ext cx="6278985" cy="57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Sample Code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323048" y="1786808"/>
            <a:ext cx="6550025" cy="3025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70C0"/>
                </a:solidFill>
              </a:rPr>
              <a:t>final</a:t>
            </a:r>
            <a:r>
              <a:rPr lang="en-GB" altLang="en-US" sz="1600" dirty="0">
                <a:solidFill>
                  <a:srgbClr val="0070C0"/>
                </a:solidFill>
              </a:rPr>
              <a:t> </a:t>
            </a:r>
            <a:r>
              <a:rPr lang="en-GB" altLang="en-US" sz="1600" b="1" dirty="0"/>
              <a:t>public</a:t>
            </a:r>
            <a:r>
              <a:rPr lang="en-GB" altLang="en-US" sz="1600" dirty="0"/>
              <a:t> </a:t>
            </a:r>
            <a:r>
              <a:rPr lang="en-GB" altLang="en-US" sz="1600" b="1" dirty="0"/>
              <a:t>void</a:t>
            </a:r>
            <a:r>
              <a:rPr lang="en-GB" altLang="en-US" sz="1600" dirty="0"/>
              <a:t> update(Graphics g)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</a:t>
            </a:r>
            <a:r>
              <a:rPr lang="en-GB" altLang="en-US" sz="1600" b="1" dirty="0"/>
              <a:t>if</a:t>
            </a:r>
            <a:r>
              <a:rPr lang="en-GB" altLang="en-US" sz="1600" dirty="0"/>
              <a:t> (</a:t>
            </a:r>
            <a:r>
              <a:rPr lang="en-GB" altLang="en-US" sz="1600" dirty="0" err="1"/>
              <a:t>doubleBuffered</a:t>
            </a:r>
            <a:r>
              <a:rPr lang="en-GB" altLang="en-US" sz="1600" dirty="0"/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 </a:t>
            </a:r>
            <a:r>
              <a:rPr lang="en-GB" altLang="en-US" sz="1600" dirty="0" err="1"/>
              <a:t>paintFrame</a:t>
            </a:r>
            <a:r>
              <a:rPr lang="en-GB" altLang="en-US" sz="1600" dirty="0"/>
              <a:t>(</a:t>
            </a:r>
            <a:r>
              <a:rPr lang="en-GB" altLang="en-US" sz="1600" dirty="0" err="1"/>
              <a:t>offscreen</a:t>
            </a:r>
            <a:r>
              <a:rPr lang="en-GB" altLang="en-US" sz="16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 </a:t>
            </a:r>
            <a:r>
              <a:rPr lang="en-GB" altLang="en-US" sz="1600" dirty="0" err="1"/>
              <a:t>g.drawImage</a:t>
            </a:r>
            <a:r>
              <a:rPr lang="en-GB" altLang="en-US" sz="1600" dirty="0"/>
              <a:t>(image, 0, 0, this);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} </a:t>
            </a:r>
            <a:r>
              <a:rPr lang="en-GB" altLang="en-US" sz="1600" b="1" dirty="0"/>
              <a:t>else</a:t>
            </a:r>
            <a:r>
              <a:rPr lang="en-GB" altLang="en-US" sz="1600" dirty="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 </a:t>
            </a:r>
            <a:r>
              <a:rPr lang="en-GB" altLang="en-US" sz="1600" dirty="0" err="1"/>
              <a:t>paintFrame</a:t>
            </a:r>
            <a:r>
              <a:rPr lang="en-GB" altLang="en-US" sz="1600" dirty="0"/>
              <a:t>(g);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70C0"/>
                </a:solidFill>
              </a:rPr>
              <a:t>final</a:t>
            </a:r>
            <a:r>
              <a:rPr lang="en-GB" altLang="en-US" sz="1600" dirty="0">
                <a:solidFill>
                  <a:srgbClr val="0070C0"/>
                </a:solidFill>
              </a:rPr>
              <a:t> </a:t>
            </a:r>
            <a:r>
              <a:rPr lang="en-GB" altLang="en-US" sz="1600" b="1" dirty="0"/>
              <a:t>public</a:t>
            </a:r>
            <a:r>
              <a:rPr lang="en-GB" altLang="en-US" sz="1600" dirty="0"/>
              <a:t> </a:t>
            </a:r>
            <a:r>
              <a:rPr lang="en-GB" altLang="en-US" sz="1600" b="1" dirty="0"/>
              <a:t>void</a:t>
            </a:r>
            <a:r>
              <a:rPr lang="en-GB" altLang="en-US" sz="1600" dirty="0"/>
              <a:t> paint(Graphics g)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update(g);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>
                <a:solidFill>
                  <a:srgbClr val="0070C0"/>
                </a:solidFill>
              </a:rPr>
              <a:t>protected</a:t>
            </a:r>
            <a:r>
              <a:rPr lang="en-GB" altLang="en-US" sz="1600" dirty="0">
                <a:solidFill>
                  <a:srgbClr val="0070C0"/>
                </a:solidFill>
              </a:rPr>
              <a:t> </a:t>
            </a:r>
            <a:r>
              <a:rPr lang="en-GB" altLang="en-US" sz="1600" b="1" dirty="0">
                <a:solidFill>
                  <a:srgbClr val="0070C0"/>
                </a:solidFill>
              </a:rPr>
              <a:t>abstract</a:t>
            </a:r>
            <a:r>
              <a:rPr lang="en-GB" altLang="en-US" sz="1600" dirty="0">
                <a:solidFill>
                  <a:srgbClr val="0070C0"/>
                </a:solidFill>
              </a:rPr>
              <a:t> </a:t>
            </a:r>
            <a:r>
              <a:rPr lang="en-GB" altLang="en-US" sz="1600" b="1" dirty="0">
                <a:solidFill>
                  <a:srgbClr val="0070C0"/>
                </a:solidFill>
              </a:rPr>
              <a:t>void</a:t>
            </a:r>
            <a:r>
              <a:rPr lang="en-GB" altLang="en-US" sz="1600" dirty="0">
                <a:solidFill>
                  <a:srgbClr val="0070C0"/>
                </a:solidFill>
              </a:rPr>
              <a:t> </a:t>
            </a:r>
            <a:r>
              <a:rPr lang="en-GB" altLang="en-US" sz="1600" dirty="0" err="1">
                <a:solidFill>
                  <a:srgbClr val="0070C0"/>
                </a:solidFill>
              </a:rPr>
              <a:t>paintFrame</a:t>
            </a:r>
            <a:r>
              <a:rPr lang="en-GB" altLang="en-US" sz="1600" dirty="0">
                <a:solidFill>
                  <a:srgbClr val="0070C0"/>
                </a:solidFill>
              </a:rPr>
              <a:t>(Graphics g);</a:t>
            </a:r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73835" y="5049120"/>
            <a:ext cx="7243763" cy="12207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900" dirty="0" smtClean="0"/>
              <a:t>Questions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dirty="0" smtClean="0"/>
              <a:t>Why “final” update and paint, and why “abstract” </a:t>
            </a:r>
            <a:r>
              <a:rPr lang="en-GB" altLang="en-US" sz="1700" dirty="0" err="1" smtClean="0"/>
              <a:t>paintFrame</a:t>
            </a:r>
            <a:r>
              <a:rPr lang="en-GB" altLang="en-US" sz="1700" dirty="0" smtClean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dirty="0" smtClean="0"/>
              <a:t>How does this cater for both double-buffered and non-DB animation?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err="1" smtClean="0">
                <a:ea typeface="굴림" panose="020B0600000101010101" pitchFamily="34" charset="-127"/>
              </a:rPr>
              <a:t>DBAnimationApplet</a:t>
            </a:r>
            <a:r>
              <a:rPr lang="en-GB" altLang="ko-KR" dirty="0" smtClean="0">
                <a:ea typeface="굴림" panose="020B0600000101010101" pitchFamily="34" charset="-127"/>
              </a:rPr>
              <a:t> (Cont.)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766" y="1798638"/>
            <a:ext cx="7462344" cy="800100"/>
          </a:xfrm>
          <a:noFill/>
        </p:spPr>
        <p:txBody>
          <a:bodyPr/>
          <a:lstStyle/>
          <a:p>
            <a:pPr eaLnBrk="1" hangingPunct="1"/>
            <a:r>
              <a:rPr lang="en-GB" altLang="en-US" sz="2100" dirty="0" smtClean="0"/>
              <a:t>Refactor the bouncing ball applet to use the </a:t>
            </a:r>
            <a:r>
              <a:rPr lang="en-GB" altLang="en-US" sz="2100" dirty="0" err="1" smtClean="0"/>
              <a:t>DBAnimationApplet</a:t>
            </a:r>
            <a:r>
              <a:rPr lang="en-GB" altLang="en-US" sz="2100" dirty="0" smtClean="0"/>
              <a:t>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27736" y="2871295"/>
            <a:ext cx="1960562" cy="2946401"/>
            <a:chOff x="1858963" y="2724150"/>
            <a:chExt cx="1960562" cy="2946401"/>
          </a:xfrm>
        </p:grpSpPr>
        <p:grpSp>
          <p:nvGrpSpPr>
            <p:cNvPr id="35847" name="Group 5"/>
            <p:cNvGrpSpPr>
              <a:grpSpLocks/>
            </p:cNvGrpSpPr>
            <p:nvPr/>
          </p:nvGrpSpPr>
          <p:grpSpPr bwMode="auto">
            <a:xfrm>
              <a:off x="1858963" y="2724150"/>
              <a:ext cx="1952625" cy="1582738"/>
              <a:chOff x="2669" y="1557"/>
              <a:chExt cx="1230" cy="997"/>
            </a:xfrm>
          </p:grpSpPr>
          <p:sp>
            <p:nvSpPr>
              <p:cNvPr id="35853" name="Text Box 6"/>
              <p:cNvSpPr txBox="1">
                <a:spLocks noChangeArrowheads="1"/>
              </p:cNvSpPr>
              <p:nvPr/>
            </p:nvSpPr>
            <p:spPr bwMode="auto">
              <a:xfrm>
                <a:off x="2674" y="1582"/>
                <a:ext cx="1170" cy="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dirty="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</a:t>
                </a:r>
                <a:r>
                  <a:rPr kumimoji="1" lang="en-US" altLang="ko-KR" sz="1400" i="1" dirty="0" err="1">
                    <a:ea typeface="굴림" panose="020B0600000101010101" pitchFamily="34" charset="-127"/>
                  </a:rPr>
                  <a:t>DBAnimationApplet</a:t>
                </a:r>
                <a:endParaRPr kumimoji="1" lang="en-US" altLang="ko-KR" sz="1400" i="1" dirty="0"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 dirty="0">
                  <a:ea typeface="굴림" panose="020B0600000101010101" pitchFamily="34" charset="-127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dirty="0" err="1">
                    <a:ea typeface="굴림" panose="020B0600000101010101" pitchFamily="34" charset="-127"/>
                  </a:rPr>
                  <a:t>init</a:t>
                </a:r>
                <a:r>
                  <a:rPr kumimoji="1" lang="en-US" altLang="ko-KR" sz="1400" dirty="0">
                    <a:ea typeface="굴림" panose="020B0600000101010101" pitchFamily="34" charset="-127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dirty="0" err="1" smtClean="0">
                    <a:ea typeface="굴림" panose="020B0600000101010101" pitchFamily="34" charset="-127"/>
                  </a:rPr>
                  <a:t>initAnimator</a:t>
                </a:r>
                <a:r>
                  <a:rPr kumimoji="1" lang="en-US" altLang="ko-KR" sz="1400" dirty="0" smtClean="0">
                    <a:ea typeface="굴림" panose="020B0600000101010101" pitchFamily="34" charset="-127"/>
                  </a:rPr>
                  <a:t>()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dirty="0" smtClean="0">
                    <a:ea typeface="굴림" panose="020B0600000101010101" pitchFamily="34" charset="-127"/>
                  </a:rPr>
                  <a:t>update</a:t>
                </a:r>
                <a:r>
                  <a:rPr kumimoji="1" lang="en-US" altLang="ko-KR" sz="1400" dirty="0">
                    <a:ea typeface="굴림" panose="020B0600000101010101" pitchFamily="34" charset="-127"/>
                  </a:rPr>
                  <a:t>()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dirty="0">
                    <a:ea typeface="굴림" panose="020B0600000101010101" pitchFamily="34" charset="-127"/>
                  </a:rPr>
                  <a:t>paint()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i="1" dirty="0" err="1">
                    <a:ea typeface="굴림" panose="020B0600000101010101" pitchFamily="34" charset="-127"/>
                  </a:rPr>
                  <a:t>paintFrame</a:t>
                </a:r>
                <a:r>
                  <a:rPr kumimoji="1" lang="en-US" altLang="ko-KR" sz="1400" dirty="0">
                    <a:ea typeface="굴림" panose="020B0600000101010101" pitchFamily="34" charset="-127"/>
                  </a:rPr>
                  <a:t>()</a:t>
                </a:r>
              </a:p>
            </p:txBody>
          </p:sp>
          <p:sp>
            <p:nvSpPr>
              <p:cNvPr id="35854" name="Rectangle 7"/>
              <p:cNvSpPr>
                <a:spLocks noChangeArrowheads="1"/>
              </p:cNvSpPr>
              <p:nvPr/>
            </p:nvSpPr>
            <p:spPr bwMode="auto">
              <a:xfrm>
                <a:off x="2669" y="1557"/>
                <a:ext cx="1229" cy="9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35855" name="Line 8"/>
              <p:cNvSpPr>
                <a:spLocks noChangeShapeType="1"/>
              </p:cNvSpPr>
              <p:nvPr/>
            </p:nvSpPr>
            <p:spPr bwMode="auto">
              <a:xfrm>
                <a:off x="2675" y="1786"/>
                <a:ext cx="1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876425" y="4768850"/>
              <a:ext cx="154561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       </a:t>
              </a:r>
              <a:r>
                <a:rPr kumimoji="1" lang="en-US" altLang="ko-KR" sz="1400" dirty="0" err="1">
                  <a:solidFill>
                    <a:srgbClr val="0070C0"/>
                  </a:solidFill>
                  <a:ea typeface="굴림" panose="020B0600000101010101" pitchFamily="34" charset="-127"/>
                </a:rPr>
                <a:t>BouncingBall</a:t>
              </a:r>
              <a:endParaRPr kumimoji="1" lang="en-US" altLang="ko-KR" sz="1400" dirty="0">
                <a:solidFill>
                  <a:srgbClr val="0070C0"/>
                </a:solidFill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dirty="0"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dirty="0" err="1">
                  <a:solidFill>
                    <a:srgbClr val="0070C0"/>
                  </a:solidFill>
                  <a:ea typeface="굴림" panose="020B0600000101010101" pitchFamily="34" charset="-127"/>
                </a:rPr>
                <a:t>initAnimator</a:t>
              </a:r>
              <a:r>
                <a:rPr kumimoji="1" lang="en-US" altLang="ko-KR" sz="1400" dirty="0">
                  <a:solidFill>
                    <a:srgbClr val="0070C0"/>
                  </a:solidFill>
                  <a:ea typeface="굴림" panose="020B0600000101010101" pitchFamily="34" charset="-127"/>
                </a:rPr>
                <a:t>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dirty="0" err="1">
                  <a:solidFill>
                    <a:srgbClr val="0070C0"/>
                  </a:solidFill>
                  <a:ea typeface="굴림" panose="020B0600000101010101" pitchFamily="34" charset="-127"/>
                </a:rPr>
                <a:t>paintFrame</a:t>
              </a:r>
              <a:r>
                <a:rPr kumimoji="1" lang="en-US" altLang="ko-KR" sz="1400" dirty="0">
                  <a:solidFill>
                    <a:srgbClr val="0070C0"/>
                  </a:solidFill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35849" name="Rectangle 10"/>
            <p:cNvSpPr>
              <a:spLocks noChangeArrowheads="1"/>
            </p:cNvSpPr>
            <p:nvPr/>
          </p:nvSpPr>
          <p:spPr bwMode="auto">
            <a:xfrm>
              <a:off x="1868488" y="4729163"/>
              <a:ext cx="1951037" cy="94138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1866900" y="5092700"/>
              <a:ext cx="1943100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2852738" y="4424363"/>
              <a:ext cx="0" cy="293688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AutoShape 13"/>
            <p:cNvSpPr>
              <a:spLocks noChangeArrowheads="1"/>
            </p:cNvSpPr>
            <p:nvPr/>
          </p:nvSpPr>
          <p:spPr bwMode="auto">
            <a:xfrm>
              <a:off x="2794603" y="4318000"/>
              <a:ext cx="104775" cy="984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3911218" y="3467538"/>
            <a:ext cx="493236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Note that: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GB" altLang="en-US" sz="2000" dirty="0"/>
              <a:t> </a:t>
            </a:r>
            <a:r>
              <a:rPr lang="en-GB" altLang="en-US" sz="2000" dirty="0" err="1"/>
              <a:t>init</a:t>
            </a:r>
            <a:r>
              <a:rPr lang="en-GB" altLang="en-US" sz="2000" dirty="0"/>
              <a:t>() calls </a:t>
            </a:r>
            <a:r>
              <a:rPr lang="en-GB" altLang="en-US" sz="2000" dirty="0" err="1"/>
              <a:t>initAnimation</a:t>
            </a:r>
            <a:r>
              <a:rPr lang="en-GB" altLang="en-US" sz="2000" dirty="0"/>
              <a:t>() which is 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overridden in the subclass, and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GB" altLang="en-US" sz="2000" dirty="0"/>
              <a:t> Both update() and paint() call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</a:t>
            </a:r>
            <a:r>
              <a:rPr lang="en-GB" altLang="en-US" sz="2000" dirty="0" err="1"/>
              <a:t>paintFrame</a:t>
            </a:r>
            <a:r>
              <a:rPr lang="en-GB" altLang="en-US" sz="2000" dirty="0"/>
              <a:t>() which is overridden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in the subclass.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Template Methods </a:t>
            </a:r>
            <a:r>
              <a:rPr lang="en-GB" altLang="ko-KR" sz="2800" dirty="0" smtClean="0">
                <a:ea typeface="굴림" panose="020B0600000101010101" pitchFamily="34" charset="-127"/>
              </a:rPr>
              <a:t>Design Pattern</a:t>
            </a:r>
            <a:endParaRPr lang="en-US" altLang="ko-KR" sz="2800" dirty="0" smtClean="0">
              <a:ea typeface="굴림" panose="020B0600000101010101" pitchFamily="34" charset="-127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746" y="1722438"/>
            <a:ext cx="7329980" cy="14906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 dirty="0" smtClean="0"/>
              <a:t>Intent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 smtClean="0"/>
              <a:t>To define a skeleton algorithm by deferring some steps to subclasses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 smtClean="0"/>
              <a:t>To allow the subclasses to redefine certain steps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2651727" y="3615066"/>
            <a:ext cx="4011612" cy="2560637"/>
            <a:chOff x="1863" y="2159"/>
            <a:chExt cx="2527" cy="1613"/>
          </a:xfrm>
        </p:grpSpPr>
        <p:sp>
          <p:nvSpPr>
            <p:cNvPr id="38918" name="Text Box 5"/>
            <p:cNvSpPr txBox="1">
              <a:spLocks noChangeArrowheads="1"/>
            </p:cNvSpPr>
            <p:nvPr/>
          </p:nvSpPr>
          <p:spPr bwMode="auto">
            <a:xfrm>
              <a:off x="1868" y="2228"/>
              <a:ext cx="1005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 </a:t>
              </a:r>
              <a:r>
                <a:rPr kumimoji="1" lang="en-US" altLang="ko-KR" sz="1400" b="1" i="1">
                  <a:latin typeface="Times New Roman" panose="02020603050405020304" pitchFamily="18" charset="0"/>
                  <a:ea typeface="굴림" panose="020B0600000101010101" pitchFamily="34" charset="-127"/>
                </a:rPr>
                <a:t>AbstractClass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templateMethod()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hookMethod1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hookMethod2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38919" name="Rectangle 6"/>
            <p:cNvSpPr>
              <a:spLocks noChangeArrowheads="1"/>
            </p:cNvSpPr>
            <p:nvPr/>
          </p:nvSpPr>
          <p:spPr bwMode="auto">
            <a:xfrm>
              <a:off x="1863" y="2203"/>
              <a:ext cx="1229" cy="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>
              <a:off x="1869" y="2432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Text Box 8"/>
            <p:cNvSpPr txBox="1">
              <a:spLocks noChangeArrowheads="1"/>
            </p:cNvSpPr>
            <p:nvPr/>
          </p:nvSpPr>
          <p:spPr bwMode="auto">
            <a:xfrm>
              <a:off x="1874" y="3204"/>
              <a:ext cx="1032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ConcreteClass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hookMethod1()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hookMethod2()</a:t>
              </a:r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auto">
            <a:xfrm>
              <a:off x="1869" y="3179"/>
              <a:ext cx="1229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>
              <a:off x="1875" y="3408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2489" y="2987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2459" y="2920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 flipV="1">
              <a:off x="3435" y="2194"/>
              <a:ext cx="955" cy="719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3461" y="2159"/>
              <a:ext cx="866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hookMethod1()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hookMethod2()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…</a:t>
              </a:r>
            </a:p>
          </p:txBody>
        </p:sp>
        <p:sp>
          <p:nvSpPr>
            <p:cNvPr id="38928" name="Line 15"/>
            <p:cNvSpPr>
              <a:spLocks noChangeShapeType="1"/>
            </p:cNvSpPr>
            <p:nvPr/>
          </p:nvSpPr>
          <p:spPr bwMode="auto">
            <a:xfrm>
              <a:off x="2785" y="2544"/>
              <a:ext cx="6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Template Methods (Cont.)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766" y="1741488"/>
            <a:ext cx="7289909" cy="3627437"/>
          </a:xfrm>
          <a:noFill/>
        </p:spPr>
        <p:txBody>
          <a:bodyPr/>
          <a:lstStyle/>
          <a:p>
            <a:pPr eaLnBrk="1" hangingPunct="1"/>
            <a:r>
              <a:rPr lang="en-GB" altLang="en-US" sz="2500" dirty="0" smtClean="0"/>
              <a:t>Terminology</a:t>
            </a:r>
          </a:p>
          <a:p>
            <a:pPr lvl="1" eaLnBrk="1" hangingPunct="1"/>
            <a:r>
              <a:rPr lang="en-GB" altLang="en-US" sz="2100" i="1" dirty="0" smtClean="0"/>
              <a:t>Hook methods</a:t>
            </a:r>
            <a:r>
              <a:rPr lang="en-GB" altLang="en-US" sz="2100" dirty="0" smtClean="0"/>
              <a:t>: placeholders for the behaviour to be implemented by subclasses</a:t>
            </a:r>
          </a:p>
          <a:p>
            <a:pPr lvl="1" eaLnBrk="1" hangingPunct="1"/>
            <a:r>
              <a:rPr lang="en-GB" altLang="en-US" sz="2100" i="1" dirty="0" smtClean="0"/>
              <a:t>Template methods</a:t>
            </a:r>
            <a:r>
              <a:rPr lang="en-GB" altLang="en-US" sz="2100" dirty="0" smtClean="0"/>
              <a:t>: methods containing hook methods</a:t>
            </a:r>
          </a:p>
          <a:p>
            <a:pPr lvl="1" eaLnBrk="1" hangingPunct="1"/>
            <a:r>
              <a:rPr lang="en-GB" altLang="en-US" sz="2100" i="1" dirty="0" smtClean="0"/>
              <a:t>Hot spots</a:t>
            </a:r>
            <a:r>
              <a:rPr lang="en-GB" altLang="en-US" sz="2100" dirty="0" smtClean="0"/>
              <a:t>: changeable behaviours of generic classes represented by hook methods</a:t>
            </a:r>
          </a:p>
          <a:p>
            <a:pPr lvl="1" eaLnBrk="1" hangingPunct="1"/>
            <a:r>
              <a:rPr lang="en-GB" altLang="en-US" sz="2100" i="1" dirty="0" smtClean="0"/>
              <a:t>Frozen spots</a:t>
            </a:r>
            <a:r>
              <a:rPr lang="en-GB" altLang="en-US" sz="2100" dirty="0" smtClean="0"/>
              <a:t>: fixed behaviours of generic classes represented by template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Exercise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214" y="1989138"/>
            <a:ext cx="7323411" cy="981075"/>
          </a:xfrm>
          <a:noFill/>
        </p:spPr>
        <p:txBody>
          <a:bodyPr/>
          <a:lstStyle/>
          <a:p>
            <a:pPr eaLnBrk="1" hangingPunct="1"/>
            <a:r>
              <a:rPr lang="en-GB" altLang="en-US" sz="2500" dirty="0" smtClean="0"/>
              <a:t>Identify hook methods and template methods in the </a:t>
            </a:r>
            <a:r>
              <a:rPr lang="en-GB" altLang="en-US" sz="2500" dirty="0" err="1" smtClean="0"/>
              <a:t>DBAnimationApplet</a:t>
            </a:r>
            <a:r>
              <a:rPr lang="en-GB" altLang="en-US" sz="2500" dirty="0" smtClean="0"/>
              <a:t>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In-Class (Pair): Solar System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724" y="1989138"/>
            <a:ext cx="7312901" cy="1311275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GB" altLang="en-US" sz="2000" dirty="0" smtClean="0"/>
              <a:t>Write an animation applet that shows the sun and a planet orbiting around the sun. Use the </a:t>
            </a:r>
            <a:r>
              <a:rPr lang="en-GB" altLang="en-US" sz="2000" dirty="0" err="1" smtClean="0"/>
              <a:t>DBAnimationApplet</a:t>
            </a:r>
            <a:r>
              <a:rPr lang="en-GB" altLang="en-US" sz="2000" dirty="0" smtClean="0"/>
              <a:t> class. Hint: Use the polar notation to denote a position.</a:t>
            </a:r>
          </a:p>
          <a:p>
            <a:pPr eaLnBrk="1" hangingPunct="1"/>
            <a:r>
              <a:rPr lang="en-GB" altLang="en-US" sz="2000" dirty="0" smtClean="0"/>
              <a:t>Extend to introduce moons for some planets.</a:t>
            </a:r>
          </a:p>
          <a:p>
            <a:pPr eaLnBrk="1" hangingPunct="1"/>
            <a:r>
              <a:rPr lang="en-GB" altLang="en-US" sz="2000" dirty="0" smtClean="0"/>
              <a:t>Use Singleton design </a:t>
            </a:r>
            <a:r>
              <a:rPr lang="en-GB" altLang="en-US" sz="2000" smtClean="0"/>
              <a:t>pattern</a:t>
            </a:r>
            <a:r>
              <a:rPr lang="en-GB" altLang="en-US" sz="2000"/>
              <a:t> </a:t>
            </a:r>
            <a:r>
              <a:rPr lang="en-GB" altLang="en-US" sz="2000" smtClean="0"/>
              <a:t>for the Sun</a:t>
            </a:r>
          </a:p>
        </p:txBody>
      </p:sp>
      <p:grpSp>
        <p:nvGrpSpPr>
          <p:cNvPr id="43013" name="Group 13"/>
          <p:cNvGrpSpPr>
            <a:grpSpLocks/>
          </p:cNvGrpSpPr>
          <p:nvPr/>
        </p:nvGrpSpPr>
        <p:grpSpPr bwMode="auto">
          <a:xfrm>
            <a:off x="2129446" y="3383167"/>
            <a:ext cx="1758950" cy="1485900"/>
            <a:chOff x="3513364" y="3824968"/>
            <a:chExt cx="1758950" cy="1485900"/>
          </a:xfrm>
        </p:grpSpPr>
        <p:sp>
          <p:nvSpPr>
            <p:cNvPr id="5" name="Rectangle 4"/>
            <p:cNvSpPr/>
            <p:nvPr/>
          </p:nvSpPr>
          <p:spPr>
            <a:xfrm>
              <a:off x="3513364" y="3824968"/>
              <a:ext cx="1685925" cy="1485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>
              <a:stCxn id="5" idx="0"/>
              <a:endCxn id="5" idx="2"/>
            </p:cNvCxnSpPr>
            <p:nvPr/>
          </p:nvCxnSpPr>
          <p:spPr>
            <a:xfrm>
              <a:off x="4356326" y="3824968"/>
              <a:ext cx="0" cy="14859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513364" y="4567918"/>
              <a:ext cx="16859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>
              <a:off x="3799114" y="4044043"/>
              <a:ext cx="1114425" cy="1047750"/>
            </a:xfrm>
            <a:prstGeom prst="arc">
              <a:avLst>
                <a:gd name="adj1" fmla="val 0"/>
                <a:gd name="adj2" fmla="val 2992417"/>
              </a:avLst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>
              <a:endCxn id="8" idx="2"/>
            </p:cNvCxnSpPr>
            <p:nvPr/>
          </p:nvCxnSpPr>
          <p:spPr>
            <a:xfrm>
              <a:off x="4356326" y="4567918"/>
              <a:ext cx="346075" cy="411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20" name="TextBox 14"/>
            <p:cNvSpPr txBox="1">
              <a:spLocks noChangeArrowheads="1"/>
            </p:cNvSpPr>
            <p:nvPr/>
          </p:nvSpPr>
          <p:spPr bwMode="auto">
            <a:xfrm>
              <a:off x="4808764" y="4663168"/>
              <a:ext cx="4635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angle</a:t>
              </a:r>
            </a:p>
          </p:txBody>
        </p:sp>
        <p:sp>
          <p:nvSpPr>
            <p:cNvPr id="43021" name="TextBox 16"/>
            <p:cNvSpPr txBox="1">
              <a:spLocks noChangeArrowheads="1"/>
            </p:cNvSpPr>
            <p:nvPr/>
          </p:nvSpPr>
          <p:spPr bwMode="auto">
            <a:xfrm>
              <a:off x="4003902" y="4693331"/>
              <a:ext cx="6064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11914" y="4840968"/>
              <a:ext cx="207962" cy="233362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023" name="Oval 3"/>
            <p:cNvSpPr>
              <a:spLocks noChangeArrowheads="1"/>
            </p:cNvSpPr>
            <p:nvPr/>
          </p:nvSpPr>
          <p:spPr bwMode="auto">
            <a:xfrm>
              <a:off x="4168941" y="4372593"/>
              <a:ext cx="377824" cy="377711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44589" y="5135563"/>
            <a:ext cx="7200626" cy="954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private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calX</a:t>
            </a:r>
            <a:r>
              <a:rPr lang="en-US" sz="1400" dirty="0">
                <a:latin typeface="+mn-lt"/>
              </a:rPr>
              <a:t>() {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    </a:t>
            </a:r>
            <a:r>
              <a:rPr lang="en-US" sz="1400" b="1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 center = </a:t>
            </a:r>
            <a:r>
              <a:rPr lang="en-US" sz="1400" dirty="0" err="1">
                <a:latin typeface="+mn-lt"/>
              </a:rPr>
              <a:t>dim.width</a:t>
            </a:r>
            <a:r>
              <a:rPr lang="en-US" sz="1400" dirty="0">
                <a:latin typeface="+mn-lt"/>
              </a:rPr>
              <a:t> / 2;   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    </a:t>
            </a:r>
            <a:r>
              <a:rPr lang="en-US" sz="1400" b="1" dirty="0">
                <a:latin typeface="+mn-lt"/>
              </a:rPr>
              <a:t>return</a:t>
            </a:r>
            <a:r>
              <a:rPr lang="en-US" sz="1400" dirty="0">
                <a:latin typeface="+mn-lt"/>
              </a:rPr>
              <a:t> (</a:t>
            </a:r>
            <a:r>
              <a:rPr lang="en-US" sz="1400" b="1" dirty="0" err="1">
                <a:latin typeface="+mn-lt"/>
              </a:rPr>
              <a:t>int</a:t>
            </a:r>
            <a:r>
              <a:rPr lang="en-US" sz="1400" dirty="0">
                <a:latin typeface="+mn-lt"/>
              </a:rPr>
              <a:t>) (center + distance * </a:t>
            </a:r>
            <a:r>
              <a:rPr lang="en-US" sz="1400" dirty="0" err="1">
                <a:latin typeface="+mn-lt"/>
              </a:rPr>
              <a:t>Math.cos</a:t>
            </a:r>
            <a:r>
              <a:rPr lang="en-US" sz="1400" dirty="0">
                <a:latin typeface="+mn-lt"/>
              </a:rPr>
              <a:t>(</a:t>
            </a:r>
            <a:r>
              <a:rPr lang="en-US" sz="1400" dirty="0" err="1">
                <a:latin typeface="+mn-lt"/>
              </a:rPr>
              <a:t>Math.toRadians</a:t>
            </a:r>
            <a:r>
              <a:rPr lang="en-US" sz="1400" dirty="0">
                <a:latin typeface="+mn-lt"/>
              </a:rPr>
              <a:t>(angle))); // angle in degrees (0-360)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40" y="3398890"/>
            <a:ext cx="1968320" cy="14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8469"/>
          </a:xfrm>
        </p:spPr>
        <p:txBody>
          <a:bodyPr/>
          <a:lstStyle/>
          <a:p>
            <a:r>
              <a:rPr lang="en-US" dirty="0" smtClean="0"/>
              <a:t>Modeling solar system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5785796" y="3556912"/>
            <a:ext cx="255588" cy="127000"/>
          </a:xfrm>
          <a:custGeom>
            <a:avLst/>
            <a:gdLst>
              <a:gd name="T0" fmla="*/ 2147483646 w 161"/>
              <a:gd name="T1" fmla="*/ 0 h 80"/>
              <a:gd name="T2" fmla="*/ 0 w 161"/>
              <a:gd name="T3" fmla="*/ 2147483646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2147483646 w 161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81" y="0"/>
                </a:moveTo>
                <a:lnTo>
                  <a:pt x="0" y="40"/>
                </a:lnTo>
                <a:lnTo>
                  <a:pt x="81" y="80"/>
                </a:lnTo>
                <a:lnTo>
                  <a:pt x="161" y="40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42659" y="3310849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34" charset="-127"/>
              </a:rPr>
              <a:t>1..*</a:t>
            </a:r>
            <a:endParaRPr lang="en-US" altLang="ko-KR" sz="1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890196" y="3620412"/>
            <a:ext cx="9906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890196" y="3556912"/>
            <a:ext cx="255588" cy="127000"/>
          </a:xfrm>
          <a:custGeom>
            <a:avLst/>
            <a:gdLst>
              <a:gd name="T0" fmla="*/ 2147483646 w 161"/>
              <a:gd name="T1" fmla="*/ 0 h 80"/>
              <a:gd name="T2" fmla="*/ 0 w 161"/>
              <a:gd name="T3" fmla="*/ 2147483646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2147483646 w 161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81" y="0"/>
                </a:moveTo>
                <a:lnTo>
                  <a:pt x="0" y="40"/>
                </a:lnTo>
                <a:lnTo>
                  <a:pt x="81" y="80"/>
                </a:lnTo>
                <a:lnTo>
                  <a:pt x="161" y="40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890196" y="3556912"/>
            <a:ext cx="255588" cy="127000"/>
          </a:xfrm>
          <a:custGeom>
            <a:avLst/>
            <a:gdLst>
              <a:gd name="T0" fmla="*/ 0 w 161"/>
              <a:gd name="T1" fmla="*/ 2147483646 h 80"/>
              <a:gd name="T2" fmla="*/ 2147483646 w 161"/>
              <a:gd name="T3" fmla="*/ 0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0 w 161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0" y="40"/>
                </a:moveTo>
                <a:lnTo>
                  <a:pt x="81" y="0"/>
                </a:lnTo>
                <a:lnTo>
                  <a:pt x="161" y="40"/>
                </a:lnTo>
                <a:lnTo>
                  <a:pt x="81" y="80"/>
                </a:lnTo>
                <a:lnTo>
                  <a:pt x="0" y="4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895084" y="3437849"/>
            <a:ext cx="1096962" cy="368300"/>
            <a:chOff x="625" y="2466"/>
            <a:chExt cx="691" cy="23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25" y="2466"/>
              <a:ext cx="691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04" y="2505"/>
              <a:ext cx="3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solidFill>
                    <a:srgbClr val="000000"/>
                  </a:solidFill>
                  <a:ea typeface="굴림" panose="020B0600000101010101" pitchFamily="34" charset="-127"/>
                </a:rPr>
                <a:t>Planet</a:t>
              </a:r>
              <a:endParaRPr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982646" y="3425149"/>
            <a:ext cx="1096963" cy="368300"/>
            <a:chOff x="625" y="2466"/>
            <a:chExt cx="691" cy="232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625" y="2466"/>
              <a:ext cx="691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23" y="2505"/>
              <a:ext cx="2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solidFill>
                    <a:srgbClr val="000000"/>
                  </a:solidFill>
                  <a:ea typeface="굴림" panose="020B0600000101010101" pitchFamily="34" charset="-127"/>
                </a:rPr>
                <a:t>Moon</a:t>
              </a:r>
              <a:endParaRPr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777359" y="3425149"/>
            <a:ext cx="1096962" cy="368300"/>
            <a:chOff x="625" y="2466"/>
            <a:chExt cx="691" cy="232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25" y="2466"/>
              <a:ext cx="691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866" y="2505"/>
              <a:ext cx="2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solidFill>
                    <a:srgbClr val="000000"/>
                  </a:solidFill>
                  <a:ea typeface="굴림" panose="020B0600000101010101" pitchFamily="34" charset="-127"/>
                </a:rPr>
                <a:t>Sun</a:t>
              </a:r>
              <a:endParaRPr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998396" y="3617237"/>
            <a:ext cx="9906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4998396" y="3553737"/>
            <a:ext cx="255588" cy="127000"/>
          </a:xfrm>
          <a:custGeom>
            <a:avLst/>
            <a:gdLst>
              <a:gd name="T0" fmla="*/ 2147483646 w 161"/>
              <a:gd name="T1" fmla="*/ 0 h 80"/>
              <a:gd name="T2" fmla="*/ 0 w 161"/>
              <a:gd name="T3" fmla="*/ 2147483646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2147483646 w 161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81" y="0"/>
                </a:moveTo>
                <a:lnTo>
                  <a:pt x="0" y="40"/>
                </a:lnTo>
                <a:lnTo>
                  <a:pt x="81" y="80"/>
                </a:lnTo>
                <a:lnTo>
                  <a:pt x="161" y="40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4998396" y="3553737"/>
            <a:ext cx="255588" cy="127000"/>
          </a:xfrm>
          <a:custGeom>
            <a:avLst/>
            <a:gdLst>
              <a:gd name="T0" fmla="*/ 0 w 161"/>
              <a:gd name="T1" fmla="*/ 2147483646 h 80"/>
              <a:gd name="T2" fmla="*/ 2147483646 w 161"/>
              <a:gd name="T3" fmla="*/ 0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0 w 161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0" y="40"/>
                </a:moveTo>
                <a:lnTo>
                  <a:pt x="81" y="0"/>
                </a:lnTo>
                <a:lnTo>
                  <a:pt x="161" y="40"/>
                </a:lnTo>
                <a:lnTo>
                  <a:pt x="81" y="80"/>
                </a:lnTo>
                <a:lnTo>
                  <a:pt x="0" y="4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647684" y="3333074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34" charset="-127"/>
              </a:rPr>
              <a:t>0..*</a:t>
            </a:r>
            <a:endParaRPr lang="en-US" altLang="ko-KR" sz="1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253855" y="4837113"/>
            <a:ext cx="6829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Q: How to make sure that there exists only one Sun object in the system?</a:t>
            </a:r>
            <a:endParaRPr lang="en-US" altLang="ko-KR" sz="2400" b="1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Another Example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173" y="1636713"/>
            <a:ext cx="7355928" cy="11652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 dirty="0" smtClean="0"/>
              <a:t>Generic function plotter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 smtClean="0"/>
              <a:t>To plot arbitrary single-variable functions on a two-dimensional space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3873281" y="3225856"/>
            <a:ext cx="15319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           </a:t>
            </a:r>
            <a:r>
              <a:rPr kumimoji="1" lang="en-US" altLang="ko-KR" sz="1400" b="1" i="1" dirty="0">
                <a:latin typeface="Times New Roman" panose="02020603050405020304" pitchFamily="18" charset="0"/>
                <a:ea typeface="굴림" panose="020B0600000101010101" pitchFamily="34" charset="-127"/>
              </a:rPr>
              <a:t>Plotter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 b="1" i="1" dirty="0"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i="1" dirty="0" err="1">
                <a:latin typeface="Times New Roman" panose="02020603050405020304" pitchFamily="18" charset="0"/>
                <a:ea typeface="굴림" panose="020B0600000101010101" pitchFamily="34" charset="-127"/>
              </a:rPr>
              <a:t>func</a:t>
            </a: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paint()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err="1">
                <a:latin typeface="Times New Roman" panose="02020603050405020304" pitchFamily="18" charset="0"/>
                <a:ea typeface="굴림" panose="020B0600000101010101" pitchFamily="34" charset="-127"/>
              </a:rPr>
              <a:t>plotFunction</a:t>
            </a: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err="1">
                <a:latin typeface="Times New Roman" panose="02020603050405020304" pitchFamily="18" charset="0"/>
                <a:ea typeface="굴림" panose="020B0600000101010101" pitchFamily="34" charset="-127"/>
              </a:rPr>
              <a:t>drawCoordinates</a:t>
            </a: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3865344" y="3186168"/>
            <a:ext cx="1951037" cy="135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3874869" y="3549706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0" name="Group 7"/>
          <p:cNvGrpSpPr>
            <a:grpSpLocks/>
          </p:cNvGrpSpPr>
          <p:nvPr/>
        </p:nvGrpSpPr>
        <p:grpSpPr bwMode="auto">
          <a:xfrm>
            <a:off x="3397031" y="5280081"/>
            <a:ext cx="1311275" cy="765175"/>
            <a:chOff x="2289" y="3235"/>
            <a:chExt cx="826" cy="482"/>
          </a:xfrm>
        </p:grpSpPr>
        <p:sp>
          <p:nvSpPr>
            <p:cNvPr id="44055" name="Text Box 8"/>
            <p:cNvSpPr txBox="1">
              <a:spLocks noChangeArrowheads="1"/>
            </p:cNvSpPr>
            <p:nvPr/>
          </p:nvSpPr>
          <p:spPr bwMode="auto">
            <a:xfrm>
              <a:off x="2294" y="3260"/>
              <a:ext cx="68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PlotSine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func()</a:t>
              </a:r>
            </a:p>
          </p:txBody>
        </p:sp>
        <p:sp>
          <p:nvSpPr>
            <p:cNvPr id="44056" name="Rectangle 9"/>
            <p:cNvSpPr>
              <a:spLocks noChangeArrowheads="1"/>
            </p:cNvSpPr>
            <p:nvPr/>
          </p:nvSpPr>
          <p:spPr bwMode="auto">
            <a:xfrm>
              <a:off x="2289" y="3235"/>
              <a:ext cx="825" cy="4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44057" name="Line 10"/>
            <p:cNvSpPr>
              <a:spLocks noChangeShapeType="1"/>
            </p:cNvSpPr>
            <p:nvPr/>
          </p:nvSpPr>
          <p:spPr bwMode="auto">
            <a:xfrm>
              <a:off x="2295" y="3464"/>
              <a:ext cx="8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1" name="Line 11"/>
          <p:cNvSpPr>
            <a:spLocks noChangeShapeType="1"/>
          </p:cNvSpPr>
          <p:nvPr/>
        </p:nvSpPr>
        <p:spPr bwMode="auto">
          <a:xfrm>
            <a:off x="4859119" y="4664131"/>
            <a:ext cx="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AutoShape 12"/>
          <p:cNvSpPr>
            <a:spLocks noChangeArrowheads="1"/>
          </p:cNvSpPr>
          <p:nvPr/>
        </p:nvSpPr>
        <p:spPr bwMode="auto">
          <a:xfrm>
            <a:off x="4811494" y="4557768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44043" name="AutoShape 13"/>
          <p:cNvSpPr>
            <a:spLocks noChangeArrowheads="1"/>
          </p:cNvSpPr>
          <p:nvPr/>
        </p:nvSpPr>
        <p:spPr bwMode="auto">
          <a:xfrm flipV="1">
            <a:off x="6306919" y="3798943"/>
            <a:ext cx="1090612" cy="738188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44044" name="Text Box 14"/>
          <p:cNvSpPr txBox="1">
            <a:spLocks noChangeArrowheads="1"/>
          </p:cNvSpPr>
          <p:nvPr/>
        </p:nvSpPr>
        <p:spPr bwMode="auto">
          <a:xfrm>
            <a:off x="6421219" y="3721156"/>
            <a:ext cx="6365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func()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…</a:t>
            </a:r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5284569" y="4172006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1977806" y="3238556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anose="020B0600000101010101" pitchFamily="34" charset="-127"/>
              </a:rPr>
              <a:t>Applet</a:t>
            </a:r>
            <a:endParaRPr kumimoji="1" lang="en-US" altLang="ko-KR" sz="800" b="1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4047" name="Rectangle 17"/>
          <p:cNvSpPr>
            <a:spLocks noChangeArrowheads="1"/>
          </p:cNvSpPr>
          <p:nvPr/>
        </p:nvSpPr>
        <p:spPr bwMode="auto">
          <a:xfrm>
            <a:off x="1650781" y="3221093"/>
            <a:ext cx="13811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rot="16200000" flipH="1">
            <a:off x="3497838" y="3045674"/>
            <a:ext cx="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AutoShape 19"/>
          <p:cNvSpPr>
            <a:spLocks noChangeArrowheads="1"/>
          </p:cNvSpPr>
          <p:nvPr/>
        </p:nvSpPr>
        <p:spPr bwMode="auto">
          <a:xfrm rot="16200000" flipH="1">
            <a:off x="3038256" y="3356031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44050" name="Group 20"/>
          <p:cNvGrpSpPr>
            <a:grpSpLocks/>
          </p:cNvGrpSpPr>
          <p:nvPr/>
        </p:nvGrpSpPr>
        <p:grpSpPr bwMode="auto">
          <a:xfrm>
            <a:off x="5024219" y="5291193"/>
            <a:ext cx="1311275" cy="765175"/>
            <a:chOff x="2289" y="3235"/>
            <a:chExt cx="826" cy="482"/>
          </a:xfrm>
        </p:grpSpPr>
        <p:sp>
          <p:nvSpPr>
            <p:cNvPr id="44052" name="Text Box 21"/>
            <p:cNvSpPr txBox="1">
              <a:spLocks noChangeArrowheads="1"/>
            </p:cNvSpPr>
            <p:nvPr/>
          </p:nvSpPr>
          <p:spPr bwMode="auto">
            <a:xfrm>
              <a:off x="2294" y="3260"/>
              <a:ext cx="7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PlotCosine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func()</a:t>
              </a:r>
            </a:p>
          </p:txBody>
        </p:sp>
        <p:sp>
          <p:nvSpPr>
            <p:cNvPr id="44053" name="Rectangle 22"/>
            <p:cNvSpPr>
              <a:spLocks noChangeArrowheads="1"/>
            </p:cNvSpPr>
            <p:nvPr/>
          </p:nvSpPr>
          <p:spPr bwMode="auto">
            <a:xfrm>
              <a:off x="2289" y="3235"/>
              <a:ext cx="825" cy="4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44054" name="Line 23"/>
            <p:cNvSpPr>
              <a:spLocks noChangeShapeType="1"/>
            </p:cNvSpPr>
            <p:nvPr/>
          </p:nvSpPr>
          <p:spPr bwMode="auto">
            <a:xfrm>
              <a:off x="2295" y="3464"/>
              <a:ext cx="8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51" name="Freeform 24"/>
          <p:cNvSpPr>
            <a:spLocks/>
          </p:cNvSpPr>
          <p:nvPr/>
        </p:nvSpPr>
        <p:spPr bwMode="auto">
          <a:xfrm>
            <a:off x="4066956" y="4973693"/>
            <a:ext cx="1555750" cy="309563"/>
          </a:xfrm>
          <a:custGeom>
            <a:avLst/>
            <a:gdLst>
              <a:gd name="T0" fmla="*/ 0 w 957"/>
              <a:gd name="T1" fmla="*/ 2147483646 h 195"/>
              <a:gd name="T2" fmla="*/ 0 w 957"/>
              <a:gd name="T3" fmla="*/ 0 h 195"/>
              <a:gd name="T4" fmla="*/ 2147483646 w 957"/>
              <a:gd name="T5" fmla="*/ 0 h 195"/>
              <a:gd name="T6" fmla="*/ 2147483646 w 957"/>
              <a:gd name="T7" fmla="*/ 2147483646 h 195"/>
              <a:gd name="T8" fmla="*/ 0 60000 65536"/>
              <a:gd name="T9" fmla="*/ 0 60000 65536"/>
              <a:gd name="T10" fmla="*/ 0 60000 65536"/>
              <a:gd name="T11" fmla="*/ 0 60000 65536"/>
              <a:gd name="T12" fmla="*/ 0 w 957"/>
              <a:gd name="T13" fmla="*/ 0 h 195"/>
              <a:gd name="T14" fmla="*/ 957 w 957"/>
              <a:gd name="T15" fmla="*/ 195 h 1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7" h="195">
                <a:moveTo>
                  <a:pt x="0" y="180"/>
                </a:moveTo>
                <a:lnTo>
                  <a:pt x="0" y="0"/>
                </a:lnTo>
                <a:lnTo>
                  <a:pt x="957" y="0"/>
                </a:lnTo>
                <a:lnTo>
                  <a:pt x="957" y="19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34" charset="-127"/>
              </a:rPr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500" dirty="0"/>
              <a:t>Definition</a:t>
            </a:r>
          </a:p>
          <a:p>
            <a:pPr lvl="1"/>
            <a:r>
              <a:rPr lang="en-GB" altLang="en-US" sz="2100" dirty="0"/>
              <a:t>Process that takes a solution to a specific problem and restructures it to solve a category of problems similar to the original problem</a:t>
            </a:r>
          </a:p>
          <a:p>
            <a:r>
              <a:rPr lang="en-GB" altLang="en-US" sz="2500" dirty="0"/>
              <a:t>Example</a:t>
            </a:r>
          </a:p>
          <a:p>
            <a:pPr lvl="1"/>
            <a:r>
              <a:rPr lang="en-GB" altLang="en-US" sz="2100" dirty="0" smtClean="0"/>
              <a:t>Board class to support 4x4, 9x9, etc. </a:t>
            </a:r>
          </a:p>
          <a:p>
            <a:pPr lvl="1"/>
            <a:r>
              <a:rPr lang="en-GB" altLang="en-US" sz="2100" dirty="0" smtClean="0"/>
              <a:t>Q: Generalize </a:t>
            </a:r>
            <a:r>
              <a:rPr lang="en-GB" altLang="en-US" sz="2100" dirty="0"/>
              <a:t>the plotter class to support multiple </a:t>
            </a:r>
            <a:r>
              <a:rPr lang="en-GB" altLang="en-US" sz="2100" dirty="0" smtClean="0"/>
              <a:t>functions?</a:t>
            </a:r>
            <a:endParaRPr lang="en-GB" altLang="en-US" sz="2100" dirty="0"/>
          </a:p>
          <a:p>
            <a:pPr marL="457200" lvl="1" indent="0">
              <a:buNone/>
            </a:pPr>
            <a:endParaRPr lang="en-GB" altLang="en-US" sz="2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042384" cy="1325563"/>
          </a:xfrm>
        </p:spPr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Generic Function Plotter Revisited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745" y="1693864"/>
            <a:ext cx="7263305" cy="944234"/>
          </a:xfrm>
          <a:noFill/>
        </p:spPr>
        <p:txBody>
          <a:bodyPr/>
          <a:lstStyle/>
          <a:p>
            <a:r>
              <a:rPr lang="en-GB" altLang="en-US" sz="2500" dirty="0" smtClean="0"/>
              <a:t>Plot an arbitrary single-variable function on a two-dimensional space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710042" y="3257386"/>
            <a:ext cx="15811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           </a:t>
            </a:r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34" charset="-127"/>
              </a:rPr>
              <a:t>Plotter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 b="1" i="1"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34" charset="-127"/>
              </a:rPr>
              <a:t>func</a:t>
            </a: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paint()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plotFunction()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drawCoordinates()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3702105" y="3217698"/>
            <a:ext cx="1951037" cy="135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3711630" y="3581236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8" name="Group 7"/>
          <p:cNvGrpSpPr>
            <a:grpSpLocks/>
          </p:cNvGrpSpPr>
          <p:nvPr/>
        </p:nvGrpSpPr>
        <p:grpSpPr bwMode="auto">
          <a:xfrm>
            <a:off x="3233792" y="5311611"/>
            <a:ext cx="1311275" cy="765175"/>
            <a:chOff x="2289" y="3235"/>
            <a:chExt cx="826" cy="482"/>
          </a:xfrm>
        </p:grpSpPr>
        <p:sp>
          <p:nvSpPr>
            <p:cNvPr id="51223" name="Text Box 8"/>
            <p:cNvSpPr txBox="1">
              <a:spLocks noChangeArrowheads="1"/>
            </p:cNvSpPr>
            <p:nvPr/>
          </p:nvSpPr>
          <p:spPr bwMode="auto">
            <a:xfrm>
              <a:off x="2294" y="3260"/>
              <a:ext cx="68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PlotSine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func()</a:t>
              </a:r>
            </a:p>
          </p:txBody>
        </p:sp>
        <p:sp>
          <p:nvSpPr>
            <p:cNvPr id="51224" name="Rectangle 9"/>
            <p:cNvSpPr>
              <a:spLocks noChangeArrowheads="1"/>
            </p:cNvSpPr>
            <p:nvPr/>
          </p:nvSpPr>
          <p:spPr bwMode="auto">
            <a:xfrm>
              <a:off x="2289" y="3235"/>
              <a:ext cx="825" cy="4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1225" name="Line 10"/>
            <p:cNvSpPr>
              <a:spLocks noChangeShapeType="1"/>
            </p:cNvSpPr>
            <p:nvPr/>
          </p:nvSpPr>
          <p:spPr bwMode="auto">
            <a:xfrm>
              <a:off x="2295" y="3464"/>
              <a:ext cx="8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9" name="Line 11"/>
          <p:cNvSpPr>
            <a:spLocks noChangeShapeType="1"/>
          </p:cNvSpPr>
          <p:nvPr/>
        </p:nvSpPr>
        <p:spPr bwMode="auto">
          <a:xfrm>
            <a:off x="4695880" y="4695661"/>
            <a:ext cx="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AutoShape 12"/>
          <p:cNvSpPr>
            <a:spLocks noChangeArrowheads="1"/>
          </p:cNvSpPr>
          <p:nvPr/>
        </p:nvSpPr>
        <p:spPr bwMode="auto">
          <a:xfrm>
            <a:off x="4648255" y="4589298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1211" name="AutoShape 13"/>
          <p:cNvSpPr>
            <a:spLocks noChangeArrowheads="1"/>
          </p:cNvSpPr>
          <p:nvPr/>
        </p:nvSpPr>
        <p:spPr bwMode="auto">
          <a:xfrm flipV="1">
            <a:off x="6143680" y="3830473"/>
            <a:ext cx="1090612" cy="738188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1212" name="Text Box 14"/>
          <p:cNvSpPr txBox="1">
            <a:spLocks noChangeArrowheads="1"/>
          </p:cNvSpPr>
          <p:nvPr/>
        </p:nvSpPr>
        <p:spPr bwMode="auto">
          <a:xfrm>
            <a:off x="6257980" y="3752686"/>
            <a:ext cx="6365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func()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…</a:t>
            </a:r>
          </a:p>
        </p:txBody>
      </p:sp>
      <p:sp>
        <p:nvSpPr>
          <p:cNvPr id="51213" name="Line 15"/>
          <p:cNvSpPr>
            <a:spLocks noChangeShapeType="1"/>
          </p:cNvSpPr>
          <p:nvPr/>
        </p:nvSpPr>
        <p:spPr bwMode="auto">
          <a:xfrm>
            <a:off x="5121330" y="4203536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Text Box 16"/>
          <p:cNvSpPr txBox="1">
            <a:spLocks noChangeArrowheads="1"/>
          </p:cNvSpPr>
          <p:nvPr/>
        </p:nvSpPr>
        <p:spPr bwMode="auto">
          <a:xfrm>
            <a:off x="1814567" y="3270086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Applet</a:t>
            </a:r>
            <a:endParaRPr kumimoji="1" lang="en-US" altLang="ko-KR" sz="8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51215" name="Rectangle 17"/>
          <p:cNvSpPr>
            <a:spLocks noChangeArrowheads="1"/>
          </p:cNvSpPr>
          <p:nvPr/>
        </p:nvSpPr>
        <p:spPr bwMode="auto">
          <a:xfrm>
            <a:off x="1487542" y="3252623"/>
            <a:ext cx="13811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1216" name="Line 18"/>
          <p:cNvSpPr>
            <a:spLocks noChangeShapeType="1"/>
          </p:cNvSpPr>
          <p:nvPr/>
        </p:nvSpPr>
        <p:spPr bwMode="auto">
          <a:xfrm rot="16200000" flipH="1">
            <a:off x="3334599" y="3077204"/>
            <a:ext cx="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AutoShape 19"/>
          <p:cNvSpPr>
            <a:spLocks noChangeArrowheads="1"/>
          </p:cNvSpPr>
          <p:nvPr/>
        </p:nvSpPr>
        <p:spPr bwMode="auto">
          <a:xfrm rot="16200000" flipH="1">
            <a:off x="2875017" y="3387561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51218" name="Group 20"/>
          <p:cNvGrpSpPr>
            <a:grpSpLocks/>
          </p:cNvGrpSpPr>
          <p:nvPr/>
        </p:nvGrpSpPr>
        <p:grpSpPr bwMode="auto">
          <a:xfrm>
            <a:off x="4860980" y="5322723"/>
            <a:ext cx="1311275" cy="765175"/>
            <a:chOff x="2289" y="3235"/>
            <a:chExt cx="826" cy="482"/>
          </a:xfrm>
        </p:grpSpPr>
        <p:sp>
          <p:nvSpPr>
            <p:cNvPr id="51220" name="Text Box 21"/>
            <p:cNvSpPr txBox="1">
              <a:spLocks noChangeArrowheads="1"/>
            </p:cNvSpPr>
            <p:nvPr/>
          </p:nvSpPr>
          <p:spPr bwMode="auto">
            <a:xfrm>
              <a:off x="2294" y="3260"/>
              <a:ext cx="7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PlotCosine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func()</a:t>
              </a:r>
            </a:p>
          </p:txBody>
        </p:sp>
        <p:sp>
          <p:nvSpPr>
            <p:cNvPr id="51221" name="Rectangle 22"/>
            <p:cNvSpPr>
              <a:spLocks noChangeArrowheads="1"/>
            </p:cNvSpPr>
            <p:nvPr/>
          </p:nvSpPr>
          <p:spPr bwMode="auto">
            <a:xfrm>
              <a:off x="2289" y="3235"/>
              <a:ext cx="825" cy="4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1222" name="Line 23"/>
            <p:cNvSpPr>
              <a:spLocks noChangeShapeType="1"/>
            </p:cNvSpPr>
            <p:nvPr/>
          </p:nvSpPr>
          <p:spPr bwMode="auto">
            <a:xfrm>
              <a:off x="2295" y="3464"/>
              <a:ext cx="8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9" name="Freeform 24"/>
          <p:cNvSpPr>
            <a:spLocks/>
          </p:cNvSpPr>
          <p:nvPr/>
        </p:nvSpPr>
        <p:spPr bwMode="auto">
          <a:xfrm>
            <a:off x="3903717" y="5005223"/>
            <a:ext cx="1555750" cy="309563"/>
          </a:xfrm>
          <a:custGeom>
            <a:avLst/>
            <a:gdLst>
              <a:gd name="T0" fmla="*/ 0 w 957"/>
              <a:gd name="T1" fmla="*/ 2147483646 h 195"/>
              <a:gd name="T2" fmla="*/ 0 w 957"/>
              <a:gd name="T3" fmla="*/ 0 h 195"/>
              <a:gd name="T4" fmla="*/ 2147483646 w 957"/>
              <a:gd name="T5" fmla="*/ 0 h 195"/>
              <a:gd name="T6" fmla="*/ 2147483646 w 957"/>
              <a:gd name="T7" fmla="*/ 2147483646 h 195"/>
              <a:gd name="T8" fmla="*/ 0 60000 65536"/>
              <a:gd name="T9" fmla="*/ 0 60000 65536"/>
              <a:gd name="T10" fmla="*/ 0 60000 65536"/>
              <a:gd name="T11" fmla="*/ 0 60000 65536"/>
              <a:gd name="T12" fmla="*/ 0 w 957"/>
              <a:gd name="T13" fmla="*/ 0 h 195"/>
              <a:gd name="T14" fmla="*/ 957 w 957"/>
              <a:gd name="T15" fmla="*/ 195 h 1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7" h="195">
                <a:moveTo>
                  <a:pt x="0" y="180"/>
                </a:moveTo>
                <a:lnTo>
                  <a:pt x="0" y="0"/>
                </a:lnTo>
                <a:lnTo>
                  <a:pt x="957" y="0"/>
                </a:lnTo>
                <a:lnTo>
                  <a:pt x="957" y="19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Generic Multiple Function Plotter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1503363" y="2654300"/>
            <a:ext cx="1571625" cy="1357313"/>
            <a:chOff x="2283" y="964"/>
            <a:chExt cx="990" cy="855"/>
          </a:xfrm>
        </p:grpSpPr>
        <p:sp>
          <p:nvSpPr>
            <p:cNvPr id="52268" name="Text Box 4"/>
            <p:cNvSpPr txBox="1">
              <a:spLocks noChangeArrowheads="1"/>
            </p:cNvSpPr>
            <p:nvPr/>
          </p:nvSpPr>
          <p:spPr bwMode="auto">
            <a:xfrm>
              <a:off x="2288" y="989"/>
              <a:ext cx="965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 </a:t>
              </a:r>
              <a:r>
                <a:rPr kumimoji="1" lang="en-US" altLang="ko-KR" sz="1400" b="1" i="1">
                  <a:latin typeface="Times New Roman" panose="02020603050405020304" pitchFamily="18" charset="0"/>
                  <a:ea typeface="굴림" panose="020B0600000101010101" pitchFamily="34" charset="-127"/>
                </a:rPr>
                <a:t>Plotter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func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paint()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plotFunction()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drawCoordinates()</a:t>
              </a:r>
            </a:p>
          </p:txBody>
        </p:sp>
        <p:sp>
          <p:nvSpPr>
            <p:cNvPr id="52269" name="Rectangle 5"/>
            <p:cNvSpPr>
              <a:spLocks noChangeArrowheads="1"/>
            </p:cNvSpPr>
            <p:nvPr/>
          </p:nvSpPr>
          <p:spPr bwMode="auto">
            <a:xfrm>
              <a:off x="2283" y="964"/>
              <a:ext cx="990" cy="8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2270" name="Line 6"/>
            <p:cNvSpPr>
              <a:spLocks noChangeShapeType="1"/>
            </p:cNvSpPr>
            <p:nvPr/>
          </p:nvSpPr>
          <p:spPr bwMode="auto">
            <a:xfrm>
              <a:off x="2289" y="1193"/>
              <a:ext cx="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29" name="Group 7"/>
          <p:cNvGrpSpPr>
            <a:grpSpLocks/>
          </p:cNvGrpSpPr>
          <p:nvPr/>
        </p:nvGrpSpPr>
        <p:grpSpPr bwMode="auto">
          <a:xfrm>
            <a:off x="6342063" y="4219575"/>
            <a:ext cx="835025" cy="765175"/>
            <a:chOff x="3611" y="2737"/>
            <a:chExt cx="526" cy="482"/>
          </a:xfrm>
        </p:grpSpPr>
        <p:sp>
          <p:nvSpPr>
            <p:cNvPr id="52265" name="Text Box 8"/>
            <p:cNvSpPr txBox="1">
              <a:spLocks noChangeArrowheads="1"/>
            </p:cNvSpPr>
            <p:nvPr/>
          </p:nvSpPr>
          <p:spPr bwMode="auto">
            <a:xfrm>
              <a:off x="3616" y="2762"/>
              <a:ext cx="43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Sine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apply()</a:t>
              </a:r>
            </a:p>
          </p:txBody>
        </p:sp>
        <p:sp>
          <p:nvSpPr>
            <p:cNvPr id="52266" name="Rectangle 9"/>
            <p:cNvSpPr>
              <a:spLocks noChangeArrowheads="1"/>
            </p:cNvSpPr>
            <p:nvPr/>
          </p:nvSpPr>
          <p:spPr bwMode="auto">
            <a:xfrm>
              <a:off x="3611" y="2737"/>
              <a:ext cx="526" cy="4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2267" name="Line 10"/>
            <p:cNvSpPr>
              <a:spLocks noChangeShapeType="1"/>
            </p:cNvSpPr>
            <p:nvPr/>
          </p:nvSpPr>
          <p:spPr bwMode="auto">
            <a:xfrm>
              <a:off x="3617" y="2966"/>
              <a:ext cx="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0" name="Group 11"/>
          <p:cNvGrpSpPr>
            <a:grpSpLocks/>
          </p:cNvGrpSpPr>
          <p:nvPr/>
        </p:nvGrpSpPr>
        <p:grpSpPr bwMode="auto">
          <a:xfrm>
            <a:off x="4497388" y="4221163"/>
            <a:ext cx="104775" cy="400050"/>
            <a:chOff x="2858" y="2885"/>
            <a:chExt cx="66" cy="252"/>
          </a:xfrm>
        </p:grpSpPr>
        <p:sp>
          <p:nvSpPr>
            <p:cNvPr id="52263" name="Line 12"/>
            <p:cNvSpPr>
              <a:spLocks noChangeShapeType="1"/>
            </p:cNvSpPr>
            <p:nvPr/>
          </p:nvSpPr>
          <p:spPr bwMode="auto">
            <a:xfrm>
              <a:off x="2888" y="2952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AutoShape 13"/>
            <p:cNvSpPr>
              <a:spLocks noChangeArrowheads="1"/>
            </p:cNvSpPr>
            <p:nvPr/>
          </p:nvSpPr>
          <p:spPr bwMode="auto">
            <a:xfrm>
              <a:off x="2858" y="2885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1920875" y="1878013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Applet</a:t>
            </a:r>
            <a:endParaRPr kumimoji="1" lang="en-US" altLang="ko-KR" sz="8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52232" name="Rectangle 15"/>
          <p:cNvSpPr>
            <a:spLocks noChangeArrowheads="1"/>
          </p:cNvSpPr>
          <p:nvPr/>
        </p:nvSpPr>
        <p:spPr bwMode="auto">
          <a:xfrm>
            <a:off x="1593850" y="1860550"/>
            <a:ext cx="13811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2233" name="Line 16"/>
          <p:cNvSpPr>
            <a:spLocks noChangeShapeType="1"/>
          </p:cNvSpPr>
          <p:nvPr/>
        </p:nvSpPr>
        <p:spPr bwMode="auto">
          <a:xfrm rot="16200000" flipH="1">
            <a:off x="3474244" y="2566194"/>
            <a:ext cx="0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AutoShape 17"/>
          <p:cNvSpPr>
            <a:spLocks noChangeArrowheads="1"/>
          </p:cNvSpPr>
          <p:nvPr/>
        </p:nvSpPr>
        <p:spPr bwMode="auto">
          <a:xfrm rot="16200000" flipH="1">
            <a:off x="3076575" y="2814638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2235" name="Text Box 18"/>
          <p:cNvSpPr txBox="1">
            <a:spLocks noChangeArrowheads="1"/>
          </p:cNvSpPr>
          <p:nvPr/>
        </p:nvSpPr>
        <p:spPr bwMode="auto">
          <a:xfrm>
            <a:off x="3783013" y="2690813"/>
            <a:ext cx="142859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     </a:t>
            </a:r>
            <a:r>
              <a:rPr kumimoji="1" lang="en-US" altLang="ko-KR" sz="1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MultiPlotter</a:t>
            </a:r>
            <a:endParaRPr kumimoji="1" lang="en-US" altLang="ko-KR" sz="1400" b="1" i="1" dirty="0">
              <a:solidFill>
                <a:srgbClr val="0000FF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 dirty="0">
              <a:solidFill>
                <a:srgbClr val="0000FF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 latinLnBrk="1">
              <a:spcBef>
                <a:spcPct val="0"/>
              </a:spcBef>
              <a:buClrTx/>
              <a:buSzTx/>
              <a:buNone/>
            </a:pPr>
            <a:r>
              <a:rPr kumimoji="1" lang="en-US" altLang="ko-KR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init</a:t>
            </a:r>
            <a:r>
              <a:rPr kumimoji="1" lang="en-US" altLang="ko-KR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  <a:endParaRPr kumimoji="1" lang="en-US" altLang="ko-KR" sz="1400" i="1" dirty="0" smtClean="0">
              <a:solidFill>
                <a:srgbClr val="0000FF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initMultiPlotter</a:t>
            </a:r>
            <a:r>
              <a:rPr kumimoji="1"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addFunction</a:t>
            </a:r>
            <a:r>
              <a:rPr kumimoji="1"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plotFunction</a:t>
            </a:r>
            <a:r>
              <a:rPr kumimoji="1"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func</a:t>
            </a:r>
            <a:r>
              <a:rPr kumimoji="1"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</p:txBody>
      </p:sp>
      <p:sp>
        <p:nvSpPr>
          <p:cNvPr id="52236" name="Rectangle 19"/>
          <p:cNvSpPr>
            <a:spLocks noChangeArrowheads="1"/>
          </p:cNvSpPr>
          <p:nvPr/>
        </p:nvSpPr>
        <p:spPr bwMode="auto">
          <a:xfrm>
            <a:off x="3775075" y="2651125"/>
            <a:ext cx="1524000" cy="15589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2237" name="Line 20"/>
          <p:cNvSpPr>
            <a:spLocks noChangeShapeType="1"/>
          </p:cNvSpPr>
          <p:nvPr/>
        </p:nvSpPr>
        <p:spPr bwMode="auto">
          <a:xfrm>
            <a:off x="3773488" y="3048000"/>
            <a:ext cx="15176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38" name="Group 21"/>
          <p:cNvGrpSpPr>
            <a:grpSpLocks/>
          </p:cNvGrpSpPr>
          <p:nvPr/>
        </p:nvGrpSpPr>
        <p:grpSpPr bwMode="auto">
          <a:xfrm>
            <a:off x="3783013" y="4629150"/>
            <a:ext cx="1512887" cy="765175"/>
            <a:chOff x="2443" y="3521"/>
            <a:chExt cx="953" cy="482"/>
          </a:xfrm>
        </p:grpSpPr>
        <p:sp>
          <p:nvSpPr>
            <p:cNvPr id="52260" name="Text Box 22"/>
            <p:cNvSpPr txBox="1">
              <a:spLocks noChangeArrowheads="1"/>
            </p:cNvSpPr>
            <p:nvPr/>
          </p:nvSpPr>
          <p:spPr bwMode="auto">
            <a:xfrm>
              <a:off x="2448" y="3546"/>
              <a:ext cx="89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PlotSineCosine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initMultiPlotter()</a:t>
              </a:r>
            </a:p>
          </p:txBody>
        </p:sp>
        <p:sp>
          <p:nvSpPr>
            <p:cNvPr id="52261" name="Rectangle 23"/>
            <p:cNvSpPr>
              <a:spLocks noChangeArrowheads="1"/>
            </p:cNvSpPr>
            <p:nvPr/>
          </p:nvSpPr>
          <p:spPr bwMode="auto">
            <a:xfrm>
              <a:off x="2443" y="3521"/>
              <a:ext cx="953" cy="4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2449" y="3750"/>
              <a:ext cx="9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9" name="Group 25"/>
          <p:cNvGrpSpPr>
            <a:grpSpLocks/>
          </p:cNvGrpSpPr>
          <p:nvPr/>
        </p:nvGrpSpPr>
        <p:grpSpPr bwMode="auto">
          <a:xfrm>
            <a:off x="7588250" y="4603750"/>
            <a:ext cx="835025" cy="765175"/>
            <a:chOff x="3611" y="2737"/>
            <a:chExt cx="526" cy="482"/>
          </a:xfrm>
        </p:grpSpPr>
        <p:sp>
          <p:nvSpPr>
            <p:cNvPr id="52257" name="Text Box 26"/>
            <p:cNvSpPr txBox="1">
              <a:spLocks noChangeArrowheads="1"/>
            </p:cNvSpPr>
            <p:nvPr/>
          </p:nvSpPr>
          <p:spPr bwMode="auto">
            <a:xfrm>
              <a:off x="3616" y="2762"/>
              <a:ext cx="46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Cosine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apply()</a:t>
              </a:r>
            </a:p>
          </p:txBody>
        </p:sp>
        <p:sp>
          <p:nvSpPr>
            <p:cNvPr id="52258" name="Rectangle 27"/>
            <p:cNvSpPr>
              <a:spLocks noChangeArrowheads="1"/>
            </p:cNvSpPr>
            <p:nvPr/>
          </p:nvSpPr>
          <p:spPr bwMode="auto">
            <a:xfrm>
              <a:off x="3611" y="2737"/>
              <a:ext cx="526" cy="4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2259" name="Line 28"/>
            <p:cNvSpPr>
              <a:spLocks noChangeShapeType="1"/>
            </p:cNvSpPr>
            <p:nvPr/>
          </p:nvSpPr>
          <p:spPr bwMode="auto">
            <a:xfrm>
              <a:off x="3617" y="2966"/>
              <a:ext cx="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40" name="Text Box 29"/>
          <p:cNvSpPr txBox="1">
            <a:spLocks noChangeArrowheads="1"/>
          </p:cNvSpPr>
          <p:nvPr/>
        </p:nvSpPr>
        <p:spPr bwMode="auto">
          <a:xfrm>
            <a:off x="6967538" y="2657475"/>
            <a:ext cx="863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 i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Function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>
              <a:solidFill>
                <a:srgbClr val="0000FF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i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apply</a:t>
            </a:r>
            <a:r>
              <a:rPr kumimoji="1" lang="en-US" altLang="ko-KR" sz="14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</p:txBody>
      </p:sp>
      <p:sp>
        <p:nvSpPr>
          <p:cNvPr id="52241" name="Rectangle 30"/>
          <p:cNvSpPr>
            <a:spLocks noChangeArrowheads="1"/>
          </p:cNvSpPr>
          <p:nvPr/>
        </p:nvSpPr>
        <p:spPr bwMode="auto">
          <a:xfrm>
            <a:off x="6959600" y="2617788"/>
            <a:ext cx="835025" cy="765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2242" name="Line 31"/>
          <p:cNvSpPr>
            <a:spLocks noChangeShapeType="1"/>
          </p:cNvSpPr>
          <p:nvPr/>
        </p:nvSpPr>
        <p:spPr bwMode="auto">
          <a:xfrm>
            <a:off x="6969125" y="2981325"/>
            <a:ext cx="8143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43" name="Group 32"/>
          <p:cNvGrpSpPr>
            <a:grpSpLocks/>
          </p:cNvGrpSpPr>
          <p:nvPr/>
        </p:nvGrpSpPr>
        <p:grpSpPr bwMode="auto">
          <a:xfrm>
            <a:off x="2246313" y="2241550"/>
            <a:ext cx="104775" cy="400050"/>
            <a:chOff x="2858" y="2885"/>
            <a:chExt cx="66" cy="252"/>
          </a:xfrm>
        </p:grpSpPr>
        <p:sp>
          <p:nvSpPr>
            <p:cNvPr id="52255" name="Line 33"/>
            <p:cNvSpPr>
              <a:spLocks noChangeShapeType="1"/>
            </p:cNvSpPr>
            <p:nvPr/>
          </p:nvSpPr>
          <p:spPr bwMode="auto">
            <a:xfrm>
              <a:off x="2888" y="2952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AutoShape 34"/>
            <p:cNvSpPr>
              <a:spLocks noChangeArrowheads="1"/>
            </p:cNvSpPr>
            <p:nvPr/>
          </p:nvSpPr>
          <p:spPr bwMode="auto">
            <a:xfrm>
              <a:off x="2858" y="2885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52244" name="Line 35"/>
          <p:cNvSpPr>
            <a:spLocks noChangeShapeType="1"/>
          </p:cNvSpPr>
          <p:nvPr/>
        </p:nvSpPr>
        <p:spPr bwMode="auto">
          <a:xfrm>
            <a:off x="5437188" y="2844800"/>
            <a:ext cx="15208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AutoShape 36"/>
          <p:cNvSpPr>
            <a:spLocks noChangeArrowheads="1"/>
          </p:cNvSpPr>
          <p:nvPr/>
        </p:nvSpPr>
        <p:spPr bwMode="auto">
          <a:xfrm>
            <a:off x="5310188" y="2801938"/>
            <a:ext cx="122237" cy="95250"/>
          </a:xfrm>
          <a:prstGeom prst="diamond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2246" name="Line 37"/>
          <p:cNvSpPr>
            <a:spLocks noChangeShapeType="1"/>
          </p:cNvSpPr>
          <p:nvPr/>
        </p:nvSpPr>
        <p:spPr bwMode="auto">
          <a:xfrm>
            <a:off x="5303838" y="5183188"/>
            <a:ext cx="2271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Line 38"/>
          <p:cNvSpPr>
            <a:spLocks noChangeShapeType="1"/>
          </p:cNvSpPr>
          <p:nvPr/>
        </p:nvSpPr>
        <p:spPr bwMode="auto">
          <a:xfrm>
            <a:off x="5313363" y="4813300"/>
            <a:ext cx="10144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48" name="Group 39"/>
          <p:cNvGrpSpPr>
            <a:grpSpLocks/>
          </p:cNvGrpSpPr>
          <p:nvPr/>
        </p:nvGrpSpPr>
        <p:grpSpPr bwMode="auto">
          <a:xfrm>
            <a:off x="7327900" y="3402013"/>
            <a:ext cx="104775" cy="400050"/>
            <a:chOff x="2858" y="2885"/>
            <a:chExt cx="66" cy="252"/>
          </a:xfrm>
        </p:grpSpPr>
        <p:sp>
          <p:nvSpPr>
            <p:cNvPr id="52253" name="Line 40"/>
            <p:cNvSpPr>
              <a:spLocks noChangeShapeType="1"/>
            </p:cNvSpPr>
            <p:nvPr/>
          </p:nvSpPr>
          <p:spPr bwMode="auto">
            <a:xfrm>
              <a:off x="2888" y="2952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AutoShape 41"/>
            <p:cNvSpPr>
              <a:spLocks noChangeArrowheads="1"/>
            </p:cNvSpPr>
            <p:nvPr/>
          </p:nvSpPr>
          <p:spPr bwMode="auto">
            <a:xfrm>
              <a:off x="2858" y="2885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52249" name="Freeform 42"/>
          <p:cNvSpPr>
            <a:spLocks/>
          </p:cNvSpPr>
          <p:nvPr/>
        </p:nvSpPr>
        <p:spPr bwMode="auto">
          <a:xfrm>
            <a:off x="6765925" y="3816350"/>
            <a:ext cx="1200150" cy="784225"/>
          </a:xfrm>
          <a:custGeom>
            <a:avLst/>
            <a:gdLst>
              <a:gd name="T0" fmla="*/ 0 w 756"/>
              <a:gd name="T1" fmla="*/ 2147483646 h 471"/>
              <a:gd name="T2" fmla="*/ 0 w 756"/>
              <a:gd name="T3" fmla="*/ 0 h 471"/>
              <a:gd name="T4" fmla="*/ 2147483646 w 756"/>
              <a:gd name="T5" fmla="*/ 0 h 471"/>
              <a:gd name="T6" fmla="*/ 2147483646 w 756"/>
              <a:gd name="T7" fmla="*/ 2147483646 h 471"/>
              <a:gd name="T8" fmla="*/ 0 60000 65536"/>
              <a:gd name="T9" fmla="*/ 0 60000 65536"/>
              <a:gd name="T10" fmla="*/ 0 60000 65536"/>
              <a:gd name="T11" fmla="*/ 0 60000 65536"/>
              <a:gd name="T12" fmla="*/ 0 w 756"/>
              <a:gd name="T13" fmla="*/ 0 h 471"/>
              <a:gd name="T14" fmla="*/ 756 w 756"/>
              <a:gd name="T15" fmla="*/ 471 h 4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6" h="471">
                <a:moveTo>
                  <a:pt x="0" y="225"/>
                </a:moveTo>
                <a:lnTo>
                  <a:pt x="0" y="0"/>
                </a:lnTo>
                <a:lnTo>
                  <a:pt x="756" y="0"/>
                </a:lnTo>
                <a:lnTo>
                  <a:pt x="756" y="47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Text Box 43"/>
          <p:cNvSpPr txBox="1">
            <a:spLocks noChangeArrowheads="1"/>
          </p:cNvSpPr>
          <p:nvPr/>
        </p:nvSpPr>
        <p:spPr bwMode="auto">
          <a:xfrm>
            <a:off x="6499225" y="2581275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FF"/>
                </a:solidFill>
                <a:ea typeface="굴림" panose="020B0600000101010101" pitchFamily="34" charset="-127"/>
              </a:rPr>
              <a:t>1..*</a:t>
            </a:r>
          </a:p>
        </p:txBody>
      </p:sp>
      <p:sp>
        <p:nvSpPr>
          <p:cNvPr id="52251" name="Text Box 44"/>
          <p:cNvSpPr txBox="1">
            <a:spLocks noChangeArrowheads="1"/>
          </p:cNvSpPr>
          <p:nvPr/>
        </p:nvSpPr>
        <p:spPr bwMode="auto">
          <a:xfrm>
            <a:off x="5992813" y="5137150"/>
            <a:ext cx="108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&lt;&lt;create&gt;&gt;</a:t>
            </a:r>
          </a:p>
        </p:txBody>
      </p:sp>
      <p:sp>
        <p:nvSpPr>
          <p:cNvPr id="52252" name="Text Box 45"/>
          <p:cNvSpPr txBox="1">
            <a:spLocks noChangeArrowheads="1"/>
          </p:cNvSpPr>
          <p:nvPr/>
        </p:nvSpPr>
        <p:spPr bwMode="auto">
          <a:xfrm>
            <a:off x="5248275" y="4533900"/>
            <a:ext cx="108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&lt;&lt;create&gt;&gt;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Multiple Function Plotter (Cont.)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548140" y="2207638"/>
            <a:ext cx="682751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Method 			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>
                <a:ea typeface="굴림" panose="020B0600000101010101" pitchFamily="34" charset="-127"/>
              </a:rPr>
              <a:t>init</a:t>
            </a:r>
            <a:r>
              <a:rPr lang="en-US" altLang="ko-KR" sz="1800" dirty="0">
                <a:ea typeface="굴림" panose="020B0600000101010101" pitchFamily="34" charset="-127"/>
              </a:rPr>
              <a:t>()			Template method for initialization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			which calls </a:t>
            </a:r>
            <a:r>
              <a:rPr lang="en-US" altLang="ko-KR" sz="1800" dirty="0" err="1">
                <a:ea typeface="굴림" panose="020B0600000101010101" pitchFamily="34" charset="-127"/>
              </a:rPr>
              <a:t>initMultiPlotter</a:t>
            </a:r>
            <a:r>
              <a:rPr lang="en-US" altLang="ko-KR" sz="1800" dirty="0" smtClean="0">
                <a:ea typeface="굴림" panose="020B0600000101010101" pitchFamily="34" charset="-127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 smtClean="0">
                <a:ea typeface="굴림" panose="020B0600000101010101" pitchFamily="34" charset="-127"/>
              </a:rPr>
              <a:t>initMultiPlotter</a:t>
            </a:r>
            <a:r>
              <a:rPr lang="en-US" altLang="ko-KR" sz="1800" dirty="0" smtClean="0">
                <a:ea typeface="굴림" panose="020B0600000101010101" pitchFamily="34" charset="-127"/>
              </a:rPr>
              <a:t>()</a:t>
            </a:r>
            <a:r>
              <a:rPr lang="en-US" altLang="ko-KR" sz="1800" dirty="0">
                <a:ea typeface="굴림" panose="020B0600000101010101" pitchFamily="34" charset="-127"/>
              </a:rPr>
              <a:t>		Hook method for subclasses to set 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			functions to be </a:t>
            </a:r>
            <a:r>
              <a:rPr lang="en-US" altLang="ko-KR" sz="1800" dirty="0" smtClean="0">
                <a:ea typeface="굴림" panose="020B0600000101010101" pitchFamily="34" charset="-127"/>
              </a:rPr>
              <a:t>plotted</a:t>
            </a: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>
                <a:ea typeface="굴림" panose="020B0600000101010101" pitchFamily="34" charset="-127"/>
              </a:rPr>
              <a:t>addFunction</a:t>
            </a:r>
            <a:r>
              <a:rPr lang="en-US" altLang="ko-KR" sz="1800" dirty="0">
                <a:ea typeface="굴림" panose="020B0600000101010101" pitchFamily="34" charset="-127"/>
              </a:rPr>
              <a:t>()		Method to add a function to be plotted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>
                <a:ea typeface="굴림" panose="020B0600000101010101" pitchFamily="34" charset="-127"/>
              </a:rPr>
              <a:t>plotFunction</a:t>
            </a:r>
            <a:r>
              <a:rPr lang="en-US" altLang="ko-KR" sz="1800" dirty="0">
                <a:ea typeface="굴림" panose="020B0600000101010101" pitchFamily="34" charset="-127"/>
              </a:rPr>
              <a:t>()		Auxiliary function called by paint()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			to plot the functions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>
                <a:ea typeface="굴림" panose="020B0600000101010101" pitchFamily="34" charset="-127"/>
              </a:rPr>
              <a:t>func</a:t>
            </a:r>
            <a:r>
              <a:rPr lang="en-US" altLang="ko-KR" sz="1800" dirty="0">
                <a:ea typeface="굴림" panose="020B0600000101010101" pitchFamily="34" charset="-127"/>
              </a:rPr>
              <a:t>()			Method inherited from class Plotter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			that is no longer useful in this class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500188" y="2003425"/>
            <a:ext cx="6875462" cy="357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1500188" y="2525713"/>
            <a:ext cx="687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Strategy Design Pattern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1871170" y="3280268"/>
            <a:ext cx="5776913" cy="2601912"/>
            <a:chOff x="1086" y="1967"/>
            <a:chExt cx="3639" cy="1639"/>
          </a:xfrm>
        </p:grpSpPr>
        <p:grpSp>
          <p:nvGrpSpPr>
            <p:cNvPr id="54282" name="Group 4"/>
            <p:cNvGrpSpPr>
              <a:grpSpLocks/>
            </p:cNvGrpSpPr>
            <p:nvPr/>
          </p:nvGrpSpPr>
          <p:grpSpPr bwMode="auto">
            <a:xfrm>
              <a:off x="1086" y="2043"/>
              <a:ext cx="961" cy="526"/>
              <a:chOff x="1499" y="1525"/>
              <a:chExt cx="961" cy="526"/>
            </a:xfrm>
          </p:grpSpPr>
          <p:sp>
            <p:nvSpPr>
              <p:cNvPr id="54301" name="Text Box 5"/>
              <p:cNvSpPr txBox="1">
                <a:spLocks noChangeArrowheads="1"/>
              </p:cNvSpPr>
              <p:nvPr/>
            </p:nvSpPr>
            <p:spPr bwMode="auto">
              <a:xfrm>
                <a:off x="1505" y="1550"/>
                <a:ext cx="86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  </a:t>
                </a:r>
                <a:r>
                  <a:rPr kumimoji="1" lang="en-US" altLang="ko-KR" sz="1400" b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Context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contextMethod()</a:t>
                </a:r>
              </a:p>
            </p:txBody>
          </p:sp>
          <p:sp>
            <p:nvSpPr>
              <p:cNvPr id="54302" name="Rectangle 6"/>
              <p:cNvSpPr>
                <a:spLocks noChangeArrowheads="1"/>
              </p:cNvSpPr>
              <p:nvPr/>
            </p:nvSpPr>
            <p:spPr bwMode="auto">
              <a:xfrm>
                <a:off x="1500" y="1525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4303" name="Line 7"/>
              <p:cNvSpPr>
                <a:spLocks noChangeShapeType="1"/>
              </p:cNvSpPr>
              <p:nvPr/>
            </p:nvSpPr>
            <p:spPr bwMode="auto">
              <a:xfrm>
                <a:off x="1499" y="1775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>
              <a:off x="2134" y="2165"/>
              <a:ext cx="8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AutoShape 9"/>
            <p:cNvSpPr>
              <a:spLocks noChangeArrowheads="1"/>
            </p:cNvSpPr>
            <p:nvPr/>
          </p:nvSpPr>
          <p:spPr bwMode="auto">
            <a:xfrm>
              <a:off x="2054" y="2138"/>
              <a:ext cx="77" cy="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4285" name="Line 10"/>
            <p:cNvSpPr>
              <a:spLocks noChangeShapeType="1"/>
            </p:cNvSpPr>
            <p:nvPr/>
          </p:nvSpPr>
          <p:spPr bwMode="auto">
            <a:xfrm>
              <a:off x="3443" y="262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AutoShape 11"/>
            <p:cNvSpPr>
              <a:spLocks noChangeArrowheads="1"/>
            </p:cNvSpPr>
            <p:nvPr/>
          </p:nvSpPr>
          <p:spPr bwMode="auto">
            <a:xfrm>
              <a:off x="3413" y="2558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4287" name="Text Box 12"/>
            <p:cNvSpPr txBox="1">
              <a:spLocks noChangeArrowheads="1"/>
            </p:cNvSpPr>
            <p:nvPr/>
          </p:nvSpPr>
          <p:spPr bwMode="auto">
            <a:xfrm>
              <a:off x="2096" y="1967"/>
              <a:ext cx="5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strategy</a:t>
              </a:r>
            </a:p>
          </p:txBody>
        </p:sp>
        <p:grpSp>
          <p:nvGrpSpPr>
            <p:cNvPr id="54288" name="Group 13"/>
            <p:cNvGrpSpPr>
              <a:grpSpLocks/>
            </p:cNvGrpSpPr>
            <p:nvPr/>
          </p:nvGrpSpPr>
          <p:grpSpPr bwMode="auto">
            <a:xfrm>
              <a:off x="2205" y="3080"/>
              <a:ext cx="1043" cy="526"/>
              <a:chOff x="1499" y="1525"/>
              <a:chExt cx="965" cy="526"/>
            </a:xfrm>
          </p:grpSpPr>
          <p:sp>
            <p:nvSpPr>
              <p:cNvPr id="54298" name="Text Box 14"/>
              <p:cNvSpPr txBox="1">
                <a:spLocks noChangeArrowheads="1"/>
              </p:cNvSpPr>
              <p:nvPr/>
            </p:nvSpPr>
            <p:spPr bwMode="auto">
              <a:xfrm>
                <a:off x="1505" y="1550"/>
                <a:ext cx="95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b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ConcreteStrategyA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algorithm()</a:t>
                </a:r>
              </a:p>
            </p:txBody>
          </p:sp>
          <p:sp>
            <p:nvSpPr>
              <p:cNvPr id="54299" name="Rectangle 15"/>
              <p:cNvSpPr>
                <a:spLocks noChangeArrowheads="1"/>
              </p:cNvSpPr>
              <p:nvPr/>
            </p:nvSpPr>
            <p:spPr bwMode="auto">
              <a:xfrm>
                <a:off x="1500" y="1525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4300" name="Line 16"/>
              <p:cNvSpPr>
                <a:spLocks noChangeShapeType="1"/>
              </p:cNvSpPr>
              <p:nvPr/>
            </p:nvSpPr>
            <p:spPr bwMode="auto">
              <a:xfrm>
                <a:off x="1499" y="1775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89" name="Group 17"/>
            <p:cNvGrpSpPr>
              <a:grpSpLocks/>
            </p:cNvGrpSpPr>
            <p:nvPr/>
          </p:nvGrpSpPr>
          <p:grpSpPr bwMode="auto">
            <a:xfrm>
              <a:off x="2940" y="2030"/>
              <a:ext cx="962" cy="526"/>
              <a:chOff x="3479" y="1267"/>
              <a:chExt cx="962" cy="526"/>
            </a:xfrm>
          </p:grpSpPr>
          <p:sp>
            <p:nvSpPr>
              <p:cNvPr id="54295" name="Text Box 18"/>
              <p:cNvSpPr txBox="1">
                <a:spLocks noChangeArrowheads="1"/>
              </p:cNvSpPr>
              <p:nvPr/>
            </p:nvSpPr>
            <p:spPr bwMode="auto">
              <a:xfrm>
                <a:off x="3484" y="1292"/>
                <a:ext cx="74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    </a:t>
                </a:r>
                <a:r>
                  <a:rPr kumimoji="1" lang="en-US" altLang="ko-KR" sz="1400" b="1" i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Strategy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i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alogorithm</a:t>
                </a: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()</a:t>
                </a:r>
              </a:p>
            </p:txBody>
          </p:sp>
          <p:sp>
            <p:nvSpPr>
              <p:cNvPr id="54296" name="Rectangle 19"/>
              <p:cNvSpPr>
                <a:spLocks noChangeArrowheads="1"/>
              </p:cNvSpPr>
              <p:nvPr/>
            </p:nvSpPr>
            <p:spPr bwMode="auto">
              <a:xfrm>
                <a:off x="3479" y="1267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4297" name="Line 20"/>
              <p:cNvSpPr>
                <a:spLocks noChangeShapeType="1"/>
              </p:cNvSpPr>
              <p:nvPr/>
            </p:nvSpPr>
            <p:spPr bwMode="auto">
              <a:xfrm>
                <a:off x="3485" y="1517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90" name="Group 21"/>
            <p:cNvGrpSpPr>
              <a:grpSpLocks/>
            </p:cNvGrpSpPr>
            <p:nvPr/>
          </p:nvGrpSpPr>
          <p:grpSpPr bwMode="auto">
            <a:xfrm>
              <a:off x="3679" y="3070"/>
              <a:ext cx="1046" cy="526"/>
              <a:chOff x="389" y="1753"/>
              <a:chExt cx="962" cy="526"/>
            </a:xfrm>
          </p:grpSpPr>
          <p:sp>
            <p:nvSpPr>
              <p:cNvPr id="54292" name="Text Box 22"/>
              <p:cNvSpPr txBox="1">
                <a:spLocks noChangeArrowheads="1"/>
              </p:cNvSpPr>
              <p:nvPr/>
            </p:nvSpPr>
            <p:spPr bwMode="auto">
              <a:xfrm>
                <a:off x="394" y="1778"/>
                <a:ext cx="94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b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ConcreteStrategyB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algorithm()</a:t>
                </a:r>
              </a:p>
            </p:txBody>
          </p:sp>
          <p:sp>
            <p:nvSpPr>
              <p:cNvPr id="54293" name="Rectangle 23"/>
              <p:cNvSpPr>
                <a:spLocks noChangeArrowheads="1"/>
              </p:cNvSpPr>
              <p:nvPr/>
            </p:nvSpPr>
            <p:spPr bwMode="auto">
              <a:xfrm>
                <a:off x="389" y="1753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4294" name="Line 24"/>
              <p:cNvSpPr>
                <a:spLocks noChangeShapeType="1"/>
              </p:cNvSpPr>
              <p:nvPr/>
            </p:nvSpPr>
            <p:spPr bwMode="auto">
              <a:xfrm>
                <a:off x="395" y="2003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91" name="Freeform 25"/>
            <p:cNvSpPr>
              <a:spLocks/>
            </p:cNvSpPr>
            <p:nvPr/>
          </p:nvSpPr>
          <p:spPr bwMode="auto">
            <a:xfrm>
              <a:off x="2706" y="2814"/>
              <a:ext cx="1466" cy="255"/>
            </a:xfrm>
            <a:custGeom>
              <a:avLst/>
              <a:gdLst>
                <a:gd name="T0" fmla="*/ 0 w 1466"/>
                <a:gd name="T1" fmla="*/ 255 h 255"/>
                <a:gd name="T2" fmla="*/ 0 w 1466"/>
                <a:gd name="T3" fmla="*/ 0 h 255"/>
                <a:gd name="T4" fmla="*/ 1466 w 1466"/>
                <a:gd name="T5" fmla="*/ 0 h 255"/>
                <a:gd name="T6" fmla="*/ 1466 w 1466"/>
                <a:gd name="T7" fmla="*/ 247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6"/>
                <a:gd name="T13" fmla="*/ 0 h 255"/>
                <a:gd name="T14" fmla="*/ 1466 w 146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6" h="255">
                  <a:moveTo>
                    <a:pt x="0" y="255"/>
                  </a:moveTo>
                  <a:lnTo>
                    <a:pt x="0" y="0"/>
                  </a:lnTo>
                  <a:lnTo>
                    <a:pt x="1466" y="0"/>
                  </a:lnTo>
                  <a:lnTo>
                    <a:pt x="1466" y="24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77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788276" y="1731963"/>
            <a:ext cx="7279399" cy="10810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500" dirty="0" smtClean="0"/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 smtClean="0"/>
              <a:t>To define a family of algorithms, encapsulate each one, and make them interchangeable</a:t>
            </a:r>
          </a:p>
        </p:txBody>
      </p:sp>
      <p:sp>
        <p:nvSpPr>
          <p:cNvPr id="54278" name="Line 27"/>
          <p:cNvSpPr>
            <a:spLocks noChangeShapeType="1"/>
          </p:cNvSpPr>
          <p:nvPr/>
        </p:nvSpPr>
        <p:spPr bwMode="auto">
          <a:xfrm flipH="1">
            <a:off x="2368058" y="4110530"/>
            <a:ext cx="222250" cy="61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279" name="Group 28"/>
          <p:cNvGrpSpPr>
            <a:grpSpLocks/>
          </p:cNvGrpSpPr>
          <p:nvPr/>
        </p:nvGrpSpPr>
        <p:grpSpPr bwMode="auto">
          <a:xfrm>
            <a:off x="1491758" y="4723305"/>
            <a:ext cx="1755775" cy="738188"/>
            <a:chOff x="1078" y="2883"/>
            <a:chExt cx="1106" cy="465"/>
          </a:xfrm>
        </p:grpSpPr>
        <p:sp>
          <p:nvSpPr>
            <p:cNvPr id="54280" name="AutoShape 29"/>
            <p:cNvSpPr>
              <a:spLocks noChangeArrowheads="1"/>
            </p:cNvSpPr>
            <p:nvPr/>
          </p:nvSpPr>
          <p:spPr bwMode="auto">
            <a:xfrm flipV="1">
              <a:off x="1078" y="2883"/>
              <a:ext cx="1106" cy="465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ea typeface="굴림" panose="020B0600000101010101" pitchFamily="34" charset="-127"/>
              </a:endParaRPr>
            </a:p>
          </p:txBody>
        </p:sp>
        <p:sp>
          <p:nvSpPr>
            <p:cNvPr id="54281" name="Text Box 30"/>
            <p:cNvSpPr txBox="1">
              <a:spLocks noChangeArrowheads="1"/>
            </p:cNvSpPr>
            <p:nvPr/>
          </p:nvSpPr>
          <p:spPr bwMode="auto">
            <a:xfrm>
              <a:off x="1093" y="3004"/>
              <a:ext cx="10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strategy.algorithm()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Have we used the Strategy Pattern before?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(Pair): HW4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400" dirty="0"/>
              <a:t>Come up with </a:t>
            </a:r>
            <a:r>
              <a:rPr lang="en-GB" altLang="en-US" sz="2400" dirty="0" smtClean="0"/>
              <a:t>a HW4 </a:t>
            </a:r>
            <a:r>
              <a:rPr lang="en-GB" altLang="en-US" sz="2400" dirty="0"/>
              <a:t>design and express it by drawing a UML class diagram.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In this exercise, focus on </a:t>
            </a:r>
            <a:r>
              <a:rPr lang="en-GB" altLang="en-US" sz="2000" dirty="0" smtClean="0"/>
              <a:t>new model classes (</a:t>
            </a:r>
            <a:r>
              <a:rPr lang="en-GB" altLang="en-US" sz="2000" dirty="0"/>
              <a:t>not UI) such as </a:t>
            </a:r>
            <a:r>
              <a:rPr lang="en-GB" altLang="en-US" sz="2000" dirty="0" smtClean="0"/>
              <a:t>classes </a:t>
            </a:r>
            <a:r>
              <a:rPr lang="en-GB" altLang="en-US" sz="2000" dirty="0"/>
              <a:t>for </a:t>
            </a:r>
            <a:r>
              <a:rPr lang="en-GB" altLang="en-US" sz="2000" dirty="0" smtClean="0"/>
              <a:t>creating an initial board configuration, solving the current board configuration.</a:t>
            </a:r>
            <a:endParaRPr lang="en-GB" altLang="en-US" sz="2000" dirty="0"/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Use the Strategy design pattern.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34" charset="-127"/>
              </a:rPr>
              <a:t>Abstract </a:t>
            </a:r>
            <a:r>
              <a:rPr lang="en-GB" altLang="ko-KR" dirty="0" smtClean="0">
                <a:ea typeface="굴림" panose="020B0600000101010101" pitchFamily="34" charset="-127"/>
              </a:rPr>
              <a:t>Coupling (Low Coupling)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500" dirty="0"/>
              <a:t>Definition</a:t>
            </a:r>
          </a:p>
          <a:p>
            <a:pPr lvl="1">
              <a:lnSpc>
                <a:spcPct val="80000"/>
              </a:lnSpc>
            </a:pPr>
            <a:r>
              <a:rPr lang="en-GB" altLang="en-US" sz="2100" i="1" dirty="0"/>
              <a:t>Abstract coupling</a:t>
            </a:r>
            <a:r>
              <a:rPr lang="en-GB" altLang="en-US" sz="2100" dirty="0"/>
              <a:t> means a client </a:t>
            </a:r>
            <a:r>
              <a:rPr lang="en-GB" altLang="en-US" sz="2100" dirty="0">
                <a:solidFill>
                  <a:srgbClr val="0070C0"/>
                </a:solidFill>
              </a:rPr>
              <a:t>access a service through an interface or an abstract class</a:t>
            </a:r>
            <a:r>
              <a:rPr lang="en-GB" altLang="en-US" sz="2100" dirty="0"/>
              <a:t> without knowing the actual concrete class that provide the service</a:t>
            </a:r>
          </a:p>
          <a:p>
            <a:pPr>
              <a:lnSpc>
                <a:spcPct val="80000"/>
              </a:lnSpc>
            </a:pPr>
            <a:r>
              <a:rPr lang="en-GB" altLang="en-US" sz="2500" dirty="0"/>
              <a:t>Example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/>
              <a:t>Strategy pattern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/>
              <a:t>Iterator </a:t>
            </a:r>
            <a:r>
              <a:rPr lang="en-GB" altLang="en-US" sz="2100" dirty="0" smtClean="0"/>
              <a:t>pattern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 smtClean="0"/>
              <a:t>…</a:t>
            </a:r>
            <a:endParaRPr lang="en-GB" altLang="en-US" sz="2100" dirty="0"/>
          </a:p>
          <a:p>
            <a:pPr>
              <a:lnSpc>
                <a:spcPct val="80000"/>
              </a:lnSpc>
            </a:pPr>
            <a:r>
              <a:rPr lang="en-GB" altLang="en-US" sz="2500" dirty="0"/>
              <a:t>Question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/>
              <a:t>Why abstract coupling?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Design Guideline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746" y="1674813"/>
            <a:ext cx="7329980" cy="3614737"/>
          </a:xfrm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Program to an interface, not to an implementation!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In Java …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273175" y="1819275"/>
            <a:ext cx="657263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 dirty="0">
                <a:ea typeface="굴림" panose="020B0600000101010101" pitchFamily="34" charset="-127"/>
              </a:rPr>
              <a:t>public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b="1" dirty="0">
                <a:ea typeface="굴림" panose="020B0600000101010101" pitchFamily="34" charset="-127"/>
              </a:rPr>
              <a:t>class</a:t>
            </a:r>
            <a:r>
              <a:rPr lang="en-US" altLang="ko-KR" sz="2400" dirty="0">
                <a:ea typeface="굴림" panose="020B0600000101010101" pitchFamily="34" charset="-127"/>
              </a:rPr>
              <a:t> Sun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FF"/>
                </a:solidFill>
                <a:ea typeface="굴림" panose="020B0600000101010101" pitchFamily="34" charset="-127"/>
              </a:rPr>
              <a:t>   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private</a:t>
            </a:r>
            <a:r>
              <a:rPr lang="en-US" altLang="ko-KR" sz="24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static</a:t>
            </a:r>
            <a:r>
              <a:rPr lang="en-US" altLang="ko-KR" sz="24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Sun </a:t>
            </a:r>
            <a:r>
              <a:rPr lang="en-US" altLang="ko-KR" sz="2400" dirty="0" err="1">
                <a:ea typeface="굴림" panose="020B0600000101010101" pitchFamily="34" charset="-127"/>
              </a:rPr>
              <a:t>theInstance</a:t>
            </a:r>
            <a:r>
              <a:rPr lang="en-US" altLang="ko-KR" sz="2400" dirty="0">
                <a:ea typeface="굴림" panose="020B0600000101010101" pitchFamily="34" charset="-127"/>
              </a:rPr>
              <a:t> = </a:t>
            </a:r>
            <a:r>
              <a:rPr lang="en-US" altLang="ko-KR" sz="2400" b="1" dirty="0">
                <a:ea typeface="굴림" panose="020B0600000101010101" pitchFamily="34" charset="-127"/>
              </a:rPr>
              <a:t>new</a:t>
            </a:r>
            <a:r>
              <a:rPr lang="en-US" altLang="ko-KR" sz="2400" dirty="0">
                <a:ea typeface="굴림" panose="020B0600000101010101" pitchFamily="34" charset="-127"/>
              </a:rPr>
              <a:t> Sun();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FF"/>
                </a:solidFill>
                <a:ea typeface="굴림" panose="020B0600000101010101" pitchFamily="34" charset="-127"/>
              </a:rPr>
              <a:t>   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private</a:t>
            </a:r>
            <a:r>
              <a:rPr lang="en-US" altLang="ko-KR" sz="2400" dirty="0">
                <a:ea typeface="굴림" panose="020B0600000101010101" pitchFamily="34" charset="-127"/>
              </a:rPr>
              <a:t> Sun() { /* … */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FF"/>
                </a:solidFill>
                <a:ea typeface="굴림" panose="020B0600000101010101" pitchFamily="34" charset="-127"/>
              </a:rPr>
              <a:t>   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sz="24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static</a:t>
            </a:r>
            <a:r>
              <a:rPr lang="en-US" altLang="ko-KR" sz="2400" dirty="0">
                <a:ea typeface="굴림" panose="020B0600000101010101" pitchFamily="34" charset="-127"/>
              </a:rPr>
              <a:t> Sun </a:t>
            </a:r>
            <a:r>
              <a:rPr lang="en-US" altLang="ko-KR" sz="2400" dirty="0" err="1">
                <a:ea typeface="굴림" panose="020B0600000101010101" pitchFamily="34" charset="-127"/>
              </a:rPr>
              <a:t>getInstance</a:t>
            </a:r>
            <a:r>
              <a:rPr lang="en-US" altLang="ko-KR" sz="2400" dirty="0">
                <a:ea typeface="굴림" panose="020B0600000101010101" pitchFamily="34" charset="-127"/>
              </a:rPr>
              <a:t>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    </a:t>
            </a:r>
            <a:r>
              <a:rPr lang="en-US" altLang="ko-KR" sz="2400" b="1" dirty="0">
                <a:ea typeface="굴림" panose="020B0600000101010101" pitchFamily="34" charset="-127"/>
              </a:rPr>
              <a:t>return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theInstance</a:t>
            </a:r>
            <a:r>
              <a:rPr lang="en-US" altLang="ko-KR" sz="24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// the rest of code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}</a:t>
            </a:r>
            <a:endParaRPr lang="en-US" altLang="ko-KR" sz="2800" dirty="0">
              <a:ea typeface="굴림" panose="020B0600000101010101" pitchFamily="34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74763" y="5462588"/>
            <a:ext cx="6829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Q1: Can a client create a Sun? “protected” constructor?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Q2: Can a client access the unique Sun? “public” </a:t>
            </a:r>
            <a:r>
              <a:rPr lang="en-US" altLang="ko-KR" sz="2000" dirty="0" smtClean="0">
                <a:ea typeface="굴림" panose="020B0600000101010101" pitchFamily="34" charset="-127"/>
              </a:rPr>
              <a:t>final field</a:t>
            </a:r>
            <a:r>
              <a:rPr lang="en-US" altLang="ko-KR" sz="2000" dirty="0">
                <a:ea typeface="굴림" panose="020B0600000101010101" pitchFamily="34" charset="-127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Iterating over Collection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025033" y="2867025"/>
            <a:ext cx="4297971" cy="32932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Collection&lt;T&gt; </a:t>
            </a:r>
            <a:r>
              <a:rPr lang="en-US" altLang="ko-KR" sz="1600" dirty="0" smtClean="0">
                <a:ea typeface="굴림" panose="020B0600000101010101" pitchFamily="34" charset="-127"/>
              </a:rPr>
              <a:t>c </a:t>
            </a:r>
            <a:r>
              <a:rPr lang="en-US" altLang="ko-KR" sz="1600" dirty="0">
                <a:ea typeface="굴림" panose="020B0600000101010101" pitchFamily="34" charset="-127"/>
              </a:rPr>
              <a:t>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ArrayList</a:t>
            </a:r>
            <a:r>
              <a:rPr lang="en-US" altLang="ko-KR" sz="1600" dirty="0">
                <a:ea typeface="굴림" panose="020B0600000101010101" pitchFamily="34" charset="-127"/>
              </a:rPr>
              <a:t>&lt;&gt;();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 smtClean="0">
                <a:ea typeface="굴림" panose="020B0600000101010101" pitchFamily="34" charset="-127"/>
              </a:rPr>
              <a:t>for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ea typeface="굴림" panose="020B0600000101010101" pitchFamily="34" charset="-127"/>
              </a:rPr>
              <a:t>(Iterator&lt;T&gt; </a:t>
            </a:r>
            <a:r>
              <a:rPr lang="en-US" altLang="ko-KR" sz="1600" dirty="0" err="1">
                <a:ea typeface="굴림" panose="020B0600000101010101" pitchFamily="34" charset="-127"/>
              </a:rPr>
              <a:t>i</a:t>
            </a:r>
            <a:r>
              <a:rPr lang="en-US" altLang="ko-KR" sz="1600" dirty="0">
                <a:ea typeface="굴림" panose="020B0600000101010101" pitchFamily="34" charset="-127"/>
              </a:rPr>
              <a:t> = </a:t>
            </a:r>
            <a:r>
              <a:rPr lang="en-US" altLang="ko-KR" sz="1600" dirty="0" err="1">
                <a:ea typeface="굴림" panose="020B0600000101010101" pitchFamily="34" charset="-127"/>
              </a:rPr>
              <a:t>c.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iterator</a:t>
            </a:r>
            <a:r>
              <a:rPr lang="en-US" altLang="ko-KR" sz="1600" dirty="0">
                <a:ea typeface="굴림" panose="020B0600000101010101" pitchFamily="34" charset="-127"/>
              </a:rPr>
              <a:t>(); </a:t>
            </a:r>
            <a:r>
              <a:rPr lang="en-US" altLang="ko-KR" sz="1600" dirty="0" err="1">
                <a:ea typeface="굴림" panose="020B0600000101010101" pitchFamily="34" charset="-127"/>
              </a:rPr>
              <a:t>i.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hasNext</a:t>
            </a:r>
            <a:r>
              <a:rPr lang="en-US" altLang="ko-KR" sz="1600" dirty="0">
                <a:ea typeface="굴림" panose="020B0600000101010101" pitchFamily="34" charset="-127"/>
              </a:rPr>
              <a:t>(); 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T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 = </a:t>
            </a:r>
            <a:r>
              <a:rPr lang="en-US" altLang="ko-KR" sz="1600" dirty="0" err="1">
                <a:ea typeface="굴림" panose="020B0600000101010101" pitchFamily="34" charset="-127"/>
              </a:rPr>
              <a:t>i.</a:t>
            </a:r>
            <a:r>
              <a:rPr lang="en-US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next</a:t>
            </a:r>
            <a:r>
              <a:rPr lang="en-US" altLang="ko-KR" sz="1600" dirty="0">
                <a:ea typeface="굴림" panose="020B0600000101010101" pitchFamily="34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</a:t>
            </a:r>
            <a:r>
              <a:rPr lang="en-US" altLang="ko-KR" sz="1600" dirty="0" smtClean="0">
                <a:ea typeface="굴림" panose="020B0600000101010101" pitchFamily="34" charset="-127"/>
              </a:rPr>
              <a:t>since Java </a:t>
            </a:r>
            <a:r>
              <a:rPr lang="en-US" altLang="ko-KR" sz="1600" dirty="0">
                <a:ea typeface="굴림" panose="020B0600000101010101" pitchFamily="34" charset="-127"/>
              </a:rPr>
              <a:t>5 if c is of type </a:t>
            </a:r>
            <a:r>
              <a:rPr lang="en-US" altLang="ko-KR" sz="1600" dirty="0" err="1">
                <a:ea typeface="굴림" panose="020B0600000101010101" pitchFamily="34" charset="-127"/>
              </a:rPr>
              <a:t>Iterable</a:t>
            </a:r>
            <a:r>
              <a:rPr lang="en-US" altLang="ko-KR" sz="1600" dirty="0">
                <a:ea typeface="굴림" panose="020B0600000101010101" pitchFamily="34" charset="-127"/>
              </a:rPr>
              <a:t>&lt;T&gt;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for</a:t>
            </a:r>
            <a:r>
              <a:rPr lang="en-US" altLang="ko-KR" sz="1600" dirty="0">
                <a:ea typeface="굴림" panose="020B0600000101010101" pitchFamily="34" charset="-127"/>
              </a:rPr>
              <a:t> (T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: c)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… </a:t>
            </a:r>
            <a:r>
              <a:rPr lang="en-US" altLang="ko-KR" sz="1600" dirty="0" err="1">
                <a:ea typeface="굴림" panose="020B0600000101010101" pitchFamily="34" charset="-127"/>
              </a:rPr>
              <a:t>elem</a:t>
            </a:r>
            <a:r>
              <a:rPr lang="en-US" altLang="ko-KR" sz="1600" dirty="0">
                <a:ea typeface="굴림" panose="020B0600000101010101" pitchFamily="34" charset="-127"/>
              </a:rPr>
              <a:t>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 </a:t>
            </a:r>
            <a:endParaRPr lang="en-US" altLang="ko-KR" sz="16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// since Java 8 if c is of type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Iterable</a:t>
            </a:r>
            <a:r>
              <a:rPr lang="en-US" altLang="ko-KR" sz="1600" dirty="0" smtClean="0">
                <a:ea typeface="굴림" panose="020B0600000101010101" pitchFamily="34" charset="-127"/>
              </a:rPr>
              <a:t>&lt;T&gt;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 smtClean="0">
                <a:ea typeface="굴림" panose="020B0600000101010101" pitchFamily="34" charset="-127"/>
              </a:rPr>
              <a:t>c.forEach</a:t>
            </a:r>
            <a:r>
              <a:rPr lang="en-US" altLang="ko-KR" sz="1600" dirty="0" smtClean="0">
                <a:ea typeface="굴림" panose="020B0600000101010101" pitchFamily="34" charset="-127"/>
              </a:rPr>
              <a:t>(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elem</a:t>
            </a:r>
            <a:r>
              <a:rPr lang="en-US" altLang="ko-KR" sz="1600" dirty="0" smtClean="0">
                <a:ea typeface="굴림" panose="020B0600000101010101" pitchFamily="34" charset="-127"/>
              </a:rPr>
              <a:t> -&gt; … </a:t>
            </a:r>
            <a:r>
              <a:rPr lang="en-US" altLang="ko-KR" sz="1600" dirty="0" err="1" smtClean="0">
                <a:ea typeface="굴림" panose="020B0600000101010101" pitchFamily="34" charset="-127"/>
              </a:rPr>
              <a:t>elem</a:t>
            </a:r>
            <a:r>
              <a:rPr lang="en-US" altLang="ko-KR" sz="1600" dirty="0" smtClean="0">
                <a:ea typeface="굴림" panose="020B0600000101010101" pitchFamily="34" charset="-127"/>
              </a:rPr>
              <a:t> …)</a:t>
            </a:r>
            <a:endParaRPr lang="en-US" altLang="ko-KR" sz="1600" dirty="0">
              <a:ea typeface="굴림" panose="020B0600000101010101" pitchFamily="34" charset="-127"/>
            </a:endParaRPr>
          </a:p>
        </p:txBody>
      </p:sp>
      <p:sp>
        <p:nvSpPr>
          <p:cNvPr id="593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5214" y="1665288"/>
            <a:ext cx="7285311" cy="8509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 dirty="0" smtClean="0"/>
              <a:t>Accessing all elements of collection objects such as sets, bags, lists, etc.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25033" y="4271892"/>
            <a:ext cx="429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0290" y="5464813"/>
            <a:ext cx="429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6117021" y="2962052"/>
            <a:ext cx="2013845" cy="1477328"/>
            <a:chOff x="3806894" y="294220"/>
            <a:chExt cx="2593906" cy="1478281"/>
          </a:xfrm>
        </p:grpSpPr>
        <p:sp>
          <p:nvSpPr>
            <p:cNvPr id="15" name="TextBox 14"/>
            <p:cNvSpPr txBox="1"/>
            <p:nvPr/>
          </p:nvSpPr>
          <p:spPr bwMode="auto">
            <a:xfrm>
              <a:off x="3808481" y="294220"/>
              <a:ext cx="2592319" cy="1478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</a:rPr>
                <a:t>&lt;&lt;interface&gt;&gt;</a:t>
              </a:r>
            </a:p>
            <a:p>
              <a:pPr algn="ctr">
                <a:defRPr/>
              </a:pPr>
              <a:r>
                <a:rPr lang="en-US" sz="1600" dirty="0" smtClean="0"/>
                <a:t>Iterator&lt;T&gt;</a:t>
              </a:r>
              <a:endParaRPr lang="en-US" sz="1600" dirty="0">
                <a:latin typeface="+mn-lt"/>
              </a:endParaRPr>
            </a:p>
            <a:p>
              <a:pPr>
                <a:defRPr/>
              </a:pPr>
              <a:endParaRPr lang="en-US" sz="1000" dirty="0">
                <a:latin typeface="+mn-lt"/>
              </a:endParaRPr>
            </a:p>
            <a:p>
              <a:pPr>
                <a:defRPr/>
              </a:pPr>
              <a:r>
                <a:rPr lang="en-US" sz="1600" dirty="0" smtClean="0">
                  <a:latin typeface="+mn-lt"/>
                </a:rPr>
                <a:t>+</a:t>
              </a:r>
              <a:r>
                <a:rPr lang="en-US" sz="1600" dirty="0" err="1" smtClean="0">
                  <a:latin typeface="+mn-lt"/>
                </a:rPr>
                <a:t>hasNext</a:t>
              </a:r>
              <a:r>
                <a:rPr lang="en-US" sz="1600" dirty="0" smtClean="0">
                  <a:latin typeface="+mn-lt"/>
                </a:rPr>
                <a:t>(T): </a:t>
              </a:r>
              <a:r>
                <a:rPr lang="en-US" sz="1600" dirty="0" err="1" smtClean="0">
                  <a:latin typeface="+mn-lt"/>
                </a:rPr>
                <a:t>boolean</a:t>
              </a:r>
              <a:endParaRPr lang="en-US" sz="1600" dirty="0" smtClean="0">
                <a:latin typeface="+mn-lt"/>
              </a:endParaRPr>
            </a:p>
            <a:p>
              <a:pPr>
                <a:defRPr/>
              </a:pPr>
              <a:r>
                <a:rPr lang="en-US" sz="1600" dirty="0" smtClean="0">
                  <a:latin typeface="+mn-lt"/>
                </a:rPr>
                <a:t>+next(): T</a:t>
              </a:r>
            </a:p>
            <a:p>
              <a:pPr>
                <a:defRPr/>
              </a:pPr>
              <a:r>
                <a:rPr lang="en-US" sz="1600" dirty="0" smtClean="0"/>
                <a:t>…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6" name="Straight Connector 7"/>
            <p:cNvCxnSpPr>
              <a:cxnSpLocks noChangeShapeType="1"/>
            </p:cNvCxnSpPr>
            <p:nvPr/>
          </p:nvCxnSpPr>
          <p:spPr bwMode="auto">
            <a:xfrm flipV="1">
              <a:off x="3808869" y="878771"/>
              <a:ext cx="2591931" cy="28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7"/>
            <p:cNvCxnSpPr>
              <a:cxnSpLocks noChangeShapeType="1"/>
            </p:cNvCxnSpPr>
            <p:nvPr/>
          </p:nvCxnSpPr>
          <p:spPr bwMode="auto">
            <a:xfrm flipV="1">
              <a:off x="3806894" y="948046"/>
              <a:ext cx="2591931" cy="28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6092064" y="4764575"/>
            <a:ext cx="2167421" cy="1231106"/>
            <a:chOff x="6113085" y="4428244"/>
            <a:chExt cx="2167421" cy="1231106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6113085" y="4428244"/>
              <a:ext cx="2158556" cy="1231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</a:rPr>
                <a:t>&lt;&lt;interface&gt;&gt;</a:t>
              </a:r>
            </a:p>
            <a:p>
              <a:pPr algn="ctr">
                <a:defRPr/>
              </a:pPr>
              <a:r>
                <a:rPr lang="en-US" sz="1600" dirty="0" err="1" smtClean="0"/>
                <a:t>Iterable</a:t>
              </a:r>
              <a:endParaRPr lang="en-US" sz="1600" dirty="0">
                <a:latin typeface="+mn-lt"/>
              </a:endParaRPr>
            </a:p>
            <a:p>
              <a:pPr>
                <a:defRPr/>
              </a:pPr>
              <a:endParaRPr lang="en-US" sz="1000" dirty="0">
                <a:latin typeface="+mn-lt"/>
              </a:endParaRPr>
            </a:p>
            <a:p>
              <a:pPr>
                <a:defRPr/>
              </a:pPr>
              <a:r>
                <a:rPr lang="en-US" sz="1600" dirty="0" smtClean="0">
                  <a:latin typeface="+mn-lt"/>
                </a:rPr>
                <a:t>+iterator(): Iterator&lt;T&gt;</a:t>
              </a:r>
            </a:p>
            <a:p>
              <a:pPr>
                <a:defRPr/>
              </a:pPr>
              <a:r>
                <a:rPr lang="en-US" sz="1600" dirty="0" smtClean="0"/>
                <a:t>…</a:t>
              </a:r>
              <a:endParaRPr lang="en-US" sz="1600" dirty="0" smtClean="0">
                <a:latin typeface="+mn-lt"/>
              </a:endParaRPr>
            </a:p>
          </p:txBody>
        </p:sp>
        <p:cxnSp>
          <p:nvCxnSpPr>
            <p:cNvPr id="20" name="Straight Connector 7"/>
            <p:cNvCxnSpPr>
              <a:cxnSpLocks noChangeShapeType="1"/>
            </p:cNvCxnSpPr>
            <p:nvPr/>
          </p:nvCxnSpPr>
          <p:spPr bwMode="auto">
            <a:xfrm flipV="1">
              <a:off x="6113409" y="4980887"/>
              <a:ext cx="2158232" cy="28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7"/>
            <p:cNvCxnSpPr>
              <a:cxnSpLocks noChangeShapeType="1"/>
            </p:cNvCxnSpPr>
            <p:nvPr/>
          </p:nvCxnSpPr>
          <p:spPr bwMode="auto">
            <a:xfrm flipV="1">
              <a:off x="6122274" y="5050117"/>
              <a:ext cx="2158232" cy="28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Iterator Pattern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2959647" y="3159016"/>
            <a:ext cx="1620838" cy="835025"/>
            <a:chOff x="1499" y="1525"/>
            <a:chExt cx="961" cy="526"/>
          </a:xfrm>
        </p:grpSpPr>
        <p:sp>
          <p:nvSpPr>
            <p:cNvPr id="60447" name="Text Box 4"/>
            <p:cNvSpPr txBox="1">
              <a:spLocks noChangeArrowheads="1"/>
            </p:cNvSpPr>
            <p:nvPr/>
          </p:nvSpPr>
          <p:spPr bwMode="auto">
            <a:xfrm>
              <a:off x="1505" y="1550"/>
              <a:ext cx="87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      </a:t>
              </a:r>
              <a:r>
                <a:rPr kumimoji="1" lang="en-US" altLang="ko-KR" sz="1400" b="1" i="1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Collection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iterator</a:t>
              </a:r>
              <a:r>
                <a:rPr kumimoji="1" lang="en-US" altLang="ko-KR" sz="1400" dirty="0" smtClean="0">
                  <a:latin typeface="Times New Roman" panose="02020603050405020304" pitchFamily="18" charset="0"/>
                  <a:ea typeface="굴림" panose="020B0600000101010101" pitchFamily="34" charset="-127"/>
                </a:rPr>
                <a:t>(): Iterator</a:t>
              </a:r>
              <a:endPara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60448" name="Rectangle 5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0449" name="Line 6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1" name="Line 7"/>
          <p:cNvSpPr>
            <a:spLocks noChangeShapeType="1"/>
          </p:cNvSpPr>
          <p:nvPr/>
        </p:nvSpPr>
        <p:spPr bwMode="auto">
          <a:xfrm>
            <a:off x="4712247" y="4733816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AutoShape 8"/>
          <p:cNvSpPr>
            <a:spLocks noChangeArrowheads="1"/>
          </p:cNvSpPr>
          <p:nvPr/>
        </p:nvSpPr>
        <p:spPr bwMode="auto">
          <a:xfrm>
            <a:off x="4585247" y="4690954"/>
            <a:ext cx="122238" cy="952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5993360" y="3039954"/>
            <a:ext cx="1527175" cy="906462"/>
            <a:chOff x="2940" y="1428"/>
            <a:chExt cx="962" cy="571"/>
          </a:xfrm>
        </p:grpSpPr>
        <p:sp>
          <p:nvSpPr>
            <p:cNvPr id="60444" name="Text Box 10"/>
            <p:cNvSpPr txBox="1">
              <a:spLocks noChangeArrowheads="1"/>
            </p:cNvSpPr>
            <p:nvPr/>
          </p:nvSpPr>
          <p:spPr bwMode="auto">
            <a:xfrm>
              <a:off x="2945" y="1453"/>
              <a:ext cx="696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</a:t>
              </a:r>
              <a:r>
                <a:rPr kumimoji="1" lang="en-US" altLang="ko-KR" sz="1400" b="1" i="1">
                  <a:latin typeface="Times New Roman" panose="02020603050405020304" pitchFamily="18" charset="0"/>
                  <a:ea typeface="굴림" panose="020B0600000101010101" pitchFamily="34" charset="-127"/>
                </a:rPr>
                <a:t>Iterator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hasNext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next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60445" name="Rectangle 11"/>
            <p:cNvSpPr>
              <a:spLocks noChangeArrowheads="1"/>
            </p:cNvSpPr>
            <p:nvPr/>
          </p:nvSpPr>
          <p:spPr bwMode="auto">
            <a:xfrm>
              <a:off x="2940" y="1428"/>
              <a:ext cx="960" cy="5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0446" name="Line 12"/>
            <p:cNvSpPr>
              <a:spLocks noChangeShapeType="1"/>
            </p:cNvSpPr>
            <p:nvPr/>
          </p:nvSpPr>
          <p:spPr bwMode="auto">
            <a:xfrm>
              <a:off x="2946" y="1678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4" name="Group 13"/>
          <p:cNvGrpSpPr>
            <a:grpSpLocks/>
          </p:cNvGrpSpPr>
          <p:nvPr/>
        </p:nvGrpSpPr>
        <p:grpSpPr bwMode="auto">
          <a:xfrm>
            <a:off x="2964410" y="4546491"/>
            <a:ext cx="1667434" cy="835025"/>
            <a:chOff x="1499" y="1525"/>
            <a:chExt cx="1000" cy="526"/>
          </a:xfrm>
        </p:grpSpPr>
        <p:sp>
          <p:nvSpPr>
            <p:cNvPr id="60441" name="Text Box 14"/>
            <p:cNvSpPr txBox="1">
              <a:spLocks noChangeArrowheads="1"/>
            </p:cNvSpPr>
            <p:nvPr/>
          </p:nvSpPr>
          <p:spPr bwMode="auto">
            <a:xfrm>
              <a:off x="1505" y="1550"/>
              <a:ext cx="99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 dirty="0" err="1">
                  <a:latin typeface="Times New Roman" panose="02020603050405020304" pitchFamily="18" charset="0"/>
                  <a:ea typeface="굴림" panose="020B0600000101010101" pitchFamily="34" charset="-127"/>
                </a:rPr>
                <a:t>ConcreteCollection</a:t>
              </a:r>
              <a:endParaRPr kumimoji="1" lang="en-US" altLang="ko-KR" sz="1400" b="1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iterator</a:t>
              </a:r>
              <a:r>
                <a:rPr kumimoji="1" lang="en-US" altLang="ko-KR" sz="1400" dirty="0" smtClean="0">
                  <a:latin typeface="Times New Roman" panose="02020603050405020304" pitchFamily="18" charset="0"/>
                  <a:ea typeface="굴림" panose="020B0600000101010101" pitchFamily="34" charset="-127"/>
                </a:rPr>
                <a:t>(): Iterator</a:t>
              </a:r>
              <a:endPara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60442" name="Rectangle 15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0443" name="Line 16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5" name="Group 17"/>
          <p:cNvGrpSpPr>
            <a:grpSpLocks/>
          </p:cNvGrpSpPr>
          <p:nvPr/>
        </p:nvGrpSpPr>
        <p:grpSpPr bwMode="auto">
          <a:xfrm>
            <a:off x="5996535" y="4509979"/>
            <a:ext cx="1531937" cy="906462"/>
            <a:chOff x="2940" y="1428"/>
            <a:chExt cx="965" cy="571"/>
          </a:xfrm>
        </p:grpSpPr>
        <p:sp>
          <p:nvSpPr>
            <p:cNvPr id="60438" name="Text Box 18"/>
            <p:cNvSpPr txBox="1">
              <a:spLocks noChangeArrowheads="1"/>
            </p:cNvSpPr>
            <p:nvPr/>
          </p:nvSpPr>
          <p:spPr bwMode="auto">
            <a:xfrm>
              <a:off x="2945" y="1453"/>
              <a:ext cx="960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ConcreteIterator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hasNext()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next()</a:t>
              </a:r>
            </a:p>
          </p:txBody>
        </p:sp>
        <p:sp>
          <p:nvSpPr>
            <p:cNvPr id="60439" name="Rectangle 19"/>
            <p:cNvSpPr>
              <a:spLocks noChangeArrowheads="1"/>
            </p:cNvSpPr>
            <p:nvPr/>
          </p:nvSpPr>
          <p:spPr bwMode="auto">
            <a:xfrm>
              <a:off x="2940" y="1428"/>
              <a:ext cx="960" cy="5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0440" name="Line 20"/>
            <p:cNvSpPr>
              <a:spLocks noChangeShapeType="1"/>
            </p:cNvSpPr>
            <p:nvPr/>
          </p:nvSpPr>
          <p:spPr bwMode="auto">
            <a:xfrm>
              <a:off x="2946" y="1678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6" name="Line 21"/>
          <p:cNvSpPr>
            <a:spLocks noChangeShapeType="1"/>
          </p:cNvSpPr>
          <p:nvPr/>
        </p:nvSpPr>
        <p:spPr bwMode="auto">
          <a:xfrm flipV="1">
            <a:off x="4582072" y="5189429"/>
            <a:ext cx="14128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Text Box 22"/>
          <p:cNvSpPr txBox="1">
            <a:spLocks noChangeArrowheads="1"/>
          </p:cNvSpPr>
          <p:nvPr/>
        </p:nvSpPr>
        <p:spPr bwMode="auto">
          <a:xfrm>
            <a:off x="4707485" y="4910029"/>
            <a:ext cx="108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&lt;&lt;create&gt;&gt;</a:t>
            </a:r>
          </a:p>
        </p:txBody>
      </p:sp>
      <p:sp>
        <p:nvSpPr>
          <p:cNvPr id="60428" name="AutoShape 23"/>
          <p:cNvSpPr>
            <a:spLocks noChangeArrowheads="1"/>
          </p:cNvSpPr>
          <p:nvPr/>
        </p:nvSpPr>
        <p:spPr bwMode="auto">
          <a:xfrm>
            <a:off x="6709322" y="3955941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0429" name="Line 24"/>
          <p:cNvSpPr>
            <a:spLocks noChangeShapeType="1"/>
          </p:cNvSpPr>
          <p:nvPr/>
        </p:nvSpPr>
        <p:spPr bwMode="auto">
          <a:xfrm>
            <a:off x="6755360" y="4059129"/>
            <a:ext cx="0" cy="439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AutoShape 25"/>
          <p:cNvSpPr>
            <a:spLocks noChangeArrowheads="1"/>
          </p:cNvSpPr>
          <p:nvPr/>
        </p:nvSpPr>
        <p:spPr bwMode="auto">
          <a:xfrm>
            <a:off x="3777210" y="4000391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0431" name="Line 26"/>
          <p:cNvSpPr>
            <a:spLocks noChangeShapeType="1"/>
          </p:cNvSpPr>
          <p:nvPr/>
        </p:nvSpPr>
        <p:spPr bwMode="auto">
          <a:xfrm>
            <a:off x="3823247" y="4103579"/>
            <a:ext cx="0" cy="439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AutoShape 27"/>
          <p:cNvSpPr>
            <a:spLocks noChangeArrowheads="1"/>
          </p:cNvSpPr>
          <p:nvPr/>
        </p:nvSpPr>
        <p:spPr bwMode="auto">
          <a:xfrm flipV="1">
            <a:off x="3059057" y="5619641"/>
            <a:ext cx="2444750" cy="50165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ea typeface="굴림" panose="020B0600000101010101" pitchFamily="34" charset="-127"/>
            </a:endParaRPr>
          </a:p>
        </p:txBody>
      </p:sp>
      <p:sp>
        <p:nvSpPr>
          <p:cNvPr id="60433" name="Text Box 28"/>
          <p:cNvSpPr txBox="1">
            <a:spLocks noChangeArrowheads="1"/>
          </p:cNvSpPr>
          <p:nvPr/>
        </p:nvSpPr>
        <p:spPr bwMode="auto">
          <a:xfrm>
            <a:off x="3053310" y="5714891"/>
            <a:ext cx="246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return new ConcreteIterator()</a:t>
            </a:r>
          </a:p>
        </p:txBody>
      </p:sp>
      <p:sp>
        <p:nvSpPr>
          <p:cNvPr id="60434" name="Line 29"/>
          <p:cNvSpPr>
            <a:spLocks noChangeShapeType="1"/>
          </p:cNvSpPr>
          <p:nvPr/>
        </p:nvSpPr>
        <p:spPr bwMode="auto">
          <a:xfrm>
            <a:off x="3895646" y="5239295"/>
            <a:ext cx="392574" cy="40476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735725" y="1722438"/>
            <a:ext cx="7303376" cy="9080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100" dirty="0" smtClean="0"/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900" dirty="0" smtClean="0"/>
              <a:t>To provide a way to access the elements of a collection sequentially</a:t>
            </a:r>
          </a:p>
        </p:txBody>
      </p:sp>
      <p:sp>
        <p:nvSpPr>
          <p:cNvPr id="60436" name="Line 31"/>
          <p:cNvSpPr>
            <a:spLocks noChangeShapeType="1"/>
          </p:cNvSpPr>
          <p:nvPr/>
        </p:nvSpPr>
        <p:spPr bwMode="auto">
          <a:xfrm flipV="1">
            <a:off x="4591597" y="3351104"/>
            <a:ext cx="14128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Text Box 32"/>
          <p:cNvSpPr txBox="1">
            <a:spLocks noChangeArrowheads="1"/>
          </p:cNvSpPr>
          <p:nvPr/>
        </p:nvSpPr>
        <p:spPr bwMode="auto">
          <a:xfrm>
            <a:off x="4877347" y="3043129"/>
            <a:ext cx="88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&lt;&lt;use&gt;&gt;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9857" y="3407365"/>
            <a:ext cx="623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60449" idx="0"/>
          </p:cNvCxnSpPr>
          <p:nvPr/>
        </p:nvCxnSpPr>
        <p:spPr>
          <a:xfrm flipV="1">
            <a:off x="1823746" y="3555891"/>
            <a:ext cx="1135901" cy="5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939705" y="3237570"/>
            <a:ext cx="88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&lt;&lt;use&gt;&gt;</a:t>
            </a:r>
          </a:p>
        </p:txBody>
      </p:sp>
    </p:spTree>
    <p:extLst>
      <p:ext uri="{BB962C8B-B14F-4D97-AF65-F5344CB8AC3E}">
        <p14:creationId xmlns:p14="http://schemas.microsoft.com/office/powerpoint/2010/main" val="28755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Exercise (Pair, 5 Mins)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276" y="1598613"/>
            <a:ext cx="7300037" cy="3460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900" dirty="0" smtClean="0"/>
              <a:t>Code to implement the Iterator interface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1139005" y="2014101"/>
            <a:ext cx="7069575" cy="44012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Library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Book[] books;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/** Returns an iterator </a:t>
            </a:r>
            <a:r>
              <a:rPr lang="en-US" altLang="ko-KR" sz="1600" dirty="0" smtClean="0">
                <a:ea typeface="굴림" panose="020B0600000101010101" pitchFamily="34" charset="-127"/>
              </a:rPr>
              <a:t>to access all </a:t>
            </a:r>
            <a:r>
              <a:rPr lang="en-US" altLang="ko-KR" sz="1600" dirty="0">
                <a:ea typeface="굴림" panose="020B0600000101010101" pitchFamily="34" charset="-127"/>
              </a:rPr>
              <a:t>books of this library.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Iterator&lt;Book&gt; books() { </a:t>
            </a:r>
            <a:r>
              <a:rPr lang="en-US" altLang="ko-KR" sz="1600" b="1" dirty="0">
                <a:ea typeface="굴림" panose="020B0600000101010101" pitchFamily="34" charset="-127"/>
              </a:rPr>
              <a:t>return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LibraryIterator</a:t>
            </a:r>
            <a:r>
              <a:rPr lang="en-US" altLang="ko-KR" sz="1600" dirty="0">
                <a:ea typeface="굴림" panose="020B0600000101010101" pitchFamily="34" charset="-127"/>
              </a:rPr>
              <a:t>(books);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</a:t>
            </a: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static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LibraryIterator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implements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java.util.Iterator</a:t>
            </a:r>
            <a:r>
              <a:rPr lang="en-US" altLang="ko-KR" sz="1600" dirty="0">
                <a:ea typeface="굴림" panose="020B0600000101010101" pitchFamily="34" charset="-127"/>
              </a:rPr>
              <a:t>&lt;Book&gt;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remove() { </a:t>
            </a:r>
            <a:r>
              <a:rPr lang="en-US" altLang="ko-KR" sz="1600" b="1" dirty="0">
                <a:ea typeface="굴림" panose="020B0600000101010101" pitchFamily="34" charset="-127"/>
              </a:rPr>
              <a:t>throw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UnsupportedOperationException</a:t>
            </a:r>
            <a:r>
              <a:rPr lang="en-US" altLang="ko-KR" sz="1600" dirty="0">
                <a:ea typeface="굴림" panose="020B0600000101010101" pitchFamily="34" charset="-127"/>
              </a:rPr>
              <a:t>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// YOUR CODE HERE </a:t>
            </a:r>
            <a:r>
              <a:rPr lang="en-US" altLang="ko-KR" sz="1600" dirty="0" smtClean="0">
                <a:ea typeface="굴림" panose="020B0600000101010101" pitchFamily="34" charset="-127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}</a:t>
            </a:r>
            <a:endParaRPr lang="en-US" altLang="ko-KR" sz="16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42</a:t>
            </a:fld>
            <a:endParaRPr 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79173" y="944066"/>
            <a:ext cx="2013845" cy="1477328"/>
            <a:chOff x="3806894" y="294220"/>
            <a:chExt cx="2593906" cy="1478281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3808481" y="294220"/>
              <a:ext cx="2592319" cy="1478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</a:rPr>
                <a:t>&lt;&lt;interface&gt;&gt;</a:t>
              </a:r>
            </a:p>
            <a:p>
              <a:pPr algn="ctr">
                <a:defRPr/>
              </a:pPr>
              <a:r>
                <a:rPr lang="en-US" sz="1600" dirty="0" smtClean="0"/>
                <a:t>Iterator&lt;T&gt;</a:t>
              </a:r>
              <a:endParaRPr lang="en-US" sz="1600" dirty="0">
                <a:latin typeface="+mn-lt"/>
              </a:endParaRPr>
            </a:p>
            <a:p>
              <a:pPr>
                <a:defRPr/>
              </a:pPr>
              <a:endParaRPr lang="en-US" sz="1000" dirty="0">
                <a:latin typeface="+mn-lt"/>
              </a:endParaRPr>
            </a:p>
            <a:p>
              <a:pPr>
                <a:defRPr/>
              </a:pPr>
              <a:r>
                <a:rPr lang="en-US" sz="1600" dirty="0" smtClean="0">
                  <a:latin typeface="+mn-lt"/>
                </a:rPr>
                <a:t>+</a:t>
              </a:r>
              <a:r>
                <a:rPr lang="en-US" sz="1600" dirty="0" err="1" smtClean="0">
                  <a:latin typeface="+mn-lt"/>
                </a:rPr>
                <a:t>hasNext</a:t>
              </a:r>
              <a:r>
                <a:rPr lang="en-US" sz="1600" dirty="0" smtClean="0">
                  <a:latin typeface="+mn-lt"/>
                </a:rPr>
                <a:t>(T): </a:t>
              </a:r>
              <a:r>
                <a:rPr lang="en-US" sz="1600" dirty="0" err="1" smtClean="0">
                  <a:latin typeface="+mn-lt"/>
                </a:rPr>
                <a:t>boolean</a:t>
              </a:r>
              <a:endParaRPr lang="en-US" sz="1600" dirty="0" smtClean="0">
                <a:latin typeface="+mn-lt"/>
              </a:endParaRPr>
            </a:p>
            <a:p>
              <a:pPr>
                <a:defRPr/>
              </a:pPr>
              <a:r>
                <a:rPr lang="en-US" sz="1600" dirty="0" smtClean="0">
                  <a:latin typeface="+mn-lt"/>
                </a:rPr>
                <a:t>+next(): T</a:t>
              </a:r>
            </a:p>
            <a:p>
              <a:pPr>
                <a:defRPr/>
              </a:pPr>
              <a:r>
                <a:rPr lang="en-US" sz="1600" dirty="0" smtClean="0"/>
                <a:t>…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 flipV="1">
              <a:off x="3808869" y="878771"/>
              <a:ext cx="2591931" cy="28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7"/>
            <p:cNvCxnSpPr>
              <a:cxnSpLocks noChangeShapeType="1"/>
            </p:cNvCxnSpPr>
            <p:nvPr/>
          </p:nvCxnSpPr>
          <p:spPr bwMode="auto">
            <a:xfrm flipV="1">
              <a:off x="3806894" y="948046"/>
              <a:ext cx="2591931" cy="28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178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Side: Arrays vs. Collections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276" y="1598613"/>
            <a:ext cx="7300037" cy="3460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900" dirty="0" smtClean="0"/>
              <a:t>Code to implement the Iterator interface; use a collection.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1139005" y="2014101"/>
            <a:ext cx="7069575" cy="26776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Library </a:t>
            </a:r>
            <a:r>
              <a:rPr lang="en-US" altLang="ko-KR" sz="1600" dirty="0" smtClean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</a:t>
            </a:r>
            <a:r>
              <a:rPr lang="en-US" altLang="ko-KR" sz="1600" b="1" strike="sngStrike" dirty="0">
                <a:ea typeface="굴림" panose="020B0600000101010101" pitchFamily="34" charset="-127"/>
              </a:rPr>
              <a:t>private</a:t>
            </a:r>
            <a:r>
              <a:rPr lang="en-US" altLang="ko-KR" sz="1600" strike="sngStrike" dirty="0">
                <a:ea typeface="굴림" panose="020B0600000101010101" pitchFamily="34" charset="-127"/>
              </a:rPr>
              <a:t> Book[] books</a:t>
            </a:r>
            <a:r>
              <a:rPr lang="en-US" altLang="ko-KR" sz="1600" strike="sngStrike" dirty="0" smtClean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ea typeface="굴림" panose="020B0600000101010101" pitchFamily="34" charset="-127"/>
              </a:rPr>
              <a:t>private</a:t>
            </a:r>
            <a:r>
              <a:rPr lang="en-US" altLang="ko-KR" sz="1600" dirty="0" smtClean="0">
                <a:solidFill>
                  <a:srgbClr val="0070C0"/>
                </a:solidFill>
                <a:ea typeface="굴림" panose="020B0600000101010101" pitchFamily="34" charset="-127"/>
              </a:rPr>
              <a:t> List&lt;Book&gt; books;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/** Returns an iterator </a:t>
            </a:r>
            <a:r>
              <a:rPr lang="en-US" altLang="ko-KR" sz="1600" dirty="0" smtClean="0">
                <a:ea typeface="굴림" panose="020B0600000101010101" pitchFamily="34" charset="-127"/>
              </a:rPr>
              <a:t>to access all </a:t>
            </a:r>
            <a:r>
              <a:rPr lang="en-US" altLang="ko-KR" sz="1600" dirty="0">
                <a:ea typeface="굴림" panose="020B0600000101010101" pitchFamily="34" charset="-127"/>
              </a:rPr>
              <a:t>books of this library.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Iterator&lt;Book&gt; books() { </a:t>
            </a:r>
            <a:endParaRPr lang="en-US" altLang="ko-KR" sz="16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smtClean="0">
                <a:ea typeface="굴림" panose="020B0600000101010101" pitchFamily="34" charset="-127"/>
              </a:rPr>
              <a:t>     return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books.iterator</a:t>
            </a:r>
            <a:r>
              <a:rPr lang="en-US" altLang="ko-KR" sz="1600" dirty="0" smtClean="0">
                <a:solidFill>
                  <a:srgbClr val="0070C0"/>
                </a:solidFill>
                <a:ea typeface="굴림" panose="020B0600000101010101" pitchFamily="34" charset="-127"/>
              </a:rPr>
              <a:t>(); </a:t>
            </a:r>
            <a:endParaRPr lang="en-US" altLang="ko-KR" sz="1600" dirty="0">
              <a:solidFill>
                <a:srgbClr val="0070C0"/>
              </a:solidFill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  }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}</a:t>
            </a:r>
            <a:endParaRPr lang="en-US" altLang="ko-KR" sz="16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Exercise (Pair, 1 Min)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214" y="1850861"/>
            <a:ext cx="7342079" cy="9096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sz="1900" dirty="0" smtClean="0"/>
              <a:t>Improve the Library class code of the previous exercise so that one can write code like the following.</a:t>
            </a:r>
            <a:endParaRPr lang="en-GB" altLang="en-US" sz="19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1900" dirty="0"/>
              <a:t> </a:t>
            </a:r>
            <a:r>
              <a:rPr lang="en-GB" altLang="en-US" sz="1900" dirty="0" smtClean="0"/>
              <a:t>    Hint: What interface needs to be implemented?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1611970" y="3289191"/>
            <a:ext cx="4830871" cy="2060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Library lib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Library();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for</a:t>
            </a:r>
            <a:r>
              <a:rPr lang="en-US" altLang="ko-KR" sz="1600" dirty="0">
                <a:ea typeface="굴림" panose="020B0600000101010101" pitchFamily="34" charset="-127"/>
              </a:rPr>
              <a:t> (Book b: lib)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</a:t>
            </a:r>
            <a:r>
              <a:rPr lang="en-US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dirty="0" err="1">
                <a:ea typeface="굴림" panose="020B0600000101010101" pitchFamily="34" charset="-127"/>
              </a:rPr>
              <a:t>b.toString</a:t>
            </a:r>
            <a:r>
              <a:rPr lang="en-US" altLang="ko-KR" sz="1600" dirty="0">
                <a:ea typeface="굴림" panose="020B0600000101010101" pitchFamily="34" charset="-127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// or in Java 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lib.forEach</a:t>
            </a:r>
            <a:r>
              <a:rPr lang="en-US" altLang="ko-KR" sz="1600" dirty="0">
                <a:ea typeface="굴림" panose="020B0600000101010101" pitchFamily="34" charset="-127"/>
              </a:rPr>
              <a:t>(b -&gt; </a:t>
            </a:r>
            <a:r>
              <a:rPr lang="en-US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dirty="0" err="1">
                <a:ea typeface="굴림" panose="020B0600000101010101" pitchFamily="34" charset="-127"/>
              </a:rPr>
              <a:t>b.toString</a:t>
            </a:r>
            <a:r>
              <a:rPr lang="en-US" altLang="ko-KR" sz="1600" dirty="0">
                <a:ea typeface="굴림" panose="020B0600000101010101" pitchFamily="34" charset="-127"/>
              </a:rPr>
              <a:t>());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Factory Design Pattern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3852863" y="3816898"/>
            <a:ext cx="1525587" cy="835025"/>
            <a:chOff x="1499" y="1525"/>
            <a:chExt cx="961" cy="526"/>
          </a:xfrm>
        </p:grpSpPr>
        <p:sp>
          <p:nvSpPr>
            <p:cNvPr id="63514" name="Text Box 4"/>
            <p:cNvSpPr txBox="1">
              <a:spLocks noChangeArrowheads="1"/>
            </p:cNvSpPr>
            <p:nvPr/>
          </p:nvSpPr>
          <p:spPr bwMode="auto">
            <a:xfrm>
              <a:off x="1505" y="1550"/>
              <a:ext cx="92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</a:t>
              </a:r>
              <a:r>
                <a:rPr kumimoji="1" lang="en-US" altLang="ko-KR" sz="1400" b="1" i="1">
                  <a:latin typeface="Times New Roman" panose="02020603050405020304" pitchFamily="18" charset="0"/>
                  <a:ea typeface="굴림" panose="020B0600000101010101" pitchFamily="34" charset="-127"/>
                </a:rPr>
                <a:t>AbstractFactory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makeProduct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63515" name="Rectangle 5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3516" name="Line 6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6365875" y="3737523"/>
            <a:ext cx="1195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         </a:t>
            </a: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Product</a:t>
            </a:r>
          </a:p>
        </p:txBody>
      </p:sp>
      <p:sp>
        <p:nvSpPr>
          <p:cNvPr id="63494" name="Rectangle 8"/>
          <p:cNvSpPr>
            <a:spLocks noChangeArrowheads="1"/>
          </p:cNvSpPr>
          <p:nvPr/>
        </p:nvSpPr>
        <p:spPr bwMode="auto">
          <a:xfrm>
            <a:off x="6357938" y="3697836"/>
            <a:ext cx="152400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846513" y="5204373"/>
            <a:ext cx="1525587" cy="835025"/>
            <a:chOff x="1499" y="1525"/>
            <a:chExt cx="961" cy="526"/>
          </a:xfrm>
        </p:grpSpPr>
        <p:sp>
          <p:nvSpPr>
            <p:cNvPr id="63511" name="Text Box 10"/>
            <p:cNvSpPr txBox="1">
              <a:spLocks noChangeArrowheads="1"/>
            </p:cNvSpPr>
            <p:nvPr/>
          </p:nvSpPr>
          <p:spPr bwMode="auto">
            <a:xfrm>
              <a:off x="1505" y="1550"/>
              <a:ext cx="95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ConcreteFactory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makeProduct()</a:t>
              </a:r>
            </a:p>
          </p:txBody>
        </p:sp>
        <p:sp>
          <p:nvSpPr>
            <p:cNvPr id="63512" name="Rectangle 11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6369050" y="5207548"/>
            <a:ext cx="1477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  </a:t>
            </a: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ConcreteProuct</a:t>
            </a:r>
          </a:p>
        </p:txBody>
      </p:sp>
      <p:sp>
        <p:nvSpPr>
          <p:cNvPr id="63497" name="Rectangle 14"/>
          <p:cNvSpPr>
            <a:spLocks noChangeArrowheads="1"/>
          </p:cNvSpPr>
          <p:nvPr/>
        </p:nvSpPr>
        <p:spPr bwMode="auto">
          <a:xfrm>
            <a:off x="6361113" y="5167861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3498" name="Line 15"/>
          <p:cNvSpPr>
            <a:spLocks noChangeShapeType="1"/>
          </p:cNvSpPr>
          <p:nvPr/>
        </p:nvSpPr>
        <p:spPr bwMode="auto">
          <a:xfrm flipV="1">
            <a:off x="5391150" y="5409161"/>
            <a:ext cx="962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5411788" y="5072611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create</a:t>
            </a:r>
          </a:p>
        </p:txBody>
      </p:sp>
      <p:sp>
        <p:nvSpPr>
          <p:cNvPr id="63500" name="AutoShape 17"/>
          <p:cNvSpPr>
            <a:spLocks noChangeArrowheads="1"/>
          </p:cNvSpPr>
          <p:nvPr/>
        </p:nvSpPr>
        <p:spPr bwMode="auto">
          <a:xfrm>
            <a:off x="7073900" y="4113761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3501" name="Line 18"/>
          <p:cNvSpPr>
            <a:spLocks noChangeShapeType="1"/>
          </p:cNvSpPr>
          <p:nvPr/>
        </p:nvSpPr>
        <p:spPr bwMode="auto">
          <a:xfrm flipH="1">
            <a:off x="7118350" y="4216948"/>
            <a:ext cx="1588" cy="938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02" name="Group 19"/>
          <p:cNvGrpSpPr>
            <a:grpSpLocks/>
          </p:cNvGrpSpPr>
          <p:nvPr/>
        </p:nvGrpSpPr>
        <p:grpSpPr bwMode="auto">
          <a:xfrm>
            <a:off x="4575175" y="4658273"/>
            <a:ext cx="104775" cy="542925"/>
            <a:chOff x="3420" y="2067"/>
            <a:chExt cx="66" cy="342"/>
          </a:xfrm>
        </p:grpSpPr>
        <p:sp>
          <p:nvSpPr>
            <p:cNvPr id="63509" name="AutoShape 20"/>
            <p:cNvSpPr>
              <a:spLocks noChangeArrowheads="1"/>
            </p:cNvSpPr>
            <p:nvPr/>
          </p:nvSpPr>
          <p:spPr bwMode="auto">
            <a:xfrm>
              <a:off x="3420" y="2067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3510" name="Line 21"/>
            <p:cNvSpPr>
              <a:spLocks noChangeShapeType="1"/>
            </p:cNvSpPr>
            <p:nvPr/>
          </p:nvSpPr>
          <p:spPr bwMode="auto">
            <a:xfrm>
              <a:off x="3449" y="2132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03" name="Line 22"/>
          <p:cNvSpPr>
            <a:spLocks noChangeShapeType="1"/>
          </p:cNvSpPr>
          <p:nvPr/>
        </p:nvSpPr>
        <p:spPr bwMode="auto">
          <a:xfrm>
            <a:off x="2970213" y="4032798"/>
            <a:ext cx="868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AutoShape 23"/>
          <p:cNvSpPr>
            <a:spLocks noChangeArrowheads="1"/>
          </p:cNvSpPr>
          <p:nvPr/>
        </p:nvSpPr>
        <p:spPr bwMode="auto">
          <a:xfrm>
            <a:off x="2843213" y="3989936"/>
            <a:ext cx="122237" cy="952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3505" name="Group 24"/>
          <p:cNvGrpSpPr>
            <a:grpSpLocks/>
          </p:cNvGrpSpPr>
          <p:nvPr/>
        </p:nvGrpSpPr>
        <p:grpSpPr bwMode="auto">
          <a:xfrm>
            <a:off x="1311275" y="3829598"/>
            <a:ext cx="1524000" cy="409575"/>
            <a:chOff x="448" y="1643"/>
            <a:chExt cx="960" cy="258"/>
          </a:xfrm>
        </p:grpSpPr>
        <p:sp>
          <p:nvSpPr>
            <p:cNvPr id="63507" name="Text Box 25"/>
            <p:cNvSpPr txBox="1">
              <a:spLocks noChangeArrowheads="1"/>
            </p:cNvSpPr>
            <p:nvPr/>
          </p:nvSpPr>
          <p:spPr bwMode="auto">
            <a:xfrm>
              <a:off x="488" y="1668"/>
              <a:ext cx="6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Client</a:t>
              </a:r>
            </a:p>
          </p:txBody>
        </p:sp>
        <p:sp>
          <p:nvSpPr>
            <p:cNvPr id="63508" name="Rectangle 26"/>
            <p:cNvSpPr>
              <a:spLocks noChangeArrowheads="1"/>
            </p:cNvSpPr>
            <p:nvPr/>
          </p:nvSpPr>
          <p:spPr bwMode="auto">
            <a:xfrm>
              <a:off x="448" y="1643"/>
              <a:ext cx="960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63506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746234" y="1608138"/>
            <a:ext cx="7283341" cy="15128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500" dirty="0" smtClean="0"/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900" dirty="0" smtClean="0"/>
              <a:t>To decouple object creation from its use and to support different way of creating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dirty="0" smtClean="0"/>
              <a:t>To define an interface</a:t>
            </a:r>
            <a:r>
              <a:rPr lang="en-GB" altLang="en-US" sz="1900" dirty="0" smtClean="0"/>
              <a:t> for creating objects but let subclasses decide which class to instantiate and how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Example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374" y="1647223"/>
            <a:ext cx="6669087" cy="442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 dirty="0" smtClean="0"/>
              <a:t>Complex numbers</a:t>
            </a:r>
          </a:p>
        </p:txBody>
      </p:sp>
      <p:grpSp>
        <p:nvGrpSpPr>
          <p:cNvPr id="64517" name="Group 4"/>
          <p:cNvGrpSpPr>
            <a:grpSpLocks/>
          </p:cNvGrpSpPr>
          <p:nvPr/>
        </p:nvGrpSpPr>
        <p:grpSpPr bwMode="auto">
          <a:xfrm>
            <a:off x="2102343" y="2592552"/>
            <a:ext cx="1525587" cy="835025"/>
            <a:chOff x="1499" y="1525"/>
            <a:chExt cx="961" cy="526"/>
          </a:xfrm>
        </p:grpSpPr>
        <p:sp>
          <p:nvSpPr>
            <p:cNvPr id="64544" name="Text Box 5"/>
            <p:cNvSpPr txBox="1">
              <a:spLocks noChangeArrowheads="1"/>
            </p:cNvSpPr>
            <p:nvPr/>
          </p:nvSpPr>
          <p:spPr bwMode="auto">
            <a:xfrm>
              <a:off x="1505" y="1550"/>
              <a:ext cx="91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kumimoji="1" lang="en-US" altLang="ko-KR" sz="1400" b="1" i="1">
                  <a:latin typeface="Times New Roman" panose="02020603050405020304" pitchFamily="18" charset="0"/>
                  <a:ea typeface="굴림" panose="020B0600000101010101" pitchFamily="34" charset="-127"/>
                </a:rPr>
                <a:t>ComplexFactory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makeComplext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64545" name="Rectangle 6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46" name="Line 7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5571030" y="3024352"/>
            <a:ext cx="1192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        </a:t>
            </a:r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34" charset="-127"/>
              </a:rPr>
              <a:t>Complex</a:t>
            </a:r>
          </a:p>
        </p:txBody>
      </p:sp>
      <p:sp>
        <p:nvSpPr>
          <p:cNvPr id="64519" name="Rectangle 9"/>
          <p:cNvSpPr>
            <a:spLocks noChangeArrowheads="1"/>
          </p:cNvSpPr>
          <p:nvPr/>
        </p:nvSpPr>
        <p:spPr bwMode="auto">
          <a:xfrm>
            <a:off x="5563093" y="3018002"/>
            <a:ext cx="152400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4520" name="Group 10"/>
          <p:cNvGrpSpPr>
            <a:grpSpLocks/>
          </p:cNvGrpSpPr>
          <p:nvPr/>
        </p:nvGrpSpPr>
        <p:grpSpPr bwMode="auto">
          <a:xfrm>
            <a:off x="1140318" y="3968915"/>
            <a:ext cx="1525587" cy="835025"/>
            <a:chOff x="1499" y="1525"/>
            <a:chExt cx="961" cy="526"/>
          </a:xfrm>
        </p:grpSpPr>
        <p:sp>
          <p:nvSpPr>
            <p:cNvPr id="64541" name="Text Box 11"/>
            <p:cNvSpPr txBox="1">
              <a:spLocks noChangeArrowheads="1"/>
            </p:cNvSpPr>
            <p:nvPr/>
          </p:nvSpPr>
          <p:spPr bwMode="auto">
            <a:xfrm>
              <a:off x="1505" y="1550"/>
              <a:ext cx="89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PolarFactory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makeComplex()</a:t>
              </a:r>
            </a:p>
          </p:txBody>
        </p:sp>
        <p:sp>
          <p:nvSpPr>
            <p:cNvPr id="64542" name="Rectangle 12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43" name="Line 13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21" name="Line 14"/>
          <p:cNvSpPr>
            <a:spLocks noChangeShapeType="1"/>
          </p:cNvSpPr>
          <p:nvPr/>
        </p:nvSpPr>
        <p:spPr bwMode="auto">
          <a:xfrm flipV="1">
            <a:off x="2673843" y="4175290"/>
            <a:ext cx="1935162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15"/>
          <p:cNvSpPr txBox="1">
            <a:spLocks noChangeArrowheads="1"/>
          </p:cNvSpPr>
          <p:nvPr/>
        </p:nvSpPr>
        <p:spPr bwMode="auto">
          <a:xfrm>
            <a:off x="4661393" y="4943640"/>
            <a:ext cx="108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&lt;&lt;create&gt;&gt;</a:t>
            </a:r>
          </a:p>
        </p:txBody>
      </p:sp>
      <p:grpSp>
        <p:nvGrpSpPr>
          <p:cNvPr id="64523" name="Group 16"/>
          <p:cNvGrpSpPr>
            <a:grpSpLocks/>
          </p:cNvGrpSpPr>
          <p:nvPr/>
        </p:nvGrpSpPr>
        <p:grpSpPr bwMode="auto">
          <a:xfrm>
            <a:off x="2813543" y="3433927"/>
            <a:ext cx="104775" cy="330200"/>
            <a:chOff x="1706" y="2193"/>
            <a:chExt cx="66" cy="208"/>
          </a:xfrm>
        </p:grpSpPr>
        <p:sp>
          <p:nvSpPr>
            <p:cNvPr id="64539" name="AutoShape 17"/>
            <p:cNvSpPr>
              <a:spLocks noChangeArrowheads="1"/>
            </p:cNvSpPr>
            <p:nvPr/>
          </p:nvSpPr>
          <p:spPr bwMode="auto">
            <a:xfrm>
              <a:off x="1706" y="2193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40" name="Line 18"/>
            <p:cNvSpPr>
              <a:spLocks noChangeShapeType="1"/>
            </p:cNvSpPr>
            <p:nvPr/>
          </p:nvSpPr>
          <p:spPr bwMode="auto">
            <a:xfrm>
              <a:off x="1742" y="2258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24" name="Group 19"/>
          <p:cNvGrpSpPr>
            <a:grpSpLocks/>
          </p:cNvGrpSpPr>
          <p:nvPr/>
        </p:nvGrpSpPr>
        <p:grpSpPr bwMode="auto">
          <a:xfrm>
            <a:off x="2921493" y="5037302"/>
            <a:ext cx="1725612" cy="835025"/>
            <a:chOff x="1499" y="1525"/>
            <a:chExt cx="982" cy="526"/>
          </a:xfrm>
        </p:grpSpPr>
        <p:sp>
          <p:nvSpPr>
            <p:cNvPr id="64536" name="Text Box 20"/>
            <p:cNvSpPr txBox="1">
              <a:spLocks noChangeArrowheads="1"/>
            </p:cNvSpPr>
            <p:nvPr/>
          </p:nvSpPr>
          <p:spPr bwMode="auto">
            <a:xfrm>
              <a:off x="1505" y="1550"/>
              <a:ext cx="97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RectangularFactory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makeComplex()</a:t>
              </a:r>
            </a:p>
          </p:txBody>
        </p:sp>
        <p:sp>
          <p:nvSpPr>
            <p:cNvPr id="64537" name="Rectangle 21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38" name="Line 22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25" name="Text Box 23"/>
          <p:cNvSpPr txBox="1">
            <a:spLocks noChangeArrowheads="1"/>
          </p:cNvSpPr>
          <p:nvPr/>
        </p:nvSpPr>
        <p:spPr bwMode="auto">
          <a:xfrm>
            <a:off x="4635993" y="4018127"/>
            <a:ext cx="1412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   </a:t>
            </a: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PolarComplex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64526" name="Rectangle 24"/>
          <p:cNvSpPr>
            <a:spLocks noChangeArrowheads="1"/>
          </p:cNvSpPr>
          <p:nvPr/>
        </p:nvSpPr>
        <p:spPr bwMode="auto">
          <a:xfrm>
            <a:off x="4639168" y="3989552"/>
            <a:ext cx="1524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4527" name="Text Box 25"/>
          <p:cNvSpPr txBox="1">
            <a:spLocks noChangeArrowheads="1"/>
          </p:cNvSpPr>
          <p:nvPr/>
        </p:nvSpPr>
        <p:spPr bwMode="auto">
          <a:xfrm>
            <a:off x="6380655" y="5115090"/>
            <a:ext cx="1803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RectangularComplex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64528" name="Rectangle 26"/>
          <p:cNvSpPr>
            <a:spLocks noChangeArrowheads="1"/>
          </p:cNvSpPr>
          <p:nvPr/>
        </p:nvSpPr>
        <p:spPr bwMode="auto">
          <a:xfrm>
            <a:off x="6406055" y="5064290"/>
            <a:ext cx="1755775" cy="45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4529" name="Line 27"/>
          <p:cNvSpPr>
            <a:spLocks noChangeShapeType="1"/>
          </p:cNvSpPr>
          <p:nvPr/>
        </p:nvSpPr>
        <p:spPr bwMode="auto">
          <a:xfrm flipV="1">
            <a:off x="4607418" y="5246852"/>
            <a:ext cx="17907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Freeform 28"/>
          <p:cNvSpPr>
            <a:spLocks/>
          </p:cNvSpPr>
          <p:nvPr/>
        </p:nvSpPr>
        <p:spPr bwMode="auto">
          <a:xfrm>
            <a:off x="1921368" y="3753015"/>
            <a:ext cx="1874837" cy="1282700"/>
          </a:xfrm>
          <a:custGeom>
            <a:avLst/>
            <a:gdLst>
              <a:gd name="T0" fmla="*/ 0 w 1181"/>
              <a:gd name="T1" fmla="*/ 2147483646 h 808"/>
              <a:gd name="T2" fmla="*/ 0 w 1181"/>
              <a:gd name="T3" fmla="*/ 0 h 808"/>
              <a:gd name="T4" fmla="*/ 2147483646 w 1181"/>
              <a:gd name="T5" fmla="*/ 0 h 808"/>
              <a:gd name="T6" fmla="*/ 2147483646 w 1181"/>
              <a:gd name="T7" fmla="*/ 2147483646 h 808"/>
              <a:gd name="T8" fmla="*/ 0 60000 65536"/>
              <a:gd name="T9" fmla="*/ 0 60000 65536"/>
              <a:gd name="T10" fmla="*/ 0 60000 65536"/>
              <a:gd name="T11" fmla="*/ 0 60000 65536"/>
              <a:gd name="T12" fmla="*/ 0 w 1181"/>
              <a:gd name="T13" fmla="*/ 0 h 808"/>
              <a:gd name="T14" fmla="*/ 1181 w 1181"/>
              <a:gd name="T15" fmla="*/ 808 h 8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1" h="808">
                <a:moveTo>
                  <a:pt x="0" y="134"/>
                </a:moveTo>
                <a:lnTo>
                  <a:pt x="0" y="0"/>
                </a:lnTo>
                <a:lnTo>
                  <a:pt x="1181" y="0"/>
                </a:lnTo>
                <a:lnTo>
                  <a:pt x="1181" y="80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Freeform 29"/>
          <p:cNvSpPr>
            <a:spLocks/>
          </p:cNvSpPr>
          <p:nvPr/>
        </p:nvSpPr>
        <p:spPr bwMode="auto">
          <a:xfrm>
            <a:off x="5410693" y="3773652"/>
            <a:ext cx="1874837" cy="1282700"/>
          </a:xfrm>
          <a:custGeom>
            <a:avLst/>
            <a:gdLst>
              <a:gd name="T0" fmla="*/ 0 w 1181"/>
              <a:gd name="T1" fmla="*/ 2147483646 h 808"/>
              <a:gd name="T2" fmla="*/ 0 w 1181"/>
              <a:gd name="T3" fmla="*/ 0 h 808"/>
              <a:gd name="T4" fmla="*/ 2147483646 w 1181"/>
              <a:gd name="T5" fmla="*/ 0 h 808"/>
              <a:gd name="T6" fmla="*/ 2147483646 w 1181"/>
              <a:gd name="T7" fmla="*/ 2147483646 h 808"/>
              <a:gd name="T8" fmla="*/ 0 60000 65536"/>
              <a:gd name="T9" fmla="*/ 0 60000 65536"/>
              <a:gd name="T10" fmla="*/ 0 60000 65536"/>
              <a:gd name="T11" fmla="*/ 0 60000 65536"/>
              <a:gd name="T12" fmla="*/ 0 w 1181"/>
              <a:gd name="T13" fmla="*/ 0 h 808"/>
              <a:gd name="T14" fmla="*/ 1181 w 1181"/>
              <a:gd name="T15" fmla="*/ 808 h 8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1" h="808">
                <a:moveTo>
                  <a:pt x="0" y="134"/>
                </a:moveTo>
                <a:lnTo>
                  <a:pt x="0" y="0"/>
                </a:lnTo>
                <a:lnTo>
                  <a:pt x="1181" y="0"/>
                </a:lnTo>
                <a:lnTo>
                  <a:pt x="1181" y="80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32" name="Group 30"/>
          <p:cNvGrpSpPr>
            <a:grpSpLocks/>
          </p:cNvGrpSpPr>
          <p:nvPr/>
        </p:nvGrpSpPr>
        <p:grpSpPr bwMode="auto">
          <a:xfrm>
            <a:off x="6290168" y="3429165"/>
            <a:ext cx="104775" cy="330200"/>
            <a:chOff x="1706" y="2193"/>
            <a:chExt cx="66" cy="208"/>
          </a:xfrm>
        </p:grpSpPr>
        <p:sp>
          <p:nvSpPr>
            <p:cNvPr id="64534" name="AutoShape 31"/>
            <p:cNvSpPr>
              <a:spLocks noChangeArrowheads="1"/>
            </p:cNvSpPr>
            <p:nvPr/>
          </p:nvSpPr>
          <p:spPr bwMode="auto">
            <a:xfrm>
              <a:off x="1706" y="2193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35" name="Line 32"/>
            <p:cNvSpPr>
              <a:spLocks noChangeShapeType="1"/>
            </p:cNvSpPr>
            <p:nvPr/>
          </p:nvSpPr>
          <p:spPr bwMode="auto">
            <a:xfrm>
              <a:off x="1742" y="2258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33" name="Text Box 33"/>
          <p:cNvSpPr txBox="1">
            <a:spLocks noChangeArrowheads="1"/>
          </p:cNvSpPr>
          <p:nvPr/>
        </p:nvSpPr>
        <p:spPr bwMode="auto">
          <a:xfrm>
            <a:off x="2707180" y="3846677"/>
            <a:ext cx="108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&lt;&lt;create&gt;&gt;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In General …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411413" y="2509838"/>
            <a:ext cx="25685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34" charset="-127"/>
              </a:rPr>
              <a:t>                          </a:t>
            </a:r>
            <a:r>
              <a:rPr kumimoji="1" lang="en-US" altLang="ko-KR" sz="1600" b="1">
                <a:ea typeface="굴림" panose="020B0600000101010101" pitchFamily="34" charset="-127"/>
              </a:rPr>
              <a:t>T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b="1"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ea typeface="굴림" panose="020B0600000101010101" pitchFamily="34" charset="-127"/>
              </a:rPr>
              <a:t>- theInstance: T { static }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kumimoji="1" lang="en-US" altLang="ko-KR" sz="1600">
                <a:ea typeface="굴림" panose="020B0600000101010101" pitchFamily="34" charset="-127"/>
              </a:rPr>
              <a:t> T()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ea typeface="굴림" panose="020B0600000101010101" pitchFamily="34" charset="-127"/>
              </a:rPr>
              <a:t>+ getInstance(): T { static 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403475" y="2495550"/>
            <a:ext cx="2901950" cy="162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413000" y="292576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5661025" y="4314825"/>
            <a:ext cx="2036763" cy="738188"/>
            <a:chOff x="3496" y="2823"/>
            <a:chExt cx="1150" cy="465"/>
          </a:xfrm>
        </p:grpSpPr>
        <p:sp>
          <p:nvSpPr>
            <p:cNvPr id="11274" name="AutoShape 7"/>
            <p:cNvSpPr>
              <a:spLocks noChangeArrowheads="1"/>
            </p:cNvSpPr>
            <p:nvPr/>
          </p:nvSpPr>
          <p:spPr bwMode="auto">
            <a:xfrm flipV="1">
              <a:off x="3496" y="2823"/>
              <a:ext cx="1150" cy="465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1275" name="Text Box 8"/>
            <p:cNvSpPr txBox="1">
              <a:spLocks noChangeArrowheads="1"/>
            </p:cNvSpPr>
            <p:nvPr/>
          </p:nvSpPr>
          <p:spPr bwMode="auto">
            <a:xfrm>
              <a:off x="3549" y="2939"/>
              <a:ext cx="10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34" charset="-127"/>
                </a:rPr>
                <a:t>return theInstance;</a:t>
              </a:r>
            </a:p>
          </p:txBody>
        </p:sp>
      </p:grp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2409825" y="3444875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3400425" y="4048125"/>
            <a:ext cx="2255838" cy="630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Singleton Design Pattern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500" smtClean="0">
                <a:ea typeface="굴림" panose="020B0600000101010101" pitchFamily="34" charset="-127"/>
              </a:rPr>
              <a:t>Intent</a:t>
            </a:r>
          </a:p>
          <a:p>
            <a:pPr lvl="1" eaLnBrk="1" hangingPunct="1"/>
            <a:r>
              <a:rPr lang="en-US" altLang="ko-KR" sz="2100" smtClean="0">
                <a:ea typeface="굴림" panose="020B0600000101010101" pitchFamily="34" charset="-127"/>
              </a:rPr>
              <a:t>To ensure that a class has only one instance and provides a global access point to it</a:t>
            </a:r>
          </a:p>
          <a:p>
            <a:pPr eaLnBrk="1" hangingPunct="1"/>
            <a:r>
              <a:rPr lang="en-US" altLang="ko-KR" sz="2500" smtClean="0">
                <a:ea typeface="굴림" panose="020B0600000101010101" pitchFamily="34" charset="-127"/>
              </a:rPr>
              <a:t>Applicability</a:t>
            </a:r>
          </a:p>
          <a:p>
            <a:pPr lvl="1" eaLnBrk="1" hangingPunct="1"/>
            <a:r>
              <a:rPr lang="en-GB" altLang="en-US" sz="2100" smtClean="0"/>
              <a:t>Use the Singleton pattern when there must be exactly one instance of a class and it must be accessible to clients from a well-known access point</a:t>
            </a:r>
            <a:endParaRPr lang="en-US" altLang="ko-KR" sz="2100" smtClean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500" smtClean="0">
                <a:ea typeface="굴림" panose="020B0600000101010101" pitchFamily="34" charset="-127"/>
              </a:rPr>
              <a:t>Benefits</a:t>
            </a:r>
          </a:p>
          <a:p>
            <a:pPr lvl="1" eaLnBrk="1" hangingPunct="1"/>
            <a:r>
              <a:rPr lang="en-US" altLang="ko-KR" sz="2100" smtClean="0">
                <a:ea typeface="굴림" panose="020B0600000101010101" pitchFamily="34" charset="-127"/>
              </a:rPr>
              <a:t>Controlled access to the sole instance</a:t>
            </a:r>
          </a:p>
          <a:p>
            <a:pPr lvl="1" eaLnBrk="1" hangingPunct="1"/>
            <a:r>
              <a:rPr lang="en-US" altLang="ko-KR" sz="2100" smtClean="0">
                <a:ea typeface="굴림" panose="020B0600000101010101" pitchFamily="34" charset="-127"/>
              </a:rPr>
              <a:t>Permits a variable number of instances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What Are Design Patterns?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>
                <a:solidFill>
                  <a:srgbClr val="000000"/>
                </a:solidFill>
              </a:rPr>
              <a:t>Design patterns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>
                <a:solidFill>
                  <a:srgbClr val="000000"/>
                </a:solidFill>
              </a:rPr>
              <a:t>Schematic descriptions of </a:t>
            </a:r>
            <a:r>
              <a:rPr lang="en-GB" altLang="en-US" dirty="0" smtClean="0">
                <a:solidFill>
                  <a:srgbClr val="0070C0"/>
                </a:solidFill>
              </a:rPr>
              <a:t>design solutions to recurring problems in software design</a:t>
            </a:r>
            <a:r>
              <a:rPr lang="en-GB" altLang="en-US" dirty="0" smtClean="0">
                <a:solidFill>
                  <a:srgbClr val="000000"/>
                </a:solidFill>
              </a:rPr>
              <a:t>, and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Reusable (i.e., generic), but don’t have to be implemented in the same way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That is, describe: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Design problems that occur repeatedly,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Core solutions to those problems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Why Design Patterns?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500" dirty="0" smtClean="0">
                <a:solidFill>
                  <a:srgbClr val="000000"/>
                </a:solidFill>
              </a:rPr>
              <a:t>To capture and document software design knowledge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500" dirty="0" smtClean="0">
                <a:solidFill>
                  <a:srgbClr val="000000"/>
                </a:solidFill>
              </a:rPr>
              <a:t>    =&gt; helps designers acquire design expertise</a:t>
            </a:r>
          </a:p>
          <a:p>
            <a:pPr eaLnBrk="1" hangingPunct="1"/>
            <a:r>
              <a:rPr lang="en-GB" altLang="en-US" sz="2500" dirty="0" smtClean="0">
                <a:solidFill>
                  <a:srgbClr val="000000"/>
                </a:solidFill>
              </a:rPr>
              <a:t>To support reuse in design and boost confidence in software systems</a:t>
            </a:r>
          </a:p>
          <a:p>
            <a:pPr eaLnBrk="1" hangingPunct="1"/>
            <a:r>
              <a:rPr lang="en-GB" altLang="en-US" sz="2500" dirty="0" smtClean="0">
                <a:solidFill>
                  <a:srgbClr val="000000"/>
                </a:solidFill>
              </a:rPr>
              <a:t>To provide a common vocabulary for software designers to communicate their designs</a:t>
            </a:r>
            <a:endParaRPr lang="en-US" altLang="ko-KR" sz="2500" dirty="0" smtClean="0">
              <a:solidFill>
                <a:srgbClr val="000000"/>
              </a:solidFill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Gang of Four (</a:t>
            </a:r>
            <a:r>
              <a:rPr lang="en-US" altLang="ko-KR" dirty="0" err="1" smtClean="0">
                <a:ea typeface="굴림" panose="020B0600000101010101" pitchFamily="34" charset="-127"/>
              </a:rPr>
              <a:t>GoF</a:t>
            </a:r>
            <a:r>
              <a:rPr lang="en-US" altLang="ko-KR" dirty="0" smtClean="0">
                <a:ea typeface="굴림" panose="020B0600000101010101" pitchFamily="34" charset="-127"/>
              </a:rPr>
              <a:t>) Patterns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*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465263" y="1875280"/>
            <a:ext cx="6176962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Creational 	Structural	</a:t>
            </a:r>
            <a:r>
              <a:rPr lang="en-GB" altLang="en-US" sz="1800" dirty="0" err="1"/>
              <a:t>Behavioral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Abstract Factory</a:t>
            </a:r>
            <a:r>
              <a:rPr lang="en-GB" altLang="en-US" sz="1800" dirty="0"/>
              <a:t>	</a:t>
            </a:r>
            <a:r>
              <a:rPr lang="en-GB" altLang="en-US" sz="1800" dirty="0">
                <a:solidFill>
                  <a:srgbClr val="0070C0"/>
                </a:solidFill>
              </a:rPr>
              <a:t>Adapter</a:t>
            </a:r>
            <a:r>
              <a:rPr lang="en-GB" altLang="en-US" sz="1800" dirty="0">
                <a:solidFill>
                  <a:srgbClr val="0000FF"/>
                </a:solidFill>
              </a:rPr>
              <a:t> </a:t>
            </a:r>
            <a:r>
              <a:rPr lang="en-GB" altLang="en-US" sz="1800" dirty="0"/>
              <a:t>            	Chain of Responsibility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Builder         	Bridge		Command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Factory Method	</a:t>
            </a:r>
            <a:r>
              <a:rPr lang="en-GB" altLang="en-US" sz="1800" dirty="0">
                <a:solidFill>
                  <a:srgbClr val="0070C0"/>
                </a:solidFill>
              </a:rPr>
              <a:t>Composite</a:t>
            </a:r>
            <a:r>
              <a:rPr lang="en-GB" altLang="en-US" sz="1800" dirty="0"/>
              <a:t>	Interpreter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Prototype 	</a:t>
            </a:r>
            <a:r>
              <a:rPr lang="en-GB" altLang="en-US" sz="1800" dirty="0">
                <a:solidFill>
                  <a:srgbClr val="0070C0"/>
                </a:solidFill>
              </a:rPr>
              <a:t>Decorator</a:t>
            </a:r>
            <a:r>
              <a:rPr lang="en-GB" altLang="en-US" sz="1800" dirty="0"/>
              <a:t>	</a:t>
            </a:r>
            <a:r>
              <a:rPr lang="en-GB" altLang="en-US" sz="1800" dirty="0">
                <a:solidFill>
                  <a:srgbClr val="0070C0"/>
                </a:solidFill>
              </a:rPr>
              <a:t>Iterator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Singleton</a:t>
            </a:r>
            <a:r>
              <a:rPr lang="en-GB" altLang="en-US" sz="1800" dirty="0">
                <a:solidFill>
                  <a:srgbClr val="0000FF"/>
                </a:solidFill>
              </a:rPr>
              <a:t> </a:t>
            </a:r>
            <a:r>
              <a:rPr lang="en-GB" altLang="en-US" sz="1800" dirty="0"/>
              <a:t>     	Façade		Mediator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Flyweight	Memento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Proxy		</a:t>
            </a:r>
            <a:r>
              <a:rPr lang="en-GB" altLang="en-US" sz="1800" dirty="0">
                <a:solidFill>
                  <a:srgbClr val="0070C0"/>
                </a:solidFill>
              </a:rPr>
              <a:t>Observer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		State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		</a:t>
            </a:r>
            <a:r>
              <a:rPr lang="en-GB" altLang="en-US" sz="1800" dirty="0">
                <a:solidFill>
                  <a:srgbClr val="0070C0"/>
                </a:solidFill>
              </a:rPr>
              <a:t>Strategy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		</a:t>
            </a:r>
            <a:r>
              <a:rPr lang="en-GB" altLang="en-US" sz="1800" dirty="0">
                <a:solidFill>
                  <a:srgbClr val="0070C0"/>
                </a:solidFill>
              </a:rPr>
              <a:t>Template Method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		Visitor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1506538" y="1822893"/>
            <a:ext cx="61071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1492250" y="2330893"/>
            <a:ext cx="61071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1493838" y="5575743"/>
            <a:ext cx="61737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419225" y="5744018"/>
            <a:ext cx="637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aseline="30000" dirty="0" smtClean="0">
                <a:ea typeface="굴림" panose="020B0600000101010101" pitchFamily="34" charset="-127"/>
              </a:rPr>
              <a:t>*</a:t>
            </a:r>
            <a:r>
              <a:rPr lang="en-US" altLang="ko-KR" sz="1200" dirty="0" smtClean="0">
                <a:ea typeface="굴림" panose="020B0600000101010101" pitchFamily="34" charset="-127"/>
              </a:rPr>
              <a:t>E</a:t>
            </a:r>
            <a:r>
              <a:rPr lang="en-US" altLang="ko-KR" sz="1200" dirty="0">
                <a:ea typeface="굴림" panose="020B0600000101010101" pitchFamily="34" charset="-127"/>
              </a:rPr>
              <a:t>. Gamma, R. Helm, R. Johnson, and J. </a:t>
            </a:r>
            <a:r>
              <a:rPr lang="en-US" altLang="ko-KR" sz="1200" dirty="0" err="1">
                <a:ea typeface="굴림" panose="020B0600000101010101" pitchFamily="34" charset="-127"/>
              </a:rPr>
              <a:t>Vlissides</a:t>
            </a:r>
            <a:r>
              <a:rPr lang="en-US" altLang="ko-KR" sz="1200" dirty="0">
                <a:ea typeface="굴림" panose="020B0600000101010101" pitchFamily="34" charset="-127"/>
              </a:rPr>
              <a:t>. </a:t>
            </a:r>
            <a:r>
              <a:rPr lang="en-US" altLang="ko-KR" sz="1200" i="1" dirty="0">
                <a:ea typeface="굴림" panose="020B0600000101010101" pitchFamily="34" charset="-127"/>
              </a:rPr>
              <a:t>Design Patterns, Elements of Reusable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1" dirty="0">
                <a:ea typeface="굴림" panose="020B0600000101010101" pitchFamily="34" charset="-127"/>
              </a:rPr>
              <a:t>Object-Oriented Software</a:t>
            </a:r>
            <a:r>
              <a:rPr lang="en-US" altLang="ko-KR" sz="1200" dirty="0">
                <a:ea typeface="굴림" panose="020B0600000101010101" pitchFamily="34" charset="-127"/>
              </a:rPr>
              <a:t>, Addison-Wesley, 1995.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3060</TotalTime>
  <Words>2273</Words>
  <Application>Microsoft Office PowerPoint</Application>
  <PresentationFormat>On-screen Show (4:3)</PresentationFormat>
  <Paragraphs>637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굴림</vt:lpstr>
      <vt:lpstr>Times New Roman</vt:lpstr>
      <vt:lpstr>Verdana</vt:lpstr>
      <vt:lpstr>Wingdings</vt:lpstr>
      <vt:lpstr>Office Theme</vt:lpstr>
      <vt:lpstr>Design Patterns:   Design by Abstraction</vt:lpstr>
      <vt:lpstr>Outline</vt:lpstr>
      <vt:lpstr>Motivation</vt:lpstr>
      <vt:lpstr>In Java …</vt:lpstr>
      <vt:lpstr>In General …</vt:lpstr>
      <vt:lpstr>Singleton Design Pattern</vt:lpstr>
      <vt:lpstr>What Are Design Patterns?</vt:lpstr>
      <vt:lpstr>Why Design Patterns?</vt:lpstr>
      <vt:lpstr>Gang of Four (GoF) Patterns*</vt:lpstr>
      <vt:lpstr>Generic (Reusable) Components</vt:lpstr>
      <vt:lpstr>Refactoring</vt:lpstr>
      <vt:lpstr>Refactoring Duplication</vt:lpstr>
      <vt:lpstr>Refactoring by Inheritance</vt:lpstr>
      <vt:lpstr>Refactored Code*</vt:lpstr>
      <vt:lpstr>Exercise</vt:lpstr>
      <vt:lpstr>Refactoring by Delegation</vt:lpstr>
      <vt:lpstr>In-Class (Pair, 2 Mins)</vt:lpstr>
      <vt:lpstr>Inheritance vs. Delegation</vt:lpstr>
      <vt:lpstr>Examples of Reusable Code</vt:lpstr>
      <vt:lpstr>Animation Applet (Cont.)</vt:lpstr>
      <vt:lpstr>PowerPoint Presentation</vt:lpstr>
      <vt:lpstr>Generic Double-Buffered Animation Applet</vt:lpstr>
      <vt:lpstr>PowerPoint Presentation</vt:lpstr>
      <vt:lpstr>Sample Code</vt:lpstr>
      <vt:lpstr>DBAnimationApplet (Cont.)</vt:lpstr>
      <vt:lpstr>Template Methods Design Pattern</vt:lpstr>
      <vt:lpstr>Template Methods (Cont.)</vt:lpstr>
      <vt:lpstr>Exercise</vt:lpstr>
      <vt:lpstr>In-Class (Pair): Solar System</vt:lpstr>
      <vt:lpstr>Another Example</vt:lpstr>
      <vt:lpstr>Generalization</vt:lpstr>
      <vt:lpstr>Generic Function Plotter Revisited</vt:lpstr>
      <vt:lpstr>Generic Multiple Function Plotter</vt:lpstr>
      <vt:lpstr>Multiple Function Plotter (Cont.)</vt:lpstr>
      <vt:lpstr>Strategy Design Pattern</vt:lpstr>
      <vt:lpstr>Question</vt:lpstr>
      <vt:lpstr>Exercise (Pair): HW4</vt:lpstr>
      <vt:lpstr>Abstract Coupling (Low Coupling)</vt:lpstr>
      <vt:lpstr>Design Guideline</vt:lpstr>
      <vt:lpstr>Iterating over Collection</vt:lpstr>
      <vt:lpstr>Iterator Pattern</vt:lpstr>
      <vt:lpstr>Exercise (Pair, 5 Mins)</vt:lpstr>
      <vt:lpstr>Side: Arrays vs. Collections</vt:lpstr>
      <vt:lpstr>Exercise (Pair, 1 Min)</vt:lpstr>
      <vt:lpstr>Factory Design Pattern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  Design by Abstraction</dc:title>
  <cp:lastModifiedBy>Padilla, Edgar</cp:lastModifiedBy>
  <cp:revision>15</cp:revision>
  <cp:lastPrinted>2017-08-22T19:09:26Z</cp:lastPrinted>
  <dcterms:created xsi:type="dcterms:W3CDTF">2017-08-17T17:10:58Z</dcterms:created>
  <dcterms:modified xsi:type="dcterms:W3CDTF">2018-07-11T21:51:00Z</dcterms:modified>
</cp:coreProperties>
</file>