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672" r:id="rId3"/>
    <p:sldId id="754" r:id="rId4"/>
    <p:sldId id="752" r:id="rId5"/>
    <p:sldId id="753" r:id="rId6"/>
    <p:sldId id="690" r:id="rId7"/>
    <p:sldId id="694" r:id="rId8"/>
    <p:sldId id="695" r:id="rId9"/>
    <p:sldId id="755" r:id="rId10"/>
    <p:sldId id="697" r:id="rId11"/>
    <p:sldId id="698" r:id="rId12"/>
    <p:sldId id="699" r:id="rId13"/>
    <p:sldId id="700" r:id="rId14"/>
    <p:sldId id="702" r:id="rId15"/>
    <p:sldId id="703" r:id="rId16"/>
    <p:sldId id="704" r:id="rId17"/>
    <p:sldId id="705" r:id="rId18"/>
    <p:sldId id="706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2" r:id="rId42"/>
    <p:sldId id="736" r:id="rId43"/>
    <p:sldId id="757" r:id="rId44"/>
    <p:sldId id="758" r:id="rId45"/>
    <p:sldId id="737" r:id="rId46"/>
    <p:sldId id="739" r:id="rId47"/>
    <p:sldId id="740" r:id="rId48"/>
    <p:sldId id="741" r:id="rId49"/>
    <p:sldId id="742" r:id="rId50"/>
    <p:sldId id="743" r:id="rId51"/>
    <p:sldId id="744" r:id="rId52"/>
    <p:sldId id="745" r:id="rId53"/>
    <p:sldId id="746" r:id="rId54"/>
    <p:sldId id="749" r:id="rId55"/>
    <p:sldId id="750" r:id="rId56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4C8F8B-F20F-4DAD-A169-2B918521A7A3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5005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4E303A-A067-4520-838B-88EC511158F3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3130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374AC-823F-4084-AB13-692477FA61D8}" type="slidenum">
              <a:rPr lang="ko-KR" altLang="en-US" smtClean="0"/>
              <a:pPr/>
              <a:t>46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061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138B7-AF43-42EB-B6A6-AAC7A0EE47C6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622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6D55E-E9DA-4CE3-991B-749DE0E2F47B}" type="slidenum">
              <a:rPr lang="ko-KR" altLang="en-US" smtClean="0"/>
              <a:pPr/>
              <a:t>55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206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3A42AC-5538-4240-BA44-E5F061A4EBF5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8961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9C0EAB-4DEA-4678-9005-859D0E162B14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79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81E27-1C32-49CC-81E0-46B1CE9328E5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73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A1750-7FF6-4708-B077-5C6526FE1D7B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968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224B10-C780-496E-B9AA-C3A211C1BD17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9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16FEBC-70E3-453D-BA84-A468094E291D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807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B7E12-2D8D-4456-ACE8-63BF76D8EB02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35613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78578-4CF5-4C06-AE58-53FC40010E56}" type="slidenum">
              <a:rPr lang="ko-KR" altLang="en-US" smtClean="0"/>
              <a:pPr/>
              <a:t>38</a:t>
            </a:fld>
            <a:endParaRPr lang="en-US" altLang="ko-K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73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1/13/2003</a:t>
            </a: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D0A58-E889-4C5F-B2DF-A0F3DB723D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98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1/13/2003</a:t>
            </a: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E19D-652F-4C1A-A2DC-58B9871966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11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1/13/2003</a:t>
            </a: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14A0-D60A-4D12-869A-26B8B146C9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6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ea typeface="굴림" panose="020B0600000101010101" pitchFamily="34" charset="-127"/>
              </a:rPr>
              <a:t>Java GUI Frameworks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164443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pPr algn="l"/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>
                <a:ea typeface="굴림" panose="020B0600000101010101" pitchFamily="34" charset="-127"/>
              </a:rPr>
              <a:t>Sections 8.1 &amp; 8.3</a:t>
            </a:r>
            <a:endParaRPr lang="en-US" altLang="ko-KR" sz="3200" dirty="0" smtClean="0"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Key: Separating M from VC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5575300" y="2921000"/>
            <a:ext cx="1651000" cy="571500"/>
            <a:chOff x="3352" y="1936"/>
            <a:chExt cx="1040" cy="360"/>
          </a:xfrm>
        </p:grpSpPr>
        <p:sp>
          <p:nvSpPr>
            <p:cNvPr id="27671" name="Rectangle 4"/>
            <p:cNvSpPr>
              <a:spLocks noChangeArrowheads="1"/>
            </p:cNvSpPr>
            <p:nvPr/>
          </p:nvSpPr>
          <p:spPr bwMode="auto">
            <a:xfrm>
              <a:off x="3352" y="1936"/>
              <a:ext cx="1040" cy="36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Text Box 5"/>
            <p:cNvSpPr txBox="1">
              <a:spLocks noChangeArrowheads="1"/>
            </p:cNvSpPr>
            <p:nvPr/>
          </p:nvSpPr>
          <p:spPr bwMode="auto">
            <a:xfrm>
              <a:off x="3394" y="1973"/>
              <a:ext cx="950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ea typeface="굴림" panose="020B0600000101010101" pitchFamily="34" charset="-127"/>
                </a:rPr>
                <a:t>Controller</a:t>
              </a:r>
            </a:p>
          </p:txBody>
        </p:sp>
      </p:grp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564188" y="2068513"/>
            <a:ext cx="175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changes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model or view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2333625" y="2124075"/>
            <a:ext cx="145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get data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from model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479800" y="4910138"/>
            <a:ext cx="238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update view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when data changes</a:t>
            </a:r>
          </a:p>
        </p:txBody>
      </p:sp>
      <p:cxnSp>
        <p:nvCxnSpPr>
          <p:cNvPr id="27656" name="AutoShape 9"/>
          <p:cNvCxnSpPr>
            <a:cxnSpLocks noChangeShapeType="1"/>
            <a:stCxn id="27655" idx="1"/>
          </p:cNvCxnSpPr>
          <p:nvPr/>
        </p:nvCxnSpPr>
        <p:spPr bwMode="auto">
          <a:xfrm rot="10800000" flipH="1">
            <a:off x="3479800" y="4046538"/>
            <a:ext cx="319088" cy="1214437"/>
          </a:xfrm>
          <a:prstGeom prst="curvedConnector4">
            <a:avLst>
              <a:gd name="adj1" fmla="val -71644"/>
              <a:gd name="adj2" fmla="val 64444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2290763" y="2925763"/>
            <a:ext cx="1651000" cy="571500"/>
            <a:chOff x="3352" y="1936"/>
            <a:chExt cx="1040" cy="360"/>
          </a:xfrm>
        </p:grpSpPr>
        <p:sp>
          <p:nvSpPr>
            <p:cNvPr id="27669" name="Rectangle 11"/>
            <p:cNvSpPr>
              <a:spLocks noChangeArrowheads="1"/>
            </p:cNvSpPr>
            <p:nvPr/>
          </p:nvSpPr>
          <p:spPr bwMode="auto">
            <a:xfrm>
              <a:off x="3352" y="1936"/>
              <a:ext cx="1040" cy="36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0" name="Text Box 12"/>
            <p:cNvSpPr txBox="1">
              <a:spLocks noChangeArrowheads="1"/>
            </p:cNvSpPr>
            <p:nvPr/>
          </p:nvSpPr>
          <p:spPr bwMode="auto">
            <a:xfrm>
              <a:off x="3604" y="1973"/>
              <a:ext cx="533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ea typeface="굴림" panose="020B0600000101010101" pitchFamily="34" charset="-127"/>
                </a:rPr>
                <a:t>View</a:t>
              </a:r>
            </a:p>
          </p:txBody>
        </p:sp>
      </p:grpSp>
      <p:grpSp>
        <p:nvGrpSpPr>
          <p:cNvPr id="27658" name="Group 13"/>
          <p:cNvGrpSpPr>
            <a:grpSpLocks/>
          </p:cNvGrpSpPr>
          <p:nvPr/>
        </p:nvGrpSpPr>
        <p:grpSpPr bwMode="auto">
          <a:xfrm>
            <a:off x="3959225" y="4302125"/>
            <a:ext cx="1651000" cy="571500"/>
            <a:chOff x="3352" y="1936"/>
            <a:chExt cx="1040" cy="360"/>
          </a:xfrm>
        </p:grpSpPr>
        <p:sp>
          <p:nvSpPr>
            <p:cNvPr id="27667" name="Rectangle 14"/>
            <p:cNvSpPr>
              <a:spLocks noChangeArrowheads="1"/>
            </p:cNvSpPr>
            <p:nvPr/>
          </p:nvSpPr>
          <p:spPr bwMode="auto">
            <a:xfrm>
              <a:off x="3352" y="1936"/>
              <a:ext cx="1040" cy="36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8" name="Text Box 15"/>
            <p:cNvSpPr txBox="1">
              <a:spLocks noChangeArrowheads="1"/>
            </p:cNvSpPr>
            <p:nvPr/>
          </p:nvSpPr>
          <p:spPr bwMode="auto">
            <a:xfrm>
              <a:off x="3551" y="1973"/>
              <a:ext cx="640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ea typeface="굴림" panose="020B0600000101010101" pitchFamily="34" charset="-127"/>
                </a:rPr>
                <a:t>Model</a:t>
              </a:r>
            </a:p>
          </p:txBody>
        </p:sp>
      </p:grp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3937000" y="3213100"/>
            <a:ext cx="163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7"/>
          <p:cNvSpPr>
            <a:spLocks noChangeShapeType="1"/>
          </p:cNvSpPr>
          <p:nvPr/>
        </p:nvSpPr>
        <p:spPr bwMode="auto">
          <a:xfrm flipH="1">
            <a:off x="4940300" y="3492500"/>
            <a:ext cx="14732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8"/>
          <p:cNvSpPr>
            <a:spLocks noChangeShapeType="1"/>
          </p:cNvSpPr>
          <p:nvPr/>
        </p:nvSpPr>
        <p:spPr bwMode="auto">
          <a:xfrm>
            <a:off x="3111500" y="3492500"/>
            <a:ext cx="15240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9"/>
          <p:cNvSpPr>
            <a:spLocks noChangeShapeType="1"/>
          </p:cNvSpPr>
          <p:nvPr/>
        </p:nvSpPr>
        <p:spPr bwMode="auto">
          <a:xfrm flipH="1" flipV="1">
            <a:off x="2806700" y="3492500"/>
            <a:ext cx="1460500" cy="8001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663" name="AutoShape 20"/>
          <p:cNvCxnSpPr>
            <a:cxnSpLocks noChangeShapeType="1"/>
          </p:cNvCxnSpPr>
          <p:nvPr/>
        </p:nvCxnSpPr>
        <p:spPr bwMode="auto">
          <a:xfrm rot="16200000" flipH="1">
            <a:off x="3313113" y="3159125"/>
            <a:ext cx="1085850" cy="6794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21"/>
          <p:cNvCxnSpPr>
            <a:cxnSpLocks noChangeShapeType="1"/>
            <a:stCxn id="27653" idx="1"/>
          </p:cNvCxnSpPr>
          <p:nvPr/>
        </p:nvCxnSpPr>
        <p:spPr bwMode="auto">
          <a:xfrm rot="10800000" flipV="1">
            <a:off x="4951413" y="2419350"/>
            <a:ext cx="612775" cy="811213"/>
          </a:xfrm>
          <a:prstGeom prst="curvedConnector2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22"/>
          <p:cNvCxnSpPr>
            <a:cxnSpLocks noChangeShapeType="1"/>
            <a:stCxn id="27653" idx="1"/>
          </p:cNvCxnSpPr>
          <p:nvPr/>
        </p:nvCxnSpPr>
        <p:spPr bwMode="auto">
          <a:xfrm rot="10800000" flipV="1">
            <a:off x="5337175" y="2419350"/>
            <a:ext cx="227013" cy="1666875"/>
          </a:xfrm>
          <a:prstGeom prst="curvedConnector2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Straight Connector 2"/>
          <p:cNvCxnSpPr>
            <a:cxnSpLocks noChangeShapeType="1"/>
          </p:cNvCxnSpPr>
          <p:nvPr/>
        </p:nvCxnSpPr>
        <p:spPr bwMode="auto">
          <a:xfrm>
            <a:off x="1611313" y="3892550"/>
            <a:ext cx="63436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Due to Separation …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7388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00"/>
                </a:solidFill>
              </a:rPr>
              <a:t>Multiple views and controllers for models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pic>
        <p:nvPicPr>
          <p:cNvPr id="28677" name="Picture 4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24175"/>
            <a:ext cx="176212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Line 5"/>
          <p:cNvSpPr>
            <a:spLocks noChangeShapeType="1"/>
          </p:cNvSpPr>
          <p:nvPr/>
        </p:nvSpPr>
        <p:spPr bwMode="auto">
          <a:xfrm flipV="1">
            <a:off x="4886325" y="4724400"/>
            <a:ext cx="11525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409950" y="3295650"/>
            <a:ext cx="2628900" cy="7334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0" name="Group 7"/>
          <p:cNvGrpSpPr>
            <a:grpSpLocks/>
          </p:cNvGrpSpPr>
          <p:nvPr/>
        </p:nvGrpSpPr>
        <p:grpSpPr bwMode="auto">
          <a:xfrm>
            <a:off x="5705475" y="4067175"/>
            <a:ext cx="2000250" cy="561975"/>
            <a:chOff x="3870" y="2970"/>
            <a:chExt cx="1260" cy="354"/>
          </a:xfrm>
        </p:grpSpPr>
        <p:sp>
          <p:nvSpPr>
            <p:cNvPr id="28691" name="Document"/>
            <p:cNvSpPr>
              <a:spLocks noEditPoints="1" noChangeArrowheads="1"/>
            </p:cNvSpPr>
            <p:nvPr/>
          </p:nvSpPr>
          <p:spPr bwMode="auto">
            <a:xfrm>
              <a:off x="3870" y="2970"/>
              <a:ext cx="1188" cy="3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82 w 21600"/>
                <a:gd name="T25" fmla="*/ 793 h 21600"/>
                <a:gd name="T26" fmla="*/ 20618 w 21600"/>
                <a:gd name="T27" fmla="*/ 164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9"/>
            <p:cNvSpPr txBox="1">
              <a:spLocks noChangeArrowheads="1"/>
            </p:cNvSpPr>
            <p:nvPr/>
          </p:nvSpPr>
          <p:spPr bwMode="auto">
            <a:xfrm>
              <a:off x="3914" y="3013"/>
              <a:ext cx="1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gui.ppt</a:t>
              </a:r>
            </a:p>
          </p:txBody>
        </p:sp>
      </p:grpSp>
      <p:sp>
        <p:nvSpPr>
          <p:cNvPr id="28681" name="Line 10"/>
          <p:cNvSpPr>
            <a:spLocks noChangeShapeType="1"/>
          </p:cNvSpPr>
          <p:nvPr/>
        </p:nvSpPr>
        <p:spPr bwMode="auto">
          <a:xfrm flipH="1">
            <a:off x="4857750" y="4810125"/>
            <a:ext cx="1285875" cy="8667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3381375" y="3152775"/>
            <a:ext cx="2847975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3" name="Group 20"/>
          <p:cNvGrpSpPr>
            <a:grpSpLocks/>
          </p:cNvGrpSpPr>
          <p:nvPr/>
        </p:nvGrpSpPr>
        <p:grpSpPr bwMode="auto">
          <a:xfrm>
            <a:off x="5943600" y="5616575"/>
            <a:ext cx="2251075" cy="463550"/>
            <a:chOff x="3744" y="3538"/>
            <a:chExt cx="1418" cy="292"/>
          </a:xfrm>
        </p:grpSpPr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>
              <a:off x="3744" y="3630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>
              <a:off x="4004" y="3657"/>
              <a:ext cx="9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change notification</a:t>
              </a:r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3745" y="3751"/>
              <a:ext cx="2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Text Box 16"/>
            <p:cNvSpPr txBox="1">
              <a:spLocks noChangeArrowheads="1"/>
            </p:cNvSpPr>
            <p:nvPr/>
          </p:nvSpPr>
          <p:spPr bwMode="auto">
            <a:xfrm>
              <a:off x="4005" y="3538"/>
              <a:ext cx="11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ea typeface="굴림" panose="020B0600000101010101" pitchFamily="34" charset="-127"/>
                </a:rPr>
                <a:t>request &amp; modification</a:t>
              </a:r>
            </a:p>
          </p:txBody>
        </p:sp>
      </p:grpSp>
      <p:pic>
        <p:nvPicPr>
          <p:cNvPr id="28684" name="Picture 17" descr="observ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81425"/>
            <a:ext cx="1852612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Text Box 18"/>
          <p:cNvSpPr txBox="1">
            <a:spLocks noChangeArrowheads="1"/>
          </p:cNvSpPr>
          <p:nvPr/>
        </p:nvSpPr>
        <p:spPr bwMode="auto">
          <a:xfrm>
            <a:off x="1412875" y="5449888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chemeClr val="bg2"/>
                </a:solidFill>
                <a:ea typeface="굴림" panose="020B0600000101010101" pitchFamily="34" charset="-127"/>
              </a:rPr>
              <a:t>views</a:t>
            </a:r>
          </a:p>
        </p:txBody>
      </p:sp>
      <p:sp>
        <p:nvSpPr>
          <p:cNvPr id="28686" name="Text Box 19"/>
          <p:cNvSpPr txBox="1">
            <a:spLocks noChangeArrowheads="1"/>
          </p:cNvSpPr>
          <p:nvPr/>
        </p:nvSpPr>
        <p:spPr bwMode="auto">
          <a:xfrm>
            <a:off x="6300788" y="3603625"/>
            <a:ext cx="93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ea typeface="굴림" panose="020B0600000101010101" pitchFamily="34" charset="-127"/>
              </a:rPr>
              <a:t>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Due to Separation …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25838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New views and controllers can be added for the model.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Changes in views are localized; such changes have minimal or no impact on the model.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8229600" cy="382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"/>
            </a:pPr>
            <a:r>
              <a:rPr lang="en-US" altLang="ko-KR" smtClean="0">
                <a:ea typeface="굴림" panose="020B0600000101010101" pitchFamily="34" charset="-127"/>
              </a:rPr>
              <a:t>Frameworks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GUI framework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MVC</a:t>
            </a:r>
          </a:p>
          <a:p>
            <a:pPr lvl="1" eaLnBrk="1" hangingPunct="1"/>
            <a:r>
              <a:rPr lang="en-US" altLang="ko-KR" smtClean="0">
                <a:solidFill>
                  <a:srgbClr val="0070C0"/>
                </a:solidFill>
                <a:ea typeface="굴림" panose="020B0600000101010101" pitchFamily="34" charset="-127"/>
              </a:rPr>
              <a:t>GUI components (widgets)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Layout managers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Handling events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Observer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00"/>
                </a:solidFill>
              </a:rPr>
              <a:t>Java GUI Frameworks</a:t>
            </a:r>
            <a:endParaRPr lang="en-US" altLang="ko-KR" smtClean="0">
              <a:solidFill>
                <a:srgbClr val="000000"/>
              </a:solidFill>
              <a:ea typeface="굴림" panose="020B0600000101010101" pitchFamily="34" charset="-127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25600"/>
            <a:ext cx="8229600" cy="4176713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000000"/>
                </a:solidFill>
              </a:rPr>
              <a:t>GUI frameworks</a:t>
            </a:r>
          </a:p>
          <a:p>
            <a:pPr lvl="1" eaLnBrk="1" hangingPunct="1"/>
            <a:r>
              <a:rPr lang="en-GB" altLang="en-US" sz="2400" dirty="0" smtClean="0">
                <a:solidFill>
                  <a:srgbClr val="000000"/>
                </a:solidFill>
              </a:rPr>
              <a:t>Part of Java Foundation Class (JFC)</a:t>
            </a:r>
          </a:p>
          <a:p>
            <a:pPr lvl="1" eaLnBrk="1" hangingPunct="1"/>
            <a:r>
              <a:rPr lang="en-GB" altLang="en-US" sz="2400" dirty="0" smtClean="0">
                <a:solidFill>
                  <a:srgbClr val="000000"/>
                </a:solidFill>
              </a:rPr>
              <a:t>Abstract Window Toolkit (AWT) and Swing</a:t>
            </a:r>
          </a:p>
          <a:p>
            <a:pPr eaLnBrk="1" hangingPunct="1"/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Framework classes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GUI components (or widgets)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Layout managers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Events and event listeners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Graphics and imaging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AWT vs. Swing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2133600"/>
            <a:ext cx="8115300" cy="4133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dirty="0" smtClean="0">
                <a:solidFill>
                  <a:srgbClr val="000000"/>
                </a:solidFill>
              </a:rPr>
              <a:t>AWT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ko-KR" sz="2400" i="1" dirty="0" smtClean="0">
                <a:solidFill>
                  <a:srgbClr val="000000"/>
                </a:solidFill>
                <a:ea typeface="굴림" panose="020B0600000101010101" pitchFamily="34" charset="-127"/>
              </a:rPr>
              <a:t> Heavyweight</a:t>
            </a:r>
            <a:r>
              <a:rPr lang="en-GB" altLang="ko-KR" sz="2400" dirty="0" smtClean="0">
                <a:solidFill>
                  <a:srgbClr val="000000"/>
                </a:solidFill>
                <a:ea typeface="굴림" panose="020B0600000101010101" pitchFamily="34" charset="-127"/>
              </a:rPr>
              <a:t>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ko-KR" sz="2400" dirty="0" smtClean="0">
                <a:solidFill>
                  <a:srgbClr val="000000"/>
                </a:solidFill>
                <a:ea typeface="굴림" panose="020B0600000101010101" pitchFamily="34" charset="-127"/>
              </a:rPr>
              <a:t> Associated with native components called </a:t>
            </a:r>
            <a:r>
              <a:rPr lang="en-GB" altLang="ko-KR" sz="2400" i="1" dirty="0" smtClean="0">
                <a:solidFill>
                  <a:srgbClr val="000000"/>
                </a:solidFill>
                <a:ea typeface="굴림" panose="020B0600000101010101" pitchFamily="34" charset="-127"/>
              </a:rPr>
              <a:t>peers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ko-KR" sz="2400" dirty="0" smtClean="0">
                <a:solidFill>
                  <a:srgbClr val="000000"/>
                </a:solidFill>
                <a:ea typeface="굴림" panose="020B0600000101010101" pitchFamily="34" charset="-127"/>
              </a:rPr>
              <a:t> Same behaviour, but platform-dependent look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ko-KR" sz="2400" dirty="0" smtClean="0">
                <a:solidFill>
                  <a:srgbClr val="000000"/>
                </a:solidFill>
                <a:ea typeface="굴림" panose="020B0600000101010101" pitchFamily="34" charset="-127"/>
              </a:rPr>
              <a:t> Package </a:t>
            </a:r>
            <a:r>
              <a:rPr lang="en-GB" altLang="ko-KR" sz="24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java.awt</a:t>
            </a:r>
            <a:endParaRPr lang="en-GB" altLang="ko-KR" sz="2400" dirty="0" smtClean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ko-KR" sz="2800" dirty="0" smtClean="0">
                <a:solidFill>
                  <a:srgbClr val="000000"/>
                </a:solidFill>
                <a:ea typeface="굴림" panose="020B0600000101010101" pitchFamily="34" charset="-127"/>
              </a:rPr>
              <a:t>Swing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i="1" dirty="0" smtClean="0">
                <a:ea typeface="굴림" panose="020B0600000101010101" pitchFamily="34" charset="-127"/>
              </a:rPr>
              <a:t> Lightweight</a:t>
            </a:r>
            <a:r>
              <a:rPr lang="en-US" altLang="ko-KR" sz="2400" dirty="0" smtClean="0">
                <a:ea typeface="굴림" panose="020B0600000101010101" pitchFamily="34" charset="-127"/>
              </a:rPr>
              <a:t> components, i.e., no peer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i="1" dirty="0" smtClean="0">
                <a:ea typeface="굴림" panose="020B0600000101010101" pitchFamily="34" charset="-127"/>
              </a:rPr>
              <a:t> Same look and feel</a:t>
            </a:r>
            <a:r>
              <a:rPr lang="en-US" altLang="ko-KR" sz="2400" dirty="0" smtClean="0">
                <a:ea typeface="굴림" panose="020B0600000101010101" pitchFamily="34" charset="-127"/>
              </a:rPr>
              <a:t> across platforms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 Support </a:t>
            </a:r>
            <a:r>
              <a:rPr lang="en-US" altLang="ko-KR" sz="2400" i="1" dirty="0" smtClean="0">
                <a:ea typeface="굴림" panose="020B0600000101010101" pitchFamily="34" charset="-127"/>
              </a:rPr>
              <a:t>pluggable</a:t>
            </a:r>
            <a:r>
              <a:rPr lang="en-US" altLang="ko-KR" sz="2400" dirty="0" smtClean="0">
                <a:ea typeface="굴림" panose="020B0600000101010101" pitchFamily="34" charset="-127"/>
              </a:rPr>
              <a:t> look and feel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 Package </a:t>
            </a:r>
            <a:r>
              <a:rPr lang="en-US" altLang="ko-KR" sz="24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javax.swing</a:t>
            </a:r>
            <a:endParaRPr lang="en-US" altLang="ko-KR" sz="2400" dirty="0" smtClean="0">
              <a:solidFill>
                <a:srgbClr val="0070C0"/>
              </a:solidFill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AWT Components</a:t>
            </a:r>
          </a:p>
        </p:txBody>
      </p:sp>
      <p:pic>
        <p:nvPicPr>
          <p:cNvPr id="3584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5800" y="1952625"/>
            <a:ext cx="5861050" cy="4246563"/>
          </a:xfrm>
          <a:noFill/>
        </p:spPr>
      </p:pic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022475" y="1984375"/>
            <a:ext cx="2427288" cy="4214813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281113" y="2109788"/>
            <a:ext cx="1036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ea typeface="굴림" panose="020B0600000101010101" pitchFamily="34" charset="-127"/>
              </a:rPr>
              <a:t>primitive</a:t>
            </a: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4860925" y="1927225"/>
            <a:ext cx="2644775" cy="43942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072313" y="20018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ea typeface="굴림" panose="020B0600000101010101" pitchFamily="34" charset="-127"/>
              </a:rPr>
              <a:t>container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DD0A58-E889-4C5F-B2DF-A0F3DB723DE8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1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Swing Components</a:t>
            </a:r>
          </a:p>
        </p:txBody>
      </p:sp>
      <p:pic>
        <p:nvPicPr>
          <p:cNvPr id="3686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4088" y="1941513"/>
            <a:ext cx="5356225" cy="4592637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3613" y="1830388"/>
            <a:ext cx="4970462" cy="1371600"/>
            <a:chOff x="2207" y="816"/>
            <a:chExt cx="3131" cy="864"/>
          </a:xfrm>
        </p:grpSpPr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2207" y="816"/>
              <a:ext cx="1281" cy="86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3462" y="1125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0000FF"/>
                  </a:solidFill>
                  <a:ea typeface="굴림" panose="020B0600000101010101" pitchFamily="34" charset="-127"/>
                </a:rPr>
                <a:t>Every widget is a container!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Composite Design Pattern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00200"/>
            <a:ext cx="8229600" cy="989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>
                <a:solidFill>
                  <a:srgbClr val="000000"/>
                </a:solidFill>
              </a:rPr>
              <a:t>To </a:t>
            </a:r>
            <a:r>
              <a:rPr lang="en-US" altLang="ko-KR" sz="2000" smtClean="0">
                <a:ea typeface="굴림" panose="020B0600000101010101" pitchFamily="34" charset="-127"/>
              </a:rPr>
              <a:t>allow clients to treat both single components and collections of components identically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To define recursive data structures such as trees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446213" y="3046413"/>
            <a:ext cx="6008687" cy="2903537"/>
            <a:chOff x="1087" y="1967"/>
            <a:chExt cx="3785" cy="1829"/>
          </a:xfrm>
        </p:grpSpPr>
        <p:grpSp>
          <p:nvGrpSpPr>
            <p:cNvPr id="38918" name="Group 5"/>
            <p:cNvGrpSpPr>
              <a:grpSpLocks/>
            </p:cNvGrpSpPr>
            <p:nvPr/>
          </p:nvGrpSpPr>
          <p:grpSpPr bwMode="auto">
            <a:xfrm>
              <a:off x="1087" y="2043"/>
              <a:ext cx="960" cy="262"/>
              <a:chOff x="1087" y="2043"/>
              <a:chExt cx="960" cy="262"/>
            </a:xfrm>
          </p:grpSpPr>
          <p:sp>
            <p:nvSpPr>
              <p:cNvPr id="38939" name="Text Box 6"/>
              <p:cNvSpPr txBox="1">
                <a:spLocks noChangeArrowheads="1"/>
              </p:cNvSpPr>
              <p:nvPr/>
            </p:nvSpPr>
            <p:spPr bwMode="auto">
              <a:xfrm>
                <a:off x="1092" y="2068"/>
                <a:ext cx="64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Client</a:t>
                </a:r>
              </a:p>
            </p:txBody>
          </p:sp>
          <p:sp>
            <p:nvSpPr>
              <p:cNvPr id="38940" name="Rectangle 7"/>
              <p:cNvSpPr>
                <a:spLocks noChangeArrowheads="1"/>
              </p:cNvSpPr>
              <p:nvPr/>
            </p:nvSpPr>
            <p:spPr bwMode="auto">
              <a:xfrm>
                <a:off x="1087" y="2043"/>
                <a:ext cx="960" cy="2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2062" y="2165"/>
              <a:ext cx="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AutoShape 9"/>
            <p:cNvSpPr>
              <a:spLocks noChangeArrowheads="1"/>
            </p:cNvSpPr>
            <p:nvPr/>
          </p:nvSpPr>
          <p:spPr bwMode="auto">
            <a:xfrm>
              <a:off x="4694" y="3163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>
              <a:off x="3443" y="262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AutoShape 11"/>
            <p:cNvSpPr>
              <a:spLocks noChangeArrowheads="1"/>
            </p:cNvSpPr>
            <p:nvPr/>
          </p:nvSpPr>
          <p:spPr bwMode="auto">
            <a:xfrm>
              <a:off x="3413" y="2558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8923" name="Text Box 12"/>
            <p:cNvSpPr txBox="1">
              <a:spLocks noChangeArrowheads="1"/>
            </p:cNvSpPr>
            <p:nvPr/>
          </p:nvSpPr>
          <p:spPr bwMode="auto">
            <a:xfrm>
              <a:off x="2096" y="1967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uses</a:t>
              </a:r>
            </a:p>
          </p:txBody>
        </p:sp>
        <p:grpSp>
          <p:nvGrpSpPr>
            <p:cNvPr id="38924" name="Group 13"/>
            <p:cNvGrpSpPr>
              <a:grpSpLocks/>
            </p:cNvGrpSpPr>
            <p:nvPr/>
          </p:nvGrpSpPr>
          <p:grpSpPr bwMode="auto">
            <a:xfrm>
              <a:off x="2205" y="3080"/>
              <a:ext cx="961" cy="526"/>
              <a:chOff x="1499" y="1525"/>
              <a:chExt cx="961" cy="526"/>
            </a:xfrm>
          </p:grpSpPr>
          <p:sp>
            <p:nvSpPr>
              <p:cNvPr id="38936" name="Text Box 14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62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  Leaf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operation()</a:t>
                </a:r>
              </a:p>
            </p:txBody>
          </p:sp>
          <p:sp>
            <p:nvSpPr>
              <p:cNvPr id="38937" name="Rectangle 15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8" name="Line 16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5" name="Group 17"/>
            <p:cNvGrpSpPr>
              <a:grpSpLocks/>
            </p:cNvGrpSpPr>
            <p:nvPr/>
          </p:nvGrpSpPr>
          <p:grpSpPr bwMode="auto">
            <a:xfrm>
              <a:off x="2940" y="2030"/>
              <a:ext cx="962" cy="526"/>
              <a:chOff x="3479" y="1267"/>
              <a:chExt cx="962" cy="526"/>
            </a:xfrm>
          </p:grpSpPr>
          <p:sp>
            <p:nvSpPr>
              <p:cNvPr id="38933" name="Text Box 18"/>
              <p:cNvSpPr txBox="1">
                <a:spLocks noChangeArrowheads="1"/>
              </p:cNvSpPr>
              <p:nvPr/>
            </p:nvSpPr>
            <p:spPr bwMode="auto">
              <a:xfrm>
                <a:off x="3484" y="1292"/>
                <a:ext cx="7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Component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</a:t>
                </a: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()</a:t>
                </a:r>
              </a:p>
            </p:txBody>
          </p:sp>
          <p:sp>
            <p:nvSpPr>
              <p:cNvPr id="38934" name="Rectangle 19"/>
              <p:cNvSpPr>
                <a:spLocks noChangeArrowheads="1"/>
              </p:cNvSpPr>
              <p:nvPr/>
            </p:nvSpPr>
            <p:spPr bwMode="auto">
              <a:xfrm>
                <a:off x="3479" y="1267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5" name="Line 20"/>
              <p:cNvSpPr>
                <a:spLocks noChangeShapeType="1"/>
              </p:cNvSpPr>
              <p:nvPr/>
            </p:nvSpPr>
            <p:spPr bwMode="auto">
              <a:xfrm>
                <a:off x="3485" y="1517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6" name="Group 21"/>
            <p:cNvGrpSpPr>
              <a:grpSpLocks/>
            </p:cNvGrpSpPr>
            <p:nvPr/>
          </p:nvGrpSpPr>
          <p:grpSpPr bwMode="auto">
            <a:xfrm>
              <a:off x="3639" y="3070"/>
              <a:ext cx="1054" cy="726"/>
              <a:chOff x="3679" y="3070"/>
              <a:chExt cx="1054" cy="726"/>
            </a:xfrm>
          </p:grpSpPr>
          <p:sp>
            <p:nvSpPr>
              <p:cNvPr id="38930" name="Text Box 22"/>
              <p:cNvSpPr txBox="1">
                <a:spLocks noChangeArrowheads="1"/>
              </p:cNvSpPr>
              <p:nvPr/>
            </p:nvSpPr>
            <p:spPr bwMode="auto">
              <a:xfrm>
                <a:off x="3684" y="3095"/>
                <a:ext cx="1049" cy="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Composite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operation()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add(Component)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remove(Component)</a:t>
                </a:r>
              </a:p>
            </p:txBody>
          </p:sp>
          <p:sp>
            <p:nvSpPr>
              <p:cNvPr id="38931" name="Rectangle 23"/>
              <p:cNvSpPr>
                <a:spLocks noChangeArrowheads="1"/>
              </p:cNvSpPr>
              <p:nvPr/>
            </p:nvSpPr>
            <p:spPr bwMode="auto">
              <a:xfrm>
                <a:off x="3679" y="3070"/>
                <a:ext cx="1048" cy="7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2" name="Line 24"/>
              <p:cNvSpPr>
                <a:spLocks noChangeShapeType="1"/>
              </p:cNvSpPr>
              <p:nvPr/>
            </p:nvSpPr>
            <p:spPr bwMode="auto">
              <a:xfrm>
                <a:off x="3685" y="3320"/>
                <a:ext cx="10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7" name="Freeform 25"/>
            <p:cNvSpPr>
              <a:spLocks/>
            </p:cNvSpPr>
            <p:nvPr/>
          </p:nvSpPr>
          <p:spPr bwMode="auto">
            <a:xfrm>
              <a:off x="2706" y="2821"/>
              <a:ext cx="1466" cy="255"/>
            </a:xfrm>
            <a:custGeom>
              <a:avLst/>
              <a:gdLst>
                <a:gd name="T0" fmla="*/ 0 w 1466"/>
                <a:gd name="T1" fmla="*/ 255 h 255"/>
                <a:gd name="T2" fmla="*/ 0 w 1466"/>
                <a:gd name="T3" fmla="*/ 0 h 255"/>
                <a:gd name="T4" fmla="*/ 1466 w 1466"/>
                <a:gd name="T5" fmla="*/ 0 h 255"/>
                <a:gd name="T6" fmla="*/ 1466 w 1466"/>
                <a:gd name="T7" fmla="*/ 247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6"/>
                <a:gd name="T13" fmla="*/ 0 h 255"/>
                <a:gd name="T14" fmla="*/ 1466 w 146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6" h="255">
                  <a:moveTo>
                    <a:pt x="0" y="255"/>
                  </a:moveTo>
                  <a:lnTo>
                    <a:pt x="0" y="0"/>
                  </a:lnTo>
                  <a:lnTo>
                    <a:pt x="1466" y="0"/>
                  </a:lnTo>
                  <a:lnTo>
                    <a:pt x="1466" y="24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26"/>
            <p:cNvSpPr>
              <a:spLocks/>
            </p:cNvSpPr>
            <p:nvPr/>
          </p:nvSpPr>
          <p:spPr bwMode="auto">
            <a:xfrm>
              <a:off x="3896" y="2152"/>
              <a:ext cx="976" cy="1040"/>
            </a:xfrm>
            <a:custGeom>
              <a:avLst/>
              <a:gdLst>
                <a:gd name="T0" fmla="*/ 872 w 976"/>
                <a:gd name="T1" fmla="*/ 1122 h 1032"/>
                <a:gd name="T2" fmla="*/ 976 w 976"/>
                <a:gd name="T3" fmla="*/ 1122 h 1032"/>
                <a:gd name="T4" fmla="*/ 976 w 976"/>
                <a:gd name="T5" fmla="*/ 0 h 1032"/>
                <a:gd name="T6" fmla="*/ 0 w 976"/>
                <a:gd name="T7" fmla="*/ 0 h 10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6"/>
                <a:gd name="T13" fmla="*/ 0 h 1032"/>
                <a:gd name="T14" fmla="*/ 976 w 976"/>
                <a:gd name="T15" fmla="*/ 1032 h 10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6" h="1032">
                  <a:moveTo>
                    <a:pt x="872" y="1032"/>
                  </a:moveTo>
                  <a:lnTo>
                    <a:pt x="976" y="1032"/>
                  </a:lnTo>
                  <a:lnTo>
                    <a:pt x="97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952" y="1975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*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Outline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8229600" cy="382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Frameworks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GUI framework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MVC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GUI components (widgets)</a:t>
            </a:r>
          </a:p>
          <a:p>
            <a:pPr lvl="1" eaLnBrk="1" hangingPunct="1"/>
            <a:r>
              <a:rPr lang="en-US" altLang="ko-KR" smtClean="0">
                <a:solidFill>
                  <a:srgbClr val="0070C0"/>
                </a:solidFill>
                <a:ea typeface="굴림" panose="020B0600000101010101" pitchFamily="34" charset="-127"/>
              </a:rPr>
              <a:t>Layout managers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Handling events</a:t>
            </a:r>
          </a:p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Observer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Frameworks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GUI frameworks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MVC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GUI components (widgets)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Layout managers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Handling events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Observer </a:t>
            </a:r>
            <a:r>
              <a:rPr lang="en-US" altLang="ko-KR" dirty="0" smtClean="0">
                <a:ea typeface="굴림" panose="020B0600000101010101" pitchFamily="34" charset="-127"/>
              </a:rPr>
              <a:t>design pattern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Q: </a:t>
            </a:r>
            <a:r>
              <a:rPr lang="en-GB" altLang="en-US" smtClean="0"/>
              <a:t>How to Layout Widgets?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12900"/>
            <a:ext cx="8229600" cy="4313238"/>
          </a:xfrm>
        </p:spPr>
        <p:txBody>
          <a:bodyPr/>
          <a:lstStyle/>
          <a:p>
            <a:pPr eaLnBrk="1" hangingPunct="1"/>
            <a:r>
              <a:rPr lang="en-GB" altLang="en-US" smtClean="0"/>
              <a:t>Three approaches</a:t>
            </a:r>
          </a:p>
          <a:p>
            <a:pPr lvl="1" eaLnBrk="1" hangingPunct="1"/>
            <a:r>
              <a:rPr lang="en-GB" altLang="en-US" smtClean="0"/>
              <a:t> Manually specify absolute positions</a:t>
            </a:r>
          </a:p>
          <a:p>
            <a:pPr lvl="1" eaLnBrk="1" hangingPunct="1"/>
            <a:r>
              <a:rPr lang="en-GB" altLang="en-US" smtClean="0"/>
              <a:t> Manually specify relative positions</a:t>
            </a:r>
          </a:p>
          <a:p>
            <a:pPr lvl="1" eaLnBrk="1" hangingPunct="1"/>
            <a:r>
              <a:rPr lang="en-GB" altLang="en-US" smtClean="0"/>
              <a:t> Automate it</a:t>
            </a:r>
          </a:p>
          <a:p>
            <a:pPr eaLnBrk="1" hangingPunct="1"/>
            <a:r>
              <a:rPr lang="en-GB" altLang="en-US" smtClean="0"/>
              <a:t>What’re pros and cons?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Layout Managers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12900"/>
            <a:ext cx="8229600" cy="4514850"/>
          </a:xfrm>
        </p:spPr>
        <p:txBody>
          <a:bodyPr/>
          <a:lstStyle/>
          <a:p>
            <a:pPr eaLnBrk="1" hangingPunct="1"/>
            <a:r>
              <a:rPr lang="en-GB" altLang="en-US" smtClean="0"/>
              <a:t>Associated with containers</a:t>
            </a:r>
          </a:p>
          <a:p>
            <a:pPr eaLnBrk="1" hangingPunct="1"/>
            <a:r>
              <a:rPr lang="en-GB" altLang="en-US" smtClean="0"/>
              <a:t>Automate the layout of elements</a:t>
            </a:r>
          </a:p>
          <a:p>
            <a:pPr lvl="1" eaLnBrk="1" hangingPunct="1"/>
            <a:r>
              <a:rPr lang="en-GB" altLang="en-US" smtClean="0"/>
              <a:t>When elements are added to the container</a:t>
            </a:r>
          </a:p>
          <a:p>
            <a:pPr lvl="1" eaLnBrk="1" hangingPunct="1"/>
            <a:r>
              <a:rPr lang="en-GB" altLang="en-US" smtClean="0"/>
              <a:t>When the window is resized</a:t>
            </a:r>
          </a:p>
          <a:p>
            <a:pPr lvl="2" eaLnBrk="1" hangingPunct="1"/>
            <a:r>
              <a:rPr lang="en-GB" altLang="en-US" smtClean="0"/>
              <a:t> automatically adjust the positions and sizes of the elements.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Hierarchy of Layout Managers</a:t>
            </a:r>
          </a:p>
        </p:txBody>
      </p:sp>
      <p:pic>
        <p:nvPicPr>
          <p:cNvPr id="450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460625"/>
            <a:ext cx="7859713" cy="291465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Using Layout Managers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976438" y="2055813"/>
            <a:ext cx="52006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Method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setLayout(lm)    </a:t>
            </a:r>
            <a:r>
              <a:rPr lang="en-GB" altLang="en-US" sz="800"/>
              <a:t> </a:t>
            </a:r>
            <a:r>
              <a:rPr lang="en-GB" altLang="en-US" sz="1800"/>
              <a:t>Set lm as the layout manager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add(comp)         Add a component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add(comp, cst)  </a:t>
            </a:r>
            <a:r>
              <a:rPr lang="en-GB" altLang="en-US" sz="800"/>
              <a:t> </a:t>
            </a:r>
            <a:r>
              <a:rPr lang="en-GB" altLang="en-US" sz="1800"/>
              <a:t>Add a component with constraint</a:t>
            </a:r>
            <a:endParaRPr lang="en-GB" altLang="en-US" sz="800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2017713" y="3430588"/>
            <a:ext cx="5083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992313" y="2452688"/>
            <a:ext cx="5083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979613" y="2058988"/>
            <a:ext cx="5083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Flow Layout</a:t>
            </a:r>
          </a:p>
        </p:txBody>
      </p:sp>
      <p:pic>
        <p:nvPicPr>
          <p:cNvPr id="4813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3488" y="2355850"/>
            <a:ext cx="5018087" cy="1257300"/>
          </a:xfrm>
          <a:noFill/>
        </p:spPr>
      </p:pic>
      <p:pic>
        <p:nvPicPr>
          <p:cNvPr id="481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1900" y="3749675"/>
            <a:ext cx="1358900" cy="2293938"/>
          </a:xfrm>
          <a:noFill/>
        </p:spPr>
      </p:pic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1066800" y="1811338"/>
            <a:ext cx="2709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width=400 height=50</a:t>
            </a:r>
            <a:r>
              <a:rPr lang="en-GB" altLang="en-US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657475" y="4618038"/>
            <a:ext cx="268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width=100 height=120</a:t>
            </a:r>
            <a:endParaRPr lang="en-US" altLang="ko-KR" sz="200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Flow Layout (Cont.)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96925" y="1646238"/>
            <a:ext cx="65246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/>
              <a:t>public</a:t>
            </a:r>
            <a:r>
              <a:rPr lang="en-GB" altLang="en-US" sz="2400" dirty="0"/>
              <a:t> </a:t>
            </a:r>
            <a:r>
              <a:rPr lang="en-GB" altLang="en-US" sz="2400" b="1" dirty="0"/>
              <a:t>class</a:t>
            </a:r>
            <a:r>
              <a:rPr lang="en-GB" altLang="en-US" sz="2400" dirty="0"/>
              <a:t> Flow </a:t>
            </a:r>
            <a:r>
              <a:rPr lang="en-GB" altLang="en-US" sz="2400" b="1" dirty="0"/>
              <a:t>extends</a:t>
            </a:r>
            <a:r>
              <a:rPr lang="en-GB" altLang="en-US" sz="2400" dirty="0"/>
              <a:t> Applet {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</a:t>
            </a:r>
            <a:r>
              <a:rPr lang="en-GB" altLang="en-US" sz="2400" b="1" dirty="0"/>
              <a:t>public</a:t>
            </a:r>
            <a:r>
              <a:rPr lang="en-GB" altLang="en-US" sz="2400" dirty="0"/>
              <a:t> Flow () {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</a:t>
            </a:r>
            <a:r>
              <a:rPr lang="en-GB" altLang="en-US" sz="2400" dirty="0" err="1">
                <a:solidFill>
                  <a:srgbClr val="0070C0"/>
                </a:solidFill>
              </a:rPr>
              <a:t>setLayout</a:t>
            </a:r>
            <a:r>
              <a:rPr lang="en-GB" altLang="en-US" sz="2400" dirty="0">
                <a:solidFill>
                  <a:srgbClr val="0070C0"/>
                </a:solidFill>
              </a:rPr>
              <a:t>(new </a:t>
            </a:r>
            <a:r>
              <a:rPr lang="en-GB" altLang="en-US" sz="2400" dirty="0" err="1">
                <a:solidFill>
                  <a:srgbClr val="0070C0"/>
                </a:solidFill>
              </a:rPr>
              <a:t>FlowLayout</a:t>
            </a:r>
            <a:r>
              <a:rPr lang="en-GB" altLang="en-US" sz="2400" dirty="0">
                <a:solidFill>
                  <a:srgbClr val="0070C0"/>
                </a:solidFill>
              </a:rPr>
              <a:t>());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("Java"));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("C++"));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("Perl"));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("Ada"));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("Smalltalk"));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  add(</a:t>
            </a:r>
            <a:r>
              <a:rPr lang="en-GB" altLang="en-US" sz="2400" b="1" dirty="0"/>
              <a:t>new</a:t>
            </a:r>
            <a:r>
              <a:rPr lang="en-GB" altLang="en-US" sz="2400" dirty="0"/>
              <a:t> </a:t>
            </a:r>
            <a:r>
              <a:rPr lang="en-GB" altLang="en-US" sz="2400" dirty="0" err="1"/>
              <a:t>JButton</a:t>
            </a:r>
            <a:r>
              <a:rPr lang="en-GB" altLang="en-US" sz="2400" dirty="0"/>
              <a:t>("Eiffel"));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  }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Grid Layout</a:t>
            </a:r>
          </a:p>
        </p:txBody>
      </p:sp>
      <p:pic>
        <p:nvPicPr>
          <p:cNvPr id="5018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2243138"/>
            <a:ext cx="1981200" cy="1790700"/>
          </a:xfrm>
          <a:noFill/>
        </p:spPr>
      </p:pic>
      <p:pic>
        <p:nvPicPr>
          <p:cNvPr id="5018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2713" y="2330450"/>
            <a:ext cx="1235075" cy="3494088"/>
          </a:xfrm>
          <a:noFill/>
        </p:spPr>
      </p:pic>
      <p:pic>
        <p:nvPicPr>
          <p:cNvPr id="50182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4735513"/>
            <a:ext cx="4365625" cy="1093787"/>
          </a:xfrm>
          <a:noFill/>
        </p:spPr>
      </p:pic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3046413" y="26892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3x2 grid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2627313" y="42386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1x0 grid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5294313" y="36798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0x1 grid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DE19D-652F-4C1A-A2DC-58B9871966B8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7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Grid Layout (Cont.)</a:t>
            </a:r>
          </a:p>
        </p:txBody>
      </p:sp>
      <p:grpSp>
        <p:nvGrpSpPr>
          <p:cNvPr id="51204" name="Group 7"/>
          <p:cNvGrpSpPr>
            <a:grpSpLocks/>
          </p:cNvGrpSpPr>
          <p:nvPr/>
        </p:nvGrpSpPr>
        <p:grpSpPr bwMode="auto">
          <a:xfrm>
            <a:off x="641350" y="1695450"/>
            <a:ext cx="7969250" cy="4479925"/>
            <a:chOff x="404" y="1068"/>
            <a:chExt cx="5020" cy="2822"/>
          </a:xfrm>
        </p:grpSpPr>
        <p:sp>
          <p:nvSpPr>
            <p:cNvPr id="51205" name="Text Box 3"/>
            <p:cNvSpPr txBox="1">
              <a:spLocks noChangeArrowheads="1"/>
            </p:cNvSpPr>
            <p:nvPr/>
          </p:nvSpPr>
          <p:spPr bwMode="auto">
            <a:xfrm>
              <a:off x="455" y="1068"/>
              <a:ext cx="2337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public</a:t>
              </a:r>
              <a:r>
                <a:rPr lang="en-GB" altLang="en-US" sz="1800" dirty="0"/>
                <a:t> </a:t>
              </a:r>
              <a:r>
                <a:rPr lang="en-GB" altLang="en-US" sz="1800" b="1" dirty="0"/>
                <a:t>class</a:t>
              </a:r>
              <a:r>
                <a:rPr lang="en-GB" altLang="en-US" sz="1800" dirty="0"/>
                <a:t> Grid </a:t>
              </a:r>
              <a:r>
                <a:rPr lang="en-GB" altLang="en-US" sz="1800" b="1" dirty="0"/>
                <a:t>extends</a:t>
              </a:r>
              <a:r>
                <a:rPr lang="en-GB" altLang="en-US" sz="1800" dirty="0"/>
                <a:t> Applet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</a:t>
              </a:r>
              <a:r>
                <a:rPr lang="en-GB" altLang="en-US" sz="1800" b="1" dirty="0"/>
                <a:t>public</a:t>
              </a:r>
              <a:r>
                <a:rPr lang="en-GB" altLang="en-US" sz="1800" dirty="0"/>
                <a:t> void </a:t>
              </a:r>
              <a:r>
                <a:rPr lang="en-GB" altLang="en-US" sz="1800" b="1" dirty="0" err="1"/>
                <a:t>init</a:t>
              </a:r>
              <a:r>
                <a:rPr lang="en-GB" altLang="en-US" sz="1800" dirty="0"/>
                <a:t> 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b="1" dirty="0" err="1"/>
                <a:t>int</a:t>
              </a:r>
              <a:r>
                <a:rPr lang="en-GB" altLang="en-US" sz="1800" dirty="0"/>
                <a:t> row = 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b="1" dirty="0" err="1"/>
                <a:t>int</a:t>
              </a:r>
              <a:r>
                <a:rPr lang="en-GB" altLang="en-US" sz="1800" dirty="0"/>
                <a:t> col = 0;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String 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 = </a:t>
              </a:r>
              <a:r>
                <a:rPr lang="en-GB" altLang="en-US" sz="1800" dirty="0" err="1"/>
                <a:t>getParameter</a:t>
              </a:r>
              <a:r>
                <a:rPr lang="en-GB" altLang="en-US" sz="1800" dirty="0"/>
                <a:t>("row");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b="1" dirty="0"/>
                <a:t>if</a:t>
              </a:r>
              <a:r>
                <a:rPr lang="en-GB" altLang="en-US" sz="1800" dirty="0"/>
                <a:t> (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 != 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   row = </a:t>
              </a:r>
              <a:r>
                <a:rPr lang="en-GB" altLang="en-US" sz="1800" dirty="0" err="1"/>
                <a:t>Integer.parseInt</a:t>
              </a:r>
              <a:r>
                <a:rPr lang="en-GB" altLang="en-US" sz="1800" dirty="0"/>
                <a:t>(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 = </a:t>
              </a:r>
              <a:r>
                <a:rPr lang="en-GB" altLang="en-US" sz="1800" dirty="0" err="1"/>
                <a:t>getParameter</a:t>
              </a:r>
              <a:r>
                <a:rPr lang="en-GB" altLang="en-US" sz="1800" dirty="0"/>
                <a:t>("col");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b="1" dirty="0"/>
                <a:t>if</a:t>
              </a:r>
              <a:r>
                <a:rPr lang="en-GB" altLang="en-US" sz="1800" dirty="0"/>
                <a:t> (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 != null) {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   col = </a:t>
              </a:r>
              <a:r>
                <a:rPr lang="en-GB" altLang="en-US" sz="1800" dirty="0" err="1"/>
                <a:t>Integer.parseInt</a:t>
              </a:r>
              <a:r>
                <a:rPr lang="en-GB" altLang="en-US" sz="1800" dirty="0"/>
                <a:t>(</a:t>
              </a:r>
              <a:r>
                <a:rPr lang="en-GB" altLang="en-US" sz="1800" dirty="0" err="1"/>
                <a:t>att</a:t>
              </a:r>
              <a:r>
                <a:rPr lang="en-GB" altLang="en-US" sz="1800" dirty="0"/>
                <a:t>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b="1" dirty="0"/>
                <a:t>if</a:t>
              </a:r>
              <a:r>
                <a:rPr lang="en-GB" altLang="en-US" sz="1800" dirty="0"/>
                <a:t> (row == 0 &amp;&amp; col == 0) {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    row = 3; col = 2;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}</a:t>
              </a:r>
            </a:p>
          </p:txBody>
        </p:sp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2810" y="1104"/>
              <a:ext cx="2614" cy="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</a:t>
              </a:r>
              <a:r>
                <a:rPr lang="en-GB" altLang="en-US" sz="1800" dirty="0" err="1">
                  <a:solidFill>
                    <a:srgbClr val="0070C0"/>
                  </a:solidFill>
                </a:rPr>
                <a:t>setLayout</a:t>
              </a:r>
              <a:r>
                <a:rPr lang="en-GB" altLang="en-US" sz="1800" dirty="0">
                  <a:solidFill>
                    <a:srgbClr val="0070C0"/>
                  </a:solidFill>
                </a:rPr>
                <a:t>(new </a:t>
              </a:r>
              <a:r>
                <a:rPr lang="en-GB" altLang="en-US" sz="1800" dirty="0" err="1">
                  <a:solidFill>
                    <a:srgbClr val="0070C0"/>
                  </a:solidFill>
                </a:rPr>
                <a:t>GridLayout</a:t>
              </a:r>
              <a:r>
                <a:rPr lang="en-GB" altLang="en-US" sz="1800" dirty="0">
                  <a:solidFill>
                    <a:srgbClr val="0070C0"/>
                  </a:solidFill>
                </a:rPr>
                <a:t>(row, col));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("Java"));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("C++"));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("Perl"));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("Ada"));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("Smalltalk"));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  add(</a:t>
              </a:r>
              <a:r>
                <a:rPr lang="en-GB" altLang="en-US" sz="1800" b="1" dirty="0"/>
                <a:t>new</a:t>
              </a:r>
              <a:r>
                <a:rPr lang="en-GB" altLang="en-US" sz="1800" dirty="0"/>
                <a:t> </a:t>
              </a:r>
              <a:r>
                <a:rPr lang="en-GB" altLang="en-US" sz="1800" dirty="0" err="1"/>
                <a:t>JButton</a:t>
              </a:r>
              <a:r>
                <a:rPr lang="en-GB" altLang="en-US" sz="1800" dirty="0"/>
                <a:t>("Eiffel"));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}</a:t>
              </a: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404" y="1077"/>
              <a:ext cx="4982" cy="28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 flipH="1">
              <a:off x="2758" y="1077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Border Layout</a:t>
            </a:r>
          </a:p>
        </p:txBody>
      </p:sp>
      <p:pic>
        <p:nvPicPr>
          <p:cNvPr id="532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6400" y="2559050"/>
            <a:ext cx="3251200" cy="29384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Border Layout (Cont.)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796925" y="1646238"/>
            <a:ext cx="65246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/>
              <a:t>public</a:t>
            </a:r>
            <a:r>
              <a:rPr lang="en-GB" altLang="en-US" sz="2000" dirty="0"/>
              <a:t> class Border </a:t>
            </a:r>
            <a:r>
              <a:rPr lang="en-GB" altLang="en-US" sz="2000" b="1" dirty="0"/>
              <a:t>extends</a:t>
            </a:r>
            <a:r>
              <a:rPr lang="en-GB" altLang="en-US" sz="2000" dirty="0"/>
              <a:t> Applet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</a:t>
            </a:r>
            <a:r>
              <a:rPr lang="en-GB" altLang="en-US" sz="2000" b="1" dirty="0"/>
              <a:t>public</a:t>
            </a:r>
            <a:r>
              <a:rPr lang="en-GB" altLang="en-US" sz="2000" dirty="0"/>
              <a:t> Border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</a:t>
            </a:r>
            <a:r>
              <a:rPr lang="en-GB" altLang="en-US" sz="2000" dirty="0" err="1">
                <a:solidFill>
                  <a:srgbClr val="0070C0"/>
                </a:solidFill>
              </a:rPr>
              <a:t>setLayout</a:t>
            </a:r>
            <a:r>
              <a:rPr lang="en-GB" altLang="en-US" sz="2000" dirty="0">
                <a:solidFill>
                  <a:srgbClr val="0070C0"/>
                </a:solidFill>
              </a:rPr>
              <a:t>(</a:t>
            </a:r>
            <a:r>
              <a:rPr lang="en-GB" altLang="en-US" sz="2000" b="1" dirty="0">
                <a:solidFill>
                  <a:srgbClr val="0070C0"/>
                </a:solidFill>
              </a:rPr>
              <a:t>new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</a:t>
            </a:r>
            <a:r>
              <a:rPr lang="en-GB" altLang="en-US" sz="2000" dirty="0">
                <a:solidFill>
                  <a:srgbClr val="0070C0"/>
                </a:solidFill>
              </a:rPr>
              <a:t>());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add(</a:t>
            </a:r>
            <a:r>
              <a:rPr lang="en-GB" altLang="en-US" sz="2000" b="1" dirty="0"/>
              <a:t>new</a:t>
            </a:r>
            <a:r>
              <a:rPr lang="en-GB" altLang="en-US" sz="2000" dirty="0"/>
              <a:t> </a:t>
            </a:r>
            <a:r>
              <a:rPr lang="en-GB" altLang="en-US" sz="2000" dirty="0" err="1"/>
              <a:t>JButton</a:t>
            </a:r>
            <a:r>
              <a:rPr lang="en-GB" altLang="en-US" sz="2000" dirty="0"/>
              <a:t>("North"),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BorderLayout.NORTH</a:t>
            </a:r>
            <a:r>
              <a:rPr lang="en-GB" altLang="en-US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add(</a:t>
            </a:r>
            <a:r>
              <a:rPr lang="en-GB" altLang="en-US" sz="2000" b="1" dirty="0"/>
              <a:t>new</a:t>
            </a:r>
            <a:r>
              <a:rPr lang="en-GB" altLang="en-US" sz="2000" dirty="0"/>
              <a:t> </a:t>
            </a:r>
            <a:r>
              <a:rPr lang="en-GB" altLang="en-US" sz="2000" dirty="0" err="1"/>
              <a:t>JButton</a:t>
            </a:r>
            <a:r>
              <a:rPr lang="en-GB" altLang="en-US" sz="2000" dirty="0"/>
              <a:t>("South"),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BorderLayout.SOUTH</a:t>
            </a:r>
            <a:r>
              <a:rPr lang="en-GB" altLang="en-US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add(</a:t>
            </a:r>
            <a:r>
              <a:rPr lang="en-GB" altLang="en-US" sz="2000" b="1" dirty="0"/>
              <a:t>new</a:t>
            </a:r>
            <a:r>
              <a:rPr lang="en-GB" altLang="en-US" sz="2000" dirty="0"/>
              <a:t> </a:t>
            </a:r>
            <a:r>
              <a:rPr lang="en-GB" altLang="en-US" sz="2000" dirty="0" err="1"/>
              <a:t>JButton</a:t>
            </a:r>
            <a:r>
              <a:rPr lang="en-GB" altLang="en-US" sz="2000" dirty="0"/>
              <a:t>("East"),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BorderLayout.EAST</a:t>
            </a:r>
            <a:r>
              <a:rPr lang="en-GB" altLang="en-US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add(</a:t>
            </a:r>
            <a:r>
              <a:rPr lang="en-GB" altLang="en-US" sz="2000" b="1" dirty="0"/>
              <a:t>new</a:t>
            </a:r>
            <a:r>
              <a:rPr lang="en-GB" altLang="en-US" sz="2000" dirty="0"/>
              <a:t> </a:t>
            </a:r>
            <a:r>
              <a:rPr lang="en-GB" altLang="en-US" sz="2000" dirty="0" err="1"/>
              <a:t>JButton</a:t>
            </a:r>
            <a:r>
              <a:rPr lang="en-GB" altLang="en-US" sz="2000" dirty="0"/>
              <a:t>("West"),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BorderLayout.WEST</a:t>
            </a:r>
            <a:r>
              <a:rPr lang="en-GB" altLang="en-US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  add(</a:t>
            </a:r>
            <a:r>
              <a:rPr lang="en-GB" altLang="en-US" sz="2000" b="1" dirty="0"/>
              <a:t>new</a:t>
            </a:r>
            <a:r>
              <a:rPr lang="en-GB" altLang="en-US" sz="2000" dirty="0"/>
              <a:t> </a:t>
            </a:r>
            <a:r>
              <a:rPr lang="en-GB" altLang="en-US" sz="2000" dirty="0" err="1"/>
              <a:t>JButton</a:t>
            </a:r>
            <a:r>
              <a:rPr lang="en-GB" altLang="en-US" sz="2000" dirty="0"/>
              <a:t>("</a:t>
            </a:r>
            <a:r>
              <a:rPr lang="en-GB" altLang="en-US" sz="2000" dirty="0" err="1"/>
              <a:t>Center</a:t>
            </a:r>
            <a:r>
              <a:rPr lang="en-GB" altLang="en-US" sz="2000" dirty="0"/>
              <a:t>"), </a:t>
            </a:r>
            <a:r>
              <a:rPr lang="en-GB" altLang="en-US" sz="2000" dirty="0" err="1">
                <a:solidFill>
                  <a:srgbClr val="0070C0"/>
                </a:solidFill>
              </a:rPr>
              <a:t>BorderLayout.CENTER</a:t>
            </a:r>
            <a:r>
              <a:rPr lang="en-GB" altLang="en-US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What’s a Framework?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25600"/>
            <a:ext cx="8229600" cy="4565650"/>
          </a:xfrm>
        </p:spPr>
        <p:txBody>
          <a:bodyPr/>
          <a:lstStyle/>
          <a:p>
            <a:r>
              <a:rPr lang="en-GB" altLang="en-US" sz="2800" dirty="0" smtClean="0">
                <a:solidFill>
                  <a:srgbClr val="000000"/>
                </a:solidFill>
              </a:rPr>
              <a:t>A set of cooperating (abstract) classes and interface that: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Represent reusable designs of software systems in a particular application domain,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Provide </a:t>
            </a:r>
            <a:r>
              <a:rPr lang="en-GB" altLang="en-US" sz="2400" dirty="0" smtClean="0">
                <a:solidFill>
                  <a:srgbClr val="0070C0"/>
                </a:solidFill>
              </a:rPr>
              <a:t>semi-complete applications </a:t>
            </a:r>
            <a:r>
              <a:rPr lang="en-GB" altLang="en-US" sz="2400" dirty="0" smtClean="0">
                <a:solidFill>
                  <a:srgbClr val="000000"/>
                </a:solidFill>
              </a:rPr>
              <a:t>that can be specialized to produce custom applications, and 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Defines conventions for extending the abstract classes, implementing the interfaces, and allowing their instances to interact with one another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4329" y="5926165"/>
            <a:ext cx="7067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smtClean="0"/>
              <a:t>R.E</a:t>
            </a:r>
            <a:r>
              <a:rPr lang="en-US" altLang="en-US" sz="1400" dirty="0"/>
              <a:t>. Johnson, </a:t>
            </a:r>
            <a:r>
              <a:rPr lang="en-US" altLang="en-US" sz="1400" dirty="0" smtClean="0"/>
              <a:t>Frameworks = (</a:t>
            </a:r>
            <a:r>
              <a:rPr lang="en-US" altLang="en-US" sz="1400" dirty="0"/>
              <a:t>Components + Patterns), </a:t>
            </a:r>
            <a:r>
              <a:rPr lang="en-US" altLang="en-US" sz="1400" i="1" dirty="0"/>
              <a:t>CACM</a:t>
            </a:r>
            <a:r>
              <a:rPr lang="en-US" altLang="en-US" sz="1400" dirty="0"/>
              <a:t>, 4(10):39-42, October 1997.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58938"/>
            <a:ext cx="8170863" cy="738187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굴림" panose="020B0600000101010101" pitchFamily="34" charset="-127"/>
              </a:rPr>
              <a:t>Write an applet of the following layout.</a:t>
            </a:r>
          </a:p>
        </p:txBody>
      </p:sp>
      <p:pic>
        <p:nvPicPr>
          <p:cNvPr id="55301" name="Picture 7" descr="apple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2338" y="2668588"/>
            <a:ext cx="2408237" cy="3206750"/>
          </a:xfrm>
          <a:noFill/>
        </p:spPr>
      </p:pic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3806825" y="2395538"/>
            <a:ext cx="456088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/>
              <a:t>public</a:t>
            </a:r>
            <a:r>
              <a:rPr lang="en-GB" altLang="en-US" sz="1800" dirty="0"/>
              <a:t> </a:t>
            </a:r>
            <a:r>
              <a:rPr lang="en-GB" altLang="en-US" sz="1800" b="1" dirty="0"/>
              <a:t>class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ClassRoom</a:t>
            </a:r>
            <a:r>
              <a:rPr lang="en-GB" altLang="en-US" sz="1800" dirty="0"/>
              <a:t> </a:t>
            </a:r>
            <a:r>
              <a:rPr lang="en-GB" altLang="en-US" sz="1800" b="1" dirty="0"/>
              <a:t>extends</a:t>
            </a:r>
            <a:r>
              <a:rPr lang="en-GB" altLang="en-US" sz="1800" dirty="0"/>
              <a:t> Applet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</a:t>
            </a:r>
            <a:r>
              <a:rPr lang="en-GB" altLang="en-US" sz="1800" b="1" dirty="0"/>
              <a:t>public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ClassRoom</a:t>
            </a:r>
            <a:r>
              <a:rPr lang="en-GB" altLang="en-US" sz="1800" dirty="0"/>
              <a:t>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>
                <a:solidFill>
                  <a:srgbClr val="0070C0"/>
                </a:solidFill>
              </a:rPr>
              <a:t>setLayout</a:t>
            </a:r>
            <a:r>
              <a:rPr lang="en-GB" altLang="en-US" sz="1800" dirty="0">
                <a:solidFill>
                  <a:srgbClr val="0070C0"/>
                </a:solidFill>
              </a:rPr>
              <a:t>(new </a:t>
            </a:r>
            <a:r>
              <a:rPr lang="en-GB" altLang="en-US" sz="1800" dirty="0" err="1">
                <a:solidFill>
                  <a:srgbClr val="0070C0"/>
                </a:solidFill>
              </a:rPr>
              <a:t>BorderLayout</a:t>
            </a:r>
            <a:r>
              <a:rPr lang="en-GB" altLang="en-US" sz="1800" dirty="0">
                <a:solidFill>
                  <a:srgbClr val="0070C0"/>
                </a:solidFill>
              </a:rPr>
              <a:t>());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chemeClr val="bg2"/>
                </a:solidFill>
              </a:rPr>
              <a:t>    </a:t>
            </a:r>
            <a:r>
              <a:rPr lang="en-GB" altLang="en-US" sz="1800" dirty="0"/>
              <a:t>// WRITE YOUR CODE HERE…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DD0A58-E889-4C5F-B2DF-A0F3DB723DE8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3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Outline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8229600" cy="382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>
                <a:ea typeface="굴림" panose="020B0600000101010101" pitchFamily="34" charset="-127"/>
              </a:rPr>
              <a:t>Frameworks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GUI framework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>
                <a:ea typeface="굴림" panose="020B0600000101010101" pitchFamily="34" charset="-127"/>
              </a:rPr>
              <a:t>MVC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>
                <a:ea typeface="굴림" panose="020B0600000101010101" pitchFamily="34" charset="-127"/>
              </a:rPr>
              <a:t>GUI components (widgets)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dirty="0" smtClean="0">
                <a:ea typeface="굴림" panose="020B0600000101010101" pitchFamily="34" charset="-127"/>
              </a:rPr>
              <a:t>Layout managers</a:t>
            </a:r>
          </a:p>
          <a:p>
            <a:pPr lvl="1" eaLnBrk="1" hangingPunct="1"/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Handling events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Observer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Event Handling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790700"/>
            <a:ext cx="8229600" cy="4003675"/>
          </a:xfrm>
        </p:spPr>
        <p:txBody>
          <a:bodyPr/>
          <a:lstStyle/>
          <a:p>
            <a:pPr eaLnBrk="1" hangingPunct="1"/>
            <a:r>
              <a:rPr lang="en-GB" altLang="en-US" smtClean="0"/>
              <a:t>Mechanism to write control code</a:t>
            </a:r>
          </a:p>
          <a:p>
            <a:pPr eaLnBrk="1" hangingPunct="1"/>
            <a:r>
              <a:rPr lang="en-GB" altLang="en-US" smtClean="0"/>
              <a:t>Composed of:</a:t>
            </a:r>
          </a:p>
          <a:p>
            <a:pPr lvl="1" eaLnBrk="1" hangingPunct="1"/>
            <a:r>
              <a:rPr lang="en-GB" altLang="en-US" smtClean="0"/>
              <a:t>Event</a:t>
            </a:r>
          </a:p>
          <a:p>
            <a:pPr lvl="1" eaLnBrk="1" hangingPunct="1"/>
            <a:r>
              <a:rPr lang="en-GB" altLang="en-US" smtClean="0"/>
              <a:t>Event source</a:t>
            </a:r>
          </a:p>
          <a:p>
            <a:pPr lvl="1" eaLnBrk="1" hangingPunct="1"/>
            <a:r>
              <a:rPr lang="en-GB" altLang="en-US" smtClean="0"/>
              <a:t>Event listener (or handler)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Event Handling (Cont.)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12900"/>
            <a:ext cx="8229600" cy="4133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Event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A way for GUI components to communicate with the rest of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Implemented as event classes (e.g., ActionEvent)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Event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Components generating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Examples: buttons, check boxes, combo boxes,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Event Handling (Cont.)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12900"/>
            <a:ext cx="8229600" cy="4514850"/>
          </a:xfrm>
        </p:spPr>
        <p:txBody>
          <a:bodyPr/>
          <a:lstStyle/>
          <a:p>
            <a:pPr eaLnBrk="1" hangingPunct="1"/>
            <a:r>
              <a:rPr lang="en-GB" altLang="en-US" smtClean="0"/>
              <a:t>Event listener (or handler)</a:t>
            </a:r>
          </a:p>
          <a:p>
            <a:pPr lvl="1" eaLnBrk="1" hangingPunct="1"/>
            <a:r>
              <a:rPr lang="en-GB" altLang="en-US" smtClean="0"/>
              <a:t>Objects that receives and processes events</a:t>
            </a:r>
          </a:p>
          <a:p>
            <a:pPr lvl="1" eaLnBrk="1" hangingPunct="1"/>
            <a:r>
              <a:rPr lang="en-GB" altLang="en-US" smtClean="0"/>
              <a:t>Must implement an appropriate </a:t>
            </a:r>
            <a:r>
              <a:rPr lang="en-GB" altLang="en-US" i="1" smtClean="0"/>
              <a:t>listener</a:t>
            </a:r>
            <a:r>
              <a:rPr lang="en-GB" altLang="en-US" smtClean="0"/>
              <a:t> interface</a:t>
            </a:r>
          </a:p>
          <a:p>
            <a:pPr lvl="1" eaLnBrk="1" hangingPunct="1"/>
            <a:r>
              <a:rPr lang="en-GB" altLang="en-US" smtClean="0"/>
              <a:t>Must inform the source its interest in handling a certain type of events (by registering)</a:t>
            </a:r>
          </a:p>
          <a:p>
            <a:pPr lvl="1" eaLnBrk="1" hangingPunct="1"/>
            <a:r>
              <a:rPr lang="en-GB" altLang="en-US" smtClean="0"/>
              <a:t>May listen to several sources and different types of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5628" y="1870841"/>
            <a:ext cx="6593728" cy="40934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create a button</a:t>
            </a:r>
          </a:p>
          <a:p>
            <a:pPr>
              <a:spcBef>
                <a:spcPct val="0"/>
              </a:spcBef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button =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(“Increment”);</a:t>
            </a:r>
          </a:p>
          <a:p>
            <a:pPr>
              <a:spcBef>
                <a:spcPct val="0"/>
              </a:spcBef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register an action listener</a:t>
            </a:r>
          </a:p>
          <a:p>
            <a:pPr>
              <a:spcBef>
                <a:spcPct val="0"/>
              </a:spcBef>
            </a:pP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button.</a:t>
            </a:r>
            <a:r>
              <a:rPr lang="en-GB" alt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addActionListener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ButtonActionListener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>
              <a:spcBef>
                <a:spcPct val="0"/>
              </a:spcBef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Action listener class</a:t>
            </a:r>
          </a:p>
          <a:p>
            <a:pPr>
              <a:spcBef>
                <a:spcPct val="0"/>
              </a:spcBef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ButtonActionListener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ActionListener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actionPerformed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ActionEvent</a:t>
            </a:r>
            <a:r>
              <a:rPr lang="en-GB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e) {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// handle the event e …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(“Increment button pressed!”);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2996" y="1219200"/>
            <a:ext cx="2729589" cy="1015663"/>
            <a:chOff x="6070955" y="1198180"/>
            <a:chExt cx="2729589" cy="1015663"/>
          </a:xfrm>
        </p:grpSpPr>
        <p:sp>
          <p:nvSpPr>
            <p:cNvPr id="3" name="TextBox 2"/>
            <p:cNvSpPr txBox="1"/>
            <p:nvPr/>
          </p:nvSpPr>
          <p:spPr>
            <a:xfrm>
              <a:off x="6070955" y="1198180"/>
              <a:ext cx="2724336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&lt;&lt;interface&gt;&gt;</a:t>
              </a:r>
            </a:p>
            <a:p>
              <a:pPr algn="ctr"/>
              <a:r>
                <a:rPr lang="en-US" sz="1600" dirty="0" err="1" smtClean="0"/>
                <a:t>ActionListener</a:t>
              </a:r>
              <a:endParaRPr lang="en-US" sz="1600" dirty="0" smtClean="0"/>
            </a:p>
            <a:p>
              <a:pPr algn="ctr"/>
              <a:endParaRPr lang="en-US" sz="1000" dirty="0" smtClean="0"/>
            </a:p>
            <a:p>
              <a:r>
                <a:rPr lang="en-US" sz="1600" dirty="0" err="1" smtClean="0"/>
                <a:t>actionPerformed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ActionEvent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070955" y="1779582"/>
              <a:ext cx="27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76208" y="1837389"/>
              <a:ext cx="27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How Does It Work?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2536825" y="3565525"/>
            <a:ext cx="122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&lt;&lt;create&gt;&gt;</a:t>
            </a: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5634038" y="1993900"/>
            <a:ext cx="1697037" cy="469900"/>
            <a:chOff x="3349" y="1256"/>
            <a:chExt cx="1069" cy="296"/>
          </a:xfrm>
        </p:grpSpPr>
        <p:sp>
          <p:nvSpPr>
            <p:cNvPr id="62494" name="Rectangle 5"/>
            <p:cNvSpPr>
              <a:spLocks noChangeArrowheads="1"/>
            </p:cNvSpPr>
            <p:nvPr/>
          </p:nvSpPr>
          <p:spPr bwMode="auto">
            <a:xfrm>
              <a:off x="3359" y="1256"/>
              <a:ext cx="1049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2495" name="Text Box 6"/>
            <p:cNvSpPr txBox="1">
              <a:spLocks noChangeArrowheads="1"/>
            </p:cNvSpPr>
            <p:nvPr/>
          </p:nvSpPr>
          <p:spPr bwMode="auto">
            <a:xfrm>
              <a:off x="3349" y="1286"/>
              <a:ext cx="10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u="sng">
                  <a:ea typeface="굴림" panose="020B0600000101010101" pitchFamily="34" charset="-127"/>
                </a:rPr>
                <a:t>h: ActionListener</a:t>
              </a:r>
            </a:p>
          </p:txBody>
        </p:sp>
      </p:grpSp>
      <p:grpSp>
        <p:nvGrpSpPr>
          <p:cNvPr id="62470" name="Group 7"/>
          <p:cNvGrpSpPr>
            <a:grpSpLocks/>
          </p:cNvGrpSpPr>
          <p:nvPr/>
        </p:nvGrpSpPr>
        <p:grpSpPr bwMode="auto">
          <a:xfrm>
            <a:off x="1892300" y="2006600"/>
            <a:ext cx="1125538" cy="469900"/>
            <a:chOff x="2304" y="1712"/>
            <a:chExt cx="709" cy="296"/>
          </a:xfrm>
        </p:grpSpPr>
        <p:sp>
          <p:nvSpPr>
            <p:cNvPr id="62492" name="Rectangle 8"/>
            <p:cNvSpPr>
              <a:spLocks noChangeArrowheads="1"/>
            </p:cNvSpPr>
            <p:nvPr/>
          </p:nvSpPr>
          <p:spPr bwMode="auto">
            <a:xfrm>
              <a:off x="2304" y="1712"/>
              <a:ext cx="688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2493" name="Text Box 9"/>
            <p:cNvSpPr txBox="1">
              <a:spLocks noChangeArrowheads="1"/>
            </p:cNvSpPr>
            <p:nvPr/>
          </p:nvSpPr>
          <p:spPr bwMode="auto">
            <a:xfrm>
              <a:off x="2320" y="1742"/>
              <a:ext cx="6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u="sng">
                  <a:ea typeface="굴림" panose="020B0600000101010101" pitchFamily="34" charset="-127"/>
                </a:rPr>
                <a:t>b: JButton</a:t>
              </a:r>
            </a:p>
          </p:txBody>
        </p:sp>
      </p:grpSp>
      <p:sp>
        <p:nvSpPr>
          <p:cNvPr id="62471" name="Rectangle 10"/>
          <p:cNvSpPr>
            <a:spLocks noChangeArrowheads="1"/>
          </p:cNvSpPr>
          <p:nvPr/>
        </p:nvSpPr>
        <p:spPr bwMode="auto">
          <a:xfrm>
            <a:off x="2374900" y="2882900"/>
            <a:ext cx="12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Rectangle 11"/>
          <p:cNvSpPr>
            <a:spLocks noChangeArrowheads="1"/>
          </p:cNvSpPr>
          <p:nvPr/>
        </p:nvSpPr>
        <p:spPr bwMode="auto">
          <a:xfrm>
            <a:off x="2374900" y="3683000"/>
            <a:ext cx="1270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Rectangle 12"/>
          <p:cNvSpPr>
            <a:spLocks noChangeArrowheads="1"/>
          </p:cNvSpPr>
          <p:nvPr/>
        </p:nvSpPr>
        <p:spPr bwMode="auto">
          <a:xfrm>
            <a:off x="6413500" y="2692400"/>
            <a:ext cx="12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4" name="Rectangle 13"/>
          <p:cNvSpPr>
            <a:spLocks noChangeArrowheads="1"/>
          </p:cNvSpPr>
          <p:nvPr/>
        </p:nvSpPr>
        <p:spPr bwMode="auto">
          <a:xfrm>
            <a:off x="4445000" y="4699000"/>
            <a:ext cx="12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6413500" y="4356100"/>
            <a:ext cx="127000" cy="88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62476" name="Group 15"/>
          <p:cNvGrpSpPr>
            <a:grpSpLocks/>
          </p:cNvGrpSpPr>
          <p:nvPr/>
        </p:nvGrpSpPr>
        <p:grpSpPr bwMode="auto">
          <a:xfrm>
            <a:off x="3738563" y="3644900"/>
            <a:ext cx="1546225" cy="469900"/>
            <a:chOff x="2304" y="1712"/>
            <a:chExt cx="704" cy="296"/>
          </a:xfrm>
        </p:grpSpPr>
        <p:sp>
          <p:nvSpPr>
            <p:cNvPr id="62490" name="Rectangle 16"/>
            <p:cNvSpPr>
              <a:spLocks noChangeArrowheads="1"/>
            </p:cNvSpPr>
            <p:nvPr/>
          </p:nvSpPr>
          <p:spPr bwMode="auto">
            <a:xfrm>
              <a:off x="2304" y="1712"/>
              <a:ext cx="688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2491" name="Text Box 17"/>
            <p:cNvSpPr txBox="1">
              <a:spLocks noChangeArrowheads="1"/>
            </p:cNvSpPr>
            <p:nvPr/>
          </p:nvSpPr>
          <p:spPr bwMode="auto">
            <a:xfrm>
              <a:off x="2328" y="1742"/>
              <a:ext cx="6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u="sng">
                  <a:ea typeface="굴림" panose="020B0600000101010101" pitchFamily="34" charset="-127"/>
                </a:rPr>
                <a:t>e: ActionEvent</a:t>
              </a:r>
            </a:p>
          </p:txBody>
        </p:sp>
      </p:grpSp>
      <p:sp>
        <p:nvSpPr>
          <p:cNvPr id="62477" name="Line 18"/>
          <p:cNvSpPr>
            <a:spLocks noChangeShapeType="1"/>
          </p:cNvSpPr>
          <p:nvPr/>
        </p:nvSpPr>
        <p:spPr bwMode="auto">
          <a:xfrm flipH="1">
            <a:off x="2514600" y="2921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9"/>
          <p:cNvSpPr>
            <a:spLocks noChangeShapeType="1"/>
          </p:cNvSpPr>
          <p:nvPr/>
        </p:nvSpPr>
        <p:spPr bwMode="auto">
          <a:xfrm>
            <a:off x="2501900" y="3886200"/>
            <a:ext cx="123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Text Box 20"/>
          <p:cNvSpPr txBox="1">
            <a:spLocks noChangeArrowheads="1"/>
          </p:cNvSpPr>
          <p:nvPr/>
        </p:nvSpPr>
        <p:spPr bwMode="auto">
          <a:xfrm>
            <a:off x="4352925" y="2587625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addActionListener(h)</a:t>
            </a:r>
          </a:p>
        </p:txBody>
      </p:sp>
      <p:sp>
        <p:nvSpPr>
          <p:cNvPr id="62480" name="Line 21"/>
          <p:cNvSpPr>
            <a:spLocks noChangeShapeType="1"/>
          </p:cNvSpPr>
          <p:nvPr/>
        </p:nvSpPr>
        <p:spPr bwMode="auto">
          <a:xfrm>
            <a:off x="2501900" y="4432300"/>
            <a:ext cx="389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Text Box 22"/>
          <p:cNvSpPr txBox="1">
            <a:spLocks noChangeArrowheads="1"/>
          </p:cNvSpPr>
          <p:nvPr/>
        </p:nvSpPr>
        <p:spPr bwMode="auto">
          <a:xfrm>
            <a:off x="2511425" y="4098925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actionPerformed(e)</a:t>
            </a:r>
          </a:p>
        </p:txBody>
      </p:sp>
      <p:sp>
        <p:nvSpPr>
          <p:cNvPr id="62482" name="Line 23"/>
          <p:cNvSpPr>
            <a:spLocks noChangeShapeType="1"/>
          </p:cNvSpPr>
          <p:nvPr/>
        </p:nvSpPr>
        <p:spPr bwMode="auto">
          <a:xfrm flipH="1">
            <a:off x="4572000" y="477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Text Box 24"/>
          <p:cNvSpPr txBox="1">
            <a:spLocks noChangeArrowheads="1"/>
          </p:cNvSpPr>
          <p:nvPr/>
        </p:nvSpPr>
        <p:spPr bwMode="auto">
          <a:xfrm>
            <a:off x="5216525" y="4441825"/>
            <a:ext cx="1246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굴림" panose="020B0600000101010101" pitchFamily="34" charset="-127"/>
              </a:rPr>
              <a:t>getSource()</a:t>
            </a:r>
          </a:p>
        </p:txBody>
      </p:sp>
      <p:sp>
        <p:nvSpPr>
          <p:cNvPr id="62484" name="Line 25"/>
          <p:cNvSpPr>
            <a:spLocks noChangeShapeType="1"/>
          </p:cNvSpPr>
          <p:nvPr/>
        </p:nvSpPr>
        <p:spPr bwMode="auto">
          <a:xfrm>
            <a:off x="2438400" y="2476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6"/>
          <p:cNvSpPr>
            <a:spLocks noChangeShapeType="1"/>
          </p:cNvSpPr>
          <p:nvPr/>
        </p:nvSpPr>
        <p:spPr bwMode="auto">
          <a:xfrm>
            <a:off x="6477000" y="246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27"/>
          <p:cNvSpPr>
            <a:spLocks noChangeShapeType="1"/>
          </p:cNvSpPr>
          <p:nvPr/>
        </p:nvSpPr>
        <p:spPr bwMode="auto">
          <a:xfrm flipH="1">
            <a:off x="2438400" y="33401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28"/>
          <p:cNvSpPr>
            <a:spLocks noChangeShapeType="1"/>
          </p:cNvSpPr>
          <p:nvPr/>
        </p:nvSpPr>
        <p:spPr bwMode="auto">
          <a:xfrm>
            <a:off x="4508500" y="41275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29"/>
          <p:cNvSpPr>
            <a:spLocks noChangeShapeType="1"/>
          </p:cNvSpPr>
          <p:nvPr/>
        </p:nvSpPr>
        <p:spPr bwMode="auto">
          <a:xfrm flipH="1">
            <a:off x="6477000" y="3175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30"/>
          <p:cNvSpPr>
            <a:spLocks noChangeShapeType="1"/>
          </p:cNvSpPr>
          <p:nvPr/>
        </p:nvSpPr>
        <p:spPr bwMode="auto">
          <a:xfrm>
            <a:off x="2438400" y="53467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Naming Convention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8322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For event </a:t>
            </a:r>
            <a:r>
              <a:rPr lang="en-US" altLang="ko-KR" i="1" smtClean="0">
                <a:ea typeface="굴림" panose="020B0600000101010101" pitchFamily="34" charset="-127"/>
              </a:rPr>
              <a:t>XYZ</a:t>
            </a:r>
            <a:r>
              <a:rPr lang="en-US" altLang="ko-KR" smtClean="0">
                <a:ea typeface="굴림" panose="020B0600000101010101" pitchFamily="34" charset="-127"/>
              </a:rPr>
              <a:t> …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Event class: </a:t>
            </a:r>
            <a:r>
              <a:rPr lang="en-US" altLang="ko-KR" i="1" smtClean="0">
                <a:ea typeface="굴림" panose="020B0600000101010101" pitchFamily="34" charset="-127"/>
              </a:rPr>
              <a:t>XYZ</a:t>
            </a:r>
            <a:r>
              <a:rPr lang="en-US" altLang="ko-KR" smtClean="0">
                <a:ea typeface="굴림" panose="020B0600000101010101" pitchFamily="34" charset="-127"/>
              </a:rPr>
              <a:t>Event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Listener interface: XYZListener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Adapter class: </a:t>
            </a:r>
            <a:r>
              <a:rPr lang="en-US" altLang="ko-KR" i="1" smtClean="0">
                <a:ea typeface="굴림" panose="020B0600000101010101" pitchFamily="34" charset="-127"/>
              </a:rPr>
              <a:t>XYZ</a:t>
            </a:r>
            <a:r>
              <a:rPr lang="en-US" altLang="ko-KR" smtClean="0">
                <a:ea typeface="굴림" panose="020B0600000101010101" pitchFamily="34" charset="-127"/>
              </a:rPr>
              <a:t>Adapter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34" charset="-127"/>
              </a:rPr>
              <a:t>Registration method: add</a:t>
            </a:r>
            <a:r>
              <a:rPr lang="en-US" altLang="ko-KR" i="1" smtClean="0">
                <a:ea typeface="굴림" panose="020B0600000101010101" pitchFamily="34" charset="-127"/>
              </a:rPr>
              <a:t>XYZ</a:t>
            </a:r>
            <a:r>
              <a:rPr lang="en-US" altLang="ko-KR" smtClean="0">
                <a:ea typeface="굴림" panose="020B0600000101010101" pitchFamily="34" charset="-127"/>
              </a:rPr>
              <a:t>Listener()</a:t>
            </a:r>
          </a:p>
          <a:p>
            <a:pPr lvl="1" eaLnBrk="1" hangingPunct="1"/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Events and Listeners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087438" y="1957388"/>
            <a:ext cx="70421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Event 		   Listener  		Adapter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ActionEvent</a:t>
            </a:r>
            <a:r>
              <a:rPr lang="en-GB" altLang="en-US" sz="1600" dirty="0"/>
              <a:t>	    </a:t>
            </a:r>
            <a:r>
              <a:rPr lang="en-GB" altLang="en-US" sz="1600" dirty="0" err="1"/>
              <a:t>ActionListener</a:t>
            </a:r>
            <a:r>
              <a:rPr lang="en-GB" altLang="en-US" sz="1600" dirty="0"/>
              <a:t>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ComponentEvent</a:t>
            </a:r>
            <a:r>
              <a:rPr lang="en-GB" altLang="en-US" sz="1600" dirty="0"/>
              <a:t>        </a:t>
            </a:r>
            <a:r>
              <a:rPr lang="en-GB" altLang="en-US" sz="1600" dirty="0" err="1"/>
              <a:t>ComponentListener</a:t>
            </a:r>
            <a:r>
              <a:rPr lang="en-GB" altLang="en-US" sz="1600" dirty="0"/>
              <a:t>	</a:t>
            </a:r>
            <a:r>
              <a:rPr lang="en-GB" altLang="en-US" sz="1600" dirty="0" err="1"/>
              <a:t>ComponentAdapter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FocusEvent</a:t>
            </a:r>
            <a:r>
              <a:rPr lang="en-GB" altLang="en-US" sz="1600" dirty="0"/>
              <a:t>	    </a:t>
            </a:r>
            <a:r>
              <a:rPr lang="en-GB" altLang="en-US" sz="1600" dirty="0" err="1"/>
              <a:t>FocusListener</a:t>
            </a:r>
            <a:r>
              <a:rPr lang="en-GB" altLang="en-US" sz="1600" dirty="0"/>
              <a:t>		</a:t>
            </a:r>
            <a:r>
              <a:rPr lang="en-GB" altLang="en-US" sz="1600" dirty="0" err="1"/>
              <a:t>FocusAdapter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KeyEvent</a:t>
            </a:r>
            <a:r>
              <a:rPr lang="en-GB" altLang="en-US" sz="1600" dirty="0"/>
              <a:t>	    	    </a:t>
            </a:r>
            <a:r>
              <a:rPr lang="en-GB" altLang="en-US" sz="1600" dirty="0" err="1"/>
              <a:t>KeyListener</a:t>
            </a:r>
            <a:r>
              <a:rPr lang="en-GB" altLang="en-US" sz="1600" dirty="0"/>
              <a:t>		</a:t>
            </a:r>
            <a:r>
              <a:rPr lang="en-GB" altLang="en-US" sz="1600" dirty="0" err="1"/>
              <a:t>KeyAdapter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MouseEvent</a:t>
            </a:r>
            <a:r>
              <a:rPr lang="en-GB" altLang="en-US" sz="1600" dirty="0"/>
              <a:t>	    </a:t>
            </a:r>
            <a:r>
              <a:rPr lang="en-GB" altLang="en-US" sz="1600" dirty="0" err="1"/>
              <a:t>MouseListener</a:t>
            </a:r>
            <a:r>
              <a:rPr lang="en-GB" altLang="en-US" sz="1600" dirty="0"/>
              <a:t>		</a:t>
            </a:r>
            <a:r>
              <a:rPr lang="en-GB" altLang="en-US" sz="1600" dirty="0" err="1"/>
              <a:t>MouseAdapter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                                    </a:t>
            </a:r>
            <a:r>
              <a:rPr lang="en-GB" altLang="en-US" sz="1600" dirty="0" err="1"/>
              <a:t>MouseMotionListener</a:t>
            </a:r>
            <a:r>
              <a:rPr lang="en-GB" altLang="en-US" sz="1600" dirty="0"/>
              <a:t>     	</a:t>
            </a:r>
            <a:r>
              <a:rPr lang="en-GB" altLang="en-US" sz="1600" dirty="0" err="1"/>
              <a:t>MouseMotionAdapter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WindowEvent</a:t>
            </a:r>
            <a:r>
              <a:rPr lang="en-GB" altLang="en-US" sz="1600" dirty="0"/>
              <a:t>	    </a:t>
            </a:r>
            <a:r>
              <a:rPr lang="en-GB" altLang="en-US" sz="1600" dirty="0" err="1"/>
              <a:t>WindowListener</a:t>
            </a:r>
            <a:r>
              <a:rPr lang="en-GB" altLang="en-US" sz="1600" dirty="0"/>
              <a:t>		</a:t>
            </a:r>
            <a:r>
              <a:rPr lang="en-GB" altLang="en-US" sz="1600" dirty="0" err="1"/>
              <a:t>WindowAdapter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ItemEvent</a:t>
            </a:r>
            <a:r>
              <a:rPr lang="en-GB" altLang="en-US" sz="1600" dirty="0"/>
              <a:t>	    </a:t>
            </a:r>
            <a:r>
              <a:rPr lang="en-GB" altLang="en-US" sz="1600" dirty="0" err="1"/>
              <a:t>ItemListener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/>
              <a:t>TextEvent</a:t>
            </a:r>
            <a:r>
              <a:rPr lang="en-GB" altLang="en-US" sz="1600" dirty="0"/>
              <a:t>	    	    </a:t>
            </a:r>
            <a:r>
              <a:rPr lang="en-GB" altLang="en-US" sz="1600" dirty="0" err="1"/>
              <a:t>TextListener</a:t>
            </a:r>
            <a:endParaRPr lang="en-GB" altLang="en-US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i="1" dirty="0"/>
              <a:t>…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1141413" y="2357438"/>
            <a:ext cx="6861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141413" y="1939925"/>
            <a:ext cx="6861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1166813" y="5045075"/>
            <a:ext cx="68611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TextBox 1"/>
          <p:cNvSpPr txBox="1">
            <a:spLocks noChangeArrowheads="1"/>
          </p:cNvSpPr>
          <p:nvPr/>
        </p:nvSpPr>
        <p:spPr bwMode="auto">
          <a:xfrm>
            <a:off x="1087438" y="5146675"/>
            <a:ext cx="6953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ComponentEvent: component’s changes of size, location, and visibility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FocusEvent: component’s gain/loss of keyboard focus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KeyEvent: keystrokes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MouseEvent: mouse press, release, click, enter and exit; mouse motion (e.g., dragging and moving)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WindowEvent: opened, closed, activated or deactivated, iconified or deiconified.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34" charset="-127"/>
              </a:rPr>
              <a:t>ItemEvent: item selection,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Example: Resizing Component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12900"/>
            <a:ext cx="8229600" cy="933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To prevent windows from being resized too small, use ComponentEvent and ComponentListener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972" y="2848304"/>
            <a:ext cx="7135287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Main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Main(String name) {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super(name);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// ….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setResizable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(true);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addComponentListener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MyComponentListener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(400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, 300));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// definition of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MyComponentListener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 (see the next slide)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// …</a:t>
            </a:r>
          </a:p>
          <a:p>
            <a:pPr>
              <a:spcBef>
                <a:spcPct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Why Frameworks?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005" y="1708150"/>
            <a:ext cx="7949808" cy="4572000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000000"/>
                </a:solidFill>
              </a:rPr>
              <a:t>Main </a:t>
            </a:r>
            <a:r>
              <a:rPr lang="en-GB" altLang="en-US" dirty="0" smtClean="0">
                <a:solidFill>
                  <a:srgbClr val="000000"/>
                </a:solidFill>
              </a:rPr>
              <a:t>goal: to </a:t>
            </a:r>
            <a:r>
              <a:rPr lang="en-GB" altLang="en-US" dirty="0">
                <a:solidFill>
                  <a:srgbClr val="000000"/>
                </a:solidFill>
              </a:rPr>
              <a:t>support </a:t>
            </a:r>
            <a:r>
              <a:rPr lang="en-GB" altLang="en-US" dirty="0">
                <a:solidFill>
                  <a:srgbClr val="0070C0"/>
                </a:solidFill>
              </a:rPr>
              <a:t>reuse</a:t>
            </a:r>
            <a:r>
              <a:rPr lang="en-GB" altLang="en-US" dirty="0">
                <a:solidFill>
                  <a:srgbClr val="000000"/>
                </a:solidFill>
              </a:rPr>
              <a:t> of design and implementations in particular application domains</a:t>
            </a:r>
          </a:p>
          <a:p>
            <a:r>
              <a:rPr lang="en-GB" altLang="en-US" dirty="0">
                <a:solidFill>
                  <a:srgbClr val="000000"/>
                </a:solidFill>
              </a:rPr>
              <a:t>Benefits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 Quick and easy application development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 Reliable application (i.e., high confidence)</a:t>
            </a:r>
          </a:p>
          <a:p>
            <a:pPr lvl="1"/>
            <a:r>
              <a:rPr lang="en-GB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 Standardized </a:t>
            </a: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applications</a:t>
            </a:r>
          </a:p>
          <a:p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Q: Any disadvantages?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 (Cont.)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8786" y="1818289"/>
            <a:ext cx="7776488" cy="39395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MyComponentListener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ComponentAdapter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width, height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MyComponentListener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width, </a:t>
            </a:r>
            <a:r>
              <a:rPr lang="en-GB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height)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this.width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width;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this.height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height; 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spcBef>
                <a:spcPct val="0"/>
              </a:spcBef>
            </a:pPr>
            <a:endParaRPr lang="en-GB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componentResized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ComponentEvent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Component c =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e.getComponent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c.getWidth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&lt; width ||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c.getHeight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&lt; height) {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c.setSize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(width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c.getWidth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()), 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(height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c.getHeight</a:t>
            </a: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()));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}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911225" y="1701800"/>
            <a:ext cx="762952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Write handler code </a:t>
            </a:r>
            <a:r>
              <a:rPr lang="en-GB" altLang="en-US" sz="2000" dirty="0" smtClean="0"/>
              <a:t>to </a:t>
            </a:r>
            <a:r>
              <a:rPr lang="en-GB" altLang="en-US" sz="2000" dirty="0"/>
              <a:t>print a goodbye message to </a:t>
            </a:r>
            <a:r>
              <a:rPr lang="en-GB" altLang="en-US" sz="2000" dirty="0" err="1"/>
              <a:t>System.out</a:t>
            </a:r>
            <a:r>
              <a:rPr lang="en-GB" altLang="en-US" sz="2000" dirty="0"/>
              <a:t> when the main window is closed.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Hint: The </a:t>
            </a:r>
            <a:r>
              <a:rPr lang="en-GB" altLang="en-US" sz="2000" dirty="0" err="1"/>
              <a:t>WindowListener</a:t>
            </a:r>
            <a:r>
              <a:rPr lang="en-GB" altLang="en-US" sz="2000" dirty="0"/>
              <a:t> interface defines, among others, the method “void </a:t>
            </a:r>
            <a:r>
              <a:rPr lang="en-GB" altLang="en-US" sz="2000" dirty="0" err="1"/>
              <a:t>windowClosing</a:t>
            </a:r>
            <a:r>
              <a:rPr lang="en-GB" altLang="en-US" sz="2000" dirty="0"/>
              <a:t>(</a:t>
            </a:r>
            <a:r>
              <a:rPr lang="en-GB" altLang="en-US" sz="2000" dirty="0" err="1"/>
              <a:t>WindowEvent</a:t>
            </a:r>
            <a:r>
              <a:rPr lang="en-GB" altLang="en-US" sz="2000" dirty="0"/>
              <a:t>)”.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5628" y="3300248"/>
            <a:ext cx="7189075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b="1" dirty="0"/>
              <a:t>public</a:t>
            </a:r>
            <a:r>
              <a:rPr lang="en-GB" altLang="en-US" dirty="0"/>
              <a:t> </a:t>
            </a:r>
            <a:r>
              <a:rPr lang="en-GB" altLang="en-US" b="1" dirty="0"/>
              <a:t>class</a:t>
            </a:r>
            <a:r>
              <a:rPr lang="en-GB" altLang="en-US" dirty="0"/>
              <a:t> Main </a:t>
            </a:r>
            <a:r>
              <a:rPr lang="en-GB" altLang="en-US" b="1" dirty="0"/>
              <a:t>extends</a:t>
            </a:r>
            <a:r>
              <a:rPr lang="en-GB" altLang="en-US" dirty="0"/>
              <a:t> </a:t>
            </a:r>
            <a:r>
              <a:rPr lang="en-GB" altLang="en-US" dirty="0" err="1"/>
              <a:t>JFrame</a:t>
            </a:r>
            <a:r>
              <a:rPr lang="en-GB" altLang="en-US" dirty="0"/>
              <a:t> {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   </a:t>
            </a:r>
            <a:r>
              <a:rPr lang="en-GB" altLang="en-US" b="1" dirty="0"/>
              <a:t>public</a:t>
            </a:r>
            <a:r>
              <a:rPr lang="en-GB" altLang="en-US" dirty="0"/>
              <a:t> Main(String name) {</a:t>
            </a:r>
          </a:p>
          <a:p>
            <a:pPr>
              <a:spcBef>
                <a:spcPct val="0"/>
              </a:spcBef>
            </a:pPr>
            <a:r>
              <a:rPr lang="en-GB" altLang="en-US" dirty="0" smtClean="0"/>
              <a:t>       // </a:t>
            </a:r>
            <a:r>
              <a:rPr lang="en-GB" altLang="en-US" dirty="0"/>
              <a:t>WRITE YOUR CODE HERE</a:t>
            </a:r>
          </a:p>
          <a:p>
            <a:pPr>
              <a:spcBef>
                <a:spcPct val="0"/>
              </a:spcBef>
            </a:pPr>
            <a:r>
              <a:rPr lang="en-GB" altLang="en-US" dirty="0" smtClean="0"/>
              <a:t>     </a:t>
            </a: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 smtClean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 smtClean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r>
              <a:rPr lang="en-GB" altLang="en-US" dirty="0"/>
              <a:t>   }</a:t>
            </a:r>
          </a:p>
          <a:p>
            <a:pPr>
              <a:spcBef>
                <a:spcPct val="0"/>
              </a:spcBef>
            </a:pPr>
            <a:r>
              <a:rPr lang="en-GB" altLang="en-US" dirty="0" smtClean="0"/>
              <a:t>}</a:t>
            </a:r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HW4: Menu And Action Bar</a:t>
            </a:r>
          </a:p>
        </p:txBody>
      </p:sp>
      <p:sp>
        <p:nvSpPr>
          <p:cNvPr id="75780" name="Text Box 10"/>
          <p:cNvSpPr txBox="1">
            <a:spLocks noChangeArrowheads="1"/>
          </p:cNvSpPr>
          <p:nvPr/>
        </p:nvSpPr>
        <p:spPr bwMode="auto">
          <a:xfrm>
            <a:off x="606425" y="1842541"/>
            <a:ext cx="7629525" cy="35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/>
              <a:t>Provide </a:t>
            </a:r>
            <a:r>
              <a:rPr lang="en-GB" altLang="en-US" sz="2000" dirty="0" smtClean="0"/>
              <a:t>a menu and a tool bar for: new, check and solve.</a:t>
            </a:r>
          </a:p>
        </p:txBody>
      </p:sp>
      <p:sp>
        <p:nvSpPr>
          <p:cNvPr id="75781" name="Text Box 11"/>
          <p:cNvSpPr txBox="1">
            <a:spLocks noChangeArrowheads="1"/>
          </p:cNvSpPr>
          <p:nvPr/>
        </p:nvSpPr>
        <p:spPr bwMode="auto">
          <a:xfrm>
            <a:off x="730797" y="4645573"/>
            <a:ext cx="7629525" cy="144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+mn-lt"/>
              </a:rPr>
              <a:t>Hints: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smtClean="0">
                <a:latin typeface="+mn-lt"/>
              </a:rPr>
              <a:t>Use </a:t>
            </a:r>
            <a:r>
              <a:rPr lang="en-US" sz="2000" dirty="0" err="1" smtClean="0">
                <a:latin typeface="+mn-lt"/>
              </a:rPr>
              <a:t>setJMenuBar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</a:rPr>
              <a:t>JMenuBar</a:t>
            </a:r>
            <a:r>
              <a:rPr lang="en-US" sz="2000" dirty="0" smtClean="0">
                <a:latin typeface="+mn-lt"/>
              </a:rPr>
              <a:t>) of </a:t>
            </a:r>
            <a:r>
              <a:rPr lang="en-US" sz="2000" dirty="0" err="1" smtClean="0">
                <a:latin typeface="+mn-lt"/>
              </a:rPr>
              <a:t>JFrame</a:t>
            </a:r>
            <a:endParaRPr lang="en-US" sz="2000" dirty="0" smtClean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Use </a:t>
            </a:r>
            <a:r>
              <a:rPr lang="en-US" altLang="en-US" sz="2000" dirty="0" err="1" smtClean="0">
                <a:latin typeface="+mn-lt"/>
              </a:rPr>
              <a:t>BorderLayout</a:t>
            </a:r>
            <a:r>
              <a:rPr lang="en-US" altLang="en-US" sz="2000" dirty="0" smtClean="0">
                <a:latin typeface="+mn-lt"/>
              </a:rPr>
              <a:t> and add a </a:t>
            </a:r>
            <a:r>
              <a:rPr lang="en-US" altLang="en-US" sz="2000" dirty="0" err="1" smtClean="0">
                <a:solidFill>
                  <a:srgbClr val="0070C0"/>
                </a:solidFill>
                <a:latin typeface="+mn-lt"/>
              </a:rPr>
              <a:t>JToolBar</a:t>
            </a:r>
            <a:r>
              <a:rPr lang="en-US" altLang="en-US" sz="2000" dirty="0" smtClean="0">
                <a:latin typeface="+mn-lt"/>
              </a:rPr>
              <a:t> to the NORTH, e.g.,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  add(</a:t>
            </a:r>
            <a:r>
              <a:rPr lang="en-US" altLang="en-US" sz="2000" dirty="0" err="1" smtClean="0">
                <a:latin typeface="+mn-lt"/>
              </a:rPr>
              <a:t>createToolBar</a:t>
            </a:r>
            <a:r>
              <a:rPr lang="en-US" altLang="en-US" sz="2000" dirty="0" smtClean="0">
                <a:latin typeface="+mn-lt"/>
              </a:rPr>
              <a:t>(), </a:t>
            </a:r>
            <a:r>
              <a:rPr lang="en-US" altLang="en-US" sz="2000" dirty="0" err="1" smtClean="0">
                <a:latin typeface="+mn-lt"/>
              </a:rPr>
              <a:t>BorderLayout.NORTH</a:t>
            </a:r>
            <a:r>
              <a:rPr lang="en-US" altLang="en-US" sz="2000" dirty="0" smtClean="0">
                <a:latin typeface="+mn-lt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D14A0-D60A-4D12-869A-26B8B146C951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57" y="2557655"/>
            <a:ext cx="21717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85" y="279886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Side: </a:t>
            </a:r>
            <a:r>
              <a:rPr lang="en-US" dirty="0" err="1" smtClean="0"/>
              <a:t>JMenuBar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3889" y="2123089"/>
            <a:ext cx="6784230" cy="403187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JMenuBar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JMenuBar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JMenu menu =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("Game");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menu.setMnemonic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KeyEvent.VK_G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menu.getAccessibleContext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setAccessibleDescription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("Game menu");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menuBar.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(menu);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JMenuItem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JMenuItem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("New game",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KeyEvent.VK_N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menuItem.setIcon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(…));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menuItem.setAccelerator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KeyStroke.getKeyStroke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KeyEvent.VK_N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ActionEvent.ALT_MASK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menuItem.getAccessibleContext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setAccessibleDescription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Play a new game");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menuItem.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addActionListener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(…);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menu.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menuItem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260427" y="1198184"/>
            <a:ext cx="3392269" cy="1370199"/>
            <a:chOff x="5260427" y="1198184"/>
            <a:chExt cx="3392269" cy="1370199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661" y="1472855"/>
              <a:ext cx="1228896" cy="109552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662041" y="1198184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menu bar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0427" y="1508240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menu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2040" y="1587067"/>
              <a:ext cx="990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menu item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Curved Connector 10"/>
            <p:cNvCxnSpPr>
              <a:stCxn id="7" idx="1"/>
            </p:cNvCxnSpPr>
            <p:nvPr/>
          </p:nvCxnSpPr>
          <p:spPr>
            <a:xfrm rot="10800000" flipV="1">
              <a:off x="7147035" y="1352072"/>
              <a:ext cx="515007" cy="2034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3"/>
              <a:endCxn id="6" idx="1"/>
            </p:cNvCxnSpPr>
            <p:nvPr/>
          </p:nvCxnSpPr>
          <p:spPr>
            <a:xfrm>
              <a:off x="5866683" y="1662129"/>
              <a:ext cx="234978" cy="3584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</p:cNvCxnSpPr>
            <p:nvPr/>
          </p:nvCxnSpPr>
          <p:spPr>
            <a:xfrm rot="10800000" flipV="1">
              <a:off x="7220608" y="1740956"/>
              <a:ext cx="441433" cy="6682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0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Side: </a:t>
            </a:r>
            <a:r>
              <a:rPr lang="en-US" dirty="0" err="1" smtClean="0"/>
              <a:t>JToolBar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6441" y="2333293"/>
            <a:ext cx="7083973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JToolBar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JToolBar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("Sudoku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button =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createImageIcon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play.png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addActionListener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(…);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button.setToolTipText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("Play a new game");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button.setFocusPainted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toolBar.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(button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6951" y="4330261"/>
            <a:ext cx="7083973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/** Create an image icon from the given image file. */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ImageIcon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createImageIcon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filename)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getResource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(IMAGE_DIR + filename);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!= null)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ImageIcon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null;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29503" y="1072059"/>
            <a:ext cx="3331507" cy="1174881"/>
            <a:chOff x="5071241" y="987976"/>
            <a:chExt cx="3331507" cy="1174881"/>
          </a:xfrm>
        </p:grpSpPr>
        <p:sp>
          <p:nvSpPr>
            <p:cNvPr id="8" name="TextBox 7"/>
            <p:cNvSpPr txBox="1"/>
            <p:nvPr/>
          </p:nvSpPr>
          <p:spPr>
            <a:xfrm>
              <a:off x="5071241" y="1392625"/>
              <a:ext cx="77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tool bar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3"/>
              <a:endCxn id="3" idx="1"/>
            </p:cNvCxnSpPr>
            <p:nvPr/>
          </p:nvCxnSpPr>
          <p:spPr>
            <a:xfrm>
              <a:off x="5842671" y="1546514"/>
              <a:ext cx="362083" cy="4317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754" y="1432505"/>
              <a:ext cx="1800476" cy="31436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684578" y="987976"/>
              <a:ext cx="680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button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Curved Connector 10"/>
            <p:cNvCxnSpPr>
              <a:stCxn id="7" idx="1"/>
            </p:cNvCxnSpPr>
            <p:nvPr/>
          </p:nvCxnSpPr>
          <p:spPr>
            <a:xfrm rot="10800000" flipV="1">
              <a:off x="6495394" y="1141864"/>
              <a:ext cx="189185" cy="34009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968" y="1787732"/>
              <a:ext cx="990738" cy="17147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677806" y="1855080"/>
              <a:ext cx="724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tool tip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Curved Connector 33"/>
            <p:cNvCxnSpPr>
              <a:stCxn id="33" idx="1"/>
              <a:endCxn id="32" idx="3"/>
            </p:cNvCxnSpPr>
            <p:nvPr/>
          </p:nvCxnSpPr>
          <p:spPr>
            <a:xfrm rot="10800000">
              <a:off x="7442706" y="1873469"/>
              <a:ext cx="235100" cy="1355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Exercise: JavaChat</a:t>
            </a:r>
          </a:p>
        </p:txBody>
      </p: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911225" y="1579563"/>
            <a:ext cx="76295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Create UI of JavaChat dialog (sample screens below); dialog template available from course website.</a:t>
            </a:r>
          </a:p>
        </p:txBody>
      </p:sp>
      <p:pic>
        <p:nvPicPr>
          <p:cNvPr id="76805" name="Content Placeholder 2" descr="JavaChat"/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2463800"/>
            <a:ext cx="2500312" cy="2498725"/>
          </a:xfrm>
        </p:spPr>
      </p:pic>
      <p:pic>
        <p:nvPicPr>
          <p:cNvPr id="76806" name="Picture 3" descr="JavaCha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328988"/>
            <a:ext cx="2078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 Box 10"/>
          <p:cNvSpPr txBox="1">
            <a:spLocks noChangeArrowheads="1"/>
          </p:cNvSpPr>
          <p:nvPr/>
        </p:nvSpPr>
        <p:spPr bwMode="auto">
          <a:xfrm>
            <a:off x="1163638" y="5103813"/>
            <a:ext cx="67754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Upon the Send button click when not connected (left) and connected (right)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911225" y="5688013"/>
            <a:ext cx="7196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UI components: JButton, JTextField, JTextArea, JScrollPane</a:t>
            </a:r>
          </a:p>
        </p:txBody>
      </p:sp>
      <p:pic>
        <p:nvPicPr>
          <p:cNvPr id="76809" name="Picture 6" descr="JavaCha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462213"/>
            <a:ext cx="2503487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BD14A0-D60A-4D12-869A-26B8B146C951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3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Outline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8229600" cy="382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Frameworks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GUI framework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MVC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GUI components (widgets)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Layout managers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mtClean="0">
                <a:ea typeface="굴림" panose="020B0600000101010101" pitchFamily="34" charset="-127"/>
              </a:rPr>
              <a:t>Handling events</a:t>
            </a:r>
          </a:p>
          <a:p>
            <a:pPr eaLnBrk="1" hangingPunct="1"/>
            <a:r>
              <a:rPr lang="en-US" altLang="ko-KR" smtClean="0">
                <a:solidFill>
                  <a:srgbClr val="0070C0"/>
                </a:solidFill>
                <a:ea typeface="굴림" panose="020B0600000101010101" pitchFamily="34" charset="-127"/>
              </a:rPr>
              <a:t>Observer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z="4000" dirty="0" smtClean="0">
                <a:ea typeface="굴림" panose="020B0600000101010101" pitchFamily="34" charset="-127"/>
              </a:rPr>
              <a:t>A Closer Look at </a:t>
            </a:r>
            <a:r>
              <a:rPr lang="en-GB" altLang="ko-KR" sz="4000" dirty="0" err="1" smtClean="0">
                <a:ea typeface="굴림" panose="020B0600000101010101" pitchFamily="34" charset="-127"/>
              </a:rPr>
              <a:t>JButton</a:t>
            </a:r>
            <a:endParaRPr lang="en-US" altLang="ko-KR" sz="4000" dirty="0" smtClean="0">
              <a:ea typeface="굴림" panose="020B0600000101010101" pitchFamily="34" charset="-127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21547" y="2036051"/>
            <a:ext cx="7602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latin typeface="+mn-lt"/>
                <a:ea typeface="굴림" panose="020B0600000101010101" pitchFamily="34" charset="-127"/>
              </a:rPr>
              <a:t>How the button events (e.g., clicking) are handled?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320638" y="3332053"/>
            <a:ext cx="6015584" cy="241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JButton</a:t>
            </a:r>
            <a:r>
              <a:rPr lang="en-US" altLang="ko-KR" sz="1600" dirty="0">
                <a:ea typeface="굴림" panose="020B0600000101010101" pitchFamily="34" charset="-127"/>
              </a:rPr>
              <a:t> button = 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JButton</a:t>
            </a:r>
            <a:r>
              <a:rPr lang="en-US" altLang="ko-KR" sz="1600" dirty="0">
                <a:ea typeface="굴림" panose="020B0600000101010101" pitchFamily="34" charset="-127"/>
              </a:rPr>
              <a:t>(“Ok”);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>
                <a:ea typeface="굴림" panose="020B0600000101010101" pitchFamily="34" charset="-127"/>
              </a:rPr>
              <a:t>button.addActionListener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b="1" dirty="0">
                <a:ea typeface="굴림" panose="020B0600000101010101" pitchFamily="34" charset="-127"/>
              </a:rPr>
              <a:t>new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OkButtonListener</a:t>
            </a:r>
            <a:r>
              <a:rPr lang="en-US" altLang="ko-KR" sz="1600" dirty="0">
                <a:ea typeface="굴림" panose="020B0600000101010101" pitchFamily="34" charset="-127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private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OkButtonListener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implements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ActionListener</a:t>
            </a:r>
            <a:r>
              <a:rPr lang="en-US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800" dirty="0">
                <a:ea typeface="굴림" panose="020B0600000101010101" pitchFamily="34" charset="-127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accent2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void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err="1">
                <a:ea typeface="굴림" panose="020B0600000101010101" pitchFamily="34" charset="-127"/>
              </a:rPr>
              <a:t>actionPerformed</a:t>
            </a:r>
            <a:r>
              <a:rPr lang="en-US" altLang="ko-KR" sz="1600" dirty="0">
                <a:ea typeface="굴림" panose="020B0600000101010101" pitchFamily="34" charset="-127"/>
              </a:rPr>
              <a:t>(</a:t>
            </a:r>
            <a:r>
              <a:rPr lang="en-US" altLang="ko-KR" sz="1600" dirty="0" err="1">
                <a:ea typeface="굴림" panose="020B0600000101010101" pitchFamily="34" charset="-127"/>
              </a:rPr>
              <a:t>ActionEvent</a:t>
            </a:r>
            <a:r>
              <a:rPr lang="en-US" altLang="ko-KR" sz="1600" dirty="0">
                <a:ea typeface="굴림" panose="020B0600000101010101" pitchFamily="34" charset="-127"/>
              </a:rPr>
              <a:t>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    </a:t>
            </a:r>
            <a:r>
              <a:rPr lang="en-US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US" altLang="ko-KR" sz="1600" dirty="0">
                <a:ea typeface="굴림" panose="020B0600000101010101" pitchFamily="34" charset="-127"/>
              </a:rPr>
              <a:t>(“Ok button pressed!”);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Static Structure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1804003" y="2746594"/>
            <a:ext cx="2025650" cy="1168400"/>
            <a:chOff x="1231" y="1507"/>
            <a:chExt cx="1193" cy="736"/>
          </a:xfrm>
        </p:grpSpPr>
        <p:sp>
          <p:nvSpPr>
            <p:cNvPr id="83991" name="Text Box 4"/>
            <p:cNvSpPr txBox="1">
              <a:spLocks noChangeArrowheads="1"/>
            </p:cNvSpPr>
            <p:nvPr/>
          </p:nvSpPr>
          <p:spPr bwMode="auto">
            <a:xfrm>
              <a:off x="1237" y="1532"/>
              <a:ext cx="1187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   </a:t>
              </a:r>
              <a:r>
                <a:rPr kumimoji="1" lang="en-US" altLang="ko-KR" sz="1400" b="1">
                  <a:ea typeface="굴림" panose="020B0600000101010101" pitchFamily="34" charset="-127"/>
                </a:rPr>
                <a:t>JButton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addActionListener()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removeActionListener()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fireActionPerformed()</a:t>
              </a:r>
            </a:p>
          </p:txBody>
        </p:sp>
        <p:sp>
          <p:nvSpPr>
            <p:cNvPr id="83992" name="Rectangle 5"/>
            <p:cNvSpPr>
              <a:spLocks noChangeArrowheads="1"/>
            </p:cNvSpPr>
            <p:nvPr/>
          </p:nvSpPr>
          <p:spPr bwMode="auto">
            <a:xfrm>
              <a:off x="1232" y="1507"/>
              <a:ext cx="1176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993" name="Line 6"/>
            <p:cNvSpPr>
              <a:spLocks noChangeShapeType="1"/>
            </p:cNvSpPr>
            <p:nvPr/>
          </p:nvSpPr>
          <p:spPr bwMode="auto">
            <a:xfrm>
              <a:off x="1231" y="1757"/>
              <a:ext cx="1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2" name="Line 7"/>
          <p:cNvSpPr>
            <a:spLocks noChangeShapeType="1"/>
          </p:cNvSpPr>
          <p:nvPr/>
        </p:nvSpPr>
        <p:spPr bwMode="auto">
          <a:xfrm>
            <a:off x="3939190" y="2956144"/>
            <a:ext cx="157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AutoShape 8"/>
          <p:cNvSpPr>
            <a:spLocks noChangeArrowheads="1"/>
          </p:cNvSpPr>
          <p:nvPr/>
        </p:nvSpPr>
        <p:spPr bwMode="auto">
          <a:xfrm>
            <a:off x="3823303" y="2902169"/>
            <a:ext cx="122237" cy="107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4550979" y="2730665"/>
            <a:ext cx="856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ea typeface="굴림" panose="020B0600000101010101" pitchFamily="34" charset="-127"/>
              </a:rPr>
              <a:t>*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ea typeface="굴림" panose="020B0600000101010101" pitchFamily="34" charset="-127"/>
              </a:rPr>
              <a:t>listeners</a:t>
            </a:r>
          </a:p>
        </p:txBody>
      </p:sp>
      <p:sp>
        <p:nvSpPr>
          <p:cNvPr id="83975" name="AutoShape 10"/>
          <p:cNvSpPr>
            <a:spLocks noChangeArrowheads="1"/>
          </p:cNvSpPr>
          <p:nvPr/>
        </p:nvSpPr>
        <p:spPr bwMode="auto">
          <a:xfrm>
            <a:off x="6415690" y="3521294"/>
            <a:ext cx="1174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83976" name="Group 11"/>
          <p:cNvGrpSpPr>
            <a:grpSpLocks/>
          </p:cNvGrpSpPr>
          <p:nvPr/>
        </p:nvGrpSpPr>
        <p:grpSpPr bwMode="auto">
          <a:xfrm>
            <a:off x="1769078" y="4500782"/>
            <a:ext cx="2112962" cy="588962"/>
            <a:chOff x="683" y="2392"/>
            <a:chExt cx="1331" cy="371"/>
          </a:xfrm>
        </p:grpSpPr>
        <p:sp>
          <p:nvSpPr>
            <p:cNvPr id="83988" name="AutoShape 12"/>
            <p:cNvSpPr>
              <a:spLocks noChangeArrowheads="1"/>
            </p:cNvSpPr>
            <p:nvPr/>
          </p:nvSpPr>
          <p:spPr bwMode="auto">
            <a:xfrm>
              <a:off x="706" y="2701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989" name="AutoShape 13"/>
            <p:cNvSpPr>
              <a:spLocks noChangeArrowheads="1"/>
            </p:cNvSpPr>
            <p:nvPr/>
          </p:nvSpPr>
          <p:spPr bwMode="auto">
            <a:xfrm flipV="1">
              <a:off x="683" y="2392"/>
              <a:ext cx="1331" cy="36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34" charset="-127"/>
              </a:endParaRPr>
            </a:p>
          </p:txBody>
        </p:sp>
        <p:sp>
          <p:nvSpPr>
            <p:cNvPr id="83990" name="Text Box 14"/>
            <p:cNvSpPr txBox="1">
              <a:spLocks noChangeArrowheads="1"/>
            </p:cNvSpPr>
            <p:nvPr/>
          </p:nvSpPr>
          <p:spPr bwMode="auto">
            <a:xfrm>
              <a:off x="695" y="2399"/>
              <a:ext cx="131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for each l in listeners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     l.actionPerformed(e);</a:t>
              </a:r>
            </a:p>
          </p:txBody>
        </p:sp>
      </p:grpSp>
      <p:sp>
        <p:nvSpPr>
          <p:cNvPr id="83985" name="Text Box 16"/>
          <p:cNvSpPr txBox="1">
            <a:spLocks noChangeArrowheads="1"/>
          </p:cNvSpPr>
          <p:nvPr/>
        </p:nvSpPr>
        <p:spPr bwMode="auto">
          <a:xfrm>
            <a:off x="5518368" y="2640122"/>
            <a:ext cx="1859893" cy="8617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   </a:t>
            </a:r>
            <a:r>
              <a:rPr kumimoji="1" lang="en-US" altLang="ko-KR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&lt;&lt;interface&gt;&gt;</a:t>
            </a:r>
          </a:p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ActionListener</a:t>
            </a:r>
            <a:endParaRPr kumimoji="1" lang="en-US" altLang="ko-KR" sz="1400" b="1" dirty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 b="1" dirty="0">
              <a:ea typeface="굴림" panose="020B0600000101010101" pitchFamily="34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 err="1">
                <a:solidFill>
                  <a:srgbClr val="0070C0"/>
                </a:solidFill>
                <a:ea typeface="굴림" panose="020B0600000101010101" pitchFamily="34" charset="-127"/>
              </a:rPr>
              <a:t>actionPerformed</a:t>
            </a:r>
            <a:r>
              <a:rPr kumimoji="1"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()</a:t>
            </a:r>
          </a:p>
        </p:txBody>
      </p:sp>
      <p:grpSp>
        <p:nvGrpSpPr>
          <p:cNvPr id="83978" name="Group 19"/>
          <p:cNvGrpSpPr>
            <a:grpSpLocks/>
          </p:cNvGrpSpPr>
          <p:nvPr/>
        </p:nvGrpSpPr>
        <p:grpSpPr bwMode="auto">
          <a:xfrm>
            <a:off x="5536215" y="4316632"/>
            <a:ext cx="1868488" cy="787400"/>
            <a:chOff x="3287" y="1125"/>
            <a:chExt cx="1177" cy="496"/>
          </a:xfrm>
        </p:grpSpPr>
        <p:sp>
          <p:nvSpPr>
            <p:cNvPr id="83982" name="Text Box 20"/>
            <p:cNvSpPr txBox="1">
              <a:spLocks noChangeArrowheads="1"/>
            </p:cNvSpPr>
            <p:nvPr/>
          </p:nvSpPr>
          <p:spPr bwMode="auto">
            <a:xfrm>
              <a:off x="3293" y="1150"/>
              <a:ext cx="114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</a:t>
              </a:r>
              <a:r>
                <a:rPr kumimoji="1" lang="en-US" altLang="ko-KR" sz="1400" b="1">
                  <a:ea typeface="굴림" panose="020B0600000101010101" pitchFamily="34" charset="-127"/>
                </a:rPr>
                <a:t>OkButtonListener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 i="1"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ea typeface="굴림" panose="020B0600000101010101" pitchFamily="34" charset="-127"/>
                </a:rPr>
                <a:t>actionPerformed()</a:t>
              </a:r>
            </a:p>
          </p:txBody>
        </p:sp>
        <p:sp>
          <p:nvSpPr>
            <p:cNvPr id="83983" name="Rectangle 21"/>
            <p:cNvSpPr>
              <a:spLocks noChangeArrowheads="1"/>
            </p:cNvSpPr>
            <p:nvPr/>
          </p:nvSpPr>
          <p:spPr bwMode="auto">
            <a:xfrm>
              <a:off x="3288" y="1125"/>
              <a:ext cx="1176" cy="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984" name="Line 22"/>
            <p:cNvSpPr>
              <a:spLocks noChangeShapeType="1"/>
            </p:cNvSpPr>
            <p:nvPr/>
          </p:nvSpPr>
          <p:spPr bwMode="auto">
            <a:xfrm>
              <a:off x="3287" y="1375"/>
              <a:ext cx="1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9" name="Line 23"/>
          <p:cNvSpPr>
            <a:spLocks noChangeShapeType="1"/>
          </p:cNvSpPr>
          <p:nvPr/>
        </p:nvSpPr>
        <p:spPr bwMode="auto">
          <a:xfrm flipH="1">
            <a:off x="6477603" y="3619719"/>
            <a:ext cx="0" cy="712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0" name="Line 24"/>
          <p:cNvSpPr>
            <a:spLocks noChangeShapeType="1"/>
          </p:cNvSpPr>
          <p:nvPr/>
        </p:nvSpPr>
        <p:spPr bwMode="auto">
          <a:xfrm>
            <a:off x="2827940" y="3857844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48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518368" y="3197131"/>
            <a:ext cx="1859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5728137" y="1334813"/>
            <a:ext cx="2154622" cy="1008993"/>
          </a:xfrm>
          <a:prstGeom prst="cloudCallout">
            <a:avLst>
              <a:gd name="adj1" fmla="val -16931"/>
              <a:gd name="adj2" fmla="val 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Why use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6342063" y="2586038"/>
            <a:ext cx="11112" cy="28733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2363788" y="2586038"/>
            <a:ext cx="11112" cy="29432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Dynamic Behavior</a:t>
            </a: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5497513" y="1893888"/>
            <a:ext cx="1695450" cy="728662"/>
            <a:chOff x="458" y="940"/>
            <a:chExt cx="917" cy="459"/>
          </a:xfrm>
        </p:grpSpPr>
        <p:grpSp>
          <p:nvGrpSpPr>
            <p:cNvPr id="85039" name="Group 6"/>
            <p:cNvGrpSpPr>
              <a:grpSpLocks/>
            </p:cNvGrpSpPr>
            <p:nvPr/>
          </p:nvGrpSpPr>
          <p:grpSpPr bwMode="auto">
            <a:xfrm>
              <a:off x="459" y="940"/>
              <a:ext cx="916" cy="459"/>
              <a:chOff x="2349" y="1126"/>
              <a:chExt cx="562" cy="477"/>
            </a:xfrm>
          </p:grpSpPr>
          <p:sp>
            <p:nvSpPr>
              <p:cNvPr id="85042" name="Rectangle 7"/>
              <p:cNvSpPr>
                <a:spLocks noChangeArrowheads="1"/>
              </p:cNvSpPr>
              <p:nvPr/>
            </p:nvSpPr>
            <p:spPr bwMode="auto">
              <a:xfrm>
                <a:off x="2364" y="1140"/>
                <a:ext cx="547" cy="46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43" name="Rectangle 8"/>
              <p:cNvSpPr>
                <a:spLocks noChangeArrowheads="1"/>
              </p:cNvSpPr>
              <p:nvPr/>
            </p:nvSpPr>
            <p:spPr bwMode="auto">
              <a:xfrm>
                <a:off x="2359" y="1135"/>
                <a:ext cx="547" cy="46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44" name="Rectangle 9"/>
              <p:cNvSpPr>
                <a:spLocks noChangeArrowheads="1"/>
              </p:cNvSpPr>
              <p:nvPr/>
            </p:nvSpPr>
            <p:spPr bwMode="auto">
              <a:xfrm>
                <a:off x="2354" y="1130"/>
                <a:ext cx="547" cy="464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45" name="Rectangle 10"/>
              <p:cNvSpPr>
                <a:spLocks noChangeArrowheads="1"/>
              </p:cNvSpPr>
              <p:nvPr/>
            </p:nvSpPr>
            <p:spPr bwMode="auto">
              <a:xfrm>
                <a:off x="2349" y="1126"/>
                <a:ext cx="547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46" name="Freeform 11"/>
              <p:cNvSpPr>
                <a:spLocks/>
              </p:cNvSpPr>
              <p:nvPr/>
            </p:nvSpPr>
            <p:spPr bwMode="auto">
              <a:xfrm>
                <a:off x="2349" y="1126"/>
                <a:ext cx="542" cy="458"/>
              </a:xfrm>
              <a:custGeom>
                <a:avLst/>
                <a:gdLst>
                  <a:gd name="T0" fmla="*/ 0 w 542"/>
                  <a:gd name="T1" fmla="*/ 0 h 458"/>
                  <a:gd name="T2" fmla="*/ 542 w 542"/>
                  <a:gd name="T3" fmla="*/ 0 h 458"/>
                  <a:gd name="T4" fmla="*/ 542 w 542"/>
                  <a:gd name="T5" fmla="*/ 458 h 458"/>
                  <a:gd name="T6" fmla="*/ 0 w 542"/>
                  <a:gd name="T7" fmla="*/ 458 h 458"/>
                  <a:gd name="T8" fmla="*/ 0 w 542"/>
                  <a:gd name="T9" fmla="*/ 0 h 458"/>
                  <a:gd name="T10" fmla="*/ 0 w 542"/>
                  <a:gd name="T11" fmla="*/ 0 h 4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42" h="458">
                    <a:moveTo>
                      <a:pt x="0" y="0"/>
                    </a:moveTo>
                    <a:lnTo>
                      <a:pt x="542" y="0"/>
                    </a:lnTo>
                    <a:lnTo>
                      <a:pt x="542" y="458"/>
                    </a:lnTo>
                    <a:lnTo>
                      <a:pt x="0" y="458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40" name="Rectangle 12"/>
            <p:cNvSpPr>
              <a:spLocks noChangeArrowheads="1"/>
            </p:cNvSpPr>
            <p:nvPr/>
          </p:nvSpPr>
          <p:spPr bwMode="auto">
            <a:xfrm>
              <a:off x="540" y="994"/>
              <a:ext cx="7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l : OkButtonListener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85041" name="Line 13"/>
            <p:cNvSpPr>
              <a:spLocks noChangeShapeType="1"/>
            </p:cNvSpPr>
            <p:nvPr/>
          </p:nvSpPr>
          <p:spPr bwMode="auto">
            <a:xfrm>
              <a:off x="458" y="1138"/>
              <a:ext cx="8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998" name="Rectangle 14"/>
          <p:cNvSpPr>
            <a:spLocks noChangeArrowheads="1"/>
          </p:cNvSpPr>
          <p:nvPr/>
        </p:nvSpPr>
        <p:spPr bwMode="auto">
          <a:xfrm>
            <a:off x="4862513" y="2770188"/>
            <a:ext cx="13493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ea typeface="굴림" panose="020B0600000101010101" pitchFamily="34" charset="-127"/>
              </a:rPr>
              <a:t>addActionListener(l)</a:t>
            </a:r>
            <a:endParaRPr lang="en-US" altLang="ko-KR" sz="1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4999" name="Rectangle 15"/>
          <p:cNvSpPr>
            <a:spLocks noChangeArrowheads="1"/>
          </p:cNvSpPr>
          <p:nvPr/>
        </p:nvSpPr>
        <p:spPr bwMode="auto">
          <a:xfrm>
            <a:off x="2505075" y="3994150"/>
            <a:ext cx="15287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ea typeface="굴림" panose="020B0600000101010101" pitchFamily="34" charset="-127"/>
              </a:rPr>
              <a:t>fireActionPerformed(e)</a:t>
            </a:r>
            <a:endParaRPr lang="en-US" altLang="ko-KR" sz="1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5000" name="Rectangle 16"/>
          <p:cNvSpPr>
            <a:spLocks noChangeArrowheads="1"/>
          </p:cNvSpPr>
          <p:nvPr/>
        </p:nvSpPr>
        <p:spPr bwMode="auto">
          <a:xfrm>
            <a:off x="2752725" y="4506913"/>
            <a:ext cx="13001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ea typeface="굴림" panose="020B0600000101010101" pitchFamily="34" charset="-127"/>
              </a:rPr>
              <a:t>actionPerformed(e)</a:t>
            </a:r>
            <a:endParaRPr lang="en-US" altLang="ko-KR" sz="1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5001" name="Rectangle 17"/>
          <p:cNvSpPr>
            <a:spLocks noChangeArrowheads="1"/>
          </p:cNvSpPr>
          <p:nvPr/>
        </p:nvSpPr>
        <p:spPr bwMode="auto">
          <a:xfrm>
            <a:off x="2528888" y="3365500"/>
            <a:ext cx="777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ea typeface="굴림" panose="020B0600000101010101" pitchFamily="34" charset="-127"/>
              </a:rPr>
              <a:t>&lt;&lt;create&gt;&gt;</a:t>
            </a:r>
            <a:endParaRPr lang="en-US" altLang="ko-KR" sz="1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5002" name="Rectangle 18"/>
          <p:cNvSpPr>
            <a:spLocks noChangeArrowheads="1"/>
          </p:cNvSpPr>
          <p:nvPr/>
        </p:nvSpPr>
        <p:spPr bwMode="auto">
          <a:xfrm>
            <a:off x="5284788" y="5068888"/>
            <a:ext cx="793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ea typeface="굴림" panose="020B0600000101010101" pitchFamily="34" charset="-127"/>
              </a:rPr>
              <a:t>getSource()</a:t>
            </a:r>
            <a:endParaRPr lang="en-US" altLang="ko-KR" sz="1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5003" name="Line 19"/>
          <p:cNvSpPr>
            <a:spLocks noChangeShapeType="1"/>
          </p:cNvSpPr>
          <p:nvPr/>
        </p:nvSpPr>
        <p:spPr bwMode="auto">
          <a:xfrm>
            <a:off x="2365375" y="2460625"/>
            <a:ext cx="1588" cy="1063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Rectangle 20"/>
          <p:cNvSpPr>
            <a:spLocks noChangeArrowheads="1"/>
          </p:cNvSpPr>
          <p:nvPr/>
        </p:nvSpPr>
        <p:spPr bwMode="auto">
          <a:xfrm>
            <a:off x="1222375" y="2960688"/>
            <a:ext cx="101600" cy="280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5005" name="Freeform 21"/>
          <p:cNvSpPr>
            <a:spLocks/>
          </p:cNvSpPr>
          <p:nvPr/>
        </p:nvSpPr>
        <p:spPr bwMode="auto">
          <a:xfrm>
            <a:off x="2316163" y="2941638"/>
            <a:ext cx="93662" cy="273050"/>
          </a:xfrm>
          <a:custGeom>
            <a:avLst/>
            <a:gdLst>
              <a:gd name="T0" fmla="*/ 0 w 59"/>
              <a:gd name="T1" fmla="*/ 0 h 172"/>
              <a:gd name="T2" fmla="*/ 2147483646 w 59"/>
              <a:gd name="T3" fmla="*/ 0 h 172"/>
              <a:gd name="T4" fmla="*/ 2147483646 w 59"/>
              <a:gd name="T5" fmla="*/ 2147483646 h 172"/>
              <a:gd name="T6" fmla="*/ 0 w 59"/>
              <a:gd name="T7" fmla="*/ 2147483646 h 172"/>
              <a:gd name="T8" fmla="*/ 0 w 59"/>
              <a:gd name="T9" fmla="*/ 0 h 172"/>
              <a:gd name="T10" fmla="*/ 0 w 59"/>
              <a:gd name="T11" fmla="*/ 0 h 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172">
                <a:moveTo>
                  <a:pt x="0" y="0"/>
                </a:moveTo>
                <a:lnTo>
                  <a:pt x="59" y="0"/>
                </a:lnTo>
                <a:lnTo>
                  <a:pt x="59" y="172"/>
                </a:lnTo>
                <a:lnTo>
                  <a:pt x="0" y="17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Freeform 22"/>
          <p:cNvSpPr>
            <a:spLocks/>
          </p:cNvSpPr>
          <p:nvPr/>
        </p:nvSpPr>
        <p:spPr bwMode="auto">
          <a:xfrm>
            <a:off x="2325688" y="3476625"/>
            <a:ext cx="93662" cy="1933575"/>
          </a:xfrm>
          <a:custGeom>
            <a:avLst/>
            <a:gdLst>
              <a:gd name="T0" fmla="*/ 0 w 59"/>
              <a:gd name="T1" fmla="*/ 0 h 993"/>
              <a:gd name="T2" fmla="*/ 2147483646 w 59"/>
              <a:gd name="T3" fmla="*/ 0 h 993"/>
              <a:gd name="T4" fmla="*/ 2147483646 w 59"/>
              <a:gd name="T5" fmla="*/ 2147483646 h 993"/>
              <a:gd name="T6" fmla="*/ 0 w 59"/>
              <a:gd name="T7" fmla="*/ 2147483646 h 993"/>
              <a:gd name="T8" fmla="*/ 0 w 59"/>
              <a:gd name="T9" fmla="*/ 0 h 993"/>
              <a:gd name="T10" fmla="*/ 0 w 59"/>
              <a:gd name="T11" fmla="*/ 0 h 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993">
                <a:moveTo>
                  <a:pt x="0" y="0"/>
                </a:moveTo>
                <a:lnTo>
                  <a:pt x="59" y="0"/>
                </a:lnTo>
                <a:lnTo>
                  <a:pt x="59" y="993"/>
                </a:lnTo>
                <a:lnTo>
                  <a:pt x="0" y="99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5007" name="Group 23"/>
          <p:cNvGrpSpPr>
            <a:grpSpLocks/>
          </p:cNvGrpSpPr>
          <p:nvPr/>
        </p:nvGrpSpPr>
        <p:grpSpPr bwMode="auto">
          <a:xfrm>
            <a:off x="3524250" y="3182938"/>
            <a:ext cx="1673225" cy="728662"/>
            <a:chOff x="458" y="940"/>
            <a:chExt cx="917" cy="459"/>
          </a:xfrm>
        </p:grpSpPr>
        <p:grpSp>
          <p:nvGrpSpPr>
            <p:cNvPr id="85031" name="Group 24"/>
            <p:cNvGrpSpPr>
              <a:grpSpLocks/>
            </p:cNvGrpSpPr>
            <p:nvPr/>
          </p:nvGrpSpPr>
          <p:grpSpPr bwMode="auto">
            <a:xfrm>
              <a:off x="459" y="940"/>
              <a:ext cx="916" cy="459"/>
              <a:chOff x="2349" y="1126"/>
              <a:chExt cx="562" cy="477"/>
            </a:xfrm>
          </p:grpSpPr>
          <p:sp>
            <p:nvSpPr>
              <p:cNvPr id="85034" name="Rectangle 25"/>
              <p:cNvSpPr>
                <a:spLocks noChangeArrowheads="1"/>
              </p:cNvSpPr>
              <p:nvPr/>
            </p:nvSpPr>
            <p:spPr bwMode="auto">
              <a:xfrm>
                <a:off x="2364" y="1140"/>
                <a:ext cx="547" cy="46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35" name="Rectangle 26"/>
              <p:cNvSpPr>
                <a:spLocks noChangeArrowheads="1"/>
              </p:cNvSpPr>
              <p:nvPr/>
            </p:nvSpPr>
            <p:spPr bwMode="auto">
              <a:xfrm>
                <a:off x="2359" y="1135"/>
                <a:ext cx="547" cy="46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36" name="Rectangle 27"/>
              <p:cNvSpPr>
                <a:spLocks noChangeArrowheads="1"/>
              </p:cNvSpPr>
              <p:nvPr/>
            </p:nvSpPr>
            <p:spPr bwMode="auto">
              <a:xfrm>
                <a:off x="2354" y="1130"/>
                <a:ext cx="547" cy="464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37" name="Rectangle 28"/>
              <p:cNvSpPr>
                <a:spLocks noChangeArrowheads="1"/>
              </p:cNvSpPr>
              <p:nvPr/>
            </p:nvSpPr>
            <p:spPr bwMode="auto">
              <a:xfrm>
                <a:off x="2349" y="1126"/>
                <a:ext cx="547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38" name="Freeform 29"/>
              <p:cNvSpPr>
                <a:spLocks/>
              </p:cNvSpPr>
              <p:nvPr/>
            </p:nvSpPr>
            <p:spPr bwMode="auto">
              <a:xfrm>
                <a:off x="2349" y="1126"/>
                <a:ext cx="542" cy="458"/>
              </a:xfrm>
              <a:custGeom>
                <a:avLst/>
                <a:gdLst>
                  <a:gd name="T0" fmla="*/ 0 w 542"/>
                  <a:gd name="T1" fmla="*/ 0 h 458"/>
                  <a:gd name="T2" fmla="*/ 542 w 542"/>
                  <a:gd name="T3" fmla="*/ 0 h 458"/>
                  <a:gd name="T4" fmla="*/ 542 w 542"/>
                  <a:gd name="T5" fmla="*/ 458 h 458"/>
                  <a:gd name="T6" fmla="*/ 0 w 542"/>
                  <a:gd name="T7" fmla="*/ 458 h 458"/>
                  <a:gd name="T8" fmla="*/ 0 w 542"/>
                  <a:gd name="T9" fmla="*/ 0 h 458"/>
                  <a:gd name="T10" fmla="*/ 0 w 542"/>
                  <a:gd name="T11" fmla="*/ 0 h 4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42" h="458">
                    <a:moveTo>
                      <a:pt x="0" y="0"/>
                    </a:moveTo>
                    <a:lnTo>
                      <a:pt x="542" y="0"/>
                    </a:lnTo>
                    <a:lnTo>
                      <a:pt x="542" y="458"/>
                    </a:lnTo>
                    <a:lnTo>
                      <a:pt x="0" y="458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32" name="Rectangle 30"/>
            <p:cNvSpPr>
              <a:spLocks noChangeArrowheads="1"/>
            </p:cNvSpPr>
            <p:nvPr/>
          </p:nvSpPr>
          <p:spPr bwMode="auto">
            <a:xfrm>
              <a:off x="619" y="994"/>
              <a:ext cx="5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e : ActionEvent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85033" name="Line 31"/>
            <p:cNvSpPr>
              <a:spLocks noChangeShapeType="1"/>
            </p:cNvSpPr>
            <p:nvPr/>
          </p:nvSpPr>
          <p:spPr bwMode="auto">
            <a:xfrm>
              <a:off x="458" y="1138"/>
              <a:ext cx="8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08" name="Group 32"/>
          <p:cNvGrpSpPr>
            <a:grpSpLocks/>
          </p:cNvGrpSpPr>
          <p:nvPr/>
        </p:nvGrpSpPr>
        <p:grpSpPr bwMode="auto">
          <a:xfrm>
            <a:off x="1557338" y="1893888"/>
            <a:ext cx="1619250" cy="728662"/>
            <a:chOff x="458" y="940"/>
            <a:chExt cx="917" cy="459"/>
          </a:xfrm>
        </p:grpSpPr>
        <p:grpSp>
          <p:nvGrpSpPr>
            <p:cNvPr id="85023" name="Group 33"/>
            <p:cNvGrpSpPr>
              <a:grpSpLocks/>
            </p:cNvGrpSpPr>
            <p:nvPr/>
          </p:nvGrpSpPr>
          <p:grpSpPr bwMode="auto">
            <a:xfrm>
              <a:off x="459" y="940"/>
              <a:ext cx="916" cy="459"/>
              <a:chOff x="2349" y="1126"/>
              <a:chExt cx="562" cy="477"/>
            </a:xfrm>
          </p:grpSpPr>
          <p:sp>
            <p:nvSpPr>
              <p:cNvPr id="85026" name="Rectangle 34"/>
              <p:cNvSpPr>
                <a:spLocks noChangeArrowheads="1"/>
              </p:cNvSpPr>
              <p:nvPr/>
            </p:nvSpPr>
            <p:spPr bwMode="auto">
              <a:xfrm>
                <a:off x="2364" y="1140"/>
                <a:ext cx="547" cy="46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27" name="Rectangle 35"/>
              <p:cNvSpPr>
                <a:spLocks noChangeArrowheads="1"/>
              </p:cNvSpPr>
              <p:nvPr/>
            </p:nvSpPr>
            <p:spPr bwMode="auto">
              <a:xfrm>
                <a:off x="2359" y="1135"/>
                <a:ext cx="547" cy="46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28" name="Rectangle 36"/>
              <p:cNvSpPr>
                <a:spLocks noChangeArrowheads="1"/>
              </p:cNvSpPr>
              <p:nvPr/>
            </p:nvSpPr>
            <p:spPr bwMode="auto">
              <a:xfrm>
                <a:off x="2354" y="1130"/>
                <a:ext cx="547" cy="464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29" name="Rectangle 37"/>
              <p:cNvSpPr>
                <a:spLocks noChangeArrowheads="1"/>
              </p:cNvSpPr>
              <p:nvPr/>
            </p:nvSpPr>
            <p:spPr bwMode="auto">
              <a:xfrm>
                <a:off x="2349" y="1126"/>
                <a:ext cx="547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030" name="Freeform 38"/>
              <p:cNvSpPr>
                <a:spLocks/>
              </p:cNvSpPr>
              <p:nvPr/>
            </p:nvSpPr>
            <p:spPr bwMode="auto">
              <a:xfrm>
                <a:off x="2349" y="1126"/>
                <a:ext cx="542" cy="458"/>
              </a:xfrm>
              <a:custGeom>
                <a:avLst/>
                <a:gdLst>
                  <a:gd name="T0" fmla="*/ 0 w 542"/>
                  <a:gd name="T1" fmla="*/ 0 h 458"/>
                  <a:gd name="T2" fmla="*/ 542 w 542"/>
                  <a:gd name="T3" fmla="*/ 0 h 458"/>
                  <a:gd name="T4" fmla="*/ 542 w 542"/>
                  <a:gd name="T5" fmla="*/ 458 h 458"/>
                  <a:gd name="T6" fmla="*/ 0 w 542"/>
                  <a:gd name="T7" fmla="*/ 458 h 458"/>
                  <a:gd name="T8" fmla="*/ 0 w 542"/>
                  <a:gd name="T9" fmla="*/ 0 h 458"/>
                  <a:gd name="T10" fmla="*/ 0 w 542"/>
                  <a:gd name="T11" fmla="*/ 0 h 4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42" h="458">
                    <a:moveTo>
                      <a:pt x="0" y="0"/>
                    </a:moveTo>
                    <a:lnTo>
                      <a:pt x="542" y="0"/>
                    </a:lnTo>
                    <a:lnTo>
                      <a:pt x="542" y="458"/>
                    </a:lnTo>
                    <a:lnTo>
                      <a:pt x="0" y="458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4" name="Rectangle 39"/>
            <p:cNvSpPr>
              <a:spLocks noChangeArrowheads="1"/>
            </p:cNvSpPr>
            <p:nvPr/>
          </p:nvSpPr>
          <p:spPr bwMode="auto">
            <a:xfrm>
              <a:off x="603" y="994"/>
              <a:ext cx="5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button :</a:t>
              </a:r>
              <a:r>
                <a:rPr lang="en-US" altLang="ko-KR" sz="1000">
                  <a:solidFill>
                    <a:srgbClr val="000000"/>
                  </a:solidFill>
                  <a:ea typeface="굴림" panose="020B0600000101010101" pitchFamily="34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JButton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85025" name="Line 40"/>
            <p:cNvSpPr>
              <a:spLocks noChangeShapeType="1"/>
            </p:cNvSpPr>
            <p:nvPr/>
          </p:nvSpPr>
          <p:spPr bwMode="auto">
            <a:xfrm>
              <a:off x="458" y="1138"/>
              <a:ext cx="88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9" name="Freeform 41"/>
          <p:cNvSpPr>
            <a:spLocks/>
          </p:cNvSpPr>
          <p:nvPr/>
        </p:nvSpPr>
        <p:spPr bwMode="auto">
          <a:xfrm>
            <a:off x="6305550" y="2854325"/>
            <a:ext cx="93663" cy="273050"/>
          </a:xfrm>
          <a:custGeom>
            <a:avLst/>
            <a:gdLst>
              <a:gd name="T0" fmla="*/ 0 w 59"/>
              <a:gd name="T1" fmla="*/ 0 h 172"/>
              <a:gd name="T2" fmla="*/ 2147483646 w 59"/>
              <a:gd name="T3" fmla="*/ 0 h 172"/>
              <a:gd name="T4" fmla="*/ 2147483646 w 59"/>
              <a:gd name="T5" fmla="*/ 2147483646 h 172"/>
              <a:gd name="T6" fmla="*/ 0 w 59"/>
              <a:gd name="T7" fmla="*/ 2147483646 h 172"/>
              <a:gd name="T8" fmla="*/ 0 w 59"/>
              <a:gd name="T9" fmla="*/ 0 h 172"/>
              <a:gd name="T10" fmla="*/ 0 w 59"/>
              <a:gd name="T11" fmla="*/ 0 h 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172">
                <a:moveTo>
                  <a:pt x="0" y="0"/>
                </a:moveTo>
                <a:lnTo>
                  <a:pt x="59" y="0"/>
                </a:lnTo>
                <a:lnTo>
                  <a:pt x="59" y="172"/>
                </a:lnTo>
                <a:lnTo>
                  <a:pt x="0" y="17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0" name="Line 42"/>
          <p:cNvSpPr>
            <a:spLocks noChangeShapeType="1"/>
          </p:cNvSpPr>
          <p:nvPr/>
        </p:nvSpPr>
        <p:spPr bwMode="auto">
          <a:xfrm flipV="1">
            <a:off x="2411413" y="3575050"/>
            <a:ext cx="1092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43"/>
          <p:cNvSpPr>
            <a:spLocks noChangeShapeType="1"/>
          </p:cNvSpPr>
          <p:nvPr/>
        </p:nvSpPr>
        <p:spPr bwMode="auto">
          <a:xfrm flipH="1">
            <a:off x="2409825" y="3001963"/>
            <a:ext cx="38719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Freeform 44"/>
          <p:cNvSpPr>
            <a:spLocks/>
          </p:cNvSpPr>
          <p:nvPr/>
        </p:nvSpPr>
        <p:spPr bwMode="auto">
          <a:xfrm>
            <a:off x="2395538" y="4294188"/>
            <a:ext cx="93662" cy="1077912"/>
          </a:xfrm>
          <a:custGeom>
            <a:avLst/>
            <a:gdLst>
              <a:gd name="T0" fmla="*/ 0 w 59"/>
              <a:gd name="T1" fmla="*/ 0 h 993"/>
              <a:gd name="T2" fmla="*/ 2147483646 w 59"/>
              <a:gd name="T3" fmla="*/ 0 h 993"/>
              <a:gd name="T4" fmla="*/ 2147483646 w 59"/>
              <a:gd name="T5" fmla="*/ 2147483646 h 993"/>
              <a:gd name="T6" fmla="*/ 0 w 59"/>
              <a:gd name="T7" fmla="*/ 2147483646 h 993"/>
              <a:gd name="T8" fmla="*/ 0 w 59"/>
              <a:gd name="T9" fmla="*/ 0 h 993"/>
              <a:gd name="T10" fmla="*/ 0 w 59"/>
              <a:gd name="T11" fmla="*/ 0 h 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993">
                <a:moveTo>
                  <a:pt x="0" y="0"/>
                </a:moveTo>
                <a:lnTo>
                  <a:pt x="59" y="0"/>
                </a:lnTo>
                <a:lnTo>
                  <a:pt x="59" y="993"/>
                </a:lnTo>
                <a:lnTo>
                  <a:pt x="0" y="99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Freeform 45"/>
          <p:cNvSpPr>
            <a:spLocks/>
          </p:cNvSpPr>
          <p:nvPr/>
        </p:nvSpPr>
        <p:spPr bwMode="auto">
          <a:xfrm>
            <a:off x="2411413" y="4224338"/>
            <a:ext cx="782637" cy="166687"/>
          </a:xfrm>
          <a:custGeom>
            <a:avLst/>
            <a:gdLst>
              <a:gd name="T0" fmla="*/ 0 w 493"/>
              <a:gd name="T1" fmla="*/ 0 h 172"/>
              <a:gd name="T2" fmla="*/ 2147483646 w 493"/>
              <a:gd name="T3" fmla="*/ 0 h 172"/>
              <a:gd name="T4" fmla="*/ 2147483646 w 493"/>
              <a:gd name="T5" fmla="*/ 2147483646 h 172"/>
              <a:gd name="T6" fmla="*/ 2147483646 w 493"/>
              <a:gd name="T7" fmla="*/ 2147483646 h 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3" h="172">
                <a:moveTo>
                  <a:pt x="0" y="0"/>
                </a:moveTo>
                <a:lnTo>
                  <a:pt x="493" y="0"/>
                </a:lnTo>
                <a:lnTo>
                  <a:pt x="493" y="172"/>
                </a:lnTo>
                <a:lnTo>
                  <a:pt x="44" y="1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46"/>
          <p:cNvSpPr>
            <a:spLocks noChangeShapeType="1"/>
          </p:cNvSpPr>
          <p:nvPr/>
        </p:nvSpPr>
        <p:spPr bwMode="auto">
          <a:xfrm>
            <a:off x="2492375" y="4724400"/>
            <a:ext cx="381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Freeform 47"/>
          <p:cNvSpPr>
            <a:spLocks/>
          </p:cNvSpPr>
          <p:nvPr/>
        </p:nvSpPr>
        <p:spPr bwMode="auto">
          <a:xfrm flipH="1">
            <a:off x="6302375" y="4632325"/>
            <a:ext cx="95250" cy="628650"/>
          </a:xfrm>
          <a:custGeom>
            <a:avLst/>
            <a:gdLst>
              <a:gd name="T0" fmla="*/ 0 w 59"/>
              <a:gd name="T1" fmla="*/ 0 h 172"/>
              <a:gd name="T2" fmla="*/ 2147483646 w 59"/>
              <a:gd name="T3" fmla="*/ 0 h 172"/>
              <a:gd name="T4" fmla="*/ 2147483646 w 59"/>
              <a:gd name="T5" fmla="*/ 2147483646 h 172"/>
              <a:gd name="T6" fmla="*/ 0 w 59"/>
              <a:gd name="T7" fmla="*/ 2147483646 h 172"/>
              <a:gd name="T8" fmla="*/ 0 w 59"/>
              <a:gd name="T9" fmla="*/ 0 h 172"/>
              <a:gd name="T10" fmla="*/ 0 w 59"/>
              <a:gd name="T11" fmla="*/ 0 h 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172">
                <a:moveTo>
                  <a:pt x="0" y="0"/>
                </a:moveTo>
                <a:lnTo>
                  <a:pt x="59" y="0"/>
                </a:lnTo>
                <a:lnTo>
                  <a:pt x="59" y="172"/>
                </a:lnTo>
                <a:lnTo>
                  <a:pt x="0" y="17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6" name="Line 48"/>
          <p:cNvSpPr>
            <a:spLocks noChangeShapeType="1"/>
          </p:cNvSpPr>
          <p:nvPr/>
        </p:nvSpPr>
        <p:spPr bwMode="auto">
          <a:xfrm flipH="1">
            <a:off x="4319588" y="3900488"/>
            <a:ext cx="1587" cy="16208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Freeform 49"/>
          <p:cNvSpPr>
            <a:spLocks/>
          </p:cNvSpPr>
          <p:nvPr/>
        </p:nvSpPr>
        <p:spPr bwMode="auto">
          <a:xfrm flipH="1">
            <a:off x="4270375" y="4953000"/>
            <a:ext cx="95250" cy="342900"/>
          </a:xfrm>
          <a:custGeom>
            <a:avLst/>
            <a:gdLst>
              <a:gd name="T0" fmla="*/ 0 w 59"/>
              <a:gd name="T1" fmla="*/ 0 h 172"/>
              <a:gd name="T2" fmla="*/ 2147483646 w 59"/>
              <a:gd name="T3" fmla="*/ 0 h 172"/>
              <a:gd name="T4" fmla="*/ 2147483646 w 59"/>
              <a:gd name="T5" fmla="*/ 2147483646 h 172"/>
              <a:gd name="T6" fmla="*/ 0 w 59"/>
              <a:gd name="T7" fmla="*/ 2147483646 h 172"/>
              <a:gd name="T8" fmla="*/ 0 w 59"/>
              <a:gd name="T9" fmla="*/ 0 h 172"/>
              <a:gd name="T10" fmla="*/ 0 w 59"/>
              <a:gd name="T11" fmla="*/ 0 h 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172">
                <a:moveTo>
                  <a:pt x="0" y="0"/>
                </a:moveTo>
                <a:lnTo>
                  <a:pt x="59" y="0"/>
                </a:lnTo>
                <a:lnTo>
                  <a:pt x="59" y="172"/>
                </a:lnTo>
                <a:lnTo>
                  <a:pt x="0" y="17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18" name="Line 50"/>
          <p:cNvSpPr>
            <a:spLocks noChangeShapeType="1"/>
          </p:cNvSpPr>
          <p:nvPr/>
        </p:nvSpPr>
        <p:spPr bwMode="auto">
          <a:xfrm flipH="1" flipV="1">
            <a:off x="4357688" y="5032375"/>
            <a:ext cx="1949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51"/>
          <p:cNvSpPr>
            <a:spLocks noChangeShapeType="1"/>
          </p:cNvSpPr>
          <p:nvPr/>
        </p:nvSpPr>
        <p:spPr bwMode="auto">
          <a:xfrm flipV="1">
            <a:off x="1789113" y="2168525"/>
            <a:ext cx="1103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Line 52"/>
          <p:cNvSpPr>
            <a:spLocks noChangeShapeType="1"/>
          </p:cNvSpPr>
          <p:nvPr/>
        </p:nvSpPr>
        <p:spPr bwMode="auto">
          <a:xfrm>
            <a:off x="5632450" y="2174875"/>
            <a:ext cx="136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Line 53"/>
          <p:cNvSpPr>
            <a:spLocks noChangeShapeType="1"/>
          </p:cNvSpPr>
          <p:nvPr/>
        </p:nvSpPr>
        <p:spPr bwMode="auto">
          <a:xfrm>
            <a:off x="3775075" y="3460750"/>
            <a:ext cx="1146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Characteristics of Frameworks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005" y="1708150"/>
            <a:ext cx="7949808" cy="1691266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000000"/>
                </a:solidFill>
              </a:rPr>
              <a:t>Extensibility</a:t>
            </a:r>
          </a:p>
          <a:p>
            <a:r>
              <a:rPr lang="en-GB" altLang="en-US" dirty="0">
                <a:solidFill>
                  <a:srgbClr val="0070C0"/>
                </a:solidFill>
              </a:rPr>
              <a:t>Inversion of control</a:t>
            </a:r>
          </a:p>
          <a:p>
            <a:r>
              <a:rPr lang="en-GB" altLang="en-US" i="1" dirty="0">
                <a:solidFill>
                  <a:srgbClr val="000000"/>
                </a:solidFill>
              </a:rPr>
              <a:t>Design patterns </a:t>
            </a:r>
            <a:r>
              <a:rPr lang="en-GB" altLang="en-US" dirty="0">
                <a:solidFill>
                  <a:srgbClr val="000000"/>
                </a:solidFill>
              </a:rPr>
              <a:t>as building </a:t>
            </a:r>
            <a:r>
              <a:rPr lang="en-GB" altLang="en-US" dirty="0" smtClean="0">
                <a:solidFill>
                  <a:srgbClr val="000000"/>
                </a:solidFill>
              </a:rPr>
              <a:t>blocks (later topic)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14" y="4560686"/>
            <a:ext cx="11235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&lt;&lt;active&gt;&gt;</a:t>
            </a:r>
          </a:p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" name="Arc 4"/>
          <p:cNvSpPr/>
          <p:nvPr/>
        </p:nvSpPr>
        <p:spPr>
          <a:xfrm>
            <a:off x="1699708" y="4623100"/>
            <a:ext cx="1108038" cy="400721"/>
          </a:xfrm>
          <a:prstGeom prst="arc">
            <a:avLst>
              <a:gd name="adj1" fmla="val 11101734"/>
              <a:gd name="adj2" fmla="val 2131017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0008" y="4637780"/>
            <a:ext cx="11669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Component</a:t>
            </a:r>
            <a:endParaRPr lang="en-US" sz="1600" dirty="0"/>
          </a:p>
        </p:txBody>
      </p:sp>
      <p:sp>
        <p:nvSpPr>
          <p:cNvPr id="10" name="Arc 9"/>
          <p:cNvSpPr/>
          <p:nvPr/>
        </p:nvSpPr>
        <p:spPr>
          <a:xfrm flipV="1">
            <a:off x="1701501" y="4657166"/>
            <a:ext cx="1108038" cy="400721"/>
          </a:xfrm>
          <a:prstGeom prst="arc">
            <a:avLst>
              <a:gd name="adj1" fmla="val 11101734"/>
              <a:gd name="adj2" fmla="val 21310174"/>
            </a:avLst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24857" y="4284570"/>
            <a:ext cx="4602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call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54827" y="5071671"/>
            <a:ext cx="7114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return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657139" y="4216998"/>
            <a:ext cx="1699709" cy="123712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6476" y="4202095"/>
            <a:ext cx="75693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Library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8176" y="3666006"/>
            <a:ext cx="21104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Conventional approach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180619" y="5711752"/>
            <a:ext cx="235673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explicit invocation</a:t>
            </a:r>
          </a:p>
          <a:p>
            <a:pPr algn="ctr"/>
            <a:r>
              <a:rPr lang="en-US" sz="1600" dirty="0" smtClean="0"/>
              <a:t>(HW1: Main -&gt; </a:t>
            </a:r>
            <a:r>
              <a:rPr lang="en-US" sz="1600" dirty="0" err="1" smtClean="0"/>
              <a:t>ConsoleUI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86236" y="3667799"/>
            <a:ext cx="3773334" cy="2533702"/>
            <a:chOff x="4886236" y="3667799"/>
            <a:chExt cx="3773334" cy="2533702"/>
          </a:xfrm>
        </p:grpSpPr>
        <p:sp>
          <p:nvSpPr>
            <p:cNvPr id="4" name="Cloud 3"/>
            <p:cNvSpPr/>
            <p:nvPr/>
          </p:nvSpPr>
          <p:spPr>
            <a:xfrm>
              <a:off x="6935545" y="4014956"/>
              <a:ext cx="1724025" cy="16383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24963" y="4279190"/>
              <a:ext cx="112966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&lt;&lt;active&gt;&gt;</a:t>
              </a:r>
            </a:p>
            <a:p>
              <a:pPr algn="ctr"/>
              <a:r>
                <a:rPr lang="en-US" sz="1600" dirty="0" smtClean="0"/>
                <a:t>Framework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0591" y="4919270"/>
              <a:ext cx="33855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86236" y="4670053"/>
              <a:ext cx="116698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9" name="Arc 18"/>
            <p:cNvSpPr/>
            <p:nvPr/>
          </p:nvSpPr>
          <p:spPr>
            <a:xfrm>
              <a:off x="6058348" y="4624893"/>
              <a:ext cx="1108038" cy="400721"/>
            </a:xfrm>
            <a:prstGeom prst="arc">
              <a:avLst>
                <a:gd name="adj1" fmla="val 11101734"/>
                <a:gd name="adj2" fmla="val 21310174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flipV="1">
              <a:off x="6060141" y="4658959"/>
              <a:ext cx="1108038" cy="400721"/>
            </a:xfrm>
            <a:prstGeom prst="arc">
              <a:avLst>
                <a:gd name="adj1" fmla="val 11101734"/>
                <a:gd name="adj2" fmla="val 21310174"/>
              </a:avLst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3497" y="4286363"/>
              <a:ext cx="4602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call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0437" y="5041192"/>
              <a:ext cx="7114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return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9346" y="3667799"/>
              <a:ext cx="16875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Framework-based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50461" y="5616726"/>
              <a:ext cx="29622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implicit invocation</a:t>
              </a:r>
            </a:p>
            <a:p>
              <a:pPr algn="ctr"/>
              <a:r>
                <a:rPr lang="en-US" sz="1600" dirty="0" smtClean="0"/>
                <a:t>(HW3+: UI event handlers &lt;- GUI)</a:t>
              </a:r>
              <a:endParaRPr lang="en-US" sz="16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615031" y="3679114"/>
            <a:ext cx="0" cy="25925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Observer Pattern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579" y="1827213"/>
            <a:ext cx="7683884" cy="3629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100" dirty="0" smtClean="0"/>
              <a:t>Intent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>
                <a:solidFill>
                  <a:srgbClr val="000000"/>
                </a:solidFill>
              </a:rPr>
              <a:t>To define </a:t>
            </a:r>
            <a:r>
              <a:rPr lang="en-US" altLang="ko-KR" sz="1900" dirty="0" smtClean="0">
                <a:ea typeface="굴림" panose="020B0600000101010101" pitchFamily="34" charset="-127"/>
              </a:rPr>
              <a:t>relationship between a group of objects such that whenever one object is updated all others are </a:t>
            </a:r>
            <a:r>
              <a:rPr lang="en-US" altLang="ko-KR" sz="1900" dirty="0" smtClean="0">
                <a:solidFill>
                  <a:srgbClr val="0070C0"/>
                </a:solidFill>
                <a:ea typeface="굴림" panose="020B0600000101010101" pitchFamily="34" charset="-127"/>
              </a:rPr>
              <a:t>notified</a:t>
            </a:r>
            <a:r>
              <a:rPr lang="en-US" altLang="ko-KR" sz="1900" dirty="0" smtClean="0">
                <a:ea typeface="굴림" panose="020B0600000101010101" pitchFamily="34" charset="-127"/>
              </a:rPr>
              <a:t> automatically.</a:t>
            </a:r>
            <a:endParaRPr lang="en-GB" altLang="en-US" sz="19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100" dirty="0" smtClean="0"/>
              <a:t>Context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/>
              <a:t>Multiple objects depend on the state of one object.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/>
              <a:t>Set of dependent objects may change at runtime.</a:t>
            </a:r>
          </a:p>
          <a:p>
            <a:pPr>
              <a:lnSpc>
                <a:spcPct val="90000"/>
              </a:lnSpc>
            </a:pPr>
            <a:r>
              <a:rPr lang="en-GB" altLang="en-US" sz="2100" dirty="0" smtClean="0"/>
              <a:t>Solution</a:t>
            </a:r>
          </a:p>
          <a:p>
            <a:pPr lvl="1">
              <a:lnSpc>
                <a:spcPct val="90000"/>
              </a:lnSpc>
            </a:pPr>
            <a:r>
              <a:rPr lang="en-GB" altLang="en-US" sz="1900" dirty="0" smtClean="0"/>
              <a:t>Allow dependent objects to register with object of interest, and notify them of updates when state changes.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DD0A58-E889-4C5F-B2DF-A0F3DB723DE8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Structure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274763" y="2065338"/>
            <a:ext cx="1666875" cy="113823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262063" y="2052638"/>
            <a:ext cx="1666875" cy="113823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250950" y="2041525"/>
            <a:ext cx="1666875" cy="1138238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238250" y="2030413"/>
            <a:ext cx="1668463" cy="1138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47" name="Freeform 7"/>
          <p:cNvSpPr>
            <a:spLocks/>
          </p:cNvSpPr>
          <p:nvPr/>
        </p:nvSpPr>
        <p:spPr bwMode="auto">
          <a:xfrm>
            <a:off x="1238250" y="2030413"/>
            <a:ext cx="1655763" cy="1127125"/>
          </a:xfrm>
          <a:custGeom>
            <a:avLst/>
            <a:gdLst>
              <a:gd name="T0" fmla="*/ 0 w 1043"/>
              <a:gd name="T1" fmla="*/ 0 h 710"/>
              <a:gd name="T2" fmla="*/ 2147483646 w 1043"/>
              <a:gd name="T3" fmla="*/ 0 h 710"/>
              <a:gd name="T4" fmla="*/ 2147483646 w 1043"/>
              <a:gd name="T5" fmla="*/ 2147483646 h 710"/>
              <a:gd name="T6" fmla="*/ 0 w 1043"/>
              <a:gd name="T7" fmla="*/ 2147483646 h 710"/>
              <a:gd name="T8" fmla="*/ 0 w 1043"/>
              <a:gd name="T9" fmla="*/ 0 h 710"/>
              <a:gd name="T10" fmla="*/ 0 w 1043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43" h="710">
                <a:moveTo>
                  <a:pt x="0" y="0"/>
                </a:moveTo>
                <a:lnTo>
                  <a:pt x="1043" y="0"/>
                </a:lnTo>
                <a:lnTo>
                  <a:pt x="1043" y="710"/>
                </a:lnTo>
                <a:lnTo>
                  <a:pt x="0" y="71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238250" y="2325688"/>
            <a:ext cx="16557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1238250" y="2439988"/>
            <a:ext cx="16557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1357313" y="2497138"/>
            <a:ext cx="1430337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497138"/>
            <a:ext cx="1889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1581150" y="2508250"/>
            <a:ext cx="1082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attach(Observer)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357313" y="2701925"/>
            <a:ext cx="1430337" cy="182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701925"/>
            <a:ext cx="1889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581150" y="2713038"/>
            <a:ext cx="1122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detach(Observer)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1357313" y="2906713"/>
            <a:ext cx="1430337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06713"/>
            <a:ext cx="1889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1581150" y="2917825"/>
            <a:ext cx="9540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notifyChange()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087563"/>
            <a:ext cx="1889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1889125" y="2087563"/>
            <a:ext cx="504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solidFill>
                  <a:srgbClr val="000000"/>
                </a:solidFill>
                <a:ea typeface="굴림" panose="020B0600000101010101" pitchFamily="34" charset="-127"/>
              </a:rPr>
              <a:t>Subject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5695950" y="2270125"/>
            <a:ext cx="1147763" cy="7270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5684838" y="2257425"/>
            <a:ext cx="1146175" cy="728663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5672138" y="2246313"/>
            <a:ext cx="1147762" cy="728662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5661025" y="2235200"/>
            <a:ext cx="1146175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65" name="Freeform 25"/>
          <p:cNvSpPr>
            <a:spLocks/>
          </p:cNvSpPr>
          <p:nvPr/>
        </p:nvSpPr>
        <p:spPr bwMode="auto">
          <a:xfrm>
            <a:off x="5661025" y="2235200"/>
            <a:ext cx="1135063" cy="717550"/>
          </a:xfrm>
          <a:custGeom>
            <a:avLst/>
            <a:gdLst>
              <a:gd name="T0" fmla="*/ 0 w 715"/>
              <a:gd name="T1" fmla="*/ 0 h 452"/>
              <a:gd name="T2" fmla="*/ 2147483646 w 715"/>
              <a:gd name="T3" fmla="*/ 0 h 452"/>
              <a:gd name="T4" fmla="*/ 2147483646 w 715"/>
              <a:gd name="T5" fmla="*/ 2147483646 h 452"/>
              <a:gd name="T6" fmla="*/ 0 w 715"/>
              <a:gd name="T7" fmla="*/ 2147483646 h 452"/>
              <a:gd name="T8" fmla="*/ 0 w 715"/>
              <a:gd name="T9" fmla="*/ 0 h 452"/>
              <a:gd name="T10" fmla="*/ 0 w 715"/>
              <a:gd name="T11" fmla="*/ 0 h 4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" h="452">
                <a:moveTo>
                  <a:pt x="0" y="0"/>
                </a:moveTo>
                <a:lnTo>
                  <a:pt x="715" y="0"/>
                </a:lnTo>
                <a:lnTo>
                  <a:pt x="715" y="452"/>
                </a:lnTo>
                <a:lnTo>
                  <a:pt x="0" y="45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5661025" y="2532063"/>
            <a:ext cx="11350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>
            <a:off x="5661025" y="2644775"/>
            <a:ext cx="11350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5778500" y="2701925"/>
            <a:ext cx="911225" cy="182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69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701925"/>
            <a:ext cx="188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6003925" y="2713038"/>
            <a:ext cx="55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update()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870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292350"/>
            <a:ext cx="188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6003925" y="2292350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solidFill>
                  <a:srgbClr val="000000"/>
                </a:solidFill>
                <a:ea typeface="굴림" panose="020B0600000101010101" pitchFamily="34" charset="-127"/>
              </a:rPr>
              <a:t>Observer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1262063" y="4102100"/>
            <a:ext cx="1714500" cy="9334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1250950" y="4090988"/>
            <a:ext cx="1714500" cy="933450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1238250" y="4079875"/>
            <a:ext cx="1714500" cy="933450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1227138" y="4068763"/>
            <a:ext cx="1714500" cy="931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77" name="Freeform 37"/>
          <p:cNvSpPr>
            <a:spLocks/>
          </p:cNvSpPr>
          <p:nvPr/>
        </p:nvSpPr>
        <p:spPr bwMode="auto">
          <a:xfrm>
            <a:off x="1227138" y="4068763"/>
            <a:ext cx="1701800" cy="920750"/>
          </a:xfrm>
          <a:custGeom>
            <a:avLst/>
            <a:gdLst>
              <a:gd name="T0" fmla="*/ 0 w 1072"/>
              <a:gd name="T1" fmla="*/ 0 h 580"/>
              <a:gd name="T2" fmla="*/ 2147483646 w 1072"/>
              <a:gd name="T3" fmla="*/ 0 h 580"/>
              <a:gd name="T4" fmla="*/ 2147483646 w 1072"/>
              <a:gd name="T5" fmla="*/ 2147483646 h 580"/>
              <a:gd name="T6" fmla="*/ 0 w 1072"/>
              <a:gd name="T7" fmla="*/ 2147483646 h 580"/>
              <a:gd name="T8" fmla="*/ 0 w 1072"/>
              <a:gd name="T9" fmla="*/ 0 h 580"/>
              <a:gd name="T10" fmla="*/ 0 w 1072"/>
              <a:gd name="T11" fmla="*/ 0 h 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580">
                <a:moveTo>
                  <a:pt x="0" y="0"/>
                </a:moveTo>
                <a:lnTo>
                  <a:pt x="1072" y="0"/>
                </a:lnTo>
                <a:lnTo>
                  <a:pt x="1072" y="580"/>
                </a:lnTo>
                <a:lnTo>
                  <a:pt x="0" y="58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1227138" y="4364038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1227138" y="4478338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1344613" y="4535488"/>
            <a:ext cx="1477962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81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535488"/>
            <a:ext cx="190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1570038" y="4546600"/>
            <a:ext cx="6492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getState()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1344613" y="4740275"/>
            <a:ext cx="1477962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8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740275"/>
            <a:ext cx="190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85" name="Rectangle 45"/>
          <p:cNvSpPr>
            <a:spLocks noChangeArrowheads="1"/>
          </p:cNvSpPr>
          <p:nvPr/>
        </p:nvSpPr>
        <p:spPr bwMode="auto">
          <a:xfrm>
            <a:off x="1570038" y="4751388"/>
            <a:ext cx="641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setState()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8708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124325"/>
            <a:ext cx="1905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1570038" y="4124325"/>
            <a:ext cx="11112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solidFill>
                  <a:srgbClr val="000000"/>
                </a:solidFill>
                <a:ea typeface="굴림" panose="020B0600000101010101" pitchFamily="34" charset="-127"/>
              </a:rPr>
              <a:t>ConcreteSubject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5365750" y="4205288"/>
            <a:ext cx="1820863" cy="7270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5353050" y="4192588"/>
            <a:ext cx="1820863" cy="728662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90" name="Rectangle 50"/>
          <p:cNvSpPr>
            <a:spLocks noChangeArrowheads="1"/>
          </p:cNvSpPr>
          <p:nvPr/>
        </p:nvSpPr>
        <p:spPr bwMode="auto">
          <a:xfrm>
            <a:off x="5341938" y="4181475"/>
            <a:ext cx="1820862" cy="72866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5329238" y="4170363"/>
            <a:ext cx="1820862" cy="728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7092" name="Freeform 52"/>
          <p:cNvSpPr>
            <a:spLocks/>
          </p:cNvSpPr>
          <p:nvPr/>
        </p:nvSpPr>
        <p:spPr bwMode="auto">
          <a:xfrm>
            <a:off x="5329238" y="4170363"/>
            <a:ext cx="1809750" cy="717550"/>
          </a:xfrm>
          <a:custGeom>
            <a:avLst/>
            <a:gdLst>
              <a:gd name="T0" fmla="*/ 0 w 1140"/>
              <a:gd name="T1" fmla="*/ 0 h 452"/>
              <a:gd name="T2" fmla="*/ 2147483646 w 1140"/>
              <a:gd name="T3" fmla="*/ 0 h 452"/>
              <a:gd name="T4" fmla="*/ 2147483646 w 1140"/>
              <a:gd name="T5" fmla="*/ 2147483646 h 452"/>
              <a:gd name="T6" fmla="*/ 0 w 1140"/>
              <a:gd name="T7" fmla="*/ 2147483646 h 452"/>
              <a:gd name="T8" fmla="*/ 0 w 1140"/>
              <a:gd name="T9" fmla="*/ 0 h 452"/>
              <a:gd name="T10" fmla="*/ 0 w 1140"/>
              <a:gd name="T11" fmla="*/ 0 h 4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0" h="452">
                <a:moveTo>
                  <a:pt x="0" y="0"/>
                </a:moveTo>
                <a:lnTo>
                  <a:pt x="1140" y="0"/>
                </a:lnTo>
                <a:lnTo>
                  <a:pt x="1140" y="452"/>
                </a:lnTo>
                <a:lnTo>
                  <a:pt x="0" y="45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5329238" y="4465638"/>
            <a:ext cx="18097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4" name="Line 54"/>
          <p:cNvSpPr>
            <a:spLocks noChangeShapeType="1"/>
          </p:cNvSpPr>
          <p:nvPr/>
        </p:nvSpPr>
        <p:spPr bwMode="auto">
          <a:xfrm>
            <a:off x="5329238" y="4579938"/>
            <a:ext cx="18097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5" name="Rectangle 55"/>
          <p:cNvSpPr>
            <a:spLocks noChangeArrowheads="1"/>
          </p:cNvSpPr>
          <p:nvPr/>
        </p:nvSpPr>
        <p:spPr bwMode="auto">
          <a:xfrm>
            <a:off x="5448300" y="4637088"/>
            <a:ext cx="1584325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87096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637088"/>
            <a:ext cx="188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5672138" y="4648200"/>
            <a:ext cx="557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update()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87098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227513"/>
            <a:ext cx="188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5672138" y="4227513"/>
            <a:ext cx="1219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1">
                <a:solidFill>
                  <a:srgbClr val="000000"/>
                </a:solidFill>
                <a:ea typeface="굴림" panose="020B0600000101010101" pitchFamily="34" charset="-127"/>
              </a:rPr>
              <a:t>ConcreteObserver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00" name="Freeform 60"/>
          <p:cNvSpPr>
            <a:spLocks/>
          </p:cNvSpPr>
          <p:nvPr/>
        </p:nvSpPr>
        <p:spPr bwMode="auto">
          <a:xfrm>
            <a:off x="6961188" y="3236913"/>
            <a:ext cx="1703387" cy="581025"/>
          </a:xfrm>
          <a:custGeom>
            <a:avLst/>
            <a:gdLst>
              <a:gd name="T0" fmla="*/ 0 w 1073"/>
              <a:gd name="T1" fmla="*/ 0 h 366"/>
              <a:gd name="T2" fmla="*/ 0 w 1073"/>
              <a:gd name="T3" fmla="*/ 2147483646 h 366"/>
              <a:gd name="T4" fmla="*/ 2147483646 w 1073"/>
              <a:gd name="T5" fmla="*/ 2147483646 h 366"/>
              <a:gd name="T6" fmla="*/ 2147483646 w 1073"/>
              <a:gd name="T7" fmla="*/ 2147483646 h 366"/>
              <a:gd name="T8" fmla="*/ 2147483646 w 1073"/>
              <a:gd name="T9" fmla="*/ 0 h 366"/>
              <a:gd name="T10" fmla="*/ 0 w 1073"/>
              <a:gd name="T11" fmla="*/ 0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66">
                <a:moveTo>
                  <a:pt x="0" y="0"/>
                </a:moveTo>
                <a:lnTo>
                  <a:pt x="0" y="366"/>
                </a:lnTo>
                <a:lnTo>
                  <a:pt x="1073" y="366"/>
                </a:lnTo>
                <a:lnTo>
                  <a:pt x="1073" y="72"/>
                </a:lnTo>
                <a:lnTo>
                  <a:pt x="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8545513" y="3236913"/>
            <a:ext cx="1587" cy="114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2" name="Line 62"/>
          <p:cNvSpPr>
            <a:spLocks noChangeShapeType="1"/>
          </p:cNvSpPr>
          <p:nvPr/>
        </p:nvSpPr>
        <p:spPr bwMode="auto">
          <a:xfrm>
            <a:off x="8545513" y="3351213"/>
            <a:ext cx="1190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7080250" y="3294063"/>
            <a:ext cx="1303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public void update() {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7080250" y="3430588"/>
            <a:ext cx="151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 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... subject.getState() ...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05" name="Rectangle 65"/>
          <p:cNvSpPr>
            <a:spLocks noChangeArrowheads="1"/>
          </p:cNvSpPr>
          <p:nvPr/>
        </p:nvSpPr>
        <p:spPr bwMode="auto">
          <a:xfrm>
            <a:off x="7080250" y="3567113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}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06" name="Freeform 66"/>
          <p:cNvSpPr>
            <a:spLocks/>
          </p:cNvSpPr>
          <p:nvPr/>
        </p:nvSpPr>
        <p:spPr bwMode="auto">
          <a:xfrm>
            <a:off x="6961188" y="3236913"/>
            <a:ext cx="1703387" cy="581025"/>
          </a:xfrm>
          <a:custGeom>
            <a:avLst/>
            <a:gdLst>
              <a:gd name="T0" fmla="*/ 0 w 1073"/>
              <a:gd name="T1" fmla="*/ 0 h 366"/>
              <a:gd name="T2" fmla="*/ 0 w 1073"/>
              <a:gd name="T3" fmla="*/ 2147483646 h 366"/>
              <a:gd name="T4" fmla="*/ 2147483646 w 1073"/>
              <a:gd name="T5" fmla="*/ 2147483646 h 366"/>
              <a:gd name="T6" fmla="*/ 2147483646 w 1073"/>
              <a:gd name="T7" fmla="*/ 2147483646 h 366"/>
              <a:gd name="T8" fmla="*/ 2147483646 w 1073"/>
              <a:gd name="T9" fmla="*/ 0 h 366"/>
              <a:gd name="T10" fmla="*/ 0 w 1073"/>
              <a:gd name="T11" fmla="*/ 0 h 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66">
                <a:moveTo>
                  <a:pt x="0" y="0"/>
                </a:moveTo>
                <a:lnTo>
                  <a:pt x="0" y="366"/>
                </a:lnTo>
                <a:lnTo>
                  <a:pt x="1073" y="366"/>
                </a:lnTo>
                <a:lnTo>
                  <a:pt x="1073" y="72"/>
                </a:lnTo>
                <a:lnTo>
                  <a:pt x="998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8545513" y="3236913"/>
            <a:ext cx="1587" cy="114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8545513" y="3351213"/>
            <a:ext cx="11906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9" name="Freeform 69"/>
          <p:cNvSpPr>
            <a:spLocks/>
          </p:cNvSpPr>
          <p:nvPr/>
        </p:nvSpPr>
        <p:spPr bwMode="auto">
          <a:xfrm>
            <a:off x="3225800" y="3248025"/>
            <a:ext cx="1866900" cy="739775"/>
          </a:xfrm>
          <a:custGeom>
            <a:avLst/>
            <a:gdLst>
              <a:gd name="T0" fmla="*/ 0 w 1176"/>
              <a:gd name="T1" fmla="*/ 0 h 466"/>
              <a:gd name="T2" fmla="*/ 0 w 1176"/>
              <a:gd name="T3" fmla="*/ 2147483646 h 466"/>
              <a:gd name="T4" fmla="*/ 2147483646 w 1176"/>
              <a:gd name="T5" fmla="*/ 2147483646 h 466"/>
              <a:gd name="T6" fmla="*/ 2147483646 w 1176"/>
              <a:gd name="T7" fmla="*/ 2147483646 h 466"/>
              <a:gd name="T8" fmla="*/ 2147483646 w 1176"/>
              <a:gd name="T9" fmla="*/ 0 h 466"/>
              <a:gd name="T10" fmla="*/ 0 w 1176"/>
              <a:gd name="T11" fmla="*/ 0 h 4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6" h="466">
                <a:moveTo>
                  <a:pt x="0" y="0"/>
                </a:moveTo>
                <a:lnTo>
                  <a:pt x="0" y="466"/>
                </a:lnTo>
                <a:lnTo>
                  <a:pt x="1176" y="466"/>
                </a:lnTo>
                <a:lnTo>
                  <a:pt x="1176" y="72"/>
                </a:lnTo>
                <a:lnTo>
                  <a:pt x="1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4975225" y="3248025"/>
            <a:ext cx="1588" cy="114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>
            <a:off x="4975225" y="3362325"/>
            <a:ext cx="1174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3343275" y="3305175"/>
            <a:ext cx="1700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public void notifyChange() {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3343275" y="3441700"/>
            <a:ext cx="1570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for each o in observers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3275" y="3578225"/>
            <a:ext cx="1054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ea typeface="굴림" panose="020B0600000101010101" pitchFamily="34" charset="-127"/>
              </a:rPr>
              <a:t>          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o.update();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15" name="Rectangle 75"/>
          <p:cNvSpPr>
            <a:spLocks noChangeArrowheads="1"/>
          </p:cNvSpPr>
          <p:nvPr/>
        </p:nvSpPr>
        <p:spPr bwMode="auto">
          <a:xfrm>
            <a:off x="3343275" y="3714750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}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16" name="Freeform 76"/>
          <p:cNvSpPr>
            <a:spLocks/>
          </p:cNvSpPr>
          <p:nvPr/>
        </p:nvSpPr>
        <p:spPr bwMode="auto">
          <a:xfrm>
            <a:off x="3225800" y="3248025"/>
            <a:ext cx="1866900" cy="739775"/>
          </a:xfrm>
          <a:custGeom>
            <a:avLst/>
            <a:gdLst>
              <a:gd name="T0" fmla="*/ 0 w 1176"/>
              <a:gd name="T1" fmla="*/ 0 h 466"/>
              <a:gd name="T2" fmla="*/ 0 w 1176"/>
              <a:gd name="T3" fmla="*/ 2147483646 h 466"/>
              <a:gd name="T4" fmla="*/ 2147483646 w 1176"/>
              <a:gd name="T5" fmla="*/ 2147483646 h 466"/>
              <a:gd name="T6" fmla="*/ 2147483646 w 1176"/>
              <a:gd name="T7" fmla="*/ 2147483646 h 466"/>
              <a:gd name="T8" fmla="*/ 2147483646 w 1176"/>
              <a:gd name="T9" fmla="*/ 0 h 466"/>
              <a:gd name="T10" fmla="*/ 0 w 1176"/>
              <a:gd name="T11" fmla="*/ 0 h 4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6" h="466">
                <a:moveTo>
                  <a:pt x="0" y="0"/>
                </a:moveTo>
                <a:lnTo>
                  <a:pt x="0" y="466"/>
                </a:lnTo>
                <a:lnTo>
                  <a:pt x="1176" y="466"/>
                </a:lnTo>
                <a:lnTo>
                  <a:pt x="1176" y="72"/>
                </a:lnTo>
                <a:lnTo>
                  <a:pt x="1102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>
            <a:off x="4975225" y="3248025"/>
            <a:ext cx="1588" cy="114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4975225" y="3362325"/>
            <a:ext cx="1174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251575" y="2997200"/>
            <a:ext cx="1588" cy="11620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0" name="Freeform 80"/>
          <p:cNvSpPr>
            <a:spLocks/>
          </p:cNvSpPr>
          <p:nvPr/>
        </p:nvSpPr>
        <p:spPr bwMode="auto">
          <a:xfrm>
            <a:off x="6181725" y="2997200"/>
            <a:ext cx="141288" cy="274638"/>
          </a:xfrm>
          <a:custGeom>
            <a:avLst/>
            <a:gdLst>
              <a:gd name="T0" fmla="*/ 2147483646 w 89"/>
              <a:gd name="T1" fmla="*/ 0 h 173"/>
              <a:gd name="T2" fmla="*/ 0 w 89"/>
              <a:gd name="T3" fmla="*/ 2147483646 h 173"/>
              <a:gd name="T4" fmla="*/ 2147483646 w 89"/>
              <a:gd name="T5" fmla="*/ 2147483646 h 173"/>
              <a:gd name="T6" fmla="*/ 2147483646 w 89"/>
              <a:gd name="T7" fmla="*/ 0 h 1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73">
                <a:moveTo>
                  <a:pt x="44" y="0"/>
                </a:moveTo>
                <a:lnTo>
                  <a:pt x="0" y="173"/>
                </a:lnTo>
                <a:lnTo>
                  <a:pt x="89" y="17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1" name="Freeform 81"/>
          <p:cNvSpPr>
            <a:spLocks/>
          </p:cNvSpPr>
          <p:nvPr/>
        </p:nvSpPr>
        <p:spPr bwMode="auto">
          <a:xfrm>
            <a:off x="6181725" y="2997200"/>
            <a:ext cx="141288" cy="274638"/>
          </a:xfrm>
          <a:custGeom>
            <a:avLst/>
            <a:gdLst>
              <a:gd name="T0" fmla="*/ 2147483646 w 89"/>
              <a:gd name="T1" fmla="*/ 0 h 173"/>
              <a:gd name="T2" fmla="*/ 2147483646 w 89"/>
              <a:gd name="T3" fmla="*/ 2147483646 h 173"/>
              <a:gd name="T4" fmla="*/ 0 w 89"/>
              <a:gd name="T5" fmla="*/ 2147483646 h 173"/>
              <a:gd name="T6" fmla="*/ 2147483646 w 89"/>
              <a:gd name="T7" fmla="*/ 0 h 1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73">
                <a:moveTo>
                  <a:pt x="44" y="0"/>
                </a:moveTo>
                <a:lnTo>
                  <a:pt x="89" y="173"/>
                </a:lnTo>
                <a:lnTo>
                  <a:pt x="0" y="173"/>
                </a:lnTo>
                <a:lnTo>
                  <a:pt x="4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 flipV="1">
            <a:off x="2090738" y="3203575"/>
            <a:ext cx="1587" cy="8524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3" name="Freeform 83"/>
          <p:cNvSpPr>
            <a:spLocks/>
          </p:cNvSpPr>
          <p:nvPr/>
        </p:nvSpPr>
        <p:spPr bwMode="auto">
          <a:xfrm>
            <a:off x="2019300" y="3203575"/>
            <a:ext cx="141288" cy="273050"/>
          </a:xfrm>
          <a:custGeom>
            <a:avLst/>
            <a:gdLst>
              <a:gd name="T0" fmla="*/ 2147483646 w 89"/>
              <a:gd name="T1" fmla="*/ 0 h 172"/>
              <a:gd name="T2" fmla="*/ 0 w 89"/>
              <a:gd name="T3" fmla="*/ 2147483646 h 172"/>
              <a:gd name="T4" fmla="*/ 2147483646 w 89"/>
              <a:gd name="T5" fmla="*/ 2147483646 h 172"/>
              <a:gd name="T6" fmla="*/ 2147483646 w 89"/>
              <a:gd name="T7" fmla="*/ 0 h 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72">
                <a:moveTo>
                  <a:pt x="45" y="0"/>
                </a:moveTo>
                <a:lnTo>
                  <a:pt x="0" y="172"/>
                </a:lnTo>
                <a:lnTo>
                  <a:pt x="89" y="172"/>
                </a:ln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4" name="Freeform 84"/>
          <p:cNvSpPr>
            <a:spLocks/>
          </p:cNvSpPr>
          <p:nvPr/>
        </p:nvSpPr>
        <p:spPr bwMode="auto">
          <a:xfrm>
            <a:off x="2019300" y="3203575"/>
            <a:ext cx="141288" cy="273050"/>
          </a:xfrm>
          <a:custGeom>
            <a:avLst/>
            <a:gdLst>
              <a:gd name="T0" fmla="*/ 2147483646 w 89"/>
              <a:gd name="T1" fmla="*/ 0 h 172"/>
              <a:gd name="T2" fmla="*/ 2147483646 w 89"/>
              <a:gd name="T3" fmla="*/ 2147483646 h 172"/>
              <a:gd name="T4" fmla="*/ 0 w 89"/>
              <a:gd name="T5" fmla="*/ 2147483646 h 172"/>
              <a:gd name="T6" fmla="*/ 2147483646 w 89"/>
              <a:gd name="T7" fmla="*/ 0 h 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72">
                <a:moveTo>
                  <a:pt x="45" y="0"/>
                </a:moveTo>
                <a:lnTo>
                  <a:pt x="89" y="172"/>
                </a:lnTo>
                <a:lnTo>
                  <a:pt x="0" y="172"/>
                </a:lnTo>
                <a:lnTo>
                  <a:pt x="4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5" name="Line 85"/>
          <p:cNvSpPr>
            <a:spLocks noChangeShapeType="1"/>
          </p:cNvSpPr>
          <p:nvPr/>
        </p:nvSpPr>
        <p:spPr bwMode="auto">
          <a:xfrm>
            <a:off x="2941638" y="2611438"/>
            <a:ext cx="27066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4879975" y="2371725"/>
            <a:ext cx="612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observers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365750" y="2690813"/>
            <a:ext cx="207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0..*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28" name="Freeform 88"/>
          <p:cNvSpPr>
            <a:spLocks/>
          </p:cNvSpPr>
          <p:nvPr/>
        </p:nvSpPr>
        <p:spPr bwMode="auto">
          <a:xfrm>
            <a:off x="5589588" y="2554288"/>
            <a:ext cx="58737" cy="114300"/>
          </a:xfrm>
          <a:custGeom>
            <a:avLst/>
            <a:gdLst>
              <a:gd name="T0" fmla="*/ 0 w 37"/>
              <a:gd name="T1" fmla="*/ 2147483646 h 72"/>
              <a:gd name="T2" fmla="*/ 2147483646 w 37"/>
              <a:gd name="T3" fmla="*/ 2147483646 h 72"/>
              <a:gd name="T4" fmla="*/ 0 w 37"/>
              <a:gd name="T5" fmla="*/ 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" h="72">
                <a:moveTo>
                  <a:pt x="0" y="72"/>
                </a:moveTo>
                <a:lnTo>
                  <a:pt x="3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9" name="Freeform 89"/>
          <p:cNvSpPr>
            <a:spLocks/>
          </p:cNvSpPr>
          <p:nvPr/>
        </p:nvSpPr>
        <p:spPr bwMode="auto">
          <a:xfrm>
            <a:off x="2941638" y="2565400"/>
            <a:ext cx="188912" cy="90488"/>
          </a:xfrm>
          <a:custGeom>
            <a:avLst/>
            <a:gdLst>
              <a:gd name="T0" fmla="*/ 2147483646 w 119"/>
              <a:gd name="T1" fmla="*/ 0 h 57"/>
              <a:gd name="T2" fmla="*/ 0 w 119"/>
              <a:gd name="T3" fmla="*/ 2147483646 h 57"/>
              <a:gd name="T4" fmla="*/ 2147483646 w 119"/>
              <a:gd name="T5" fmla="*/ 2147483646 h 57"/>
              <a:gd name="T6" fmla="*/ 2147483646 w 119"/>
              <a:gd name="T7" fmla="*/ 2147483646 h 57"/>
              <a:gd name="T8" fmla="*/ 2147483646 w 119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" h="57">
                <a:moveTo>
                  <a:pt x="59" y="0"/>
                </a:moveTo>
                <a:lnTo>
                  <a:pt x="0" y="29"/>
                </a:lnTo>
                <a:lnTo>
                  <a:pt x="59" y="57"/>
                </a:lnTo>
                <a:lnTo>
                  <a:pt x="119" y="29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0" name="Freeform 90"/>
          <p:cNvSpPr>
            <a:spLocks/>
          </p:cNvSpPr>
          <p:nvPr/>
        </p:nvSpPr>
        <p:spPr bwMode="auto">
          <a:xfrm>
            <a:off x="2941638" y="2565400"/>
            <a:ext cx="188912" cy="90488"/>
          </a:xfrm>
          <a:custGeom>
            <a:avLst/>
            <a:gdLst>
              <a:gd name="T0" fmla="*/ 0 w 119"/>
              <a:gd name="T1" fmla="*/ 2147483646 h 57"/>
              <a:gd name="T2" fmla="*/ 2147483646 w 119"/>
              <a:gd name="T3" fmla="*/ 0 h 57"/>
              <a:gd name="T4" fmla="*/ 2147483646 w 119"/>
              <a:gd name="T5" fmla="*/ 2147483646 h 57"/>
              <a:gd name="T6" fmla="*/ 2147483646 w 119"/>
              <a:gd name="T7" fmla="*/ 2147483646 h 57"/>
              <a:gd name="T8" fmla="*/ 0 w 119"/>
              <a:gd name="T9" fmla="*/ 214748364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" h="57">
                <a:moveTo>
                  <a:pt x="0" y="29"/>
                </a:moveTo>
                <a:lnTo>
                  <a:pt x="59" y="0"/>
                </a:lnTo>
                <a:lnTo>
                  <a:pt x="119" y="29"/>
                </a:lnTo>
                <a:lnTo>
                  <a:pt x="59" y="57"/>
                </a:lnTo>
                <a:lnTo>
                  <a:pt x="0" y="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1" name="Line 91"/>
          <p:cNvSpPr>
            <a:spLocks noChangeShapeType="1"/>
          </p:cNvSpPr>
          <p:nvPr/>
        </p:nvSpPr>
        <p:spPr bwMode="auto">
          <a:xfrm flipH="1">
            <a:off x="2976563" y="4546600"/>
            <a:ext cx="23415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3059113" y="4306888"/>
            <a:ext cx="4810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34" charset="-127"/>
              </a:rPr>
              <a:t> subject</a:t>
            </a:r>
            <a:endParaRPr lang="en-US" altLang="ko-KR" sz="2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7133" name="Freeform 93"/>
          <p:cNvSpPr>
            <a:spLocks/>
          </p:cNvSpPr>
          <p:nvPr/>
        </p:nvSpPr>
        <p:spPr bwMode="auto">
          <a:xfrm>
            <a:off x="2976563" y="4489450"/>
            <a:ext cx="58737" cy="114300"/>
          </a:xfrm>
          <a:custGeom>
            <a:avLst/>
            <a:gdLst>
              <a:gd name="T0" fmla="*/ 2147483646 w 37"/>
              <a:gd name="T1" fmla="*/ 0 h 72"/>
              <a:gd name="T2" fmla="*/ 0 w 37"/>
              <a:gd name="T3" fmla="*/ 2147483646 h 72"/>
              <a:gd name="T4" fmla="*/ 2147483646 w 37"/>
              <a:gd name="T5" fmla="*/ 2147483646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" h="72">
                <a:moveTo>
                  <a:pt x="37" y="0"/>
                </a:moveTo>
                <a:lnTo>
                  <a:pt x="0" y="36"/>
                </a:lnTo>
                <a:lnTo>
                  <a:pt x="37" y="7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4" name="Line 94"/>
          <p:cNvSpPr>
            <a:spLocks noChangeShapeType="1"/>
          </p:cNvSpPr>
          <p:nvPr/>
        </p:nvSpPr>
        <p:spPr bwMode="auto">
          <a:xfrm>
            <a:off x="2608263" y="3028950"/>
            <a:ext cx="609600" cy="581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5" name="Line 95"/>
          <p:cNvSpPr>
            <a:spLocks noChangeShapeType="1"/>
          </p:cNvSpPr>
          <p:nvPr/>
        </p:nvSpPr>
        <p:spPr bwMode="auto">
          <a:xfrm flipV="1">
            <a:off x="6542088" y="3819525"/>
            <a:ext cx="1276350" cy="904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88" name="Text Box 96"/>
          <p:cNvSpPr txBox="1">
            <a:spLocks noChangeArrowheads="1"/>
          </p:cNvSpPr>
          <p:nvPr/>
        </p:nvSpPr>
        <p:spPr bwMode="auto">
          <a:xfrm>
            <a:off x="1668463" y="5370513"/>
            <a:ext cx="6286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ConcreteObserver</a:t>
            </a:r>
            <a:r>
              <a:rPr lang="en-US" altLang="ko-KR" sz="1800" b="1" dirty="0">
                <a:solidFill>
                  <a:srgbClr val="0070C0"/>
                </a:solidFill>
                <a:ea typeface="굴림" panose="020B0600000101010101" pitchFamily="34" charset="-127"/>
              </a:rPr>
              <a:t> may depend on </a:t>
            </a:r>
            <a:r>
              <a:rPr lang="en-US" altLang="ko-KR" sz="1800" b="1" dirty="0" err="1">
                <a:solidFill>
                  <a:srgbClr val="0070C0"/>
                </a:solidFill>
                <a:ea typeface="굴림" panose="020B0600000101010101" pitchFamily="34" charset="-127"/>
              </a:rPr>
              <a:t>ConcreteSubject</a:t>
            </a:r>
            <a:r>
              <a:rPr lang="en-US" altLang="ko-KR" sz="1800" b="1" dirty="0">
                <a:solidFill>
                  <a:srgbClr val="0070C0"/>
                </a:solidFill>
                <a:ea typeface="굴림" panose="020B0600000101010101" pitchFamily="34" charset="-127"/>
              </a:rPr>
              <a:t>,</a:t>
            </a:r>
          </a:p>
        </p:txBody>
      </p:sp>
      <p:sp>
        <p:nvSpPr>
          <p:cNvPr id="315489" name="Text Box 97"/>
          <p:cNvSpPr txBox="1">
            <a:spLocks noChangeArrowheads="1"/>
          </p:cNvSpPr>
          <p:nvPr/>
        </p:nvSpPr>
        <p:spPr bwMode="auto">
          <a:xfrm>
            <a:off x="1670050" y="5638800"/>
            <a:ext cx="628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FF3300"/>
                </a:solidFill>
                <a:ea typeface="굴림" panose="020B0600000101010101" pitchFamily="34" charset="-127"/>
              </a:rPr>
              <a:t>but not the other way around!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DD0A58-E889-4C5F-B2DF-A0F3DB723DE8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4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88" grpId="0"/>
      <p:bldP spid="3154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Participants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1131" y="1827213"/>
            <a:ext cx="7631332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1900" dirty="0" smtClean="0"/>
              <a:t>Subject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Knows its observers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Provides interface for attaching and detaching observers</a:t>
            </a:r>
          </a:p>
          <a:p>
            <a:pPr>
              <a:lnSpc>
                <a:spcPct val="90000"/>
              </a:lnSpc>
            </a:pPr>
            <a:r>
              <a:rPr lang="en-GB" altLang="en-US" sz="1900" dirty="0" smtClean="0"/>
              <a:t>Observer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Defines an updating interface</a:t>
            </a:r>
          </a:p>
          <a:p>
            <a:pPr>
              <a:lnSpc>
                <a:spcPct val="90000"/>
              </a:lnSpc>
            </a:pPr>
            <a:r>
              <a:rPr lang="en-GB" altLang="en-US" sz="1900" dirty="0" err="1" smtClean="0"/>
              <a:t>ConcreteSubject</a:t>
            </a:r>
            <a:endParaRPr lang="en-GB" altLang="en-US" sz="1900" dirty="0" smtClean="0"/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Stores state of interest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Sends notification to observers on state change</a:t>
            </a:r>
          </a:p>
          <a:p>
            <a:pPr>
              <a:lnSpc>
                <a:spcPct val="90000"/>
              </a:lnSpc>
            </a:pPr>
            <a:r>
              <a:rPr lang="en-GB" altLang="en-US" sz="1900" dirty="0" err="1" smtClean="0"/>
              <a:t>ConcreteObserver</a:t>
            </a:r>
            <a:endParaRPr lang="en-GB" altLang="en-US" sz="1900" dirty="0" smtClean="0"/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Maintains a reference to a concrete subject.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Stores state that should stay consistent with the subject’s.</a:t>
            </a:r>
          </a:p>
          <a:p>
            <a:pPr lvl="1">
              <a:lnSpc>
                <a:spcPct val="90000"/>
              </a:lnSpc>
            </a:pPr>
            <a:r>
              <a:rPr lang="en-GB" altLang="en-US" sz="1700" dirty="0" smtClean="0"/>
              <a:t>Implements the updating interface to keep its state </a:t>
            </a:r>
            <a:r>
              <a:rPr lang="en-GB" altLang="en-US" sz="1700" dirty="0" err="1" smtClean="0"/>
              <a:t>consitent</a:t>
            </a:r>
            <a:r>
              <a:rPr lang="en-GB" altLang="en-US" sz="1700" dirty="0" smtClean="0"/>
              <a:t> with the subject’s.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DD0A58-E889-4C5F-B2DF-A0F3DB723DE8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0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4191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Collaborations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1558925" y="1816100"/>
            <a:ext cx="5622925" cy="4321175"/>
            <a:chOff x="982" y="1270"/>
            <a:chExt cx="3542" cy="2722"/>
          </a:xfrm>
        </p:grpSpPr>
        <p:grpSp>
          <p:nvGrpSpPr>
            <p:cNvPr id="90117" name="Group 4"/>
            <p:cNvGrpSpPr>
              <a:grpSpLocks/>
            </p:cNvGrpSpPr>
            <p:nvPr/>
          </p:nvGrpSpPr>
          <p:grpSpPr bwMode="auto">
            <a:xfrm>
              <a:off x="3456" y="1270"/>
              <a:ext cx="1068" cy="459"/>
              <a:chOff x="458" y="940"/>
              <a:chExt cx="917" cy="459"/>
            </a:xfrm>
          </p:grpSpPr>
          <p:grpSp>
            <p:nvGrpSpPr>
              <p:cNvPr id="90327" name="Group 5"/>
              <p:cNvGrpSpPr>
                <a:grpSpLocks/>
              </p:cNvGrpSpPr>
              <p:nvPr/>
            </p:nvGrpSpPr>
            <p:grpSpPr bwMode="auto">
              <a:xfrm>
                <a:off x="459" y="940"/>
                <a:ext cx="916" cy="459"/>
                <a:chOff x="2349" y="1126"/>
                <a:chExt cx="562" cy="477"/>
              </a:xfrm>
            </p:grpSpPr>
            <p:sp>
              <p:nvSpPr>
                <p:cNvPr id="90330" name="Rectangle 6"/>
                <p:cNvSpPr>
                  <a:spLocks noChangeArrowheads="1"/>
                </p:cNvSpPr>
                <p:nvPr/>
              </p:nvSpPr>
              <p:spPr bwMode="auto">
                <a:xfrm>
                  <a:off x="2364" y="1140"/>
                  <a:ext cx="547" cy="46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31" name="Rectangle 7"/>
                <p:cNvSpPr>
                  <a:spLocks noChangeArrowheads="1"/>
                </p:cNvSpPr>
                <p:nvPr/>
              </p:nvSpPr>
              <p:spPr bwMode="auto">
                <a:xfrm>
                  <a:off x="2359" y="1135"/>
                  <a:ext cx="547" cy="46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32" name="Rectangle 8"/>
                <p:cNvSpPr>
                  <a:spLocks noChangeArrowheads="1"/>
                </p:cNvSpPr>
                <p:nvPr/>
              </p:nvSpPr>
              <p:spPr bwMode="auto">
                <a:xfrm>
                  <a:off x="2354" y="1130"/>
                  <a:ext cx="547" cy="464"/>
                </a:xfrm>
                <a:prstGeom prst="rect">
                  <a:avLst/>
                </a:pr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33" name="Rectangle 9"/>
                <p:cNvSpPr>
                  <a:spLocks noChangeArrowheads="1"/>
                </p:cNvSpPr>
                <p:nvPr/>
              </p:nvSpPr>
              <p:spPr bwMode="auto">
                <a:xfrm>
                  <a:off x="2349" y="1126"/>
                  <a:ext cx="547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34" name="Freeform 10"/>
                <p:cNvSpPr>
                  <a:spLocks/>
                </p:cNvSpPr>
                <p:nvPr/>
              </p:nvSpPr>
              <p:spPr bwMode="auto">
                <a:xfrm>
                  <a:off x="2349" y="1126"/>
                  <a:ext cx="542" cy="458"/>
                </a:xfrm>
                <a:custGeom>
                  <a:avLst/>
                  <a:gdLst>
                    <a:gd name="T0" fmla="*/ 0 w 542"/>
                    <a:gd name="T1" fmla="*/ 0 h 458"/>
                    <a:gd name="T2" fmla="*/ 542 w 542"/>
                    <a:gd name="T3" fmla="*/ 0 h 458"/>
                    <a:gd name="T4" fmla="*/ 542 w 542"/>
                    <a:gd name="T5" fmla="*/ 458 h 458"/>
                    <a:gd name="T6" fmla="*/ 0 w 542"/>
                    <a:gd name="T7" fmla="*/ 458 h 458"/>
                    <a:gd name="T8" fmla="*/ 0 w 542"/>
                    <a:gd name="T9" fmla="*/ 0 h 458"/>
                    <a:gd name="T10" fmla="*/ 0 w 542"/>
                    <a:gd name="T11" fmla="*/ 0 h 4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2" h="458">
                      <a:moveTo>
                        <a:pt x="0" y="0"/>
                      </a:moveTo>
                      <a:lnTo>
                        <a:pt x="542" y="0"/>
                      </a:lnTo>
                      <a:lnTo>
                        <a:pt x="542" y="458"/>
                      </a:lnTo>
                      <a:lnTo>
                        <a:pt x="0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328" name="Rectangle 11"/>
              <p:cNvSpPr>
                <a:spLocks noChangeArrowheads="1"/>
              </p:cNvSpPr>
              <p:nvPr/>
            </p:nvSpPr>
            <p:spPr bwMode="auto">
              <a:xfrm>
                <a:off x="480" y="994"/>
                <a:ext cx="8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o2 : ConcreteObserver</a:t>
                </a:r>
                <a:endParaRPr lang="en-US" altLang="ko-KR" sz="1200" b="1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90329" name="Line 12"/>
              <p:cNvSpPr>
                <a:spLocks noChangeShapeType="1"/>
              </p:cNvSpPr>
              <p:nvPr/>
            </p:nvSpPr>
            <p:spPr bwMode="auto">
              <a:xfrm>
                <a:off x="458" y="1138"/>
                <a:ext cx="88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18" name="Line 13"/>
            <p:cNvSpPr>
              <a:spLocks noChangeShapeType="1"/>
            </p:cNvSpPr>
            <p:nvPr/>
          </p:nvSpPr>
          <p:spPr bwMode="auto">
            <a:xfrm flipH="1">
              <a:off x="1601" y="1900"/>
              <a:ext cx="109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19" name="Rectangle 14"/>
            <p:cNvSpPr>
              <a:spLocks noChangeArrowheads="1"/>
            </p:cNvSpPr>
            <p:nvPr/>
          </p:nvSpPr>
          <p:spPr bwMode="auto">
            <a:xfrm>
              <a:off x="2189" y="1922"/>
              <a:ext cx="4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attach(o1)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20" name="Line 15"/>
            <p:cNvSpPr>
              <a:spLocks noChangeShapeType="1"/>
            </p:cNvSpPr>
            <p:nvPr/>
          </p:nvSpPr>
          <p:spPr bwMode="auto">
            <a:xfrm flipH="1" flipV="1">
              <a:off x="1613" y="2162"/>
              <a:ext cx="2361" cy="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1" name="Rectangle 16"/>
            <p:cNvSpPr>
              <a:spLocks noChangeArrowheads="1"/>
            </p:cNvSpPr>
            <p:nvPr/>
          </p:nvSpPr>
          <p:spPr bwMode="auto">
            <a:xfrm>
              <a:off x="3385" y="2191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attch(o2)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22" name="Line 17"/>
            <p:cNvSpPr>
              <a:spLocks noChangeShapeType="1"/>
            </p:cNvSpPr>
            <p:nvPr/>
          </p:nvSpPr>
          <p:spPr bwMode="auto">
            <a:xfrm flipH="1">
              <a:off x="1595" y="2395"/>
              <a:ext cx="109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Rectangle 18"/>
            <p:cNvSpPr>
              <a:spLocks noChangeArrowheads="1"/>
            </p:cNvSpPr>
            <p:nvPr/>
          </p:nvSpPr>
          <p:spPr bwMode="auto">
            <a:xfrm>
              <a:off x="2200" y="2243"/>
              <a:ext cx="4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setState()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24" name="Rectangle 19"/>
            <p:cNvSpPr>
              <a:spLocks noChangeArrowheads="1"/>
            </p:cNvSpPr>
            <p:nvPr/>
          </p:nvSpPr>
          <p:spPr bwMode="auto">
            <a:xfrm>
              <a:off x="1795" y="2454"/>
              <a:ext cx="6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notifyChange()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25" name="Line 20"/>
            <p:cNvSpPr>
              <a:spLocks noChangeShapeType="1"/>
            </p:cNvSpPr>
            <p:nvPr/>
          </p:nvSpPr>
          <p:spPr bwMode="auto">
            <a:xfrm>
              <a:off x="1544" y="2642"/>
              <a:ext cx="107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Rectangle 21"/>
            <p:cNvSpPr>
              <a:spLocks noChangeArrowheads="1"/>
            </p:cNvSpPr>
            <p:nvPr/>
          </p:nvSpPr>
          <p:spPr bwMode="auto">
            <a:xfrm>
              <a:off x="1712" y="2652"/>
              <a:ext cx="3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update()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27" name="Line 22"/>
            <p:cNvSpPr>
              <a:spLocks noChangeShapeType="1"/>
            </p:cNvSpPr>
            <p:nvPr/>
          </p:nvSpPr>
          <p:spPr bwMode="auto">
            <a:xfrm>
              <a:off x="2736" y="1705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23"/>
            <p:cNvSpPr>
              <a:spLocks noChangeShapeType="1"/>
            </p:cNvSpPr>
            <p:nvPr/>
          </p:nvSpPr>
          <p:spPr bwMode="auto">
            <a:xfrm>
              <a:off x="2736" y="180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24"/>
            <p:cNvSpPr>
              <a:spLocks noChangeShapeType="1"/>
            </p:cNvSpPr>
            <p:nvPr/>
          </p:nvSpPr>
          <p:spPr bwMode="auto">
            <a:xfrm>
              <a:off x="2736" y="1896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25"/>
            <p:cNvSpPr>
              <a:spLocks noChangeShapeType="1"/>
            </p:cNvSpPr>
            <p:nvPr/>
          </p:nvSpPr>
          <p:spPr bwMode="auto">
            <a:xfrm>
              <a:off x="2736" y="199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26"/>
            <p:cNvSpPr>
              <a:spLocks noChangeShapeType="1"/>
            </p:cNvSpPr>
            <p:nvPr/>
          </p:nvSpPr>
          <p:spPr bwMode="auto">
            <a:xfrm>
              <a:off x="2736" y="208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27"/>
            <p:cNvSpPr>
              <a:spLocks noChangeShapeType="1"/>
            </p:cNvSpPr>
            <p:nvPr/>
          </p:nvSpPr>
          <p:spPr bwMode="auto">
            <a:xfrm>
              <a:off x="2736" y="212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28"/>
            <p:cNvSpPr>
              <a:spLocks noChangeShapeType="1"/>
            </p:cNvSpPr>
            <p:nvPr/>
          </p:nvSpPr>
          <p:spPr bwMode="auto">
            <a:xfrm>
              <a:off x="2736" y="222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29"/>
            <p:cNvSpPr>
              <a:spLocks noChangeShapeType="1"/>
            </p:cNvSpPr>
            <p:nvPr/>
          </p:nvSpPr>
          <p:spPr bwMode="auto">
            <a:xfrm>
              <a:off x="2736" y="231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30"/>
            <p:cNvSpPr>
              <a:spLocks noChangeShapeType="1"/>
            </p:cNvSpPr>
            <p:nvPr/>
          </p:nvSpPr>
          <p:spPr bwMode="auto">
            <a:xfrm>
              <a:off x="2736" y="241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31"/>
            <p:cNvSpPr>
              <a:spLocks noChangeShapeType="1"/>
            </p:cNvSpPr>
            <p:nvPr/>
          </p:nvSpPr>
          <p:spPr bwMode="auto">
            <a:xfrm>
              <a:off x="2736" y="251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32"/>
            <p:cNvSpPr>
              <a:spLocks noChangeShapeType="1"/>
            </p:cNvSpPr>
            <p:nvPr/>
          </p:nvSpPr>
          <p:spPr bwMode="auto">
            <a:xfrm>
              <a:off x="2736" y="270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Line 33"/>
            <p:cNvSpPr>
              <a:spLocks noChangeShapeType="1"/>
            </p:cNvSpPr>
            <p:nvPr/>
          </p:nvSpPr>
          <p:spPr bwMode="auto">
            <a:xfrm>
              <a:off x="2736" y="279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Line 34"/>
            <p:cNvSpPr>
              <a:spLocks noChangeShapeType="1"/>
            </p:cNvSpPr>
            <p:nvPr/>
          </p:nvSpPr>
          <p:spPr bwMode="auto">
            <a:xfrm>
              <a:off x="2736" y="289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Line 35"/>
            <p:cNvSpPr>
              <a:spLocks noChangeShapeType="1"/>
            </p:cNvSpPr>
            <p:nvPr/>
          </p:nvSpPr>
          <p:spPr bwMode="auto">
            <a:xfrm>
              <a:off x="2736" y="298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Line 36"/>
            <p:cNvSpPr>
              <a:spLocks noChangeShapeType="1"/>
            </p:cNvSpPr>
            <p:nvPr/>
          </p:nvSpPr>
          <p:spPr bwMode="auto">
            <a:xfrm>
              <a:off x="2736" y="308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2" name="Line 37"/>
            <p:cNvSpPr>
              <a:spLocks noChangeShapeType="1"/>
            </p:cNvSpPr>
            <p:nvPr/>
          </p:nvSpPr>
          <p:spPr bwMode="auto">
            <a:xfrm>
              <a:off x="2736" y="317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Line 38"/>
            <p:cNvSpPr>
              <a:spLocks noChangeShapeType="1"/>
            </p:cNvSpPr>
            <p:nvPr/>
          </p:nvSpPr>
          <p:spPr bwMode="auto">
            <a:xfrm>
              <a:off x="2736" y="327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Line 39"/>
            <p:cNvSpPr>
              <a:spLocks noChangeShapeType="1"/>
            </p:cNvSpPr>
            <p:nvPr/>
          </p:nvSpPr>
          <p:spPr bwMode="auto">
            <a:xfrm>
              <a:off x="2736" y="331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Line 40"/>
            <p:cNvSpPr>
              <a:spLocks noChangeShapeType="1"/>
            </p:cNvSpPr>
            <p:nvPr/>
          </p:nvSpPr>
          <p:spPr bwMode="auto">
            <a:xfrm>
              <a:off x="2736" y="340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6" name="Line 41"/>
            <p:cNvSpPr>
              <a:spLocks noChangeShapeType="1"/>
            </p:cNvSpPr>
            <p:nvPr/>
          </p:nvSpPr>
          <p:spPr bwMode="auto">
            <a:xfrm>
              <a:off x="2736" y="350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7" name="Line 42"/>
            <p:cNvSpPr>
              <a:spLocks noChangeShapeType="1"/>
            </p:cNvSpPr>
            <p:nvPr/>
          </p:nvSpPr>
          <p:spPr bwMode="auto">
            <a:xfrm>
              <a:off x="2736" y="3597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8" name="Line 43"/>
            <p:cNvSpPr>
              <a:spLocks noChangeShapeType="1"/>
            </p:cNvSpPr>
            <p:nvPr/>
          </p:nvSpPr>
          <p:spPr bwMode="auto">
            <a:xfrm>
              <a:off x="2736" y="365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Line 44"/>
            <p:cNvSpPr>
              <a:spLocks noChangeShapeType="1"/>
            </p:cNvSpPr>
            <p:nvPr/>
          </p:nvSpPr>
          <p:spPr bwMode="auto">
            <a:xfrm>
              <a:off x="2736" y="3746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45"/>
            <p:cNvSpPr>
              <a:spLocks noChangeShapeType="1"/>
            </p:cNvSpPr>
            <p:nvPr/>
          </p:nvSpPr>
          <p:spPr bwMode="auto">
            <a:xfrm>
              <a:off x="2736" y="384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Rectangle 46"/>
            <p:cNvSpPr>
              <a:spLocks noChangeArrowheads="1"/>
            </p:cNvSpPr>
            <p:nvPr/>
          </p:nvSpPr>
          <p:spPr bwMode="auto">
            <a:xfrm>
              <a:off x="2711" y="1800"/>
              <a:ext cx="64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2" name="Rectangle 47"/>
            <p:cNvSpPr>
              <a:spLocks noChangeArrowheads="1"/>
            </p:cNvSpPr>
            <p:nvPr/>
          </p:nvSpPr>
          <p:spPr bwMode="auto">
            <a:xfrm>
              <a:off x="2706" y="1795"/>
              <a:ext cx="64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3" name="Rectangle 48"/>
            <p:cNvSpPr>
              <a:spLocks noChangeArrowheads="1"/>
            </p:cNvSpPr>
            <p:nvPr/>
          </p:nvSpPr>
          <p:spPr bwMode="auto">
            <a:xfrm>
              <a:off x="2701" y="1791"/>
              <a:ext cx="64" cy="17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4" name="Rectangle 49"/>
            <p:cNvSpPr>
              <a:spLocks noChangeArrowheads="1"/>
            </p:cNvSpPr>
            <p:nvPr/>
          </p:nvSpPr>
          <p:spPr bwMode="auto">
            <a:xfrm>
              <a:off x="2696" y="1786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5" name="Freeform 50"/>
            <p:cNvSpPr>
              <a:spLocks/>
            </p:cNvSpPr>
            <p:nvPr/>
          </p:nvSpPr>
          <p:spPr bwMode="auto">
            <a:xfrm>
              <a:off x="2696" y="1786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Rectangle 51"/>
            <p:cNvSpPr>
              <a:spLocks noChangeArrowheads="1"/>
            </p:cNvSpPr>
            <p:nvPr/>
          </p:nvSpPr>
          <p:spPr bwMode="auto">
            <a:xfrm>
              <a:off x="2711" y="2295"/>
              <a:ext cx="64" cy="107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7" name="Rectangle 52"/>
            <p:cNvSpPr>
              <a:spLocks noChangeArrowheads="1"/>
            </p:cNvSpPr>
            <p:nvPr/>
          </p:nvSpPr>
          <p:spPr bwMode="auto">
            <a:xfrm>
              <a:off x="2706" y="2291"/>
              <a:ext cx="64" cy="106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8" name="Rectangle 53"/>
            <p:cNvSpPr>
              <a:spLocks noChangeArrowheads="1"/>
            </p:cNvSpPr>
            <p:nvPr/>
          </p:nvSpPr>
          <p:spPr bwMode="auto">
            <a:xfrm>
              <a:off x="2701" y="2286"/>
              <a:ext cx="64" cy="107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59" name="Rectangle 54"/>
            <p:cNvSpPr>
              <a:spLocks noChangeArrowheads="1"/>
            </p:cNvSpPr>
            <p:nvPr/>
          </p:nvSpPr>
          <p:spPr bwMode="auto">
            <a:xfrm>
              <a:off x="2702" y="2293"/>
              <a:ext cx="64" cy="10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0" name="Freeform 55"/>
            <p:cNvSpPr>
              <a:spLocks/>
            </p:cNvSpPr>
            <p:nvPr/>
          </p:nvSpPr>
          <p:spPr bwMode="auto">
            <a:xfrm>
              <a:off x="2696" y="2281"/>
              <a:ext cx="59" cy="1065"/>
            </a:xfrm>
            <a:custGeom>
              <a:avLst/>
              <a:gdLst>
                <a:gd name="T0" fmla="*/ 0 w 59"/>
                <a:gd name="T1" fmla="*/ 0 h 1065"/>
                <a:gd name="T2" fmla="*/ 59 w 59"/>
                <a:gd name="T3" fmla="*/ 0 h 1065"/>
                <a:gd name="T4" fmla="*/ 59 w 59"/>
                <a:gd name="T5" fmla="*/ 1065 h 1065"/>
                <a:gd name="T6" fmla="*/ 0 w 59"/>
                <a:gd name="T7" fmla="*/ 1065 h 1065"/>
                <a:gd name="T8" fmla="*/ 0 w 59"/>
                <a:gd name="T9" fmla="*/ 0 h 1065"/>
                <a:gd name="T10" fmla="*/ 0 w 59"/>
                <a:gd name="T11" fmla="*/ 0 h 10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065">
                  <a:moveTo>
                    <a:pt x="0" y="0"/>
                  </a:moveTo>
                  <a:lnTo>
                    <a:pt x="59" y="0"/>
                  </a:lnTo>
                  <a:lnTo>
                    <a:pt x="59" y="1065"/>
                  </a:lnTo>
                  <a:lnTo>
                    <a:pt x="0" y="106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Rectangle 56"/>
            <p:cNvSpPr>
              <a:spLocks noChangeArrowheads="1"/>
            </p:cNvSpPr>
            <p:nvPr/>
          </p:nvSpPr>
          <p:spPr bwMode="auto">
            <a:xfrm>
              <a:off x="2711" y="2572"/>
              <a:ext cx="64" cy="29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2" name="Rectangle 57"/>
            <p:cNvSpPr>
              <a:spLocks noChangeArrowheads="1"/>
            </p:cNvSpPr>
            <p:nvPr/>
          </p:nvSpPr>
          <p:spPr bwMode="auto">
            <a:xfrm>
              <a:off x="2701" y="2575"/>
              <a:ext cx="64" cy="29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3" name="Rectangle 58"/>
            <p:cNvSpPr>
              <a:spLocks noChangeArrowheads="1"/>
            </p:cNvSpPr>
            <p:nvPr/>
          </p:nvSpPr>
          <p:spPr bwMode="auto">
            <a:xfrm>
              <a:off x="2696" y="2576"/>
              <a:ext cx="58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4" name="Freeform 59"/>
            <p:cNvSpPr>
              <a:spLocks/>
            </p:cNvSpPr>
            <p:nvPr/>
          </p:nvSpPr>
          <p:spPr bwMode="auto">
            <a:xfrm>
              <a:off x="2696" y="2570"/>
              <a:ext cx="59" cy="291"/>
            </a:xfrm>
            <a:custGeom>
              <a:avLst/>
              <a:gdLst>
                <a:gd name="T0" fmla="*/ 0 w 59"/>
                <a:gd name="T1" fmla="*/ 0 h 291"/>
                <a:gd name="T2" fmla="*/ 59 w 59"/>
                <a:gd name="T3" fmla="*/ 0 h 291"/>
                <a:gd name="T4" fmla="*/ 59 w 59"/>
                <a:gd name="T5" fmla="*/ 291 h 291"/>
                <a:gd name="T6" fmla="*/ 0 w 59"/>
                <a:gd name="T7" fmla="*/ 291 h 291"/>
                <a:gd name="T8" fmla="*/ 0 w 59"/>
                <a:gd name="T9" fmla="*/ 0 h 291"/>
                <a:gd name="T10" fmla="*/ 0 w 59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291">
                  <a:moveTo>
                    <a:pt x="0" y="0"/>
                  </a:moveTo>
                  <a:lnTo>
                    <a:pt x="59" y="0"/>
                  </a:lnTo>
                  <a:lnTo>
                    <a:pt x="59" y="291"/>
                  </a:ln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Rectangle 60"/>
            <p:cNvSpPr>
              <a:spLocks noChangeArrowheads="1"/>
            </p:cNvSpPr>
            <p:nvPr/>
          </p:nvSpPr>
          <p:spPr bwMode="auto">
            <a:xfrm>
              <a:off x="2711" y="3362"/>
              <a:ext cx="64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6" name="Rectangle 61"/>
            <p:cNvSpPr>
              <a:spLocks noChangeArrowheads="1"/>
            </p:cNvSpPr>
            <p:nvPr/>
          </p:nvSpPr>
          <p:spPr bwMode="auto">
            <a:xfrm>
              <a:off x="2706" y="3358"/>
              <a:ext cx="64" cy="1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7" name="Rectangle 62"/>
            <p:cNvSpPr>
              <a:spLocks noChangeArrowheads="1"/>
            </p:cNvSpPr>
            <p:nvPr/>
          </p:nvSpPr>
          <p:spPr bwMode="auto">
            <a:xfrm>
              <a:off x="2701" y="3353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8" name="Rectangle 63"/>
            <p:cNvSpPr>
              <a:spLocks noChangeArrowheads="1"/>
            </p:cNvSpPr>
            <p:nvPr/>
          </p:nvSpPr>
          <p:spPr bwMode="auto">
            <a:xfrm>
              <a:off x="2696" y="3348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169" name="Freeform 64"/>
            <p:cNvSpPr>
              <a:spLocks/>
            </p:cNvSpPr>
            <p:nvPr/>
          </p:nvSpPr>
          <p:spPr bwMode="auto">
            <a:xfrm>
              <a:off x="2696" y="3348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70" name="Group 65"/>
            <p:cNvGrpSpPr>
              <a:grpSpLocks/>
            </p:cNvGrpSpPr>
            <p:nvPr/>
          </p:nvGrpSpPr>
          <p:grpSpPr bwMode="auto">
            <a:xfrm>
              <a:off x="2618" y="2623"/>
              <a:ext cx="84" cy="38"/>
              <a:chOff x="2510" y="2557"/>
              <a:chExt cx="84" cy="38"/>
            </a:xfrm>
          </p:grpSpPr>
          <p:sp>
            <p:nvSpPr>
              <p:cNvPr id="90325" name="Freeform 66"/>
              <p:cNvSpPr>
                <a:spLocks/>
              </p:cNvSpPr>
              <p:nvPr/>
            </p:nvSpPr>
            <p:spPr bwMode="auto">
              <a:xfrm>
                <a:off x="2510" y="2557"/>
                <a:ext cx="78" cy="38"/>
              </a:xfrm>
              <a:custGeom>
                <a:avLst/>
                <a:gdLst>
                  <a:gd name="T0" fmla="*/ 0 w 78"/>
                  <a:gd name="T1" fmla="*/ 0 h 38"/>
                  <a:gd name="T2" fmla="*/ 0 w 78"/>
                  <a:gd name="T3" fmla="*/ 38 h 38"/>
                  <a:gd name="T4" fmla="*/ 78 w 78"/>
                  <a:gd name="T5" fmla="*/ 19 h 38"/>
                  <a:gd name="T6" fmla="*/ 0 w 78"/>
                  <a:gd name="T7" fmla="*/ 0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0" y="0"/>
                    </a:moveTo>
                    <a:lnTo>
                      <a:pt x="0" y="38"/>
                    </a:lnTo>
                    <a:lnTo>
                      <a:pt x="78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26" name="Freeform 67"/>
              <p:cNvSpPr>
                <a:spLocks/>
              </p:cNvSpPr>
              <p:nvPr/>
            </p:nvSpPr>
            <p:spPr bwMode="auto">
              <a:xfrm>
                <a:off x="2516" y="2557"/>
                <a:ext cx="78" cy="38"/>
              </a:xfrm>
              <a:custGeom>
                <a:avLst/>
                <a:gdLst>
                  <a:gd name="T0" fmla="*/ 78 w 78"/>
                  <a:gd name="T1" fmla="*/ 19 h 38"/>
                  <a:gd name="T2" fmla="*/ 0 w 78"/>
                  <a:gd name="T3" fmla="*/ 38 h 38"/>
                  <a:gd name="T4" fmla="*/ 0 w 78"/>
                  <a:gd name="T5" fmla="*/ 0 h 38"/>
                  <a:gd name="T6" fmla="*/ 78 w 78"/>
                  <a:gd name="T7" fmla="*/ 19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78" y="19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78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71" name="Line 68"/>
            <p:cNvSpPr>
              <a:spLocks noChangeShapeType="1"/>
            </p:cNvSpPr>
            <p:nvPr/>
          </p:nvSpPr>
          <p:spPr bwMode="auto">
            <a:xfrm flipH="1">
              <a:off x="1595" y="2791"/>
              <a:ext cx="110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2" name="Rectangle 69"/>
            <p:cNvSpPr>
              <a:spLocks noChangeArrowheads="1"/>
            </p:cNvSpPr>
            <p:nvPr/>
          </p:nvSpPr>
          <p:spPr bwMode="auto">
            <a:xfrm>
              <a:off x="2194" y="2801"/>
              <a:ext cx="4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getState()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73" name="Line 70"/>
            <p:cNvSpPr>
              <a:spLocks noChangeShapeType="1"/>
            </p:cNvSpPr>
            <p:nvPr/>
          </p:nvSpPr>
          <p:spPr bwMode="auto">
            <a:xfrm>
              <a:off x="1556" y="2993"/>
              <a:ext cx="232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71"/>
            <p:cNvSpPr>
              <a:spLocks noChangeArrowheads="1"/>
            </p:cNvSpPr>
            <p:nvPr/>
          </p:nvSpPr>
          <p:spPr bwMode="auto">
            <a:xfrm>
              <a:off x="1726" y="3018"/>
              <a:ext cx="3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update()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175" name="Line 72"/>
            <p:cNvSpPr>
              <a:spLocks noChangeShapeType="1"/>
            </p:cNvSpPr>
            <p:nvPr/>
          </p:nvSpPr>
          <p:spPr bwMode="auto">
            <a:xfrm>
              <a:off x="3995" y="1717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6" name="Line 73"/>
            <p:cNvSpPr>
              <a:spLocks noChangeShapeType="1"/>
            </p:cNvSpPr>
            <p:nvPr/>
          </p:nvSpPr>
          <p:spPr bwMode="auto">
            <a:xfrm>
              <a:off x="3995" y="181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Line 74"/>
            <p:cNvSpPr>
              <a:spLocks noChangeShapeType="1"/>
            </p:cNvSpPr>
            <p:nvPr/>
          </p:nvSpPr>
          <p:spPr bwMode="auto">
            <a:xfrm>
              <a:off x="3995" y="190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8" name="Line 75"/>
            <p:cNvSpPr>
              <a:spLocks noChangeShapeType="1"/>
            </p:cNvSpPr>
            <p:nvPr/>
          </p:nvSpPr>
          <p:spPr bwMode="auto">
            <a:xfrm>
              <a:off x="3995" y="200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Line 76"/>
            <p:cNvSpPr>
              <a:spLocks noChangeShapeType="1"/>
            </p:cNvSpPr>
            <p:nvPr/>
          </p:nvSpPr>
          <p:spPr bwMode="auto">
            <a:xfrm>
              <a:off x="3995" y="209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0" name="Line 77"/>
            <p:cNvSpPr>
              <a:spLocks noChangeShapeType="1"/>
            </p:cNvSpPr>
            <p:nvPr/>
          </p:nvSpPr>
          <p:spPr bwMode="auto">
            <a:xfrm>
              <a:off x="3995" y="214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1" name="Line 78"/>
            <p:cNvSpPr>
              <a:spLocks noChangeShapeType="1"/>
            </p:cNvSpPr>
            <p:nvPr/>
          </p:nvSpPr>
          <p:spPr bwMode="auto">
            <a:xfrm>
              <a:off x="3995" y="2236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2" name="Line 79"/>
            <p:cNvSpPr>
              <a:spLocks noChangeShapeType="1"/>
            </p:cNvSpPr>
            <p:nvPr/>
          </p:nvSpPr>
          <p:spPr bwMode="auto">
            <a:xfrm>
              <a:off x="3995" y="233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Line 80"/>
            <p:cNvSpPr>
              <a:spLocks noChangeShapeType="1"/>
            </p:cNvSpPr>
            <p:nvPr/>
          </p:nvSpPr>
          <p:spPr bwMode="auto">
            <a:xfrm>
              <a:off x="3995" y="242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4" name="Line 81"/>
            <p:cNvSpPr>
              <a:spLocks noChangeShapeType="1"/>
            </p:cNvSpPr>
            <p:nvPr/>
          </p:nvSpPr>
          <p:spPr bwMode="auto">
            <a:xfrm>
              <a:off x="3995" y="252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5" name="Line 82"/>
            <p:cNvSpPr>
              <a:spLocks noChangeShapeType="1"/>
            </p:cNvSpPr>
            <p:nvPr/>
          </p:nvSpPr>
          <p:spPr bwMode="auto">
            <a:xfrm>
              <a:off x="3995" y="261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6" name="Line 83"/>
            <p:cNvSpPr>
              <a:spLocks noChangeShapeType="1"/>
            </p:cNvSpPr>
            <p:nvPr/>
          </p:nvSpPr>
          <p:spPr bwMode="auto">
            <a:xfrm>
              <a:off x="3995" y="271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Line 84"/>
            <p:cNvSpPr>
              <a:spLocks noChangeShapeType="1"/>
            </p:cNvSpPr>
            <p:nvPr/>
          </p:nvSpPr>
          <p:spPr bwMode="auto">
            <a:xfrm>
              <a:off x="3995" y="280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Line 85"/>
            <p:cNvSpPr>
              <a:spLocks noChangeShapeType="1"/>
            </p:cNvSpPr>
            <p:nvPr/>
          </p:nvSpPr>
          <p:spPr bwMode="auto">
            <a:xfrm>
              <a:off x="3995" y="290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Line 86"/>
            <p:cNvSpPr>
              <a:spLocks noChangeShapeType="1"/>
            </p:cNvSpPr>
            <p:nvPr/>
          </p:nvSpPr>
          <p:spPr bwMode="auto">
            <a:xfrm>
              <a:off x="3995" y="300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Line 87"/>
            <p:cNvSpPr>
              <a:spLocks noChangeShapeType="1"/>
            </p:cNvSpPr>
            <p:nvPr/>
          </p:nvSpPr>
          <p:spPr bwMode="auto">
            <a:xfrm>
              <a:off x="3995" y="309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Line 88"/>
            <p:cNvSpPr>
              <a:spLocks noChangeShapeType="1"/>
            </p:cNvSpPr>
            <p:nvPr/>
          </p:nvSpPr>
          <p:spPr bwMode="auto">
            <a:xfrm>
              <a:off x="3995" y="319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Line 89"/>
            <p:cNvSpPr>
              <a:spLocks noChangeShapeType="1"/>
            </p:cNvSpPr>
            <p:nvPr/>
          </p:nvSpPr>
          <p:spPr bwMode="auto">
            <a:xfrm>
              <a:off x="3995" y="3286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Line 90"/>
            <p:cNvSpPr>
              <a:spLocks noChangeShapeType="1"/>
            </p:cNvSpPr>
            <p:nvPr/>
          </p:nvSpPr>
          <p:spPr bwMode="auto">
            <a:xfrm>
              <a:off x="3995" y="338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4" name="Line 91"/>
            <p:cNvSpPr>
              <a:spLocks noChangeShapeType="1"/>
            </p:cNvSpPr>
            <p:nvPr/>
          </p:nvSpPr>
          <p:spPr bwMode="auto">
            <a:xfrm>
              <a:off x="3995" y="347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Line 92"/>
            <p:cNvSpPr>
              <a:spLocks noChangeShapeType="1"/>
            </p:cNvSpPr>
            <p:nvPr/>
          </p:nvSpPr>
          <p:spPr bwMode="auto">
            <a:xfrm>
              <a:off x="3995" y="357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Line 93"/>
            <p:cNvSpPr>
              <a:spLocks noChangeShapeType="1"/>
            </p:cNvSpPr>
            <p:nvPr/>
          </p:nvSpPr>
          <p:spPr bwMode="auto">
            <a:xfrm>
              <a:off x="3995" y="3591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Line 94"/>
            <p:cNvSpPr>
              <a:spLocks noChangeShapeType="1"/>
            </p:cNvSpPr>
            <p:nvPr/>
          </p:nvSpPr>
          <p:spPr bwMode="auto">
            <a:xfrm>
              <a:off x="3995" y="366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Line 95"/>
            <p:cNvSpPr>
              <a:spLocks noChangeShapeType="1"/>
            </p:cNvSpPr>
            <p:nvPr/>
          </p:nvSpPr>
          <p:spPr bwMode="auto">
            <a:xfrm>
              <a:off x="3995" y="3758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Line 96"/>
            <p:cNvSpPr>
              <a:spLocks noChangeShapeType="1"/>
            </p:cNvSpPr>
            <p:nvPr/>
          </p:nvSpPr>
          <p:spPr bwMode="auto">
            <a:xfrm>
              <a:off x="3995" y="385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Rectangle 97"/>
            <p:cNvSpPr>
              <a:spLocks noChangeArrowheads="1"/>
            </p:cNvSpPr>
            <p:nvPr/>
          </p:nvSpPr>
          <p:spPr bwMode="auto">
            <a:xfrm>
              <a:off x="3970" y="2073"/>
              <a:ext cx="64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1" name="Rectangle 98"/>
            <p:cNvSpPr>
              <a:spLocks noChangeArrowheads="1"/>
            </p:cNvSpPr>
            <p:nvPr/>
          </p:nvSpPr>
          <p:spPr bwMode="auto">
            <a:xfrm>
              <a:off x="3965" y="2069"/>
              <a:ext cx="64" cy="1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2" name="Rectangle 99"/>
            <p:cNvSpPr>
              <a:spLocks noChangeArrowheads="1"/>
            </p:cNvSpPr>
            <p:nvPr/>
          </p:nvSpPr>
          <p:spPr bwMode="auto">
            <a:xfrm>
              <a:off x="3961" y="2064"/>
              <a:ext cx="63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3" name="Rectangle 100"/>
            <p:cNvSpPr>
              <a:spLocks noChangeArrowheads="1"/>
            </p:cNvSpPr>
            <p:nvPr/>
          </p:nvSpPr>
          <p:spPr bwMode="auto">
            <a:xfrm>
              <a:off x="3956" y="2059"/>
              <a:ext cx="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4" name="Freeform 101"/>
            <p:cNvSpPr>
              <a:spLocks/>
            </p:cNvSpPr>
            <p:nvPr/>
          </p:nvSpPr>
          <p:spPr bwMode="auto">
            <a:xfrm>
              <a:off x="3956" y="2059"/>
              <a:ext cx="58" cy="172"/>
            </a:xfrm>
            <a:custGeom>
              <a:avLst/>
              <a:gdLst>
                <a:gd name="T0" fmla="*/ 0 w 58"/>
                <a:gd name="T1" fmla="*/ 0 h 172"/>
                <a:gd name="T2" fmla="*/ 58 w 58"/>
                <a:gd name="T3" fmla="*/ 0 h 172"/>
                <a:gd name="T4" fmla="*/ 58 w 58"/>
                <a:gd name="T5" fmla="*/ 172 h 172"/>
                <a:gd name="T6" fmla="*/ 0 w 58"/>
                <a:gd name="T7" fmla="*/ 172 h 172"/>
                <a:gd name="T8" fmla="*/ 0 w 58"/>
                <a:gd name="T9" fmla="*/ 0 h 172"/>
                <a:gd name="T10" fmla="*/ 0 w 58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172">
                  <a:moveTo>
                    <a:pt x="0" y="0"/>
                  </a:moveTo>
                  <a:lnTo>
                    <a:pt x="58" y="0"/>
                  </a:lnTo>
                  <a:lnTo>
                    <a:pt x="58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Rectangle 102"/>
            <p:cNvSpPr>
              <a:spLocks noChangeArrowheads="1"/>
            </p:cNvSpPr>
            <p:nvPr/>
          </p:nvSpPr>
          <p:spPr bwMode="auto">
            <a:xfrm>
              <a:off x="3970" y="2995"/>
              <a:ext cx="64" cy="31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6" name="Rectangle 103"/>
            <p:cNvSpPr>
              <a:spLocks noChangeArrowheads="1"/>
            </p:cNvSpPr>
            <p:nvPr/>
          </p:nvSpPr>
          <p:spPr bwMode="auto">
            <a:xfrm>
              <a:off x="3965" y="2990"/>
              <a:ext cx="64" cy="31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7" name="Rectangle 104"/>
            <p:cNvSpPr>
              <a:spLocks noChangeArrowheads="1"/>
            </p:cNvSpPr>
            <p:nvPr/>
          </p:nvSpPr>
          <p:spPr bwMode="auto">
            <a:xfrm>
              <a:off x="3961" y="2986"/>
              <a:ext cx="63" cy="31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8" name="Rectangle 105"/>
            <p:cNvSpPr>
              <a:spLocks noChangeArrowheads="1"/>
            </p:cNvSpPr>
            <p:nvPr/>
          </p:nvSpPr>
          <p:spPr bwMode="auto">
            <a:xfrm>
              <a:off x="3956" y="2981"/>
              <a:ext cx="63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09" name="Freeform 106"/>
            <p:cNvSpPr>
              <a:spLocks/>
            </p:cNvSpPr>
            <p:nvPr/>
          </p:nvSpPr>
          <p:spPr bwMode="auto">
            <a:xfrm>
              <a:off x="3956" y="2981"/>
              <a:ext cx="58" cy="305"/>
            </a:xfrm>
            <a:custGeom>
              <a:avLst/>
              <a:gdLst>
                <a:gd name="T0" fmla="*/ 0 w 58"/>
                <a:gd name="T1" fmla="*/ 0 h 305"/>
                <a:gd name="T2" fmla="*/ 58 w 58"/>
                <a:gd name="T3" fmla="*/ 0 h 305"/>
                <a:gd name="T4" fmla="*/ 58 w 58"/>
                <a:gd name="T5" fmla="*/ 305 h 305"/>
                <a:gd name="T6" fmla="*/ 0 w 58"/>
                <a:gd name="T7" fmla="*/ 305 h 305"/>
                <a:gd name="T8" fmla="*/ 0 w 58"/>
                <a:gd name="T9" fmla="*/ 0 h 305"/>
                <a:gd name="T10" fmla="*/ 0 w 58"/>
                <a:gd name="T11" fmla="*/ 0 h 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305">
                  <a:moveTo>
                    <a:pt x="0" y="0"/>
                  </a:moveTo>
                  <a:lnTo>
                    <a:pt x="58" y="0"/>
                  </a:lnTo>
                  <a:lnTo>
                    <a:pt x="58" y="305"/>
                  </a:lnTo>
                  <a:lnTo>
                    <a:pt x="0" y="30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Rectangle 107"/>
            <p:cNvSpPr>
              <a:spLocks noChangeArrowheads="1"/>
            </p:cNvSpPr>
            <p:nvPr/>
          </p:nvSpPr>
          <p:spPr bwMode="auto">
            <a:xfrm>
              <a:off x="3970" y="3648"/>
              <a:ext cx="64" cy="17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11" name="Rectangle 108"/>
            <p:cNvSpPr>
              <a:spLocks noChangeArrowheads="1"/>
            </p:cNvSpPr>
            <p:nvPr/>
          </p:nvSpPr>
          <p:spPr bwMode="auto">
            <a:xfrm>
              <a:off x="3965" y="3643"/>
              <a:ext cx="64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12" name="Rectangle 109"/>
            <p:cNvSpPr>
              <a:spLocks noChangeArrowheads="1"/>
            </p:cNvSpPr>
            <p:nvPr/>
          </p:nvSpPr>
          <p:spPr bwMode="auto">
            <a:xfrm>
              <a:off x="3961" y="3638"/>
              <a:ext cx="63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13" name="Rectangle 110"/>
            <p:cNvSpPr>
              <a:spLocks noChangeArrowheads="1"/>
            </p:cNvSpPr>
            <p:nvPr/>
          </p:nvSpPr>
          <p:spPr bwMode="auto">
            <a:xfrm>
              <a:off x="3956" y="3633"/>
              <a:ext cx="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14" name="Freeform 111"/>
            <p:cNvSpPr>
              <a:spLocks/>
            </p:cNvSpPr>
            <p:nvPr/>
          </p:nvSpPr>
          <p:spPr bwMode="auto">
            <a:xfrm>
              <a:off x="3956" y="3633"/>
              <a:ext cx="58" cy="172"/>
            </a:xfrm>
            <a:custGeom>
              <a:avLst/>
              <a:gdLst>
                <a:gd name="T0" fmla="*/ 0 w 58"/>
                <a:gd name="T1" fmla="*/ 0 h 172"/>
                <a:gd name="T2" fmla="*/ 58 w 58"/>
                <a:gd name="T3" fmla="*/ 0 h 172"/>
                <a:gd name="T4" fmla="*/ 58 w 58"/>
                <a:gd name="T5" fmla="*/ 172 h 172"/>
                <a:gd name="T6" fmla="*/ 0 w 58"/>
                <a:gd name="T7" fmla="*/ 172 h 172"/>
                <a:gd name="T8" fmla="*/ 0 w 58"/>
                <a:gd name="T9" fmla="*/ 0 h 172"/>
                <a:gd name="T10" fmla="*/ 0 w 58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172">
                  <a:moveTo>
                    <a:pt x="0" y="0"/>
                  </a:moveTo>
                  <a:lnTo>
                    <a:pt x="58" y="0"/>
                  </a:lnTo>
                  <a:lnTo>
                    <a:pt x="58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215" name="Group 112"/>
            <p:cNvGrpSpPr>
              <a:grpSpLocks/>
            </p:cNvGrpSpPr>
            <p:nvPr/>
          </p:nvGrpSpPr>
          <p:grpSpPr bwMode="auto">
            <a:xfrm>
              <a:off x="3878" y="2968"/>
              <a:ext cx="78" cy="38"/>
              <a:chOff x="3770" y="2842"/>
              <a:chExt cx="78" cy="38"/>
            </a:xfrm>
          </p:grpSpPr>
          <p:sp>
            <p:nvSpPr>
              <p:cNvPr id="90323" name="Freeform 113"/>
              <p:cNvSpPr>
                <a:spLocks/>
              </p:cNvSpPr>
              <p:nvPr/>
            </p:nvSpPr>
            <p:spPr bwMode="auto">
              <a:xfrm>
                <a:off x="3770" y="2842"/>
                <a:ext cx="78" cy="38"/>
              </a:xfrm>
              <a:custGeom>
                <a:avLst/>
                <a:gdLst>
                  <a:gd name="T0" fmla="*/ 0 w 78"/>
                  <a:gd name="T1" fmla="*/ 0 h 38"/>
                  <a:gd name="T2" fmla="*/ 0 w 78"/>
                  <a:gd name="T3" fmla="*/ 38 h 38"/>
                  <a:gd name="T4" fmla="*/ 78 w 78"/>
                  <a:gd name="T5" fmla="*/ 19 h 38"/>
                  <a:gd name="T6" fmla="*/ 0 w 78"/>
                  <a:gd name="T7" fmla="*/ 0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0" y="0"/>
                    </a:moveTo>
                    <a:lnTo>
                      <a:pt x="0" y="38"/>
                    </a:lnTo>
                    <a:lnTo>
                      <a:pt x="78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24" name="Freeform 114"/>
              <p:cNvSpPr>
                <a:spLocks/>
              </p:cNvSpPr>
              <p:nvPr/>
            </p:nvSpPr>
            <p:spPr bwMode="auto">
              <a:xfrm>
                <a:off x="3770" y="2842"/>
                <a:ext cx="78" cy="38"/>
              </a:xfrm>
              <a:custGeom>
                <a:avLst/>
                <a:gdLst>
                  <a:gd name="T0" fmla="*/ 78 w 78"/>
                  <a:gd name="T1" fmla="*/ 19 h 38"/>
                  <a:gd name="T2" fmla="*/ 0 w 78"/>
                  <a:gd name="T3" fmla="*/ 38 h 38"/>
                  <a:gd name="T4" fmla="*/ 0 w 78"/>
                  <a:gd name="T5" fmla="*/ 0 h 38"/>
                  <a:gd name="T6" fmla="*/ 78 w 78"/>
                  <a:gd name="T7" fmla="*/ 19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78" y="19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78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16" name="Line 115"/>
            <p:cNvSpPr>
              <a:spLocks noChangeShapeType="1"/>
            </p:cNvSpPr>
            <p:nvPr/>
          </p:nvSpPr>
          <p:spPr bwMode="auto">
            <a:xfrm flipH="1" flipV="1">
              <a:off x="1607" y="3218"/>
              <a:ext cx="2361" cy="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17" name="Rectangle 116"/>
            <p:cNvSpPr>
              <a:spLocks noChangeArrowheads="1"/>
            </p:cNvSpPr>
            <p:nvPr/>
          </p:nvSpPr>
          <p:spPr bwMode="auto">
            <a:xfrm>
              <a:off x="3363" y="3254"/>
              <a:ext cx="4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getState()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218" name="Line 117"/>
            <p:cNvSpPr>
              <a:spLocks noChangeShapeType="1"/>
            </p:cNvSpPr>
            <p:nvPr/>
          </p:nvSpPr>
          <p:spPr bwMode="auto">
            <a:xfrm flipH="1">
              <a:off x="1595" y="3462"/>
              <a:ext cx="110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19" name="Rectangle 118"/>
            <p:cNvSpPr>
              <a:spLocks noChangeArrowheads="1"/>
            </p:cNvSpPr>
            <p:nvPr/>
          </p:nvSpPr>
          <p:spPr bwMode="auto">
            <a:xfrm>
              <a:off x="2184" y="3477"/>
              <a:ext cx="4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detach(o1)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220" name="Line 119"/>
            <p:cNvSpPr>
              <a:spLocks noChangeShapeType="1"/>
            </p:cNvSpPr>
            <p:nvPr/>
          </p:nvSpPr>
          <p:spPr bwMode="auto">
            <a:xfrm flipH="1">
              <a:off x="1601" y="3735"/>
              <a:ext cx="235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Rectangle 120"/>
            <p:cNvSpPr>
              <a:spLocks noChangeArrowheads="1"/>
            </p:cNvSpPr>
            <p:nvPr/>
          </p:nvSpPr>
          <p:spPr bwMode="auto">
            <a:xfrm>
              <a:off x="3344" y="3766"/>
              <a:ext cx="45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detach(o2)</a:t>
              </a:r>
              <a:endParaRPr lang="en-US" altLang="ko-KR" sz="12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0222" name="Line 121"/>
            <p:cNvSpPr>
              <a:spLocks noChangeShapeType="1"/>
            </p:cNvSpPr>
            <p:nvPr/>
          </p:nvSpPr>
          <p:spPr bwMode="auto">
            <a:xfrm>
              <a:off x="1490" y="1819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22"/>
            <p:cNvSpPr>
              <a:spLocks noChangeShapeType="1"/>
            </p:cNvSpPr>
            <p:nvPr/>
          </p:nvSpPr>
          <p:spPr bwMode="auto">
            <a:xfrm>
              <a:off x="1490" y="191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4" name="Line 123"/>
            <p:cNvSpPr>
              <a:spLocks noChangeShapeType="1"/>
            </p:cNvSpPr>
            <p:nvPr/>
          </p:nvSpPr>
          <p:spPr bwMode="auto">
            <a:xfrm>
              <a:off x="1490" y="201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5" name="Line 124"/>
            <p:cNvSpPr>
              <a:spLocks noChangeShapeType="1"/>
            </p:cNvSpPr>
            <p:nvPr/>
          </p:nvSpPr>
          <p:spPr bwMode="auto">
            <a:xfrm>
              <a:off x="1490" y="205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6" name="Line 125"/>
            <p:cNvSpPr>
              <a:spLocks noChangeShapeType="1"/>
            </p:cNvSpPr>
            <p:nvPr/>
          </p:nvSpPr>
          <p:spPr bwMode="auto">
            <a:xfrm>
              <a:off x="1490" y="214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7" name="Line 126"/>
            <p:cNvSpPr>
              <a:spLocks noChangeShapeType="1"/>
            </p:cNvSpPr>
            <p:nvPr/>
          </p:nvSpPr>
          <p:spPr bwMode="auto">
            <a:xfrm>
              <a:off x="1490" y="224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8" name="Line 127"/>
            <p:cNvSpPr>
              <a:spLocks noChangeShapeType="1"/>
            </p:cNvSpPr>
            <p:nvPr/>
          </p:nvSpPr>
          <p:spPr bwMode="auto">
            <a:xfrm>
              <a:off x="1490" y="233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Line 128"/>
            <p:cNvSpPr>
              <a:spLocks noChangeShapeType="1"/>
            </p:cNvSpPr>
            <p:nvPr/>
          </p:nvSpPr>
          <p:spPr bwMode="auto">
            <a:xfrm>
              <a:off x="1490" y="243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Line 129"/>
            <p:cNvSpPr>
              <a:spLocks noChangeShapeType="1"/>
            </p:cNvSpPr>
            <p:nvPr/>
          </p:nvSpPr>
          <p:spPr bwMode="auto">
            <a:xfrm>
              <a:off x="1490" y="252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Line 130"/>
            <p:cNvSpPr>
              <a:spLocks noChangeShapeType="1"/>
            </p:cNvSpPr>
            <p:nvPr/>
          </p:nvSpPr>
          <p:spPr bwMode="auto">
            <a:xfrm>
              <a:off x="1490" y="262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Line 131"/>
            <p:cNvSpPr>
              <a:spLocks noChangeShapeType="1"/>
            </p:cNvSpPr>
            <p:nvPr/>
          </p:nvSpPr>
          <p:spPr bwMode="auto">
            <a:xfrm>
              <a:off x="1490" y="2720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3" name="Line 132"/>
            <p:cNvSpPr>
              <a:spLocks noChangeShapeType="1"/>
            </p:cNvSpPr>
            <p:nvPr/>
          </p:nvSpPr>
          <p:spPr bwMode="auto">
            <a:xfrm>
              <a:off x="1490" y="281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4" name="Line 133"/>
            <p:cNvSpPr>
              <a:spLocks noChangeShapeType="1"/>
            </p:cNvSpPr>
            <p:nvPr/>
          </p:nvSpPr>
          <p:spPr bwMode="auto">
            <a:xfrm>
              <a:off x="1490" y="2911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5" name="Line 134"/>
            <p:cNvSpPr>
              <a:spLocks noChangeShapeType="1"/>
            </p:cNvSpPr>
            <p:nvPr/>
          </p:nvSpPr>
          <p:spPr bwMode="auto">
            <a:xfrm>
              <a:off x="1490" y="3006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6" name="Line 135"/>
            <p:cNvSpPr>
              <a:spLocks noChangeShapeType="1"/>
            </p:cNvSpPr>
            <p:nvPr/>
          </p:nvSpPr>
          <p:spPr bwMode="auto">
            <a:xfrm>
              <a:off x="1490" y="3102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7" name="Line 136"/>
            <p:cNvSpPr>
              <a:spLocks noChangeShapeType="1"/>
            </p:cNvSpPr>
            <p:nvPr/>
          </p:nvSpPr>
          <p:spPr bwMode="auto">
            <a:xfrm>
              <a:off x="1490" y="3197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8" name="Line 137"/>
            <p:cNvSpPr>
              <a:spLocks noChangeShapeType="1"/>
            </p:cNvSpPr>
            <p:nvPr/>
          </p:nvSpPr>
          <p:spPr bwMode="auto">
            <a:xfrm>
              <a:off x="1490" y="3293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39" name="Line 138"/>
            <p:cNvSpPr>
              <a:spLocks noChangeShapeType="1"/>
            </p:cNvSpPr>
            <p:nvPr/>
          </p:nvSpPr>
          <p:spPr bwMode="auto">
            <a:xfrm>
              <a:off x="1490" y="3328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0" name="Line 139"/>
            <p:cNvSpPr>
              <a:spLocks noChangeShapeType="1"/>
            </p:cNvSpPr>
            <p:nvPr/>
          </p:nvSpPr>
          <p:spPr bwMode="auto">
            <a:xfrm>
              <a:off x="1490" y="342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1" name="Line 140"/>
            <p:cNvSpPr>
              <a:spLocks noChangeShapeType="1"/>
            </p:cNvSpPr>
            <p:nvPr/>
          </p:nvSpPr>
          <p:spPr bwMode="auto">
            <a:xfrm>
              <a:off x="1490" y="3519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2" name="Line 141"/>
            <p:cNvSpPr>
              <a:spLocks noChangeShapeType="1"/>
            </p:cNvSpPr>
            <p:nvPr/>
          </p:nvSpPr>
          <p:spPr bwMode="auto">
            <a:xfrm>
              <a:off x="1490" y="361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3" name="Line 142"/>
            <p:cNvSpPr>
              <a:spLocks noChangeShapeType="1"/>
            </p:cNvSpPr>
            <p:nvPr/>
          </p:nvSpPr>
          <p:spPr bwMode="auto">
            <a:xfrm>
              <a:off x="1490" y="3669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4" name="Line 143"/>
            <p:cNvSpPr>
              <a:spLocks noChangeShapeType="1"/>
            </p:cNvSpPr>
            <p:nvPr/>
          </p:nvSpPr>
          <p:spPr bwMode="auto">
            <a:xfrm>
              <a:off x="1490" y="3764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5" name="Line 144"/>
            <p:cNvSpPr>
              <a:spLocks noChangeShapeType="1"/>
            </p:cNvSpPr>
            <p:nvPr/>
          </p:nvSpPr>
          <p:spPr bwMode="auto">
            <a:xfrm>
              <a:off x="1490" y="3860"/>
              <a:ext cx="1" cy="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6" name="Line 145"/>
            <p:cNvSpPr>
              <a:spLocks noChangeShapeType="1"/>
            </p:cNvSpPr>
            <p:nvPr/>
          </p:nvSpPr>
          <p:spPr bwMode="auto">
            <a:xfrm>
              <a:off x="1490" y="3925"/>
              <a:ext cx="1" cy="6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47" name="Rectangle 146"/>
            <p:cNvSpPr>
              <a:spLocks noChangeArrowheads="1"/>
            </p:cNvSpPr>
            <p:nvPr/>
          </p:nvSpPr>
          <p:spPr bwMode="auto">
            <a:xfrm>
              <a:off x="1466" y="1914"/>
              <a:ext cx="63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48" name="Rectangle 147"/>
            <p:cNvSpPr>
              <a:spLocks noChangeArrowheads="1"/>
            </p:cNvSpPr>
            <p:nvPr/>
          </p:nvSpPr>
          <p:spPr bwMode="auto">
            <a:xfrm>
              <a:off x="1461" y="1909"/>
              <a:ext cx="63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49" name="Rectangle 148"/>
            <p:cNvSpPr>
              <a:spLocks noChangeArrowheads="1"/>
            </p:cNvSpPr>
            <p:nvPr/>
          </p:nvSpPr>
          <p:spPr bwMode="auto">
            <a:xfrm>
              <a:off x="1456" y="1905"/>
              <a:ext cx="64" cy="17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0" name="Rectangle 149"/>
            <p:cNvSpPr>
              <a:spLocks noChangeArrowheads="1"/>
            </p:cNvSpPr>
            <p:nvPr/>
          </p:nvSpPr>
          <p:spPr bwMode="auto">
            <a:xfrm>
              <a:off x="1451" y="1900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1" name="Freeform 150"/>
            <p:cNvSpPr>
              <a:spLocks/>
            </p:cNvSpPr>
            <p:nvPr/>
          </p:nvSpPr>
          <p:spPr bwMode="auto">
            <a:xfrm>
              <a:off x="1451" y="1900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52" name="Rectangle 151"/>
            <p:cNvSpPr>
              <a:spLocks noChangeArrowheads="1"/>
            </p:cNvSpPr>
            <p:nvPr/>
          </p:nvSpPr>
          <p:spPr bwMode="auto">
            <a:xfrm>
              <a:off x="1466" y="2175"/>
              <a:ext cx="63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3" name="Rectangle 152"/>
            <p:cNvSpPr>
              <a:spLocks noChangeArrowheads="1"/>
            </p:cNvSpPr>
            <p:nvPr/>
          </p:nvSpPr>
          <p:spPr bwMode="auto">
            <a:xfrm>
              <a:off x="1461" y="2171"/>
              <a:ext cx="63" cy="1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4" name="Rectangle 153"/>
            <p:cNvSpPr>
              <a:spLocks noChangeArrowheads="1"/>
            </p:cNvSpPr>
            <p:nvPr/>
          </p:nvSpPr>
          <p:spPr bwMode="auto">
            <a:xfrm>
              <a:off x="1456" y="2166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5" name="Rectangle 154"/>
            <p:cNvSpPr>
              <a:spLocks noChangeArrowheads="1"/>
            </p:cNvSpPr>
            <p:nvPr/>
          </p:nvSpPr>
          <p:spPr bwMode="auto">
            <a:xfrm>
              <a:off x="1451" y="2161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6" name="Freeform 155"/>
            <p:cNvSpPr>
              <a:spLocks/>
            </p:cNvSpPr>
            <p:nvPr/>
          </p:nvSpPr>
          <p:spPr bwMode="auto">
            <a:xfrm>
              <a:off x="1451" y="2161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57" name="Rectangle 156"/>
            <p:cNvSpPr>
              <a:spLocks noChangeArrowheads="1"/>
            </p:cNvSpPr>
            <p:nvPr/>
          </p:nvSpPr>
          <p:spPr bwMode="auto">
            <a:xfrm>
              <a:off x="1466" y="2409"/>
              <a:ext cx="63" cy="99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8" name="Rectangle 157"/>
            <p:cNvSpPr>
              <a:spLocks noChangeArrowheads="1"/>
            </p:cNvSpPr>
            <p:nvPr/>
          </p:nvSpPr>
          <p:spPr bwMode="auto">
            <a:xfrm>
              <a:off x="1461" y="2405"/>
              <a:ext cx="63" cy="99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59" name="Rectangle 158"/>
            <p:cNvSpPr>
              <a:spLocks noChangeArrowheads="1"/>
            </p:cNvSpPr>
            <p:nvPr/>
          </p:nvSpPr>
          <p:spPr bwMode="auto">
            <a:xfrm>
              <a:off x="1456" y="2400"/>
              <a:ext cx="64" cy="99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0" name="Rectangle 159"/>
            <p:cNvSpPr>
              <a:spLocks noChangeArrowheads="1"/>
            </p:cNvSpPr>
            <p:nvPr/>
          </p:nvSpPr>
          <p:spPr bwMode="auto">
            <a:xfrm>
              <a:off x="1451" y="2395"/>
              <a:ext cx="64" cy="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1" name="Freeform 160"/>
            <p:cNvSpPr>
              <a:spLocks/>
            </p:cNvSpPr>
            <p:nvPr/>
          </p:nvSpPr>
          <p:spPr bwMode="auto">
            <a:xfrm>
              <a:off x="1451" y="2395"/>
              <a:ext cx="59" cy="993"/>
            </a:xfrm>
            <a:custGeom>
              <a:avLst/>
              <a:gdLst>
                <a:gd name="T0" fmla="*/ 0 w 59"/>
                <a:gd name="T1" fmla="*/ 0 h 993"/>
                <a:gd name="T2" fmla="*/ 59 w 59"/>
                <a:gd name="T3" fmla="*/ 0 h 993"/>
                <a:gd name="T4" fmla="*/ 59 w 59"/>
                <a:gd name="T5" fmla="*/ 993 h 993"/>
                <a:gd name="T6" fmla="*/ 0 w 59"/>
                <a:gd name="T7" fmla="*/ 993 h 993"/>
                <a:gd name="T8" fmla="*/ 0 w 59"/>
                <a:gd name="T9" fmla="*/ 0 h 993"/>
                <a:gd name="T10" fmla="*/ 0 w 59"/>
                <a:gd name="T11" fmla="*/ 0 h 9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993">
                  <a:moveTo>
                    <a:pt x="0" y="0"/>
                  </a:moveTo>
                  <a:lnTo>
                    <a:pt x="59" y="0"/>
                  </a:lnTo>
                  <a:lnTo>
                    <a:pt x="59" y="993"/>
                  </a:lnTo>
                  <a:lnTo>
                    <a:pt x="0" y="99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62" name="Rectangle 161"/>
            <p:cNvSpPr>
              <a:spLocks noChangeArrowheads="1"/>
            </p:cNvSpPr>
            <p:nvPr/>
          </p:nvSpPr>
          <p:spPr bwMode="auto">
            <a:xfrm>
              <a:off x="1466" y="2806"/>
              <a:ext cx="63" cy="17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3" name="Rectangle 162"/>
            <p:cNvSpPr>
              <a:spLocks noChangeArrowheads="1"/>
            </p:cNvSpPr>
            <p:nvPr/>
          </p:nvSpPr>
          <p:spPr bwMode="auto">
            <a:xfrm>
              <a:off x="1461" y="2801"/>
              <a:ext cx="63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4" name="Rectangle 163"/>
            <p:cNvSpPr>
              <a:spLocks noChangeArrowheads="1"/>
            </p:cNvSpPr>
            <p:nvPr/>
          </p:nvSpPr>
          <p:spPr bwMode="auto">
            <a:xfrm>
              <a:off x="1456" y="2796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5" name="Rectangle 164"/>
            <p:cNvSpPr>
              <a:spLocks noChangeArrowheads="1"/>
            </p:cNvSpPr>
            <p:nvPr/>
          </p:nvSpPr>
          <p:spPr bwMode="auto">
            <a:xfrm>
              <a:off x="1451" y="2791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6" name="Freeform 165"/>
            <p:cNvSpPr>
              <a:spLocks/>
            </p:cNvSpPr>
            <p:nvPr/>
          </p:nvSpPr>
          <p:spPr bwMode="auto">
            <a:xfrm>
              <a:off x="1451" y="2791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67" name="Rectangle 166"/>
            <p:cNvSpPr>
              <a:spLocks noChangeArrowheads="1"/>
            </p:cNvSpPr>
            <p:nvPr/>
          </p:nvSpPr>
          <p:spPr bwMode="auto">
            <a:xfrm>
              <a:off x="1466" y="3231"/>
              <a:ext cx="63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8" name="Rectangle 167"/>
            <p:cNvSpPr>
              <a:spLocks noChangeArrowheads="1"/>
            </p:cNvSpPr>
            <p:nvPr/>
          </p:nvSpPr>
          <p:spPr bwMode="auto">
            <a:xfrm>
              <a:off x="1461" y="3226"/>
              <a:ext cx="63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69" name="Rectangle 168"/>
            <p:cNvSpPr>
              <a:spLocks noChangeArrowheads="1"/>
            </p:cNvSpPr>
            <p:nvPr/>
          </p:nvSpPr>
          <p:spPr bwMode="auto">
            <a:xfrm>
              <a:off x="1456" y="3221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0" name="Rectangle 169"/>
            <p:cNvSpPr>
              <a:spLocks noChangeArrowheads="1"/>
            </p:cNvSpPr>
            <p:nvPr/>
          </p:nvSpPr>
          <p:spPr bwMode="auto">
            <a:xfrm>
              <a:off x="1451" y="3217"/>
              <a:ext cx="64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1" name="Freeform 170"/>
            <p:cNvSpPr>
              <a:spLocks/>
            </p:cNvSpPr>
            <p:nvPr/>
          </p:nvSpPr>
          <p:spPr bwMode="auto">
            <a:xfrm>
              <a:off x="1451" y="3217"/>
              <a:ext cx="59" cy="171"/>
            </a:xfrm>
            <a:custGeom>
              <a:avLst/>
              <a:gdLst>
                <a:gd name="T0" fmla="*/ 0 w 59"/>
                <a:gd name="T1" fmla="*/ 0 h 171"/>
                <a:gd name="T2" fmla="*/ 59 w 59"/>
                <a:gd name="T3" fmla="*/ 0 h 171"/>
                <a:gd name="T4" fmla="*/ 59 w 59"/>
                <a:gd name="T5" fmla="*/ 171 h 171"/>
                <a:gd name="T6" fmla="*/ 0 w 59"/>
                <a:gd name="T7" fmla="*/ 171 h 171"/>
                <a:gd name="T8" fmla="*/ 0 w 59"/>
                <a:gd name="T9" fmla="*/ 0 h 171"/>
                <a:gd name="T10" fmla="*/ 0 w 59"/>
                <a:gd name="T11" fmla="*/ 0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1">
                  <a:moveTo>
                    <a:pt x="0" y="0"/>
                  </a:moveTo>
                  <a:lnTo>
                    <a:pt x="59" y="0"/>
                  </a:lnTo>
                  <a:lnTo>
                    <a:pt x="59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72" name="Rectangle 171"/>
            <p:cNvSpPr>
              <a:spLocks noChangeArrowheads="1"/>
            </p:cNvSpPr>
            <p:nvPr/>
          </p:nvSpPr>
          <p:spPr bwMode="auto">
            <a:xfrm>
              <a:off x="1466" y="3476"/>
              <a:ext cx="63" cy="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3" name="Rectangle 172"/>
            <p:cNvSpPr>
              <a:spLocks noChangeArrowheads="1"/>
            </p:cNvSpPr>
            <p:nvPr/>
          </p:nvSpPr>
          <p:spPr bwMode="auto">
            <a:xfrm>
              <a:off x="1461" y="3472"/>
              <a:ext cx="63" cy="1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4" name="Rectangle 173"/>
            <p:cNvSpPr>
              <a:spLocks noChangeArrowheads="1"/>
            </p:cNvSpPr>
            <p:nvPr/>
          </p:nvSpPr>
          <p:spPr bwMode="auto">
            <a:xfrm>
              <a:off x="1456" y="3467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5" name="Rectangle 174"/>
            <p:cNvSpPr>
              <a:spLocks noChangeArrowheads="1"/>
            </p:cNvSpPr>
            <p:nvPr/>
          </p:nvSpPr>
          <p:spPr bwMode="auto">
            <a:xfrm>
              <a:off x="1451" y="3462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6" name="Freeform 175"/>
            <p:cNvSpPr>
              <a:spLocks/>
            </p:cNvSpPr>
            <p:nvPr/>
          </p:nvSpPr>
          <p:spPr bwMode="auto">
            <a:xfrm>
              <a:off x="1451" y="3462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77" name="Rectangle 176"/>
            <p:cNvSpPr>
              <a:spLocks noChangeArrowheads="1"/>
            </p:cNvSpPr>
            <p:nvPr/>
          </p:nvSpPr>
          <p:spPr bwMode="auto">
            <a:xfrm>
              <a:off x="1466" y="3750"/>
              <a:ext cx="63" cy="17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8" name="Rectangle 177"/>
            <p:cNvSpPr>
              <a:spLocks noChangeArrowheads="1"/>
            </p:cNvSpPr>
            <p:nvPr/>
          </p:nvSpPr>
          <p:spPr bwMode="auto">
            <a:xfrm>
              <a:off x="1461" y="3745"/>
              <a:ext cx="63" cy="1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79" name="Rectangle 178"/>
            <p:cNvSpPr>
              <a:spLocks noChangeArrowheads="1"/>
            </p:cNvSpPr>
            <p:nvPr/>
          </p:nvSpPr>
          <p:spPr bwMode="auto">
            <a:xfrm>
              <a:off x="1456" y="3740"/>
              <a:ext cx="64" cy="17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0" name="Rectangle 179"/>
            <p:cNvSpPr>
              <a:spLocks noChangeArrowheads="1"/>
            </p:cNvSpPr>
            <p:nvPr/>
          </p:nvSpPr>
          <p:spPr bwMode="auto">
            <a:xfrm>
              <a:off x="1451" y="3735"/>
              <a:ext cx="6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1" name="Freeform 180"/>
            <p:cNvSpPr>
              <a:spLocks/>
            </p:cNvSpPr>
            <p:nvPr/>
          </p:nvSpPr>
          <p:spPr bwMode="auto">
            <a:xfrm>
              <a:off x="1451" y="3735"/>
              <a:ext cx="59" cy="172"/>
            </a:xfrm>
            <a:custGeom>
              <a:avLst/>
              <a:gdLst>
                <a:gd name="T0" fmla="*/ 0 w 59"/>
                <a:gd name="T1" fmla="*/ 0 h 172"/>
                <a:gd name="T2" fmla="*/ 59 w 59"/>
                <a:gd name="T3" fmla="*/ 0 h 172"/>
                <a:gd name="T4" fmla="*/ 59 w 59"/>
                <a:gd name="T5" fmla="*/ 172 h 172"/>
                <a:gd name="T6" fmla="*/ 0 w 59"/>
                <a:gd name="T7" fmla="*/ 172 h 172"/>
                <a:gd name="T8" fmla="*/ 0 w 59"/>
                <a:gd name="T9" fmla="*/ 0 h 172"/>
                <a:gd name="T10" fmla="*/ 0 w 59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172">
                  <a:moveTo>
                    <a:pt x="0" y="0"/>
                  </a:moveTo>
                  <a:lnTo>
                    <a:pt x="59" y="0"/>
                  </a:lnTo>
                  <a:lnTo>
                    <a:pt x="59" y="172"/>
                  </a:lnTo>
                  <a:lnTo>
                    <a:pt x="0" y="17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82" name="Rectangle 181"/>
            <p:cNvSpPr>
              <a:spLocks noChangeArrowheads="1"/>
            </p:cNvSpPr>
            <p:nvPr/>
          </p:nvSpPr>
          <p:spPr bwMode="auto">
            <a:xfrm>
              <a:off x="1505" y="2586"/>
              <a:ext cx="63" cy="8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3" name="Rectangle 182"/>
            <p:cNvSpPr>
              <a:spLocks noChangeArrowheads="1"/>
            </p:cNvSpPr>
            <p:nvPr/>
          </p:nvSpPr>
          <p:spPr bwMode="auto">
            <a:xfrm>
              <a:off x="1500" y="2581"/>
              <a:ext cx="63" cy="82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4" name="Rectangle 183"/>
            <p:cNvSpPr>
              <a:spLocks noChangeArrowheads="1"/>
            </p:cNvSpPr>
            <p:nvPr/>
          </p:nvSpPr>
          <p:spPr bwMode="auto">
            <a:xfrm>
              <a:off x="1495" y="2577"/>
              <a:ext cx="64" cy="821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5" name="Rectangle 184"/>
            <p:cNvSpPr>
              <a:spLocks noChangeArrowheads="1"/>
            </p:cNvSpPr>
            <p:nvPr/>
          </p:nvSpPr>
          <p:spPr bwMode="auto">
            <a:xfrm>
              <a:off x="1490" y="2572"/>
              <a:ext cx="64" cy="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0286" name="Freeform 185"/>
            <p:cNvSpPr>
              <a:spLocks/>
            </p:cNvSpPr>
            <p:nvPr/>
          </p:nvSpPr>
          <p:spPr bwMode="auto">
            <a:xfrm>
              <a:off x="1490" y="2572"/>
              <a:ext cx="59" cy="816"/>
            </a:xfrm>
            <a:custGeom>
              <a:avLst/>
              <a:gdLst>
                <a:gd name="T0" fmla="*/ 0 w 59"/>
                <a:gd name="T1" fmla="*/ 0 h 816"/>
                <a:gd name="T2" fmla="*/ 59 w 59"/>
                <a:gd name="T3" fmla="*/ 0 h 816"/>
                <a:gd name="T4" fmla="*/ 59 w 59"/>
                <a:gd name="T5" fmla="*/ 816 h 816"/>
                <a:gd name="T6" fmla="*/ 0 w 59"/>
                <a:gd name="T7" fmla="*/ 816 h 816"/>
                <a:gd name="T8" fmla="*/ 0 w 59"/>
                <a:gd name="T9" fmla="*/ 0 h 816"/>
                <a:gd name="T10" fmla="*/ 0 w 59"/>
                <a:gd name="T11" fmla="*/ 0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816">
                  <a:moveTo>
                    <a:pt x="0" y="0"/>
                  </a:moveTo>
                  <a:lnTo>
                    <a:pt x="59" y="0"/>
                  </a:lnTo>
                  <a:lnTo>
                    <a:pt x="59" y="816"/>
                  </a:lnTo>
                  <a:lnTo>
                    <a:pt x="0" y="816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87" name="Freeform 186"/>
            <p:cNvSpPr>
              <a:spLocks/>
            </p:cNvSpPr>
            <p:nvPr/>
          </p:nvSpPr>
          <p:spPr bwMode="auto">
            <a:xfrm>
              <a:off x="1529" y="1881"/>
              <a:ext cx="78" cy="38"/>
            </a:xfrm>
            <a:custGeom>
              <a:avLst/>
              <a:gdLst>
                <a:gd name="T0" fmla="*/ 78 w 78"/>
                <a:gd name="T1" fmla="*/ 0 h 38"/>
                <a:gd name="T2" fmla="*/ 0 w 78"/>
                <a:gd name="T3" fmla="*/ 19 h 38"/>
                <a:gd name="T4" fmla="*/ 78 w 78"/>
                <a:gd name="T5" fmla="*/ 38 h 38"/>
                <a:gd name="T6" fmla="*/ 78 w 7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78" y="0"/>
                  </a:moveTo>
                  <a:lnTo>
                    <a:pt x="0" y="19"/>
                  </a:lnTo>
                  <a:lnTo>
                    <a:pt x="78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88" name="Freeform 187"/>
            <p:cNvSpPr>
              <a:spLocks/>
            </p:cNvSpPr>
            <p:nvPr/>
          </p:nvSpPr>
          <p:spPr bwMode="auto">
            <a:xfrm>
              <a:off x="1529" y="1881"/>
              <a:ext cx="78" cy="38"/>
            </a:xfrm>
            <a:custGeom>
              <a:avLst/>
              <a:gdLst>
                <a:gd name="T0" fmla="*/ 0 w 78"/>
                <a:gd name="T1" fmla="*/ 19 h 38"/>
                <a:gd name="T2" fmla="*/ 78 w 78"/>
                <a:gd name="T3" fmla="*/ 0 h 38"/>
                <a:gd name="T4" fmla="*/ 78 w 78"/>
                <a:gd name="T5" fmla="*/ 38 h 38"/>
                <a:gd name="T6" fmla="*/ 0 w 78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0" y="19"/>
                  </a:moveTo>
                  <a:lnTo>
                    <a:pt x="78" y="0"/>
                  </a:lnTo>
                  <a:lnTo>
                    <a:pt x="78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89" name="Freeform 188"/>
            <p:cNvSpPr>
              <a:spLocks/>
            </p:cNvSpPr>
            <p:nvPr/>
          </p:nvSpPr>
          <p:spPr bwMode="auto">
            <a:xfrm>
              <a:off x="1529" y="2142"/>
              <a:ext cx="78" cy="38"/>
            </a:xfrm>
            <a:custGeom>
              <a:avLst/>
              <a:gdLst>
                <a:gd name="T0" fmla="*/ 78 w 78"/>
                <a:gd name="T1" fmla="*/ 0 h 38"/>
                <a:gd name="T2" fmla="*/ 0 w 78"/>
                <a:gd name="T3" fmla="*/ 19 h 38"/>
                <a:gd name="T4" fmla="*/ 78 w 78"/>
                <a:gd name="T5" fmla="*/ 38 h 38"/>
                <a:gd name="T6" fmla="*/ 78 w 7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78" y="0"/>
                  </a:moveTo>
                  <a:lnTo>
                    <a:pt x="0" y="19"/>
                  </a:lnTo>
                  <a:lnTo>
                    <a:pt x="78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0" name="Freeform 189"/>
            <p:cNvSpPr>
              <a:spLocks/>
            </p:cNvSpPr>
            <p:nvPr/>
          </p:nvSpPr>
          <p:spPr bwMode="auto">
            <a:xfrm>
              <a:off x="1529" y="2142"/>
              <a:ext cx="78" cy="38"/>
            </a:xfrm>
            <a:custGeom>
              <a:avLst/>
              <a:gdLst>
                <a:gd name="T0" fmla="*/ 0 w 78"/>
                <a:gd name="T1" fmla="*/ 19 h 38"/>
                <a:gd name="T2" fmla="*/ 78 w 78"/>
                <a:gd name="T3" fmla="*/ 0 h 38"/>
                <a:gd name="T4" fmla="*/ 78 w 78"/>
                <a:gd name="T5" fmla="*/ 38 h 38"/>
                <a:gd name="T6" fmla="*/ 0 w 78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0" y="19"/>
                  </a:moveTo>
                  <a:lnTo>
                    <a:pt x="78" y="0"/>
                  </a:lnTo>
                  <a:lnTo>
                    <a:pt x="78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1" name="Freeform 190"/>
            <p:cNvSpPr>
              <a:spLocks/>
            </p:cNvSpPr>
            <p:nvPr/>
          </p:nvSpPr>
          <p:spPr bwMode="auto">
            <a:xfrm>
              <a:off x="1529" y="2376"/>
              <a:ext cx="78" cy="38"/>
            </a:xfrm>
            <a:custGeom>
              <a:avLst/>
              <a:gdLst>
                <a:gd name="T0" fmla="*/ 78 w 78"/>
                <a:gd name="T1" fmla="*/ 0 h 38"/>
                <a:gd name="T2" fmla="*/ 0 w 78"/>
                <a:gd name="T3" fmla="*/ 19 h 38"/>
                <a:gd name="T4" fmla="*/ 78 w 78"/>
                <a:gd name="T5" fmla="*/ 38 h 38"/>
                <a:gd name="T6" fmla="*/ 78 w 7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78" y="0"/>
                  </a:moveTo>
                  <a:lnTo>
                    <a:pt x="0" y="19"/>
                  </a:lnTo>
                  <a:lnTo>
                    <a:pt x="78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2" name="Freeform 191"/>
            <p:cNvSpPr>
              <a:spLocks/>
            </p:cNvSpPr>
            <p:nvPr/>
          </p:nvSpPr>
          <p:spPr bwMode="auto">
            <a:xfrm>
              <a:off x="1529" y="2376"/>
              <a:ext cx="78" cy="38"/>
            </a:xfrm>
            <a:custGeom>
              <a:avLst/>
              <a:gdLst>
                <a:gd name="T0" fmla="*/ 0 w 78"/>
                <a:gd name="T1" fmla="*/ 19 h 38"/>
                <a:gd name="T2" fmla="*/ 78 w 78"/>
                <a:gd name="T3" fmla="*/ 0 h 38"/>
                <a:gd name="T4" fmla="*/ 78 w 78"/>
                <a:gd name="T5" fmla="*/ 38 h 38"/>
                <a:gd name="T6" fmla="*/ 0 w 78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0" y="19"/>
                  </a:moveTo>
                  <a:lnTo>
                    <a:pt x="78" y="0"/>
                  </a:lnTo>
                  <a:lnTo>
                    <a:pt x="78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3" name="Freeform 192"/>
            <p:cNvSpPr>
              <a:spLocks/>
            </p:cNvSpPr>
            <p:nvPr/>
          </p:nvSpPr>
          <p:spPr bwMode="auto">
            <a:xfrm>
              <a:off x="1529" y="2524"/>
              <a:ext cx="205" cy="48"/>
            </a:xfrm>
            <a:custGeom>
              <a:avLst/>
              <a:gdLst>
                <a:gd name="T0" fmla="*/ 0 w 205"/>
                <a:gd name="T1" fmla="*/ 0 h 48"/>
                <a:gd name="T2" fmla="*/ 205 w 205"/>
                <a:gd name="T3" fmla="*/ 0 h 48"/>
                <a:gd name="T4" fmla="*/ 205 w 205"/>
                <a:gd name="T5" fmla="*/ 43 h 48"/>
                <a:gd name="T6" fmla="*/ 39 w 205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5" h="48">
                  <a:moveTo>
                    <a:pt x="0" y="0"/>
                  </a:moveTo>
                  <a:lnTo>
                    <a:pt x="205" y="0"/>
                  </a:lnTo>
                  <a:lnTo>
                    <a:pt x="205" y="43"/>
                  </a:lnTo>
                  <a:lnTo>
                    <a:pt x="39" y="4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4" name="Freeform 193"/>
            <p:cNvSpPr>
              <a:spLocks/>
            </p:cNvSpPr>
            <p:nvPr/>
          </p:nvSpPr>
          <p:spPr bwMode="auto">
            <a:xfrm>
              <a:off x="1568" y="2553"/>
              <a:ext cx="79" cy="38"/>
            </a:xfrm>
            <a:custGeom>
              <a:avLst/>
              <a:gdLst>
                <a:gd name="T0" fmla="*/ 79 w 79"/>
                <a:gd name="T1" fmla="*/ 0 h 38"/>
                <a:gd name="T2" fmla="*/ 0 w 79"/>
                <a:gd name="T3" fmla="*/ 19 h 38"/>
                <a:gd name="T4" fmla="*/ 79 w 79"/>
                <a:gd name="T5" fmla="*/ 38 h 38"/>
                <a:gd name="T6" fmla="*/ 79 w 79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38">
                  <a:moveTo>
                    <a:pt x="79" y="0"/>
                  </a:moveTo>
                  <a:lnTo>
                    <a:pt x="0" y="19"/>
                  </a:lnTo>
                  <a:lnTo>
                    <a:pt x="79" y="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5" name="Freeform 194"/>
            <p:cNvSpPr>
              <a:spLocks/>
            </p:cNvSpPr>
            <p:nvPr/>
          </p:nvSpPr>
          <p:spPr bwMode="auto">
            <a:xfrm>
              <a:off x="1568" y="2553"/>
              <a:ext cx="79" cy="38"/>
            </a:xfrm>
            <a:custGeom>
              <a:avLst/>
              <a:gdLst>
                <a:gd name="T0" fmla="*/ 0 w 79"/>
                <a:gd name="T1" fmla="*/ 19 h 38"/>
                <a:gd name="T2" fmla="*/ 79 w 79"/>
                <a:gd name="T3" fmla="*/ 0 h 38"/>
                <a:gd name="T4" fmla="*/ 79 w 79"/>
                <a:gd name="T5" fmla="*/ 38 h 38"/>
                <a:gd name="T6" fmla="*/ 0 w 79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38">
                  <a:moveTo>
                    <a:pt x="0" y="19"/>
                  </a:moveTo>
                  <a:lnTo>
                    <a:pt x="79" y="0"/>
                  </a:lnTo>
                  <a:lnTo>
                    <a:pt x="79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6" name="Freeform 195"/>
            <p:cNvSpPr>
              <a:spLocks/>
            </p:cNvSpPr>
            <p:nvPr/>
          </p:nvSpPr>
          <p:spPr bwMode="auto">
            <a:xfrm>
              <a:off x="1529" y="2772"/>
              <a:ext cx="78" cy="39"/>
            </a:xfrm>
            <a:custGeom>
              <a:avLst/>
              <a:gdLst>
                <a:gd name="T0" fmla="*/ 78 w 78"/>
                <a:gd name="T1" fmla="*/ 0 h 39"/>
                <a:gd name="T2" fmla="*/ 0 w 78"/>
                <a:gd name="T3" fmla="*/ 19 h 39"/>
                <a:gd name="T4" fmla="*/ 78 w 78"/>
                <a:gd name="T5" fmla="*/ 39 h 39"/>
                <a:gd name="T6" fmla="*/ 78 w 78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9">
                  <a:moveTo>
                    <a:pt x="78" y="0"/>
                  </a:moveTo>
                  <a:lnTo>
                    <a:pt x="0" y="19"/>
                  </a:lnTo>
                  <a:lnTo>
                    <a:pt x="78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7" name="Freeform 196"/>
            <p:cNvSpPr>
              <a:spLocks/>
            </p:cNvSpPr>
            <p:nvPr/>
          </p:nvSpPr>
          <p:spPr bwMode="auto">
            <a:xfrm>
              <a:off x="1529" y="2772"/>
              <a:ext cx="78" cy="39"/>
            </a:xfrm>
            <a:custGeom>
              <a:avLst/>
              <a:gdLst>
                <a:gd name="T0" fmla="*/ 0 w 78"/>
                <a:gd name="T1" fmla="*/ 19 h 39"/>
                <a:gd name="T2" fmla="*/ 78 w 78"/>
                <a:gd name="T3" fmla="*/ 0 h 39"/>
                <a:gd name="T4" fmla="*/ 78 w 78"/>
                <a:gd name="T5" fmla="*/ 39 h 39"/>
                <a:gd name="T6" fmla="*/ 0 w 78"/>
                <a:gd name="T7" fmla="*/ 19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9">
                  <a:moveTo>
                    <a:pt x="0" y="19"/>
                  </a:moveTo>
                  <a:lnTo>
                    <a:pt x="78" y="0"/>
                  </a:lnTo>
                  <a:lnTo>
                    <a:pt x="78" y="39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8" name="Freeform 197"/>
            <p:cNvSpPr>
              <a:spLocks/>
            </p:cNvSpPr>
            <p:nvPr/>
          </p:nvSpPr>
          <p:spPr bwMode="auto">
            <a:xfrm>
              <a:off x="1529" y="3197"/>
              <a:ext cx="78" cy="39"/>
            </a:xfrm>
            <a:custGeom>
              <a:avLst/>
              <a:gdLst>
                <a:gd name="T0" fmla="*/ 78 w 78"/>
                <a:gd name="T1" fmla="*/ 0 h 39"/>
                <a:gd name="T2" fmla="*/ 0 w 78"/>
                <a:gd name="T3" fmla="*/ 20 h 39"/>
                <a:gd name="T4" fmla="*/ 78 w 78"/>
                <a:gd name="T5" fmla="*/ 39 h 39"/>
                <a:gd name="T6" fmla="*/ 78 w 78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9">
                  <a:moveTo>
                    <a:pt x="78" y="0"/>
                  </a:moveTo>
                  <a:lnTo>
                    <a:pt x="0" y="20"/>
                  </a:lnTo>
                  <a:lnTo>
                    <a:pt x="78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99" name="Freeform 198"/>
            <p:cNvSpPr>
              <a:spLocks/>
            </p:cNvSpPr>
            <p:nvPr/>
          </p:nvSpPr>
          <p:spPr bwMode="auto">
            <a:xfrm>
              <a:off x="1529" y="3197"/>
              <a:ext cx="78" cy="39"/>
            </a:xfrm>
            <a:custGeom>
              <a:avLst/>
              <a:gdLst>
                <a:gd name="T0" fmla="*/ 0 w 78"/>
                <a:gd name="T1" fmla="*/ 20 h 39"/>
                <a:gd name="T2" fmla="*/ 78 w 78"/>
                <a:gd name="T3" fmla="*/ 0 h 39"/>
                <a:gd name="T4" fmla="*/ 78 w 78"/>
                <a:gd name="T5" fmla="*/ 39 h 39"/>
                <a:gd name="T6" fmla="*/ 0 w 78"/>
                <a:gd name="T7" fmla="*/ 2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9">
                  <a:moveTo>
                    <a:pt x="0" y="20"/>
                  </a:moveTo>
                  <a:lnTo>
                    <a:pt x="78" y="0"/>
                  </a:lnTo>
                  <a:lnTo>
                    <a:pt x="78" y="39"/>
                  </a:lnTo>
                  <a:lnTo>
                    <a:pt x="0" y="2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00" name="Freeform 199"/>
            <p:cNvSpPr>
              <a:spLocks/>
            </p:cNvSpPr>
            <p:nvPr/>
          </p:nvSpPr>
          <p:spPr bwMode="auto">
            <a:xfrm>
              <a:off x="1529" y="3443"/>
              <a:ext cx="78" cy="38"/>
            </a:xfrm>
            <a:custGeom>
              <a:avLst/>
              <a:gdLst>
                <a:gd name="T0" fmla="*/ 78 w 78"/>
                <a:gd name="T1" fmla="*/ 0 h 38"/>
                <a:gd name="T2" fmla="*/ 0 w 78"/>
                <a:gd name="T3" fmla="*/ 19 h 38"/>
                <a:gd name="T4" fmla="*/ 78 w 78"/>
                <a:gd name="T5" fmla="*/ 38 h 38"/>
                <a:gd name="T6" fmla="*/ 78 w 7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78" y="0"/>
                  </a:moveTo>
                  <a:lnTo>
                    <a:pt x="0" y="19"/>
                  </a:lnTo>
                  <a:lnTo>
                    <a:pt x="78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01" name="Freeform 200"/>
            <p:cNvSpPr>
              <a:spLocks/>
            </p:cNvSpPr>
            <p:nvPr/>
          </p:nvSpPr>
          <p:spPr bwMode="auto">
            <a:xfrm>
              <a:off x="1529" y="3443"/>
              <a:ext cx="78" cy="38"/>
            </a:xfrm>
            <a:custGeom>
              <a:avLst/>
              <a:gdLst>
                <a:gd name="T0" fmla="*/ 0 w 78"/>
                <a:gd name="T1" fmla="*/ 19 h 38"/>
                <a:gd name="T2" fmla="*/ 78 w 78"/>
                <a:gd name="T3" fmla="*/ 0 h 38"/>
                <a:gd name="T4" fmla="*/ 78 w 78"/>
                <a:gd name="T5" fmla="*/ 38 h 38"/>
                <a:gd name="T6" fmla="*/ 0 w 78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0" y="19"/>
                  </a:moveTo>
                  <a:lnTo>
                    <a:pt x="78" y="0"/>
                  </a:lnTo>
                  <a:lnTo>
                    <a:pt x="78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02" name="Freeform 201"/>
            <p:cNvSpPr>
              <a:spLocks/>
            </p:cNvSpPr>
            <p:nvPr/>
          </p:nvSpPr>
          <p:spPr bwMode="auto">
            <a:xfrm>
              <a:off x="1529" y="3716"/>
              <a:ext cx="78" cy="38"/>
            </a:xfrm>
            <a:custGeom>
              <a:avLst/>
              <a:gdLst>
                <a:gd name="T0" fmla="*/ 78 w 78"/>
                <a:gd name="T1" fmla="*/ 0 h 38"/>
                <a:gd name="T2" fmla="*/ 0 w 78"/>
                <a:gd name="T3" fmla="*/ 19 h 38"/>
                <a:gd name="T4" fmla="*/ 78 w 78"/>
                <a:gd name="T5" fmla="*/ 38 h 38"/>
                <a:gd name="T6" fmla="*/ 78 w 7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78" y="0"/>
                  </a:moveTo>
                  <a:lnTo>
                    <a:pt x="0" y="19"/>
                  </a:lnTo>
                  <a:lnTo>
                    <a:pt x="78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03" name="Freeform 202"/>
            <p:cNvSpPr>
              <a:spLocks/>
            </p:cNvSpPr>
            <p:nvPr/>
          </p:nvSpPr>
          <p:spPr bwMode="auto">
            <a:xfrm>
              <a:off x="1529" y="3716"/>
              <a:ext cx="78" cy="38"/>
            </a:xfrm>
            <a:custGeom>
              <a:avLst/>
              <a:gdLst>
                <a:gd name="T0" fmla="*/ 0 w 78"/>
                <a:gd name="T1" fmla="*/ 19 h 38"/>
                <a:gd name="T2" fmla="*/ 78 w 78"/>
                <a:gd name="T3" fmla="*/ 0 h 38"/>
                <a:gd name="T4" fmla="*/ 78 w 78"/>
                <a:gd name="T5" fmla="*/ 38 h 38"/>
                <a:gd name="T6" fmla="*/ 0 w 78"/>
                <a:gd name="T7" fmla="*/ 19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38">
                  <a:moveTo>
                    <a:pt x="0" y="19"/>
                  </a:moveTo>
                  <a:lnTo>
                    <a:pt x="78" y="0"/>
                  </a:lnTo>
                  <a:lnTo>
                    <a:pt x="78" y="38"/>
                  </a:lnTo>
                  <a:lnTo>
                    <a:pt x="0" y="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304" name="Group 203"/>
            <p:cNvGrpSpPr>
              <a:grpSpLocks/>
            </p:cNvGrpSpPr>
            <p:nvPr/>
          </p:nvGrpSpPr>
          <p:grpSpPr bwMode="auto">
            <a:xfrm>
              <a:off x="2206" y="1270"/>
              <a:ext cx="1054" cy="459"/>
              <a:chOff x="458" y="940"/>
              <a:chExt cx="917" cy="459"/>
            </a:xfrm>
          </p:grpSpPr>
          <p:grpSp>
            <p:nvGrpSpPr>
              <p:cNvPr id="90315" name="Group 204"/>
              <p:cNvGrpSpPr>
                <a:grpSpLocks/>
              </p:cNvGrpSpPr>
              <p:nvPr/>
            </p:nvGrpSpPr>
            <p:grpSpPr bwMode="auto">
              <a:xfrm>
                <a:off x="459" y="940"/>
                <a:ext cx="916" cy="459"/>
                <a:chOff x="2349" y="1126"/>
                <a:chExt cx="562" cy="477"/>
              </a:xfrm>
            </p:grpSpPr>
            <p:sp>
              <p:nvSpPr>
                <p:cNvPr id="90318" name="Rectangle 205"/>
                <p:cNvSpPr>
                  <a:spLocks noChangeArrowheads="1"/>
                </p:cNvSpPr>
                <p:nvPr/>
              </p:nvSpPr>
              <p:spPr bwMode="auto">
                <a:xfrm>
                  <a:off x="2364" y="1140"/>
                  <a:ext cx="547" cy="46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19" name="Rectangle 206"/>
                <p:cNvSpPr>
                  <a:spLocks noChangeArrowheads="1"/>
                </p:cNvSpPr>
                <p:nvPr/>
              </p:nvSpPr>
              <p:spPr bwMode="auto">
                <a:xfrm>
                  <a:off x="2359" y="1135"/>
                  <a:ext cx="547" cy="46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20" name="Rectangle 207"/>
                <p:cNvSpPr>
                  <a:spLocks noChangeArrowheads="1"/>
                </p:cNvSpPr>
                <p:nvPr/>
              </p:nvSpPr>
              <p:spPr bwMode="auto">
                <a:xfrm>
                  <a:off x="2354" y="1130"/>
                  <a:ext cx="547" cy="464"/>
                </a:xfrm>
                <a:prstGeom prst="rect">
                  <a:avLst/>
                </a:pr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21" name="Rectangle 208"/>
                <p:cNvSpPr>
                  <a:spLocks noChangeArrowheads="1"/>
                </p:cNvSpPr>
                <p:nvPr/>
              </p:nvSpPr>
              <p:spPr bwMode="auto">
                <a:xfrm>
                  <a:off x="2349" y="1126"/>
                  <a:ext cx="547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22" name="Freeform 209"/>
                <p:cNvSpPr>
                  <a:spLocks/>
                </p:cNvSpPr>
                <p:nvPr/>
              </p:nvSpPr>
              <p:spPr bwMode="auto">
                <a:xfrm>
                  <a:off x="2349" y="1126"/>
                  <a:ext cx="542" cy="458"/>
                </a:xfrm>
                <a:custGeom>
                  <a:avLst/>
                  <a:gdLst>
                    <a:gd name="T0" fmla="*/ 0 w 542"/>
                    <a:gd name="T1" fmla="*/ 0 h 458"/>
                    <a:gd name="T2" fmla="*/ 542 w 542"/>
                    <a:gd name="T3" fmla="*/ 0 h 458"/>
                    <a:gd name="T4" fmla="*/ 542 w 542"/>
                    <a:gd name="T5" fmla="*/ 458 h 458"/>
                    <a:gd name="T6" fmla="*/ 0 w 542"/>
                    <a:gd name="T7" fmla="*/ 458 h 458"/>
                    <a:gd name="T8" fmla="*/ 0 w 542"/>
                    <a:gd name="T9" fmla="*/ 0 h 458"/>
                    <a:gd name="T10" fmla="*/ 0 w 542"/>
                    <a:gd name="T11" fmla="*/ 0 h 4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2" h="458">
                      <a:moveTo>
                        <a:pt x="0" y="0"/>
                      </a:moveTo>
                      <a:lnTo>
                        <a:pt x="542" y="0"/>
                      </a:lnTo>
                      <a:lnTo>
                        <a:pt x="542" y="458"/>
                      </a:lnTo>
                      <a:lnTo>
                        <a:pt x="0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316" name="Rectangle 210"/>
              <p:cNvSpPr>
                <a:spLocks noChangeArrowheads="1"/>
              </p:cNvSpPr>
              <p:nvPr/>
            </p:nvSpPr>
            <p:spPr bwMode="auto">
              <a:xfrm>
                <a:off x="475" y="994"/>
                <a:ext cx="84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o1 : ConcreteObserver</a:t>
                </a:r>
                <a:endParaRPr lang="en-US" altLang="ko-KR" sz="1200" b="1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90317" name="Line 211"/>
              <p:cNvSpPr>
                <a:spLocks noChangeShapeType="1"/>
              </p:cNvSpPr>
              <p:nvPr/>
            </p:nvSpPr>
            <p:spPr bwMode="auto">
              <a:xfrm>
                <a:off x="458" y="1138"/>
                <a:ext cx="88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305" name="Group 212"/>
            <p:cNvGrpSpPr>
              <a:grpSpLocks/>
            </p:cNvGrpSpPr>
            <p:nvPr/>
          </p:nvGrpSpPr>
          <p:grpSpPr bwMode="auto">
            <a:xfrm>
              <a:off x="982" y="1270"/>
              <a:ext cx="1019" cy="459"/>
              <a:chOff x="458" y="940"/>
              <a:chExt cx="917" cy="459"/>
            </a:xfrm>
          </p:grpSpPr>
          <p:grpSp>
            <p:nvGrpSpPr>
              <p:cNvPr id="90307" name="Group 213"/>
              <p:cNvGrpSpPr>
                <a:grpSpLocks/>
              </p:cNvGrpSpPr>
              <p:nvPr/>
            </p:nvGrpSpPr>
            <p:grpSpPr bwMode="auto">
              <a:xfrm>
                <a:off x="459" y="940"/>
                <a:ext cx="916" cy="459"/>
                <a:chOff x="2349" y="1126"/>
                <a:chExt cx="562" cy="477"/>
              </a:xfrm>
            </p:grpSpPr>
            <p:sp>
              <p:nvSpPr>
                <p:cNvPr id="903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2364" y="1140"/>
                  <a:ext cx="547" cy="46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11" name="Rectangle 215"/>
                <p:cNvSpPr>
                  <a:spLocks noChangeArrowheads="1"/>
                </p:cNvSpPr>
                <p:nvPr/>
              </p:nvSpPr>
              <p:spPr bwMode="auto">
                <a:xfrm>
                  <a:off x="2359" y="1135"/>
                  <a:ext cx="547" cy="46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12" name="Rectangle 216"/>
                <p:cNvSpPr>
                  <a:spLocks noChangeArrowheads="1"/>
                </p:cNvSpPr>
                <p:nvPr/>
              </p:nvSpPr>
              <p:spPr bwMode="auto">
                <a:xfrm>
                  <a:off x="2354" y="1130"/>
                  <a:ext cx="547" cy="464"/>
                </a:xfrm>
                <a:prstGeom prst="rect">
                  <a:avLst/>
                </a:pr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13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49" y="1126"/>
                  <a:ext cx="547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0314" name="Freeform 218"/>
                <p:cNvSpPr>
                  <a:spLocks/>
                </p:cNvSpPr>
                <p:nvPr/>
              </p:nvSpPr>
              <p:spPr bwMode="auto">
                <a:xfrm>
                  <a:off x="2349" y="1126"/>
                  <a:ext cx="542" cy="458"/>
                </a:xfrm>
                <a:custGeom>
                  <a:avLst/>
                  <a:gdLst>
                    <a:gd name="T0" fmla="*/ 0 w 542"/>
                    <a:gd name="T1" fmla="*/ 0 h 458"/>
                    <a:gd name="T2" fmla="*/ 542 w 542"/>
                    <a:gd name="T3" fmla="*/ 0 h 458"/>
                    <a:gd name="T4" fmla="*/ 542 w 542"/>
                    <a:gd name="T5" fmla="*/ 458 h 458"/>
                    <a:gd name="T6" fmla="*/ 0 w 542"/>
                    <a:gd name="T7" fmla="*/ 458 h 458"/>
                    <a:gd name="T8" fmla="*/ 0 w 542"/>
                    <a:gd name="T9" fmla="*/ 0 h 458"/>
                    <a:gd name="T10" fmla="*/ 0 w 542"/>
                    <a:gd name="T11" fmla="*/ 0 h 4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2" h="458">
                      <a:moveTo>
                        <a:pt x="0" y="0"/>
                      </a:moveTo>
                      <a:lnTo>
                        <a:pt x="542" y="0"/>
                      </a:lnTo>
                      <a:lnTo>
                        <a:pt x="542" y="458"/>
                      </a:lnTo>
                      <a:lnTo>
                        <a:pt x="0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308" name="Rectangle 219"/>
              <p:cNvSpPr>
                <a:spLocks noChangeArrowheads="1"/>
              </p:cNvSpPr>
              <p:nvPr/>
            </p:nvSpPr>
            <p:spPr bwMode="auto">
              <a:xfrm>
                <a:off x="524" y="994"/>
                <a:ext cx="7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s :</a:t>
                </a:r>
                <a:r>
                  <a:rPr lang="en-US" altLang="ko-KR" sz="10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12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ConcreteSubject</a:t>
                </a:r>
                <a:endParaRPr lang="en-US" altLang="ko-KR" sz="1200" b="1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90309" name="Line 220"/>
              <p:cNvSpPr>
                <a:spLocks noChangeShapeType="1"/>
              </p:cNvSpPr>
              <p:nvPr/>
            </p:nvSpPr>
            <p:spPr bwMode="auto">
              <a:xfrm>
                <a:off x="458" y="1138"/>
                <a:ext cx="88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306" name="Line 221"/>
            <p:cNvSpPr>
              <a:spLocks noChangeShapeType="1"/>
            </p:cNvSpPr>
            <p:nvPr/>
          </p:nvSpPr>
          <p:spPr bwMode="auto">
            <a:xfrm flipV="1">
              <a:off x="1488" y="1710"/>
              <a:ext cx="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ea typeface="굴림" panose="020B0600000101010101" pitchFamily="34" charset="-127"/>
              </a:rPr>
              <a:t>Exercise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06876" y="1700432"/>
            <a:ext cx="690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Make the following class observable.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491211" y="3066667"/>
            <a:ext cx="506724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>
                <a:ea typeface="굴림" panose="020B0600000101010101" pitchFamily="34" charset="-127"/>
              </a:rPr>
              <a:t>public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b="1" dirty="0">
                <a:ea typeface="굴림" panose="020B0600000101010101" pitchFamily="34" charset="-127"/>
              </a:rPr>
              <a:t>class</a:t>
            </a:r>
            <a:r>
              <a:rPr lang="en-US" altLang="ko-KR" sz="1800" dirty="0">
                <a:ea typeface="굴림" panose="020B0600000101010101" pitchFamily="34" charset="-127"/>
              </a:rPr>
              <a:t> Suspect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   </a:t>
            </a:r>
            <a:r>
              <a:rPr lang="en-US" altLang="ko-KR" sz="1800" b="1" dirty="0">
                <a:ea typeface="굴림" panose="020B0600000101010101" pitchFamily="34" charset="-127"/>
              </a:rPr>
              <a:t>public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b="1" dirty="0">
                <a:ea typeface="굴림" panose="020B0600000101010101" pitchFamily="34" charset="-127"/>
              </a:rPr>
              <a:t>void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meetWith</a:t>
            </a:r>
            <a:r>
              <a:rPr lang="en-US" altLang="ko-KR" sz="1800" dirty="0">
                <a:ea typeface="굴림" panose="020B0600000101010101" pitchFamily="34" charset="-127"/>
              </a:rPr>
              <a:t>(Person p) { /* … */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smtClean="0">
                <a:ea typeface="굴림" panose="020B0600000101010101" pitchFamily="34" charset="-127"/>
              </a:rPr>
              <a:t>(Pair) Exercise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98786" y="1731963"/>
            <a:ext cx="7487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Make the </a:t>
            </a:r>
            <a:r>
              <a:rPr lang="en-US" altLang="ko-KR" sz="2400" dirty="0" smtClean="0">
                <a:ea typeface="굴림" panose="020B0600000101010101" pitchFamily="34" charset="-127"/>
              </a:rPr>
              <a:t>Connect Five Board </a:t>
            </a:r>
            <a:r>
              <a:rPr lang="en-US" altLang="ko-KR" sz="2400" dirty="0">
                <a:ea typeface="굴림" panose="020B0600000101010101" pitchFamily="34" charset="-127"/>
              </a:rPr>
              <a:t>class observable </a:t>
            </a:r>
            <a:r>
              <a:rPr lang="en-US" altLang="ko-KR" sz="2400" dirty="0" smtClean="0">
                <a:ea typeface="굴림" panose="020B0600000101010101" pitchFamily="34" charset="-127"/>
              </a:rPr>
              <a:t>(when </a:t>
            </a:r>
            <a:r>
              <a:rPr lang="en-US" altLang="ko-KR" sz="2400" dirty="0">
                <a:ea typeface="굴림" panose="020B0600000101010101" pitchFamily="34" charset="-127"/>
              </a:rPr>
              <a:t>its state is </a:t>
            </a:r>
            <a:r>
              <a:rPr lang="en-US" altLang="ko-KR" sz="2400" dirty="0" smtClean="0">
                <a:ea typeface="굴림" panose="020B0600000101010101" pitchFamily="34" charset="-127"/>
              </a:rPr>
              <a:t>changed), </a:t>
            </a:r>
            <a:r>
              <a:rPr lang="en-US" altLang="ko-KR" sz="2400" dirty="0">
                <a:ea typeface="굴림" panose="020B0600000101010101" pitchFamily="34" charset="-127"/>
              </a:rPr>
              <a:t>e.g., </a:t>
            </a:r>
            <a:r>
              <a:rPr lang="en-US" altLang="ko-KR" sz="2400" dirty="0" smtClean="0">
                <a:ea typeface="굴림" panose="020B0600000101010101" pitchFamily="34" charset="-127"/>
              </a:rPr>
              <a:t>a new disc is placed, or there is a winner, etc.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66041" y="3279228"/>
            <a:ext cx="581222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/** Listen to board changes. </a:t>
            </a:r>
            <a:r>
              <a:rPr lang="en-US" altLang="ko-KR" dirty="0">
                <a:ea typeface="굴림" panose="020B0600000101010101" pitchFamily="34" charset="-127"/>
              </a:rPr>
              <a:t>*/</a:t>
            </a:r>
          </a:p>
          <a:p>
            <a:pPr>
              <a:spcBef>
                <a:spcPct val="0"/>
              </a:spcBef>
            </a:pPr>
            <a:r>
              <a:rPr lang="en-US" altLang="ko-KR" b="1" dirty="0" smtClean="0">
                <a:ea typeface="굴림" panose="020B0600000101010101" pitchFamily="34" charset="-127"/>
              </a:rPr>
              <a:t>public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b="1" dirty="0">
                <a:ea typeface="굴림" panose="020B0600000101010101" pitchFamily="34" charset="-127"/>
              </a:rPr>
              <a:t>interface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BoardChangeListener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{</a:t>
            </a:r>
          </a:p>
          <a:p>
            <a:pPr>
              <a:spcBef>
                <a:spcPct val="0"/>
              </a:spcBef>
            </a:pPr>
            <a:endParaRPr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 /** Called when a </a:t>
            </a:r>
            <a:r>
              <a:rPr lang="en-US" altLang="ko-KR" dirty="0" smtClean="0">
                <a:ea typeface="굴림" panose="020B0600000101010101" pitchFamily="34" charset="-127"/>
              </a:rPr>
              <a:t>number is placed on a square. </a:t>
            </a:r>
            <a:r>
              <a:rPr lang="en-US" altLang="ko-KR" dirty="0">
                <a:ea typeface="굴림" panose="020B0600000101010101" pitchFamily="34" charset="-127"/>
              </a:rPr>
              <a:t>*/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 </a:t>
            </a:r>
            <a:r>
              <a:rPr lang="en-US" altLang="ko-KR" b="1" dirty="0">
                <a:ea typeface="굴림" panose="020B0600000101010101" pitchFamily="34" charset="-127"/>
              </a:rPr>
              <a:t>void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discPlaced</a:t>
            </a:r>
            <a:r>
              <a:rPr lang="en-US" altLang="ko-KR" dirty="0" smtClean="0">
                <a:ea typeface="굴림" panose="020B0600000101010101" pitchFamily="34" charset="-127"/>
              </a:rPr>
              <a:t>(Disc </a:t>
            </a:r>
            <a:r>
              <a:rPr lang="en-US" altLang="ko-KR" dirty="0" err="1" smtClean="0">
                <a:ea typeface="굴림" panose="020B0600000101010101" pitchFamily="34" charset="-127"/>
              </a:rPr>
              <a:t>disc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x, </a:t>
            </a:r>
            <a:r>
              <a:rPr lang="en-US" altLang="ko-KR" dirty="0" err="1" smtClean="0">
                <a:ea typeface="굴림" panose="020B0600000101010101" pitchFamily="34" charset="-127"/>
              </a:rPr>
              <a:t>int</a:t>
            </a:r>
            <a:r>
              <a:rPr lang="en-US" altLang="ko-KR" dirty="0" smtClean="0">
                <a:ea typeface="굴림" panose="020B0600000101010101" pitchFamily="34" charset="-127"/>
              </a:rPr>
              <a:t> y);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800" dirty="0">
                <a:ea typeface="굴림" panose="020B0600000101010101" pitchFamily="34" charset="-127"/>
              </a:rPr>
              <a:t>        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 /** Called </a:t>
            </a:r>
            <a:r>
              <a:rPr lang="en-US" altLang="ko-KR" dirty="0" smtClean="0">
                <a:ea typeface="굴림" panose="020B0600000101010101" pitchFamily="34" charset="-127"/>
              </a:rPr>
              <a:t>when there is a winner. </a:t>
            </a:r>
            <a:r>
              <a:rPr lang="en-US" altLang="ko-KR" dirty="0">
                <a:ea typeface="굴림" panose="020B0600000101010101" pitchFamily="34" charset="-127"/>
              </a:rPr>
              <a:t>*/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        </a:t>
            </a:r>
            <a:r>
              <a:rPr lang="en-US" altLang="ko-KR" b="1" dirty="0" smtClean="0">
                <a:ea typeface="굴림" panose="020B0600000101010101" pitchFamily="34" charset="-127"/>
              </a:rPr>
              <a:t>void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thereIsWinner</a:t>
            </a:r>
            <a:r>
              <a:rPr lang="en-US" altLang="ko-KR" dirty="0" smtClean="0">
                <a:ea typeface="굴림" panose="020B0600000101010101" pitchFamily="34" charset="-127"/>
              </a:rPr>
              <a:t>();</a:t>
            </a:r>
          </a:p>
          <a:p>
            <a:pPr>
              <a:spcBef>
                <a:spcPct val="0"/>
              </a:spcBef>
            </a:pPr>
            <a:endParaRPr lang="en-US" altLang="ko-KR" sz="800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        …</a:t>
            </a:r>
          </a:p>
          <a:p>
            <a:pPr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9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25600"/>
            <a:ext cx="8229600" cy="456565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000000"/>
                </a:solidFill>
              </a:rPr>
              <a:t>Small frameworks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Applet, </a:t>
            </a:r>
            <a:r>
              <a:rPr lang="en-GB" altLang="en-US" sz="2400" dirty="0" err="1" smtClean="0">
                <a:solidFill>
                  <a:srgbClr val="000000"/>
                </a:solidFill>
              </a:rPr>
              <a:t>NoApplet</a:t>
            </a:r>
            <a:r>
              <a:rPr lang="en-GB" altLang="en-US" sz="2400" dirty="0" smtClean="0">
                <a:solidFill>
                  <a:srgbClr val="000000"/>
                </a:solidFill>
              </a:rPr>
              <a:t>, </a:t>
            </a:r>
            <a:r>
              <a:rPr lang="en-GB" altLang="en-US" sz="2400" dirty="0" err="1" smtClean="0">
                <a:solidFill>
                  <a:srgbClr val="000000"/>
                </a:solidFill>
              </a:rPr>
              <a:t>AnimationApplet</a:t>
            </a:r>
            <a:r>
              <a:rPr lang="en-GB" altLang="en-US" sz="2400" dirty="0" smtClean="0">
                <a:solidFill>
                  <a:srgbClr val="000000"/>
                </a:solidFill>
              </a:rPr>
              <a:t>, </a:t>
            </a:r>
            <a:r>
              <a:rPr lang="en-GB" altLang="en-US" sz="2400" dirty="0" err="1" smtClean="0">
                <a:solidFill>
                  <a:srgbClr val="000000"/>
                </a:solidFill>
              </a:rPr>
              <a:t>DBAnimationApplet</a:t>
            </a:r>
            <a:r>
              <a:rPr lang="en-GB" altLang="en-US" sz="2400" dirty="0" smtClean="0">
                <a:solidFill>
                  <a:srgbClr val="000000"/>
                </a:solidFill>
              </a:rPr>
              <a:t>, etc.</a:t>
            </a:r>
          </a:p>
          <a:p>
            <a:r>
              <a:rPr lang="en-GB" altLang="en-US" sz="2800" dirty="0" smtClean="0">
                <a:solidFill>
                  <a:srgbClr val="000000"/>
                </a:solidFill>
              </a:rPr>
              <a:t>GUI frameworks 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AWT/Swing, Eclipse SWT (Standard Widget Toolkit)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Android UI framework, iOS frameworks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MFC</a:t>
            </a:r>
          </a:p>
          <a:p>
            <a:r>
              <a:rPr lang="en-GB" altLang="en-US" sz="2800" dirty="0" smtClean="0">
                <a:solidFill>
                  <a:srgbClr val="000000"/>
                </a:solidFill>
              </a:rPr>
              <a:t>Distributed programming frameworks 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RMI</a:t>
            </a:r>
          </a:p>
          <a:p>
            <a:pPr lvl="1"/>
            <a:r>
              <a:rPr lang="en-GB" altLang="en-US" sz="2400" dirty="0" smtClean="0">
                <a:solidFill>
                  <a:srgbClr val="000000"/>
                </a:solidFill>
              </a:rPr>
              <a:t>J2EE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Frameworks To Be Discussed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005013"/>
            <a:ext cx="7929562" cy="2111375"/>
          </a:xfrm>
        </p:spPr>
        <p:txBody>
          <a:bodyPr/>
          <a:lstStyle/>
          <a:p>
            <a:r>
              <a:rPr lang="en-GB" altLang="ko-KR" smtClean="0">
                <a:solidFill>
                  <a:srgbClr val="000000"/>
                </a:solidFill>
                <a:ea typeface="굴림" panose="020B0600000101010101" pitchFamily="34" charset="-127"/>
              </a:rPr>
              <a:t>GUI frameworks (AWT and Swing)</a:t>
            </a:r>
          </a:p>
          <a:p>
            <a:r>
              <a:rPr lang="en-GB" altLang="en-US" smtClean="0">
                <a:solidFill>
                  <a:srgbClr val="000000"/>
                </a:solidFill>
              </a:rPr>
              <a:t>Collection classes</a:t>
            </a:r>
          </a:p>
          <a:p>
            <a:r>
              <a:rPr lang="en-GB" altLang="ko-KR" smtClean="0">
                <a:solidFill>
                  <a:srgbClr val="000000"/>
                </a:solidFill>
                <a:ea typeface="굴림" panose="020B0600000101010101" pitchFamily="34" charset="-127"/>
              </a:rPr>
              <a:t>Input and output classes</a:t>
            </a:r>
            <a:endParaRPr lang="en-US" altLang="ko-KR" sz="2400" smtClean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98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GUI Frameworks In General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3425"/>
            <a:ext cx="8229600" cy="4203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Model-View-Control (MVC) metaphor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Event-based, implicit invocation </a:t>
            </a:r>
            <a:r>
              <a:rPr lang="en-US" altLang="ko-KR" dirty="0" smtClean="0">
                <a:ea typeface="굴림" panose="020B0600000101010101" pitchFamily="34" charset="-127"/>
              </a:rPr>
              <a:t>style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ea typeface="굴림" panose="020B0600000101010101" pitchFamily="34" charset="-127"/>
              </a:rPr>
              <a:t>&lt;-&gt; Explicit invocation style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Single thread-ness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Framework classes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GUI components (views or widgets)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Layout managers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Events and event listeners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34" charset="-127"/>
              </a:rPr>
              <a:t>Graphics and imaging </a:t>
            </a:r>
            <a:r>
              <a:rPr lang="en-US" altLang="ko-KR" dirty="0" smtClean="0">
                <a:ea typeface="굴림" panose="020B0600000101010101" pitchFamily="34" charset="-127"/>
              </a:rPr>
              <a:t>classes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5999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altLang="en-US" kern="0" dirty="0">
                <a:solidFill>
                  <a:srgbClr val="000000"/>
                </a:solidFill>
              </a:rPr>
              <a:t>A way of cleanly breaking an application into three parts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i="1" kern="0" dirty="0">
                <a:solidFill>
                  <a:srgbClr val="000000"/>
                </a:solidFill>
              </a:rPr>
              <a:t>Model</a:t>
            </a:r>
            <a:r>
              <a:rPr lang="en-GB" altLang="en-US" kern="0" dirty="0">
                <a:solidFill>
                  <a:srgbClr val="000000"/>
                </a:solidFill>
              </a:rPr>
              <a:t> for maintaining data,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i="1" kern="0" dirty="0">
                <a:solidFill>
                  <a:srgbClr val="000000"/>
                </a:solidFill>
              </a:rPr>
              <a:t>View</a:t>
            </a:r>
            <a:r>
              <a:rPr lang="en-GB" altLang="en-US" kern="0" dirty="0">
                <a:solidFill>
                  <a:srgbClr val="000000"/>
                </a:solidFill>
              </a:rPr>
              <a:t> for displaying all or a portion of the data, and</a:t>
            </a:r>
          </a:p>
          <a:p>
            <a:pPr lvl="1">
              <a:lnSpc>
                <a:spcPct val="80000"/>
              </a:lnSpc>
              <a:defRPr/>
            </a:pPr>
            <a:r>
              <a:rPr lang="en-GB" altLang="en-US" i="1" kern="0" dirty="0">
                <a:solidFill>
                  <a:srgbClr val="000000"/>
                </a:solidFill>
              </a:rPr>
              <a:t>Controller </a:t>
            </a:r>
            <a:r>
              <a:rPr lang="en-GB" altLang="en-US" kern="0" dirty="0">
                <a:solidFill>
                  <a:srgbClr val="000000"/>
                </a:solidFill>
              </a:rPr>
              <a:t>for handling events that affect the model or views.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623" y="5635625"/>
            <a:ext cx="1468438" cy="646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Model</a:t>
            </a:r>
          </a:p>
          <a:p>
            <a:pPr algn="ctr">
              <a:defRPr/>
            </a:pPr>
            <a:r>
              <a:rPr lang="en-US" dirty="0"/>
              <a:t>(data)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6336" y="4070350"/>
            <a:ext cx="1473200" cy="646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View</a:t>
            </a:r>
          </a:p>
          <a:p>
            <a:pPr algn="ctr">
              <a:defRPr/>
            </a:pPr>
            <a:r>
              <a:rPr lang="en-US" dirty="0"/>
              <a:t>(UI element)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6336" y="4981575"/>
            <a:ext cx="1482725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Control</a:t>
            </a:r>
          </a:p>
        </p:txBody>
      </p:sp>
      <p:cxnSp>
        <p:nvCxnSpPr>
          <p:cNvPr id="8" name="Elbow Connector 7"/>
          <p:cNvCxnSpPr/>
          <p:nvPr/>
        </p:nvCxnSpPr>
        <p:spPr>
          <a:xfrm flipH="1" flipV="1">
            <a:off x="5204298" y="5265738"/>
            <a:ext cx="14288" cy="693737"/>
          </a:xfrm>
          <a:prstGeom prst="bentConnector3">
            <a:avLst>
              <a:gd name="adj1" fmla="val -335013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 flipV="1">
            <a:off x="5204298" y="4446588"/>
            <a:ext cx="14288" cy="692150"/>
          </a:xfrm>
          <a:prstGeom prst="bentConnector3">
            <a:avLst>
              <a:gd name="adj1" fmla="val -335013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707286" y="4405313"/>
            <a:ext cx="14287" cy="692150"/>
          </a:xfrm>
          <a:prstGeom prst="bentConnector3">
            <a:avLst>
              <a:gd name="adj1" fmla="val -335013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707286" y="5219700"/>
            <a:ext cx="14287" cy="692150"/>
          </a:xfrm>
          <a:prstGeom prst="bentConnector3">
            <a:avLst>
              <a:gd name="adj1" fmla="val -3350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2039566" y="4589260"/>
            <a:ext cx="1131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update UI</a:t>
            </a:r>
          </a:p>
        </p:txBody>
      </p: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5691661" y="5445125"/>
            <a:ext cx="1487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notify change</a:t>
            </a:r>
          </a:p>
        </p:txBody>
      </p:sp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5704361" y="4598988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notify user action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1804616" y="5348288"/>
            <a:ext cx="1316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update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3224</TotalTime>
  <Words>2295</Words>
  <PresentationFormat>On-screen Show (4:3)</PresentationFormat>
  <Paragraphs>620</Paragraphs>
  <Slides>55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굴림</vt:lpstr>
      <vt:lpstr>Times New Roman</vt:lpstr>
      <vt:lpstr>Wingdings</vt:lpstr>
      <vt:lpstr>Office Theme</vt:lpstr>
      <vt:lpstr>Java GUI Frameworks</vt:lpstr>
      <vt:lpstr>Outline</vt:lpstr>
      <vt:lpstr>What’s a Framework?</vt:lpstr>
      <vt:lpstr>Why Frameworks?</vt:lpstr>
      <vt:lpstr>Characteristics of Frameworks</vt:lpstr>
      <vt:lpstr>Examples</vt:lpstr>
      <vt:lpstr>Frameworks To Be Discussed</vt:lpstr>
      <vt:lpstr>GUI Frameworks In General</vt:lpstr>
      <vt:lpstr>Model-View-Controller (MVC)</vt:lpstr>
      <vt:lpstr>Key: Separating M from VC</vt:lpstr>
      <vt:lpstr>Due to Separation …</vt:lpstr>
      <vt:lpstr>Due to Separation … (Cont.)</vt:lpstr>
      <vt:lpstr>Outline</vt:lpstr>
      <vt:lpstr>Java GUI Frameworks</vt:lpstr>
      <vt:lpstr>AWT vs. Swing</vt:lpstr>
      <vt:lpstr>AWT Components</vt:lpstr>
      <vt:lpstr>Swing Components</vt:lpstr>
      <vt:lpstr>Composite Design Pattern</vt:lpstr>
      <vt:lpstr>Outline</vt:lpstr>
      <vt:lpstr>Q: How to Layout Widgets?</vt:lpstr>
      <vt:lpstr>Layout Managers</vt:lpstr>
      <vt:lpstr>Hierarchy of Layout Managers</vt:lpstr>
      <vt:lpstr>Using Layout Managers</vt:lpstr>
      <vt:lpstr>Flow Layout</vt:lpstr>
      <vt:lpstr>Flow Layout (Cont.)</vt:lpstr>
      <vt:lpstr>Grid Layout</vt:lpstr>
      <vt:lpstr>Grid Layout (Cont.)</vt:lpstr>
      <vt:lpstr>Border Layout</vt:lpstr>
      <vt:lpstr>Border Layout (Cont.)</vt:lpstr>
      <vt:lpstr>Exercise</vt:lpstr>
      <vt:lpstr>Outline</vt:lpstr>
      <vt:lpstr>Event Handling</vt:lpstr>
      <vt:lpstr>Event Handling (Cont.)</vt:lpstr>
      <vt:lpstr>Event Handling (Cont.)</vt:lpstr>
      <vt:lpstr>Example</vt:lpstr>
      <vt:lpstr>How Does It Work?</vt:lpstr>
      <vt:lpstr>Naming Convention</vt:lpstr>
      <vt:lpstr>Events and Listeners</vt:lpstr>
      <vt:lpstr>Example: Resizing Component</vt:lpstr>
      <vt:lpstr>Example (Cont.)</vt:lpstr>
      <vt:lpstr>Exercise</vt:lpstr>
      <vt:lpstr>HW4: Menu And Action Bar</vt:lpstr>
      <vt:lpstr>Side: JMenuBar</vt:lpstr>
      <vt:lpstr>Side: JToolBar</vt:lpstr>
      <vt:lpstr>Exercise: JavaChat</vt:lpstr>
      <vt:lpstr>Outline</vt:lpstr>
      <vt:lpstr>A Closer Look at JButton</vt:lpstr>
      <vt:lpstr>Static Structure</vt:lpstr>
      <vt:lpstr>Dynamic Behavior</vt:lpstr>
      <vt:lpstr>Observer Pattern</vt:lpstr>
      <vt:lpstr>Structure</vt:lpstr>
      <vt:lpstr>Participants</vt:lpstr>
      <vt:lpstr>Collaborations</vt:lpstr>
      <vt:lpstr>Exercise</vt:lpstr>
      <vt:lpstr>(Pair)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2017-08-22T19:09:26Z</cp:lastPrinted>
  <dcterms:created xsi:type="dcterms:W3CDTF">2017-08-17T17:10:58Z</dcterms:created>
  <dcterms:modified xsi:type="dcterms:W3CDTF">2018-07-17T02:57:00Z</dcterms:modified>
</cp:coreProperties>
</file>