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797" r:id="rId3"/>
    <p:sldId id="800" r:id="rId4"/>
    <p:sldId id="803" r:id="rId5"/>
    <p:sldId id="805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2" r:id="rId21"/>
    <p:sldId id="823" r:id="rId22"/>
    <p:sldId id="798" r:id="rId23"/>
    <p:sldId id="799" r:id="rId24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requested maximum length of the queue of incoming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" panose="020B0600000101010101" pitchFamily="34" charset="-127"/>
              </a:rPr>
              <a:t>Network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164443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pPr algn="l"/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Section 12.1</a:t>
            </a:r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0263" y="1824038"/>
            <a:ext cx="7524750" cy="357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&lt;&lt;</a:t>
            </a:r>
            <a:r>
              <a:rPr lang="en-US" altLang="ko-KR" sz="1800" i="1" dirty="0">
                <a:ea typeface="굴림" panose="020B0600000101010101" pitchFamily="34" charset="-127"/>
              </a:rPr>
              <a:t>handle client by using in and out</a:t>
            </a:r>
            <a:r>
              <a:rPr lang="en-US" altLang="ko-KR" sz="1800" dirty="0">
                <a:ea typeface="굴림" panose="020B0600000101010101" pitchFamily="34" charset="-127"/>
              </a:rPr>
              <a:t>&gt;&gt;=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ea typeface="굴림" panose="020B0600000101010101" pitchFamily="34" charset="-127"/>
              </a:rPr>
              <a:t>out.print</a:t>
            </a:r>
            <a:r>
              <a:rPr lang="en-US" altLang="ko-KR" sz="1600" dirty="0" smtClean="0">
                <a:ea typeface="굴림" panose="020B0600000101010101" pitchFamily="34" charset="-127"/>
              </a:rPr>
              <a:t>(“Welcome to the </a:t>
            </a:r>
            <a:r>
              <a:rPr lang="en-US" altLang="ko-KR" sz="1600" dirty="0">
                <a:ea typeface="굴림" panose="020B0600000101010101" pitchFamily="34" charset="-127"/>
              </a:rPr>
              <a:t>Java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EchoServer</a:t>
            </a:r>
            <a:r>
              <a:rPr lang="en-US" altLang="ko-KR" sz="1600" dirty="0" smtClean="0">
                <a:ea typeface="굴림" panose="020B0600000101010101" pitchFamily="34" charset="-127"/>
              </a:rPr>
              <a:t>!”);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>
                <a:ea typeface="굴림" panose="020B0600000101010101" pitchFamily="34" charset="-127"/>
              </a:rPr>
              <a:t>(“Enter BYE to exit.”);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String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((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in.readLine</a:t>
            </a:r>
            <a:r>
              <a:rPr lang="en-US" altLang="ko-KR" sz="1600" dirty="0">
                <a:ea typeface="굴림" panose="020B0600000101010101" pitchFamily="34" charset="-127"/>
              </a:rPr>
              <a:t>()) != 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(“Received: “ +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>
                <a:ea typeface="굴림" panose="020B0600000101010101" pitchFamily="34" charset="-127"/>
              </a:rPr>
              <a:t>(“Echo: “ +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if 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str.trim</a:t>
            </a:r>
            <a:r>
              <a:rPr lang="en-US" altLang="ko-KR" sz="1600" dirty="0">
                <a:ea typeface="굴림" panose="020B0600000101010101" pitchFamily="34" charset="-127"/>
              </a:rPr>
              <a:t>().equals(“BYE”))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53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Echo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0263" y="1979613"/>
            <a:ext cx="7524750" cy="375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Testing with </a:t>
            </a:r>
            <a:r>
              <a:rPr lang="en-US" altLang="ko-KR" sz="2400" dirty="0" smtClean="0">
                <a:ea typeface="굴림" panose="020B0600000101010101" pitchFamily="34" charset="-127"/>
              </a:rPr>
              <a:t>a telnet </a:t>
            </a:r>
            <a:r>
              <a:rPr lang="en-US" altLang="ko-KR" sz="2400" dirty="0">
                <a:ea typeface="굴림" panose="020B0600000101010101" pitchFamily="34" charset="-127"/>
              </a:rPr>
              <a:t>client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aspect% telnet localhost 8000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Trying 127.0.0.1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Connected to localhost.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Escape character is ‘^]’.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Welcome to the Java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EchoServer</a:t>
            </a:r>
            <a:r>
              <a:rPr lang="en-US" altLang="ko-KR" sz="1600" dirty="0" smtClean="0">
                <a:ea typeface="굴림" panose="020B0600000101010101" pitchFamily="34" charset="-127"/>
              </a:rPr>
              <a:t>! </a:t>
            </a:r>
            <a:r>
              <a:rPr lang="en-US" altLang="ko-KR" sz="1600" dirty="0">
                <a:ea typeface="굴림" panose="020B0600000101010101" pitchFamily="34" charset="-127"/>
              </a:rPr>
              <a:t>Enter BYE to exit.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Hello?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Hello?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Where are you?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Where are you?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BYE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BYE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Connection to host lost.</a:t>
            </a:r>
          </a:p>
        </p:txBody>
      </p:sp>
    </p:spTree>
    <p:extLst>
      <p:ext uri="{BB962C8B-B14F-4D97-AF65-F5344CB8AC3E}">
        <p14:creationId xmlns:p14="http://schemas.microsoft.com/office/powerpoint/2010/main" val="42165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Echo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0263" y="1780019"/>
            <a:ext cx="75247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java.net.*;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EchoClient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String host = (</a:t>
            </a:r>
            <a:r>
              <a:rPr lang="en-US" altLang="ko-KR" sz="1600" dirty="0" err="1">
                <a:ea typeface="굴림" panose="020B0600000101010101" pitchFamily="34" charset="-127"/>
              </a:rPr>
              <a:t>args.length</a:t>
            </a:r>
            <a:r>
              <a:rPr lang="en-US" altLang="ko-KR" sz="1600" dirty="0">
                <a:ea typeface="굴림" panose="020B0600000101010101" pitchFamily="34" charset="-127"/>
              </a:rPr>
              <a:t> &gt; 0 ?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args</a:t>
            </a:r>
            <a:r>
              <a:rPr lang="en-US" altLang="ko-KR" sz="1600" dirty="0" smtClean="0">
                <a:ea typeface="굴림" panose="020B0600000101010101" pitchFamily="34" charset="-127"/>
              </a:rPr>
              <a:t>[0</a:t>
            </a:r>
            <a:r>
              <a:rPr lang="en-US" altLang="ko-KR" sz="1600" dirty="0">
                <a:ea typeface="굴림" panose="020B0600000101010101" pitchFamily="34" charset="-127"/>
              </a:rPr>
              <a:t>] : “localhost”;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Socket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=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Socket(host, 8000);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 in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InputStreamReader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socket.getInputStream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</a:t>
            </a:r>
            <a:r>
              <a:rPr lang="en-US" altLang="ko-KR" sz="1600" dirty="0">
                <a:ea typeface="굴림" panose="020B0600000101010101" pitchFamily="34" charset="-127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 out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OutputStreamWriter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socket.getOutputStream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</a:t>
            </a:r>
            <a:r>
              <a:rPr lang="en-US" altLang="ko-KR" sz="1600" dirty="0">
                <a:ea typeface="굴림" panose="020B0600000101010101" pitchFamily="34" charset="-127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&lt;&lt;</a:t>
            </a:r>
            <a:r>
              <a:rPr lang="en-US" altLang="ko-KR" sz="1600" i="1" dirty="0">
                <a:ea typeface="굴림" panose="020B0600000101010101" pitchFamily="34" charset="-127"/>
              </a:rPr>
              <a:t>send and receive data by using in and out</a:t>
            </a:r>
            <a:r>
              <a:rPr lang="en-US" altLang="ko-KR" sz="1600" dirty="0">
                <a:ea typeface="굴림" panose="020B0600000101010101" pitchFamily="34" charset="-127"/>
              </a:rPr>
              <a:t>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socket.close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(Exception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e.printStackTrace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2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0263" y="1738418"/>
            <a:ext cx="7524750" cy="3789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&lt;&lt;</a:t>
            </a:r>
            <a:r>
              <a:rPr lang="en-US" altLang="ko-KR" sz="1800" i="1" dirty="0">
                <a:ea typeface="굴림" panose="020B0600000101010101" pitchFamily="34" charset="-127"/>
              </a:rPr>
              <a:t>send and receive data by using in and out</a:t>
            </a:r>
            <a:r>
              <a:rPr lang="en-US" altLang="ko-KR" sz="1800" dirty="0">
                <a:ea typeface="굴림" panose="020B0600000101010101" pitchFamily="34" charset="-127"/>
              </a:rPr>
              <a:t>&gt;&gt;=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send data to server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ea typeface="굴림" panose="020B0600000101010101" pitchFamily="34" charset="-127"/>
              </a:rPr>
              <a:t> (</a:t>
            </a:r>
            <a:r>
              <a:rPr lang="en-US" altLang="ko-KR" sz="1600" b="1" dirty="0" err="1">
                <a:ea typeface="굴림" panose="020B0600000101010101" pitchFamily="34" charset="-127"/>
              </a:rPr>
              <a:t>int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= 1;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&lt;= 10;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(“Sending: line “ +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>
                <a:ea typeface="굴림" panose="020B0600000101010101" pitchFamily="34" charset="-127"/>
              </a:rPr>
              <a:t>(“line “ +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>
                <a:ea typeface="굴림" panose="020B0600000101010101" pitchFamily="34" charset="-127"/>
              </a:rPr>
              <a:t>(“BYE”);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receive data from server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String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((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in.readLine</a:t>
            </a:r>
            <a:r>
              <a:rPr lang="en-US" altLang="ko-KR" sz="1600" dirty="0">
                <a:ea typeface="굴림" panose="020B0600000101010101" pitchFamily="34" charset="-127"/>
              </a:rPr>
              <a:t>()) != 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Echo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0774" y="2589759"/>
            <a:ext cx="752475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ea typeface="굴림" panose="020B0600000101010101" pitchFamily="34" charset="-127"/>
              </a:rPr>
              <a:t>sspect</a:t>
            </a:r>
            <a:r>
              <a:rPr lang="en-US" altLang="ko-KR" sz="1600" dirty="0">
                <a:ea typeface="굴림" panose="020B0600000101010101" pitchFamily="34" charset="-127"/>
              </a:rPr>
              <a:t>% java </a:t>
            </a:r>
            <a:r>
              <a:rPr lang="en-US" altLang="ko-KR" sz="1600" dirty="0" err="1">
                <a:ea typeface="굴림" panose="020B0600000101010101" pitchFamily="34" charset="-127"/>
              </a:rPr>
              <a:t>EchoClient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Sending: line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Sending: line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Sending: line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Welcome to the Java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EchoServer</a:t>
            </a:r>
            <a:r>
              <a:rPr lang="en-US" altLang="ko-KR" sz="1600" dirty="0" smtClean="0">
                <a:ea typeface="굴림" panose="020B0600000101010101" pitchFamily="34" charset="-127"/>
              </a:rPr>
              <a:t>! </a:t>
            </a:r>
            <a:r>
              <a:rPr lang="en-US" altLang="ko-KR" sz="1600" dirty="0">
                <a:ea typeface="굴림" panose="020B0600000101010101" pitchFamily="34" charset="-127"/>
              </a:rPr>
              <a:t>Enter BYE to exit.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line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line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line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Echo: BYE</a:t>
            </a:r>
          </a:p>
        </p:txBody>
      </p:sp>
    </p:spTree>
    <p:extLst>
      <p:ext uri="{BB962C8B-B14F-4D97-AF65-F5344CB8AC3E}">
        <p14:creationId xmlns:p14="http://schemas.microsoft.com/office/powerpoint/2010/main" val="36345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60" y="1615418"/>
            <a:ext cx="7886700" cy="4235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Supporting multiple clients at the same 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87918" y="2298646"/>
            <a:ext cx="752475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 smtClean="0">
                <a:ea typeface="굴림" panose="020B0600000101010101" pitchFamily="34" charset="-127"/>
              </a:rPr>
              <a:t>import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java.net.*;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MultiEchoServer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ServerSocket</a:t>
            </a:r>
            <a:r>
              <a:rPr lang="en-US" altLang="ko-KR" sz="1600" dirty="0">
                <a:ea typeface="굴림" panose="020B0600000101010101" pitchFamily="34" charset="-127"/>
              </a:rPr>
              <a:t> server = new </a:t>
            </a:r>
            <a:r>
              <a:rPr lang="en-US" altLang="ko-KR" sz="1600" dirty="0" err="1">
                <a:ea typeface="굴림" panose="020B0600000101010101" pitchFamily="34" charset="-127"/>
              </a:rPr>
              <a:t>ServerSocket</a:t>
            </a:r>
            <a:r>
              <a:rPr lang="en-US" altLang="ko-KR" sz="1600" dirty="0">
                <a:ea typeface="굴림" panose="020B0600000101010101" pitchFamily="34" charset="-127"/>
              </a:rPr>
              <a:t>(8008);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(true)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>
                <a:ea typeface="굴림" panose="020B0600000101010101" pitchFamily="34" charset="-127"/>
              </a:rPr>
              <a:t>Socket s = </a:t>
            </a:r>
            <a:r>
              <a:rPr lang="en-US" altLang="ko-KR" sz="1600" dirty="0" err="1">
                <a:ea typeface="굴림" panose="020B0600000101010101" pitchFamily="34" charset="-127"/>
              </a:rPr>
              <a:t>server.accept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ClientHandler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(s).start();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(Exception e) </a:t>
            </a:r>
            <a:r>
              <a:rPr lang="en-US" altLang="ko-KR" sz="1600" dirty="0" smtClean="0">
                <a:ea typeface="굴림" panose="020B0600000101010101" pitchFamily="34" charset="-127"/>
              </a:rPr>
              <a:t>{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e.printStackTrace</a:t>
            </a:r>
            <a:r>
              <a:rPr lang="en-US" altLang="ko-KR" sz="1600" dirty="0" smtClean="0">
                <a:ea typeface="굴림" panose="020B0600000101010101" pitchFamily="34" charset="-127"/>
              </a:rPr>
              <a:t>(); }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&lt;&lt;</a:t>
            </a:r>
            <a:r>
              <a:rPr lang="en-US" altLang="ko-KR" sz="1600" i="1" dirty="0">
                <a:ea typeface="굴림" panose="020B0600000101010101" pitchFamily="34" charset="-127"/>
              </a:rPr>
              <a:t>class </a:t>
            </a:r>
            <a:r>
              <a:rPr lang="en-US" altLang="ko-KR" sz="1600" i="1" dirty="0" err="1">
                <a:ea typeface="굴림" panose="020B0600000101010101" pitchFamily="34" charset="-127"/>
              </a:rPr>
              <a:t>ClientHandler</a:t>
            </a:r>
            <a:r>
              <a:rPr lang="en-US" altLang="ko-KR" sz="1600" dirty="0">
                <a:ea typeface="굴림" panose="020B0600000101010101" pitchFamily="34" charset="-127"/>
              </a:rPr>
              <a:t>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94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Revisited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16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0263" y="1538288"/>
            <a:ext cx="7524750" cy="488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&lt;&lt;</a:t>
            </a:r>
            <a:r>
              <a:rPr lang="en-US" altLang="ko-KR" sz="1800" i="1" dirty="0">
                <a:ea typeface="굴림" panose="020B0600000101010101" pitchFamily="34" charset="-127"/>
              </a:rPr>
              <a:t>class </a:t>
            </a:r>
            <a:r>
              <a:rPr lang="en-US" altLang="ko-KR" sz="1800" i="1" dirty="0" err="1">
                <a:ea typeface="굴림" panose="020B0600000101010101" pitchFamily="34" charset="-127"/>
              </a:rPr>
              <a:t>ClientHandler</a:t>
            </a:r>
            <a:r>
              <a:rPr lang="en-US" altLang="ko-KR" sz="1800" dirty="0">
                <a:ea typeface="굴림" panose="020B0600000101010101" pitchFamily="34" charset="-127"/>
              </a:rPr>
              <a:t>&gt;&gt;=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ClientHandler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extends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Thread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Socket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socket</a:t>
            </a:r>
            <a:r>
              <a:rPr lang="en-US" altLang="ko-KR" sz="1600" dirty="0" smtClean="0">
                <a:ea typeface="굴림" panose="020B0600000101010101" pitchFamily="34" charset="-127"/>
              </a:rPr>
              <a:t>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ClientHandler</a:t>
            </a:r>
            <a:r>
              <a:rPr lang="en-US" altLang="ko-KR" sz="1600" dirty="0">
                <a:ea typeface="굴림" panose="020B0600000101010101" pitchFamily="34" charset="-127"/>
              </a:rPr>
              <a:t>(Socket </a:t>
            </a:r>
            <a:r>
              <a:rPr lang="en-US" altLang="ko-KR" sz="1600" dirty="0" smtClean="0">
                <a:ea typeface="굴림" panose="020B0600000101010101" pitchFamily="34" charset="-127"/>
              </a:rPr>
              <a:t>socket) </a:t>
            </a:r>
            <a:r>
              <a:rPr lang="en-US" altLang="ko-KR" sz="1600" dirty="0">
                <a:ea typeface="굴림" panose="020B0600000101010101" pitchFamily="34" charset="-127"/>
              </a:rPr>
              <a:t>{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this.socket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= </a:t>
            </a:r>
            <a:r>
              <a:rPr lang="en-US" altLang="ko-KR" sz="1600" dirty="0" smtClean="0">
                <a:ea typeface="굴림" panose="020B0600000101010101" pitchFamily="34" charset="-127"/>
              </a:rPr>
              <a:t>socket; </a:t>
            </a: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run()</a:t>
            </a: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 in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InputStreamReader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socket.getInputStream</a:t>
            </a:r>
            <a:r>
              <a:rPr lang="en-US" altLang="ko-KR" sz="1600" dirty="0">
                <a:ea typeface="굴림" panose="020B0600000101010101" pitchFamily="34" charset="-127"/>
              </a:rPr>
              <a:t>()));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 out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(new </a:t>
            </a:r>
            <a:r>
              <a:rPr lang="en-US" altLang="ko-KR" sz="1600" dirty="0" err="1">
                <a:ea typeface="굴림" panose="020B0600000101010101" pitchFamily="34" charset="-127"/>
              </a:rPr>
              <a:t>OutputStreamWriter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socket.getOutputStream</a:t>
            </a:r>
            <a:r>
              <a:rPr lang="en-US" altLang="ko-KR" sz="1600" dirty="0">
                <a:ea typeface="굴림" panose="020B0600000101010101" pitchFamily="34" charset="-127"/>
              </a:rPr>
              <a:t>()));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 smtClean="0">
                <a:ea typeface="굴림" panose="020B0600000101010101" pitchFamily="34" charset="-127"/>
              </a:rPr>
              <a:t>(“Welcome to the </a:t>
            </a:r>
            <a:r>
              <a:rPr lang="en-US" altLang="ko-KR" sz="1600" dirty="0">
                <a:ea typeface="굴림" panose="020B0600000101010101" pitchFamily="34" charset="-127"/>
              </a:rPr>
              <a:t>Java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EchoSever</a:t>
            </a:r>
            <a:r>
              <a:rPr lang="en-US" altLang="ko-KR" sz="1600" dirty="0" smtClean="0">
                <a:ea typeface="굴림" panose="020B0600000101010101" pitchFamily="34" charset="-127"/>
              </a:rPr>
              <a:t>!\</a:t>
            </a:r>
            <a:r>
              <a:rPr lang="en-US" altLang="ko-KR" sz="1600" dirty="0" err="1">
                <a:ea typeface="굴림" panose="020B0600000101010101" pitchFamily="34" charset="-127"/>
              </a:rPr>
              <a:t>nEnter</a:t>
            </a:r>
            <a:r>
              <a:rPr lang="en-US" altLang="ko-KR" sz="1600" dirty="0">
                <a:ea typeface="굴림" panose="020B0600000101010101" pitchFamily="34" charset="-127"/>
              </a:rPr>
              <a:t> BYE to exit.”);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String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((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in.readLine</a:t>
            </a:r>
            <a:r>
              <a:rPr lang="en-US" altLang="ko-KR" sz="1600" dirty="0">
                <a:ea typeface="굴림" panose="020B0600000101010101" pitchFamily="34" charset="-127"/>
              </a:rPr>
              <a:t>()) != 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</a:t>
            </a:r>
            <a:r>
              <a:rPr lang="en-US" altLang="ko-KR" sz="1600" dirty="0" err="1">
                <a:ea typeface="굴림" panose="020B0600000101010101" pitchFamily="34" charset="-127"/>
              </a:rPr>
              <a:t>out.println</a:t>
            </a:r>
            <a:r>
              <a:rPr lang="en-US" altLang="ko-KR" sz="1600" dirty="0">
                <a:ea typeface="굴림" panose="020B0600000101010101" pitchFamily="34" charset="-127"/>
              </a:rPr>
              <a:t>(“Echo: “ + </a:t>
            </a:r>
            <a:r>
              <a:rPr lang="en-US" altLang="ko-KR" sz="1600" dirty="0" err="1">
                <a:ea typeface="굴림" panose="020B0600000101010101" pitchFamily="34" charset="-127"/>
              </a:rPr>
              <a:t>str</a:t>
            </a:r>
            <a:r>
              <a:rPr lang="en-US" altLang="ko-KR" sz="1600" dirty="0">
                <a:ea typeface="굴림" panose="020B0600000101010101" pitchFamily="34" charset="-127"/>
              </a:rPr>
              <a:t>); </a:t>
            </a:r>
            <a:r>
              <a:rPr lang="en-US" altLang="ko-KR" sz="1600" dirty="0" err="1">
                <a:ea typeface="굴림" panose="020B0600000101010101" pitchFamily="34" charset="-127"/>
              </a:rPr>
              <a:t>out.flush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</a:t>
            </a:r>
            <a:r>
              <a:rPr lang="en-US" altLang="ko-KR" sz="1600" b="1" dirty="0">
                <a:ea typeface="굴림" panose="020B0600000101010101" pitchFamily="34" charset="-127"/>
              </a:rPr>
              <a:t>if 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str.trim</a:t>
            </a:r>
            <a:r>
              <a:rPr lang="en-US" altLang="ko-KR" sz="1600" dirty="0">
                <a:ea typeface="굴림" panose="020B0600000101010101" pitchFamily="34" charset="-127"/>
              </a:rPr>
              <a:t>().equals(“BYE”)) { </a:t>
            </a:r>
            <a:r>
              <a:rPr lang="en-US" altLang="ko-KR" sz="1600" b="1" dirty="0">
                <a:ea typeface="굴림" panose="020B0600000101010101" pitchFamily="34" charset="-127"/>
              </a:rPr>
              <a:t>break</a:t>
            </a:r>
            <a:r>
              <a:rPr lang="en-US" altLang="ko-KR" sz="1600" dirty="0">
                <a:ea typeface="굴림" panose="020B0600000101010101" pitchFamily="34" charset="-127"/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07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Using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0263" y="1604963"/>
            <a:ext cx="752475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java.net.*;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MultiEchoServer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ea typeface="굴림" panose="020B0600000101010101" pitchFamily="34" charset="-127"/>
              </a:rPr>
              <a:t>ServerSocket</a:t>
            </a:r>
            <a:r>
              <a:rPr lang="en-US" altLang="ko-KR" sz="1600" dirty="0">
                <a:ea typeface="굴림" panose="020B0600000101010101" pitchFamily="34" charset="-127"/>
              </a:rPr>
              <a:t> server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ServerSocket</a:t>
            </a:r>
            <a:r>
              <a:rPr lang="en-US" altLang="ko-KR" sz="1600" dirty="0" smtClean="0">
                <a:ea typeface="굴림" panose="020B0600000101010101" pitchFamily="34" charset="-127"/>
              </a:rPr>
              <a:t>(8000);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(true)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>
                <a:ea typeface="굴림" panose="020B0600000101010101" pitchFamily="34" charset="-127"/>
              </a:rPr>
              <a:t>Socket s = </a:t>
            </a:r>
            <a:r>
              <a:rPr lang="en-US" altLang="ko-KR" sz="1600" dirty="0" err="1">
                <a:ea typeface="굴림" panose="020B0600000101010101" pitchFamily="34" charset="-127"/>
              </a:rPr>
              <a:t>server.accept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Thread (() -&gt;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F4"/>
                </a:solidFill>
                <a:ea typeface="굴림" panose="020B0600000101010101" pitchFamily="34" charset="-127"/>
              </a:rPr>
              <a:t>                </a:t>
            </a:r>
            <a:r>
              <a:rPr lang="en-US" altLang="ko-KR" sz="1600" dirty="0">
                <a:ea typeface="굴림" panose="020B0600000101010101" pitchFamily="34" charset="-127"/>
              </a:rPr>
              <a:t>//</a:t>
            </a:r>
            <a:r>
              <a:rPr lang="en-US" altLang="ko-KR" sz="1600" i="1" dirty="0">
                <a:ea typeface="굴림" panose="020B0600000101010101" pitchFamily="34" charset="-127"/>
              </a:rPr>
              <a:t> body of the run() method from </a:t>
            </a:r>
            <a:r>
              <a:rPr lang="en-US" altLang="ko-KR" sz="1600" i="1" dirty="0" err="1">
                <a:ea typeface="굴림" panose="020B0600000101010101" pitchFamily="34" charset="-127"/>
              </a:rPr>
              <a:t>ClientHandler</a:t>
            </a:r>
            <a:endParaRPr lang="en-US" altLang="ko-KR" sz="1600" i="1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1" dirty="0">
                <a:ea typeface="굴림" panose="020B0600000101010101" pitchFamily="34" charset="-127"/>
              </a:rPr>
              <a:t>                …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}).start();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(Exception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</a:t>
            </a:r>
            <a:r>
              <a:rPr lang="en-US" altLang="ko-KR" sz="1600" dirty="0" err="1">
                <a:ea typeface="굴림" panose="020B0600000101010101" pitchFamily="34" charset="-127"/>
              </a:rPr>
              <a:t>e.printStackTrace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944382" y="3166734"/>
            <a:ext cx="1758184" cy="1384246"/>
            <a:chOff x="7052441" y="2932386"/>
            <a:chExt cx="1481959" cy="1476377"/>
          </a:xfrm>
          <a:solidFill>
            <a:schemeClr val="bg1"/>
          </a:solidFill>
        </p:grpSpPr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7052441" y="2932386"/>
              <a:ext cx="1481959" cy="14763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/>
                <a:t>&lt;&lt;interface&gt;&gt;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/>
                <a:t>Runnable</a:t>
              </a:r>
              <a:endParaRPr lang="en-US" altLang="en-US" sz="18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+run(): void</a:t>
              </a:r>
            </a:p>
          </p:txBody>
        </p:sp>
        <p:cxnSp>
          <p:nvCxnSpPr>
            <p:cNvPr id="8" name="Straight Connector 3"/>
            <p:cNvCxnSpPr>
              <a:cxnSpLocks noChangeShapeType="1"/>
            </p:cNvCxnSpPr>
            <p:nvPr/>
          </p:nvCxnSpPr>
          <p:spPr bwMode="auto">
            <a:xfrm>
              <a:off x="7052441" y="3648995"/>
              <a:ext cx="1481959" cy="0"/>
            </a:xfrm>
            <a:prstGeom prst="lin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7"/>
            <p:cNvCxnSpPr>
              <a:cxnSpLocks noChangeShapeType="1"/>
            </p:cNvCxnSpPr>
            <p:nvPr/>
          </p:nvCxnSpPr>
          <p:spPr bwMode="auto">
            <a:xfrm>
              <a:off x="7052441" y="3753892"/>
              <a:ext cx="1481959" cy="0"/>
            </a:xfrm>
            <a:prstGeom prst="lin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1507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-- Time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12472"/>
          </a:xfrm>
        </p:spPr>
        <p:txBody>
          <a:bodyPr/>
          <a:lstStyle/>
          <a:p>
            <a:r>
              <a:rPr lang="en-US" altLang="ko-KR" sz="2400" dirty="0">
                <a:ea typeface="굴림" panose="020B0600000101010101" pitchFamily="34" charset="-127"/>
              </a:rPr>
              <a:t>Send the current local time to clients. </a:t>
            </a:r>
            <a:r>
              <a:rPr lang="en-US" altLang="ko-KR" sz="2400" dirty="0" smtClean="0">
                <a:ea typeface="굴림" panose="020B0600000101010101" pitchFamily="34" charset="-127"/>
              </a:rPr>
              <a:t>Use </a:t>
            </a:r>
            <a:r>
              <a:rPr lang="en-US" altLang="ko-KR" sz="2400" dirty="0" err="1">
                <a:ea typeface="굴림" panose="020B0600000101010101" pitchFamily="34" charset="-127"/>
              </a:rPr>
              <a:t>Calendar.getInstance</a:t>
            </a:r>
            <a:r>
              <a:rPr lang="en-US" altLang="ko-KR" sz="2400" dirty="0">
                <a:ea typeface="굴림" panose="020B0600000101010101" pitchFamily="34" charset="-127"/>
              </a:rPr>
              <a:t>().</a:t>
            </a:r>
            <a:r>
              <a:rPr lang="en-US" altLang="ko-KR" sz="2400" dirty="0" err="1">
                <a:ea typeface="굴림" panose="020B0600000101010101" pitchFamily="34" charset="-127"/>
              </a:rPr>
              <a:t>getTime</a:t>
            </a:r>
            <a:r>
              <a:rPr lang="en-US" altLang="ko-KR" sz="2400" dirty="0">
                <a:ea typeface="굴림" panose="020B0600000101010101" pitchFamily="34" charset="-127"/>
              </a:rPr>
              <a:t>() to get the current time</a:t>
            </a:r>
            <a:r>
              <a:rPr lang="en-US" altLang="ko-KR" sz="2400" dirty="0" smtClean="0">
                <a:ea typeface="굴림" panose="020B0600000101010101" pitchFamily="34" charset="-127"/>
              </a:rPr>
              <a:t>.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-- Time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34" charset="-127"/>
              </a:rPr>
              <a:t>Take two arguments, host name and port number, and connect to the host to find its current time, e.g., java </a:t>
            </a:r>
            <a:r>
              <a:rPr lang="en-US" altLang="ko-KR" sz="2400" dirty="0" err="1">
                <a:ea typeface="굴림" panose="020B0600000101010101" pitchFamily="34" charset="-127"/>
              </a:rPr>
              <a:t>TimeClient</a:t>
            </a:r>
            <a:r>
              <a:rPr lang="en-US" altLang="ko-KR" sz="2400" dirty="0">
                <a:ea typeface="굴림" panose="020B0600000101010101" pitchFamily="34" charset="-127"/>
              </a:rPr>
              <a:t> localhost 8000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Networking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 programming (TCP/IP)</a:t>
            </a:r>
          </a:p>
          <a:p>
            <a:r>
              <a:rPr lang="en-US" dirty="0" smtClean="0"/>
              <a:t>Connecting </a:t>
            </a:r>
            <a:r>
              <a:rPr lang="en-US" dirty="0"/>
              <a:t>to the Web (HTTP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download binary data such as bitmap</a:t>
            </a:r>
          </a:p>
          <a:p>
            <a:pPr lvl="1"/>
            <a:r>
              <a:rPr lang="en-US" dirty="0" smtClean="0"/>
              <a:t>Can download text data</a:t>
            </a:r>
            <a:endParaRPr lang="en-US" dirty="0"/>
          </a:p>
          <a:p>
            <a:r>
              <a:rPr lang="en-US" dirty="0" smtClean="0"/>
              <a:t>Consuming </a:t>
            </a:r>
            <a:r>
              <a:rPr lang="en-US" dirty="0"/>
              <a:t>Web services (</a:t>
            </a:r>
            <a:r>
              <a:rPr lang="en-US" dirty="0" smtClean="0"/>
              <a:t>XML, JSON, </a:t>
            </a:r>
            <a:r>
              <a:rPr lang="en-US" dirty="0" err="1" smtClean="0"/>
              <a:t>WebSocket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Java API for XML such as DOM and SAX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JSON</a:t>
            </a:r>
          </a:p>
          <a:p>
            <a:pPr lvl="2"/>
            <a:r>
              <a:rPr lang="en-US" dirty="0" smtClean="0"/>
              <a:t>JavaScript </a:t>
            </a:r>
            <a:r>
              <a:rPr lang="en-US" dirty="0"/>
              <a:t>Object </a:t>
            </a:r>
            <a:r>
              <a:rPr lang="en-US" dirty="0" smtClean="0"/>
              <a:t>Notation, </a:t>
            </a:r>
          </a:p>
          <a:p>
            <a:pPr lvl="2"/>
            <a:r>
              <a:rPr lang="en-US" dirty="0"/>
              <a:t>Lightweight data-interchange format (no tags; use bracket and braces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(Pair): </a:t>
            </a:r>
            <a:r>
              <a:rPr lang="en-US" dirty="0" err="1" smtClean="0"/>
              <a:t>JavaChat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4"/>
            <a:ext cx="4489887" cy="4333437"/>
          </a:xfrm>
        </p:spPr>
        <p:txBody>
          <a:bodyPr>
            <a:normAutofit/>
          </a:bodyPr>
          <a:lstStyle/>
          <a:p>
            <a:r>
              <a:rPr lang="en-US" sz="2400" dirty="0"/>
              <a:t>Create a simple chat </a:t>
            </a:r>
            <a:r>
              <a:rPr lang="en-US" sz="2400" dirty="0" smtClean="0"/>
              <a:t>application using TCP/IP sockets</a:t>
            </a:r>
          </a:p>
          <a:p>
            <a:r>
              <a:rPr lang="en-US" sz="2400" dirty="0" smtClean="0"/>
              <a:t>Download base code from </a:t>
            </a:r>
            <a:r>
              <a:rPr lang="en-US" sz="2400" dirty="0" smtClean="0"/>
              <a:t>blackboard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Run ChatServer</a:t>
            </a:r>
            <a:r>
              <a:rPr lang="en-US" sz="2400" dirty="0" smtClean="0"/>
              <a:t>.jar</a:t>
            </a:r>
          </a:p>
          <a:p>
            <a:pPr lvl="1"/>
            <a:r>
              <a:rPr lang="en-US" sz="1600" dirty="0" smtClean="0"/>
              <a:t>java –jar ChatServer.jar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84" y="2182130"/>
            <a:ext cx="3335644" cy="336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0" y="2152949"/>
            <a:ext cx="3001271" cy="3031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5838" y="1552356"/>
            <a:ext cx="477366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your code to the following two methods:</a:t>
            </a:r>
          </a:p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connectClicked</a:t>
            </a:r>
            <a:r>
              <a:rPr lang="en-US" sz="2000" dirty="0" smtClean="0"/>
              <a:t>(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sendClicked</a:t>
            </a:r>
            <a:r>
              <a:rPr lang="en-US" sz="2000" dirty="0" smtClean="0"/>
              <a:t>(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To display a received message, use the </a:t>
            </a:r>
            <a:r>
              <a:rPr lang="en-US" sz="2400" i="1" dirty="0" smtClean="0"/>
              <a:t>append</a:t>
            </a:r>
            <a:r>
              <a:rPr lang="en-US" sz="2400" dirty="0" smtClean="0"/>
              <a:t> method of </a:t>
            </a:r>
            <a:r>
              <a:rPr lang="en-US" sz="2400" dirty="0" err="1" smtClean="0"/>
              <a:t>JTextArea</a:t>
            </a:r>
            <a:r>
              <a:rPr lang="en-US" sz="2400" dirty="0" smtClean="0"/>
              <a:t>, e.g., </a:t>
            </a:r>
            <a:r>
              <a:rPr lang="en-US" sz="2400" dirty="0" err="1" smtClean="0"/>
              <a:t>msgDisplay.append</a:t>
            </a:r>
            <a:r>
              <a:rPr lang="en-US" sz="2400" dirty="0" smtClean="0"/>
              <a:t>(“Hello”);</a:t>
            </a:r>
          </a:p>
          <a:p>
            <a:r>
              <a:rPr lang="en-GB" altLang="en-US" sz="2400" dirty="0" smtClean="0"/>
              <a:t>Use the Thread class to receive messages asynchronously from the server, e.g.,</a:t>
            </a:r>
          </a:p>
          <a:p>
            <a:pPr lvl="1">
              <a:spcBef>
                <a:spcPct val="0"/>
              </a:spcBef>
              <a:buNone/>
            </a:pPr>
            <a:r>
              <a:rPr lang="en-GB" altLang="en-US" dirty="0" smtClean="0"/>
              <a:t>new Thread(() -&gt; { /* your code here */ }).start();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1404" y="1679756"/>
            <a:ext cx="191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connectButton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JButton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1443" y="5441677"/>
            <a:ext cx="16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sendButton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JButton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7368" y="2870667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serverEdit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JTextField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868" y="4476849"/>
            <a:ext cx="1493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msgEdit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JTextEdit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1938" y="3750966"/>
            <a:ext cx="184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70C0"/>
                </a:solidFill>
              </a:rPr>
              <a:t>msgDisplay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JTextArea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5400000">
            <a:off x="1298463" y="1992576"/>
            <a:ext cx="454113" cy="444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0"/>
          </p:cNvCxnSpPr>
          <p:nvPr/>
        </p:nvCxnSpPr>
        <p:spPr>
          <a:xfrm rot="5400000" flipH="1" flipV="1">
            <a:off x="1922265" y="2652848"/>
            <a:ext cx="312292" cy="123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0"/>
          </p:cNvCxnSpPr>
          <p:nvPr/>
        </p:nvCxnSpPr>
        <p:spPr>
          <a:xfrm rot="5400000" flipH="1" flipV="1">
            <a:off x="2793799" y="5073983"/>
            <a:ext cx="344383" cy="391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6891" y="3178710"/>
            <a:ext cx="16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portEdit</a:t>
            </a:r>
            <a:r>
              <a:rPr lang="en-US" sz="1400" dirty="0" smtClean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JTextField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Curved Connector 20"/>
          <p:cNvCxnSpPr>
            <a:stCxn id="15" idx="0"/>
          </p:cNvCxnSpPr>
          <p:nvPr/>
        </p:nvCxnSpPr>
        <p:spPr>
          <a:xfrm rot="5400000" flipH="1" flipV="1">
            <a:off x="2782196" y="2702141"/>
            <a:ext cx="639790" cy="313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1"/>
          </p:cNvCxnSpPr>
          <p:nvPr/>
        </p:nvCxnSpPr>
        <p:spPr>
          <a:xfrm rot="10800000">
            <a:off x="843068" y="3041517"/>
            <a:ext cx="448871" cy="8633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2"/>
          </p:cNvCxnSpPr>
          <p:nvPr/>
        </p:nvCxnSpPr>
        <p:spPr>
          <a:xfrm rot="5400000">
            <a:off x="1347874" y="4652711"/>
            <a:ext cx="273758" cy="537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HTTP </a:t>
            </a:r>
            <a:r>
              <a:rPr lang="en-US" dirty="0" smtClean="0"/>
              <a:t>Connection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604755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URL.openConnection</a:t>
            </a:r>
            <a:r>
              <a:rPr lang="en-US" dirty="0" smtClean="0"/>
              <a:t>()</a:t>
            </a:r>
            <a:r>
              <a:rPr lang="en-US" baseline="30000" dirty="0" smtClean="0"/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913" y="2508732"/>
            <a:ext cx="695372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URL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URL("http://</a:t>
            </a:r>
            <a:r>
              <a:rPr lang="en-US" dirty="0" smtClean="0"/>
              <a:t>www.cs.utep.edu</a:t>
            </a:r>
            <a:r>
              <a:rPr lang="en-US" dirty="0" smtClean="0"/>
              <a:t>/");</a:t>
            </a:r>
            <a:endParaRPr lang="en-US" dirty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</a:t>
            </a:r>
            <a:r>
              <a:rPr lang="en-US" dirty="0"/>
              <a:t>conn = </a:t>
            </a:r>
            <a:r>
              <a:rPr lang="en-US" dirty="0" err="1">
                <a:solidFill>
                  <a:srgbClr val="0070C0"/>
                </a:solidFill>
              </a:rPr>
              <a:t>url.openConnection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r>
              <a:rPr lang="en-US" dirty="0" err="1" smtClean="0"/>
              <a:t>HttpURLConnection</a:t>
            </a:r>
            <a:r>
              <a:rPr lang="en-US" dirty="0" smtClean="0"/>
              <a:t> </a:t>
            </a:r>
            <a:r>
              <a:rPr lang="en-US" dirty="0" err="1"/>
              <a:t>httpConn</a:t>
            </a:r>
            <a:r>
              <a:rPr lang="en-US" dirty="0"/>
              <a:t> = (</a:t>
            </a:r>
            <a:r>
              <a:rPr lang="en-US" dirty="0" err="1"/>
              <a:t>HttpURLConnection</a:t>
            </a:r>
            <a:r>
              <a:rPr lang="en-US" dirty="0"/>
              <a:t>) conn;</a:t>
            </a:r>
          </a:p>
          <a:p>
            <a:r>
              <a:rPr lang="en-US" dirty="0" err="1" smtClean="0"/>
              <a:t>httpConn.setAllowUserInteraction</a:t>
            </a:r>
            <a:r>
              <a:rPr lang="en-US" dirty="0" smtClean="0"/>
              <a:t>(false</a:t>
            </a:r>
            <a:r>
              <a:rPr lang="en-US" dirty="0"/>
              <a:t>);</a:t>
            </a:r>
          </a:p>
          <a:p>
            <a:r>
              <a:rPr lang="en-US" dirty="0" err="1" smtClean="0"/>
              <a:t>httpConn.setInstanceFollowRedirects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r>
              <a:rPr lang="en-US" dirty="0" err="1" smtClean="0"/>
              <a:t>httpConn.setRequestMethod</a:t>
            </a:r>
            <a:r>
              <a:rPr lang="en-US" dirty="0"/>
              <a:t>("GET");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httpConn.connect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HttpURLConnection.HTTP_OK</a:t>
            </a:r>
            <a:r>
              <a:rPr lang="en-US" dirty="0"/>
              <a:t> == </a:t>
            </a:r>
            <a:r>
              <a:rPr lang="en-US" dirty="0" err="1"/>
              <a:t>httpConn.getResponseCode</a:t>
            </a:r>
            <a:r>
              <a:rPr lang="en-US" dirty="0"/>
              <a:t>()) {</a:t>
            </a:r>
          </a:p>
          <a:p>
            <a:r>
              <a:rPr lang="en-US" dirty="0"/>
              <a:t>     </a:t>
            </a:r>
            <a:r>
              <a:rPr lang="en-US" dirty="0" err="1"/>
              <a:t>InputStream</a:t>
            </a:r>
            <a:r>
              <a:rPr lang="en-US" dirty="0"/>
              <a:t> in = </a:t>
            </a:r>
            <a:r>
              <a:rPr lang="en-US" dirty="0" err="1">
                <a:solidFill>
                  <a:srgbClr val="0070C0"/>
                </a:solidFill>
              </a:rPr>
              <a:t>httpConn.getInputStream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r>
              <a:rPr lang="en-US" dirty="0"/>
              <a:t>     ... read from in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7" y="5759669"/>
            <a:ext cx="661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Uniform Resource Locator (URL): reference to a Web resource that specifies its location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(Pair): Bitcoin Price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25361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Dialog to show Bitcoin prices</a:t>
            </a:r>
          </a:p>
          <a:p>
            <a:pPr lvl="1"/>
            <a:r>
              <a:rPr lang="en-US" dirty="0" smtClean="0"/>
              <a:t>Consume a REST Web Service API</a:t>
            </a:r>
          </a:p>
          <a:p>
            <a:pPr lvl="1"/>
            <a:r>
              <a:rPr lang="en-US" dirty="0" smtClean="0"/>
              <a:t>Parse JSON</a:t>
            </a:r>
          </a:p>
          <a:p>
            <a:r>
              <a:rPr lang="en-US" dirty="0" smtClean="0"/>
              <a:t>Use a GDAX API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URL: https</a:t>
            </a:r>
            <a:r>
              <a:rPr lang="en-US" dirty="0"/>
              <a:t>://api.gdax.com/products/BTC-USD/ticker</a:t>
            </a:r>
            <a:endParaRPr lang="en-US" dirty="0" smtClean="0"/>
          </a:p>
          <a:p>
            <a:pPr lvl="1"/>
            <a:r>
              <a:rPr lang="en-US" dirty="0" smtClean="0"/>
              <a:t>Protocol: GET</a:t>
            </a:r>
          </a:p>
          <a:p>
            <a:pPr lvl="1"/>
            <a:r>
              <a:rPr lang="en-US" dirty="0" smtClean="0"/>
              <a:t>JSON output: 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{ "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</a:rPr>
              <a:t>trade_id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": 38526531, </a:t>
            </a:r>
            <a:r>
              <a:rPr lang="en-US" altLang="en-US" dirty="0" smtClean="0">
                <a:solidFill>
                  <a:srgbClr val="0070C0"/>
                </a:solidFill>
                <a:latin typeface="Arial Unicode MS"/>
              </a:rPr>
              <a:t>"</a:t>
            </a:r>
            <a:r>
              <a:rPr lang="en-US" altLang="en-US" dirty="0">
                <a:solidFill>
                  <a:srgbClr val="0070C0"/>
                </a:solidFill>
                <a:latin typeface="Arial Unicode MS"/>
              </a:rPr>
              <a:t>price</a:t>
            </a:r>
            <a:r>
              <a:rPr lang="en-US" altLang="en-US" dirty="0" smtClean="0">
                <a:solidFill>
                  <a:srgbClr val="0070C0"/>
                </a:solidFill>
                <a:latin typeface="Arial Unicode MS"/>
              </a:rPr>
              <a:t>": "</a:t>
            </a:r>
            <a:r>
              <a:rPr lang="en-US" altLang="en-US" dirty="0">
                <a:solidFill>
                  <a:srgbClr val="0070C0"/>
                </a:solidFill>
                <a:latin typeface="Arial Unicode MS"/>
              </a:rPr>
              <a:t>11460.00000000</a:t>
            </a:r>
            <a:r>
              <a:rPr lang="en-US" altLang="en-US" dirty="0" smtClean="0">
                <a:solidFill>
                  <a:srgbClr val="0070C0"/>
                </a:solidFill>
                <a:latin typeface="Arial Unicode MS"/>
              </a:rPr>
              <a:t>", 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… }</a:t>
            </a:r>
          </a:p>
          <a:p>
            <a:r>
              <a:rPr lang="en-US" dirty="0" smtClean="0"/>
              <a:t>Parsing JSON</a:t>
            </a:r>
          </a:p>
          <a:p>
            <a:pPr lvl="1"/>
            <a:r>
              <a:rPr lang="en-US" dirty="0" smtClean="0"/>
              <a:t>Use JSON classes (</a:t>
            </a:r>
            <a:r>
              <a:rPr lang="en-US" dirty="0" err="1" smtClean="0"/>
              <a:t>org.json</a:t>
            </a:r>
            <a:r>
              <a:rPr lang="en-US" dirty="0" smtClean="0"/>
              <a:t>.*) included in the base code (see course website)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9297" y="5959361"/>
            <a:ext cx="623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Refer to the API document available at https</a:t>
            </a:r>
            <a:r>
              <a:rPr lang="en-US" sz="1400" dirty="0"/>
              <a:t>://docs.gdax.com/#</a:t>
            </a:r>
            <a:r>
              <a:rPr lang="en-US" sz="1400" dirty="0" smtClean="0"/>
              <a:t>get-product-ticker.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939" y="4403833"/>
            <a:ext cx="408906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try</a:t>
            </a:r>
            <a:r>
              <a:rPr lang="en-US" sz="1600" dirty="0"/>
              <a:t>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JSONObject</a:t>
            </a:r>
            <a:r>
              <a:rPr lang="en-US" sz="1600" dirty="0"/>
              <a:t> </a:t>
            </a:r>
            <a:r>
              <a:rPr lang="en-US" sz="1600" dirty="0" err="1"/>
              <a:t>obj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JSONObject</a:t>
            </a:r>
            <a:r>
              <a:rPr lang="en-US" sz="1600" dirty="0"/>
              <a:t>(response);</a:t>
            </a:r>
          </a:p>
          <a:p>
            <a:r>
              <a:rPr lang="en-US" sz="1600" dirty="0"/>
              <a:t>  String price = </a:t>
            </a:r>
            <a:r>
              <a:rPr lang="en-US" sz="1600" dirty="0" err="1"/>
              <a:t>obj.getString</a:t>
            </a:r>
            <a:r>
              <a:rPr lang="en-US" sz="1600" dirty="0"/>
              <a:t>("price");</a:t>
            </a:r>
          </a:p>
          <a:p>
            <a:r>
              <a:rPr lang="en-US" sz="1600" dirty="0"/>
              <a:t>  ...</a:t>
            </a:r>
          </a:p>
          <a:p>
            <a:r>
              <a:rPr lang="en-US" sz="1600" dirty="0"/>
              <a:t>} </a:t>
            </a:r>
            <a:r>
              <a:rPr lang="en-US" sz="1600" b="1" dirty="0"/>
              <a:t>catch</a:t>
            </a:r>
            <a:r>
              <a:rPr lang="en-US" sz="1600" dirty="0"/>
              <a:t> (</a:t>
            </a:r>
            <a:r>
              <a:rPr lang="en-US" sz="1600" dirty="0" err="1"/>
              <a:t>JSONException</a:t>
            </a:r>
            <a:r>
              <a:rPr lang="en-US" sz="1600" dirty="0"/>
              <a:t> e) </a:t>
            </a:r>
            <a:r>
              <a:rPr lang="en-US" sz="1600" dirty="0" smtClean="0"/>
              <a:t>{ …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93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Ends points of two-way communications, i.e., logical connections between hosts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 be used to send and receive data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Supported by most languages and platforms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Server vs. client sockets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Stream (TCP/IP) vs. datagram (UDP/IP) 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BD182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83" y="4629150"/>
            <a:ext cx="1408112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D1818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20" y="4630738"/>
            <a:ext cx="144462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85583" y="5713413"/>
            <a:ext cx="3395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980820" y="56626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300283" y="56705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731708" y="57483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logical connection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563433" y="4953000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sockets (end points)</a:t>
            </a:r>
          </a:p>
        </p:txBody>
      </p:sp>
      <p:cxnSp>
        <p:nvCxnSpPr>
          <p:cNvPr id="12" name="AutoShape 14"/>
          <p:cNvCxnSpPr>
            <a:cxnSpLocks noChangeShapeType="1"/>
            <a:stCxn id="11" idx="1"/>
            <a:endCxn id="8" idx="7"/>
          </p:cNvCxnSpPr>
          <p:nvPr/>
        </p:nvCxnSpPr>
        <p:spPr bwMode="auto">
          <a:xfrm rot="10800000" flipV="1">
            <a:off x="3057020" y="5137150"/>
            <a:ext cx="506413" cy="538163"/>
          </a:xfrm>
          <a:prstGeom prst="curvedConnector2">
            <a:avLst/>
          </a:prstGeom>
          <a:noFill/>
          <a:ln w="9525">
            <a:solidFill>
              <a:srgbClr val="0000F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5"/>
          <p:cNvCxnSpPr>
            <a:cxnSpLocks noChangeShapeType="1"/>
            <a:stCxn id="11" idx="3"/>
            <a:endCxn id="9" idx="0"/>
          </p:cNvCxnSpPr>
          <p:nvPr/>
        </p:nvCxnSpPr>
        <p:spPr bwMode="auto">
          <a:xfrm>
            <a:off x="5792283" y="5137150"/>
            <a:ext cx="552450" cy="533400"/>
          </a:xfrm>
          <a:prstGeom prst="curvedConnector2">
            <a:avLst/>
          </a:prstGeom>
          <a:noFill/>
          <a:ln w="9525">
            <a:solidFill>
              <a:srgbClr val="0000F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4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vs. 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250264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Server sockets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Wait for requests to come in over the network</a:t>
            </a:r>
          </a:p>
          <a:p>
            <a:pPr lvl="1">
              <a:defRPr/>
            </a:pPr>
            <a:r>
              <a:rPr lang="en-US" altLang="ko-KR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java.net.ServerSocket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class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Client sockets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Used to send and receive data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Can be thought of as a pair of input and output streams</a:t>
            </a:r>
          </a:p>
          <a:p>
            <a:pPr lvl="1">
              <a:defRPr/>
            </a:pPr>
            <a:r>
              <a:rPr lang="en-US" altLang="ko-KR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java.net.Socket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class </a:t>
            </a:r>
            <a:r>
              <a:rPr lang="en-US" altLang="ko-KR" dirty="0" smtClean="0">
                <a:ea typeface="굴림" panose="020B0600000101010101" pitchFamily="34" charset="-127"/>
              </a:rPr>
              <a:t>and </a:t>
            </a:r>
            <a:r>
              <a:rPr lang="en-US" altLang="ko-KR" dirty="0" err="1">
                <a:ea typeface="굴림" panose="020B0600000101010101" pitchFamily="34" charset="-127"/>
              </a:rPr>
              <a:t>java.net.DatagramSocket</a:t>
            </a:r>
            <a:r>
              <a:rPr lang="en-US" altLang="ko-KR" dirty="0">
                <a:ea typeface="굴림" panose="020B0600000101010101" pitchFamily="34" charset="-127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BD182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03" y="4522011"/>
            <a:ext cx="1408112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D1818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40" y="4523599"/>
            <a:ext cx="144462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65528" y="5255436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809978" y="4188636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server socket</a:t>
            </a:r>
          </a:p>
        </p:txBody>
      </p:sp>
      <p:cxnSp>
        <p:nvCxnSpPr>
          <p:cNvPr id="9" name="AutoShape 16"/>
          <p:cNvCxnSpPr>
            <a:cxnSpLocks noChangeShapeType="1"/>
            <a:stCxn id="8" idx="1"/>
            <a:endCxn id="7" idx="7"/>
          </p:cNvCxnSpPr>
          <p:nvPr/>
        </p:nvCxnSpPr>
        <p:spPr bwMode="auto">
          <a:xfrm rot="10800000" flipH="1" flipV="1">
            <a:off x="2809978" y="4372786"/>
            <a:ext cx="31750" cy="895350"/>
          </a:xfrm>
          <a:prstGeom prst="curvedConnector4">
            <a:avLst>
              <a:gd name="adj1" fmla="val -720000"/>
              <a:gd name="adj2" fmla="val 59574"/>
            </a:avLst>
          </a:prstGeom>
          <a:noFill/>
          <a:ln w="9525">
            <a:solidFill>
              <a:srgbClr val="0000F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860778" y="4926824"/>
            <a:ext cx="3221037" cy="682625"/>
            <a:chOff x="1943" y="2791"/>
            <a:chExt cx="2029" cy="430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311" y="2791"/>
              <a:ext cx="1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connection request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1943" y="3027"/>
              <a:ext cx="2029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762353" y="5574524"/>
            <a:ext cx="3340100" cy="549275"/>
            <a:chOff x="1881" y="3199"/>
            <a:chExt cx="2104" cy="346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881" y="3199"/>
              <a:ext cx="56" cy="56"/>
            </a:xfrm>
            <a:prstGeom prst="ellipse">
              <a:avLst/>
            </a:prstGeom>
            <a:solidFill>
              <a:srgbClr val="0000F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942" y="3234"/>
              <a:ext cx="2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AutoShape 19"/>
            <p:cNvCxnSpPr>
              <a:cxnSpLocks noChangeShapeType="1"/>
              <a:stCxn id="20" idx="1"/>
              <a:endCxn id="14" idx="4"/>
            </p:cNvCxnSpPr>
            <p:nvPr/>
          </p:nvCxnSpPr>
          <p:spPr bwMode="auto">
            <a:xfrm rot="10800000">
              <a:off x="1909" y="3255"/>
              <a:ext cx="601" cy="290"/>
            </a:xfrm>
            <a:prstGeom prst="curvedConnector2">
              <a:avLst/>
            </a:prstGeom>
            <a:noFill/>
            <a:ln w="9525">
              <a:solidFill>
                <a:srgbClr val="0000F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3760890" y="5563411"/>
            <a:ext cx="2424113" cy="742950"/>
            <a:chOff x="2510" y="3192"/>
            <a:chExt cx="1527" cy="468"/>
          </a:xfrm>
        </p:grpSpPr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3981" y="3192"/>
              <a:ext cx="56" cy="56"/>
            </a:xfrm>
            <a:prstGeom prst="ellipse">
              <a:avLst/>
            </a:prstGeom>
            <a:solidFill>
              <a:srgbClr val="0000F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2510" y="3248"/>
              <a:ext cx="1499" cy="412"/>
              <a:chOff x="2510" y="3248"/>
              <a:chExt cx="1499" cy="412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2510" y="3429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ea typeface="굴림" panose="020B0600000101010101" pitchFamily="34" charset="-127"/>
                  </a:rPr>
                  <a:t>client socket</a:t>
                </a:r>
              </a:p>
            </p:txBody>
          </p:sp>
          <p:cxnSp>
            <p:nvCxnSpPr>
              <p:cNvPr id="21" name="AutoShape 20"/>
              <p:cNvCxnSpPr>
                <a:cxnSpLocks noChangeShapeType="1"/>
                <a:stCxn id="20" idx="3"/>
                <a:endCxn id="18" idx="4"/>
              </p:cNvCxnSpPr>
              <p:nvPr/>
            </p:nvCxnSpPr>
            <p:spPr bwMode="auto">
              <a:xfrm flipV="1">
                <a:off x="3418" y="3248"/>
                <a:ext cx="591" cy="297"/>
              </a:xfrm>
              <a:prstGeom prst="curvedConnector2">
                <a:avLst/>
              </a:prstGeom>
              <a:noFill/>
              <a:ln w="9525">
                <a:solidFill>
                  <a:srgbClr val="0000F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4224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7652"/>
          </a:xfrm>
        </p:spPr>
        <p:txBody>
          <a:bodyPr/>
          <a:lstStyle/>
          <a:p>
            <a:r>
              <a:rPr lang="en-US" dirty="0" smtClean="0"/>
              <a:t>Creating and using server 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229" y="2740903"/>
            <a:ext cx="61769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Constructors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ServerSocket</a:t>
            </a:r>
            <a:r>
              <a:rPr lang="en-GB" altLang="en-US" sz="1800" dirty="0"/>
              <a:t>(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 port)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ServerSocket</a:t>
            </a:r>
            <a:r>
              <a:rPr lang="en-GB" altLang="en-US" sz="1800" dirty="0"/>
              <a:t>(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 port, 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 backlog)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031504" y="2688516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017216" y="3145716"/>
            <a:ext cx="61579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018804" y="3833103"/>
            <a:ext cx="61579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02929" y="4391903"/>
            <a:ext cx="6176962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Methods		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accept()</a:t>
            </a:r>
            <a:r>
              <a:rPr lang="en-GB" altLang="en-US" sz="1800" dirty="0"/>
              <a:t>	 	Waits for a connection request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                        returns a Socket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close()		Stops waiting for requests from clients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044204" y="4339516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029916" y="4796716"/>
            <a:ext cx="61579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031504" y="5725403"/>
            <a:ext cx="61579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Sockets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604755"/>
          </a:xfrm>
        </p:spPr>
        <p:txBody>
          <a:bodyPr>
            <a:normAutofit/>
          </a:bodyPr>
          <a:lstStyle/>
          <a:p>
            <a:r>
              <a:rPr lang="en-US" dirty="0" smtClean="0"/>
              <a:t>To implement servers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001" y="2418659"/>
            <a:ext cx="695372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try</a:t>
            </a:r>
            <a:r>
              <a:rPr lang="en-US" altLang="ko-KR" dirty="0">
                <a:ea typeface="굴림" panose="020B0600000101010101" pitchFamily="34" charset="-127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ServerSocket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server = </a:t>
            </a:r>
            <a:r>
              <a:rPr lang="en-US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ServerSocket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(8000);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</a:t>
            </a:r>
            <a:r>
              <a:rPr lang="en-US" altLang="ko-KR" b="1" dirty="0">
                <a:ea typeface="굴림" panose="020B0600000101010101" pitchFamily="34" charset="-127"/>
              </a:rPr>
              <a:t>while</a:t>
            </a:r>
            <a:r>
              <a:rPr lang="en-US" altLang="ko-KR" dirty="0">
                <a:ea typeface="굴림" panose="020B0600000101010101" pitchFamily="34" charset="-127"/>
              </a:rPr>
              <a:t> (true) {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Socket incoming =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server.accept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();</a:t>
            </a:r>
            <a:r>
              <a:rPr lang="en-US" altLang="ko-KR" dirty="0">
                <a:ea typeface="굴림" panose="020B0600000101010101" pitchFamily="34" charset="-127"/>
              </a:rPr>
              <a:t> // obtain a client socket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// handle </a:t>
            </a:r>
            <a:r>
              <a:rPr lang="en-US" altLang="ko-KR" dirty="0" smtClean="0">
                <a:ea typeface="굴림" panose="020B0600000101010101" pitchFamily="34" charset="-127"/>
              </a:rPr>
              <a:t>client request </a:t>
            </a:r>
            <a:r>
              <a:rPr lang="en-US" altLang="ko-KR" dirty="0">
                <a:ea typeface="굴림" panose="020B0600000101010101" pitchFamily="34" charset="-127"/>
              </a:rPr>
              <a:t>by </a:t>
            </a:r>
            <a:r>
              <a:rPr lang="en-US" altLang="ko-KR" dirty="0" smtClean="0">
                <a:ea typeface="굴림" panose="020B0600000101010101" pitchFamily="34" charset="-127"/>
              </a:rPr>
              <a:t>creating a new thread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      // and reading </a:t>
            </a:r>
            <a:r>
              <a:rPr lang="en-US" altLang="ko-KR" dirty="0">
                <a:ea typeface="굴림" panose="020B0600000101010101" pitchFamily="34" charset="-127"/>
              </a:rPr>
              <a:t>from and writing to the socket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// …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} </a:t>
            </a:r>
            <a:r>
              <a:rPr lang="en-US" altLang="ko-KR" b="1" dirty="0">
                <a:ea typeface="굴림" panose="020B0600000101010101" pitchFamily="34" charset="-127"/>
              </a:rPr>
              <a:t>catch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IOException</a:t>
            </a:r>
            <a:r>
              <a:rPr lang="en-US" altLang="ko-KR" dirty="0">
                <a:ea typeface="굴림" panose="020B0600000101010101" pitchFamily="34" charset="-127"/>
              </a:rPr>
              <a:t> e) {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// handle exception on creating a server socket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672" y="5593405"/>
            <a:ext cx="70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dirty="0" smtClean="0">
                <a:ea typeface="굴림" panose="020B0600000101010101" pitchFamily="34" charset="-127"/>
              </a:rPr>
              <a:t>Use </a:t>
            </a:r>
            <a:r>
              <a:rPr lang="en-US" altLang="ko-KR" sz="1400" dirty="0">
                <a:ea typeface="굴림" panose="020B0600000101010101" pitchFamily="34" charset="-127"/>
              </a:rPr>
              <a:t>a higher number as lower numbers are reserved by the </a:t>
            </a:r>
            <a:r>
              <a:rPr lang="en-US" altLang="ko-KR" sz="1400" dirty="0" smtClean="0">
                <a:ea typeface="굴림" panose="020B0600000101010101" pitchFamily="34" charset="-127"/>
              </a:rPr>
              <a:t>system, e.g</a:t>
            </a:r>
            <a:r>
              <a:rPr lang="en-US" altLang="ko-KR" sz="1400" dirty="0">
                <a:ea typeface="굴림" panose="020B0600000101010101" pitchFamily="34" charset="-127"/>
              </a:rPr>
              <a:t>., 80 for HTTP </a:t>
            </a:r>
            <a:endParaRPr lang="en-US" altLang="ko-KR" sz="1400" dirty="0" smtClean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400" dirty="0" smtClean="0">
                <a:ea typeface="굴림" panose="020B0600000101010101" pitchFamily="34" charset="-127"/>
              </a:rPr>
              <a:t>(</a:t>
            </a:r>
            <a:r>
              <a:rPr lang="en-US" altLang="ko-KR" sz="1400" dirty="0">
                <a:ea typeface="굴림" panose="020B0600000101010101" pitchFamily="34" charset="-127"/>
              </a:rPr>
              <a:t>see /</a:t>
            </a:r>
            <a:r>
              <a:rPr lang="en-US" altLang="ko-KR" sz="1400" dirty="0" err="1">
                <a:ea typeface="굴림" panose="020B0600000101010101" pitchFamily="34" charset="-127"/>
              </a:rPr>
              <a:t>etc</a:t>
            </a:r>
            <a:r>
              <a:rPr lang="en-US" altLang="ko-KR" sz="1400" dirty="0">
                <a:ea typeface="굴림" panose="020B0600000101010101" pitchFamily="34" charset="-127"/>
              </a:rPr>
              <a:t>/services</a:t>
            </a:r>
            <a:r>
              <a:rPr lang="en-US" altLang="ko-KR" sz="1400" dirty="0" smtClean="0">
                <a:ea typeface="굴림" panose="020B0600000101010101" pitchFamily="34" charset="-127"/>
              </a:rPr>
              <a:t>).</a:t>
            </a:r>
            <a:endParaRPr lang="en-US" altLang="ko-KR" sz="1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Creating client sockets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 the client side, Socket(String host, </a:t>
            </a:r>
            <a:r>
              <a:rPr lang="en-US" altLang="ko-KR" dirty="0" err="1">
                <a:ea typeface="굴림" panose="020B0600000101010101" pitchFamily="34" charset="-127"/>
              </a:rPr>
              <a:t>int</a:t>
            </a:r>
            <a:r>
              <a:rPr lang="en-US" altLang="ko-KR" dirty="0">
                <a:ea typeface="굴림" panose="020B0600000101010101" pitchFamily="34" charset="-127"/>
              </a:rPr>
              <a:t> port)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 the server side, accept() of </a:t>
            </a:r>
            <a:r>
              <a:rPr lang="en-US" altLang="ko-KR" dirty="0" err="1">
                <a:ea typeface="굴림" panose="020B0600000101010101" pitchFamily="34" charset="-127"/>
              </a:rPr>
              <a:t>ServerSocket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Using client </a:t>
            </a:r>
            <a:r>
              <a:rPr lang="en-US" altLang="ko-KR" dirty="0" smtClean="0">
                <a:ea typeface="굴림" panose="020B0600000101010101" pitchFamily="34" charset="-127"/>
              </a:rPr>
              <a:t>sockets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5368" y="3890388"/>
            <a:ext cx="6456362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Methods		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0070C0"/>
                </a:solidFill>
              </a:rPr>
              <a:t>getInputStream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    Returns an </a:t>
            </a:r>
            <a:r>
              <a:rPr lang="en-GB" altLang="en-US" sz="1800" dirty="0" err="1"/>
              <a:t>InputStream</a:t>
            </a:r>
            <a:r>
              <a:rPr lang="en-GB" altLang="en-US" sz="1800" dirty="0"/>
              <a:t> for receiving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0070C0"/>
                </a:solidFill>
              </a:rPr>
              <a:t>getOutputStream</a:t>
            </a:r>
            <a:r>
              <a:rPr lang="en-GB" altLang="en-US" sz="1800" dirty="0">
                <a:solidFill>
                  <a:srgbClr val="0070C0"/>
                </a:solidFill>
              </a:rPr>
              <a:t>() </a:t>
            </a:r>
            <a:r>
              <a:rPr lang="en-GB" altLang="en-US" sz="1800" dirty="0"/>
              <a:t>Returns an </a:t>
            </a:r>
            <a:r>
              <a:rPr lang="en-GB" altLang="en-US" sz="1800" dirty="0" err="1"/>
              <a:t>OutputStream</a:t>
            </a:r>
            <a:r>
              <a:rPr lang="en-GB" altLang="en-US" sz="1800" dirty="0"/>
              <a:t> to send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close() 		  Closes the socket connection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002355" y="4295201"/>
            <a:ext cx="6361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002355" y="5247701"/>
            <a:ext cx="6361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002355" y="3876101"/>
            <a:ext cx="6361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7721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send and receive data</a:t>
            </a:r>
          </a:p>
          <a:p>
            <a:r>
              <a:rPr lang="en-US" dirty="0" smtClean="0"/>
              <a:t>Pair of input and output streams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818" y="2710489"/>
            <a:ext cx="7577727" cy="326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try</a:t>
            </a:r>
            <a:r>
              <a:rPr lang="en-US" altLang="ko-KR" dirty="0">
                <a:ea typeface="굴림" panose="020B0600000101010101" pitchFamily="34" charset="-127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Socket s = </a:t>
            </a:r>
            <a:r>
              <a:rPr lang="en-US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Socket(“www.cs.utep.edu”,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8000);</a:t>
            </a:r>
            <a:r>
              <a:rPr lang="en-US" altLang="ko-KR" baseline="30000" dirty="0" smtClean="0">
                <a:solidFill>
                  <a:srgbClr val="0070C0"/>
                </a:solidFill>
                <a:ea typeface="굴림" panose="020B0600000101010101" pitchFamily="34" charset="-127"/>
              </a:rPr>
              <a:t>*</a:t>
            </a:r>
            <a:endParaRPr lang="en-US" altLang="ko-KR" baseline="30000" dirty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</a:t>
            </a:r>
            <a:r>
              <a:rPr lang="en-US" altLang="ko-KR" dirty="0" err="1">
                <a:ea typeface="굴림" panose="020B0600000101010101" pitchFamily="34" charset="-127"/>
              </a:rPr>
              <a:t>PrintWriter</a:t>
            </a:r>
            <a:r>
              <a:rPr lang="en-US" altLang="ko-KR" dirty="0">
                <a:ea typeface="굴림" panose="020B0600000101010101" pitchFamily="34" charset="-127"/>
              </a:rPr>
              <a:t> out =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      </a:t>
            </a:r>
            <a:r>
              <a:rPr lang="en-US" altLang="ko-KR" b="1" dirty="0" smtClean="0">
                <a:ea typeface="굴림" panose="020B0600000101010101" pitchFamily="34" charset="-127"/>
              </a:rPr>
              <a:t>new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PrintWriter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b="1" dirty="0">
                <a:ea typeface="굴림" panose="020B0600000101010101" pitchFamily="34" charset="-127"/>
              </a:rPr>
              <a:t>new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OutputStreamWriter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s.getOutputStream</a:t>
            </a:r>
            <a:r>
              <a:rPr lang="en-US" altLang="ko-KR" dirty="0">
                <a:ea typeface="굴림" panose="020B0600000101010101" pitchFamily="34" charset="-127"/>
              </a:rPr>
              <a:t>()));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</a:t>
            </a:r>
            <a:r>
              <a:rPr lang="en-US" altLang="ko-KR" dirty="0" err="1">
                <a:ea typeface="굴림" panose="020B0600000101010101" pitchFamily="34" charset="-127"/>
              </a:rPr>
              <a:t>BufferedReader</a:t>
            </a:r>
            <a:r>
              <a:rPr lang="en-US" altLang="ko-KR" dirty="0">
                <a:ea typeface="굴림" panose="020B0600000101010101" pitchFamily="34" charset="-127"/>
              </a:rPr>
              <a:t> in =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      </a:t>
            </a:r>
            <a:r>
              <a:rPr lang="en-US" altLang="ko-KR" b="1" dirty="0" smtClean="0">
                <a:ea typeface="굴림" panose="020B0600000101010101" pitchFamily="34" charset="-127"/>
              </a:rPr>
              <a:t>new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BufferedReader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b="1" dirty="0">
                <a:ea typeface="굴림" panose="020B0600000101010101" pitchFamily="34" charset="-127"/>
              </a:rPr>
              <a:t>new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InputStreamReader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s.getInputStream</a:t>
            </a:r>
            <a:r>
              <a:rPr lang="en-US" altLang="ko-KR" dirty="0" smtClean="0">
                <a:ea typeface="굴림" panose="020B0600000101010101" pitchFamily="34" charset="-127"/>
              </a:rPr>
              <a:t>()));</a:t>
            </a:r>
          </a:p>
          <a:p>
            <a:pPr>
              <a:spcBef>
                <a:spcPct val="0"/>
              </a:spcBef>
            </a:pPr>
            <a:endParaRPr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    … use </a:t>
            </a:r>
            <a:r>
              <a:rPr lang="en-US" altLang="ko-KR" dirty="0">
                <a:ea typeface="굴림" panose="020B0600000101010101" pitchFamily="34" charset="-127"/>
              </a:rPr>
              <a:t>out and in to send and receive data …</a:t>
            </a:r>
          </a:p>
          <a:p>
            <a:pPr>
              <a:spcBef>
                <a:spcPct val="0"/>
              </a:spcBef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} </a:t>
            </a:r>
            <a:r>
              <a:rPr lang="en-US" altLang="ko-KR" b="1" dirty="0">
                <a:ea typeface="굴림" panose="020B0600000101010101" pitchFamily="34" charset="-127"/>
              </a:rPr>
              <a:t>catch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IOException</a:t>
            </a:r>
            <a:r>
              <a:rPr lang="en-US" altLang="ko-KR" dirty="0">
                <a:ea typeface="굴림" panose="020B0600000101010101" pitchFamily="34" charset="-127"/>
              </a:rPr>
              <a:t> e) {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// handle exception …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355" y="5520223"/>
            <a:ext cx="579338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400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*</a:t>
            </a:r>
            <a:r>
              <a:rPr lang="en-US" alt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Wait indefinitely; use the following code to timeout:</a:t>
            </a:r>
          </a:p>
          <a:p>
            <a:r>
              <a:rPr lang="en-US" alt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400" dirty="0" smtClean="0">
                <a:cs typeface="Arial" panose="020B0604020202020204" pitchFamily="34" charset="0"/>
              </a:rPr>
              <a:t>Socket </a:t>
            </a:r>
            <a:r>
              <a:rPr lang="en-US" altLang="en-US" sz="1400" dirty="0">
                <a:cs typeface="Arial" panose="020B0604020202020204" pitchFamily="34" charset="0"/>
              </a:rPr>
              <a:t>socket = </a:t>
            </a:r>
            <a:r>
              <a:rPr lang="en-US" altLang="en-US" sz="1400" b="1" dirty="0">
                <a:cs typeface="Arial" panose="020B0604020202020204" pitchFamily="34" charset="0"/>
              </a:rPr>
              <a:t>new </a:t>
            </a:r>
            <a:r>
              <a:rPr lang="en-US" altLang="en-US" sz="1400" dirty="0">
                <a:cs typeface="Arial" panose="020B0604020202020204" pitchFamily="34" charset="0"/>
              </a:rPr>
              <a:t>Socket();</a:t>
            </a:r>
            <a:br>
              <a:rPr lang="en-US" altLang="en-US" sz="1400" dirty="0">
                <a:cs typeface="Arial" panose="020B0604020202020204" pitchFamily="34" charset="0"/>
              </a:rPr>
            </a:br>
            <a:r>
              <a:rPr lang="en-US" altLang="en-US" sz="1400" dirty="0" smtClean="0">
                <a:cs typeface="Arial" panose="020B0604020202020204" pitchFamily="34" charset="0"/>
              </a:rPr>
              <a:t>  </a:t>
            </a:r>
            <a:r>
              <a:rPr lang="en-US" altLang="en-US" sz="1400" dirty="0" err="1" smtClean="0">
                <a:cs typeface="Arial" panose="020B0604020202020204" pitchFamily="34" charset="0"/>
              </a:rPr>
              <a:t>socket.</a:t>
            </a:r>
            <a:r>
              <a:rPr lang="en-US" altLang="en-US" sz="1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connect</a:t>
            </a:r>
            <a:r>
              <a:rPr lang="en-US" altLang="en-US" sz="1400" dirty="0" smtClean="0">
                <a:cs typeface="Arial" panose="020B0604020202020204" pitchFamily="34" charset="0"/>
              </a:rPr>
              <a:t>(</a:t>
            </a:r>
            <a:r>
              <a:rPr lang="en-US" altLang="en-US" sz="1400" b="1" dirty="0" smtClean="0">
                <a:cs typeface="Arial" panose="020B0604020202020204" pitchFamily="34" charset="0"/>
              </a:rPr>
              <a:t>new </a:t>
            </a:r>
            <a:r>
              <a:rPr lang="en-US" altLang="en-US" sz="1400" dirty="0" err="1">
                <a:cs typeface="Arial" panose="020B0604020202020204" pitchFamily="34" charset="0"/>
              </a:rPr>
              <a:t>InetSocketAddress</a:t>
            </a:r>
            <a:r>
              <a:rPr lang="en-US" altLang="en-US" sz="1400" dirty="0">
                <a:cs typeface="Arial" panose="020B0604020202020204" pitchFamily="34" charset="0"/>
              </a:rPr>
              <a:t>(host, port), 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3000</a:t>
            </a:r>
            <a:r>
              <a:rPr lang="en-US" altLang="en-US" sz="1400" dirty="0" smtClean="0">
                <a:cs typeface="Arial" panose="020B0604020202020204" pitchFamily="34" charset="0"/>
              </a:rPr>
              <a:t>); // in milliseconds</a:t>
            </a:r>
            <a:endParaRPr lang="en-US" alt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-- A Simple Echo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0263" y="1697038"/>
            <a:ext cx="75247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import</a:t>
            </a:r>
            <a:r>
              <a:rPr lang="en-US" altLang="ko-KR" sz="1600" dirty="0">
                <a:ea typeface="굴림" panose="020B0600000101010101" pitchFamily="34" charset="-127"/>
              </a:rPr>
              <a:t> java.net.*;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EchoServer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main(String[] </a:t>
            </a:r>
            <a:r>
              <a:rPr lang="en-US" altLang="ko-KR" sz="1600" dirty="0" err="1">
                <a:ea typeface="굴림" panose="020B0600000101010101" pitchFamily="34" charset="-127"/>
              </a:rPr>
              <a:t>args</a:t>
            </a:r>
            <a:r>
              <a:rPr lang="en-US" altLang="ko-KR" sz="1600" dirty="0">
                <a:ea typeface="굴림" panose="020B0600000101010101" pitchFamily="34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try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ServerSocket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server = </a:t>
            </a:r>
            <a:r>
              <a:rPr lang="en-US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ServerSocket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(8000);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</a:t>
            </a:r>
            <a:r>
              <a:rPr lang="en-US" altLang="ko-KR" sz="1600" b="1" dirty="0">
                <a:ea typeface="굴림" panose="020B0600000101010101" pitchFamily="34" charset="-127"/>
              </a:rPr>
              <a:t>while</a:t>
            </a:r>
            <a:r>
              <a:rPr lang="en-US" altLang="ko-KR" sz="1600" dirty="0">
                <a:ea typeface="굴림" panose="020B0600000101010101" pitchFamily="34" charset="-127"/>
              </a:rPr>
              <a:t> (true)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Socket s =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server.accept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 in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BufferedReader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InputStreamReader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   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s.getInputStream</a:t>
            </a:r>
            <a:r>
              <a:rPr lang="en-US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()</a:t>
            </a:r>
            <a:r>
              <a:rPr lang="en-US" altLang="ko-KR" sz="1600" dirty="0">
                <a:ea typeface="굴림" panose="020B0600000101010101" pitchFamily="34" charset="-127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 out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PrintWriter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OutputStreamWriter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    </a:t>
            </a:r>
            <a:r>
              <a:rPr lang="en-US" altLang="ko-KR" sz="1600" dirty="0" err="1">
                <a:ea typeface="굴림" panose="020B0600000101010101" pitchFamily="34" charset="-127"/>
              </a:rPr>
              <a:t>s.getOutputStream</a:t>
            </a:r>
            <a:r>
              <a:rPr lang="en-US" altLang="ko-KR" sz="1600" dirty="0">
                <a:ea typeface="굴림" panose="020B0600000101010101" pitchFamily="34" charset="-127"/>
              </a:rPr>
              <a:t>()));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&lt;&lt;</a:t>
            </a:r>
            <a:r>
              <a:rPr lang="en-US" altLang="ko-KR" sz="1600" i="1" dirty="0">
                <a:ea typeface="굴림" panose="020B0600000101010101" pitchFamily="34" charset="-127"/>
              </a:rPr>
              <a:t>handle client by using in and out</a:t>
            </a:r>
            <a:r>
              <a:rPr lang="en-US" altLang="ko-KR" sz="1600" dirty="0">
                <a:ea typeface="굴림" panose="020B0600000101010101" pitchFamily="34" charset="-127"/>
              </a:rPr>
              <a:t>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   </a:t>
            </a:r>
            <a:r>
              <a:rPr lang="en-US" altLang="ko-KR" sz="1600" dirty="0" err="1">
                <a:ea typeface="굴림" panose="020B0600000101010101" pitchFamily="34" charset="-127"/>
              </a:rPr>
              <a:t>s.close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} </a:t>
            </a:r>
            <a:r>
              <a:rPr lang="en-US" altLang="ko-KR" sz="1600" b="1" dirty="0">
                <a:ea typeface="굴림" panose="020B0600000101010101" pitchFamily="34" charset="-127"/>
              </a:rPr>
              <a:t>catch</a:t>
            </a:r>
            <a:r>
              <a:rPr lang="en-US" altLang="ko-KR" sz="1600" dirty="0">
                <a:ea typeface="굴림" panose="020B0600000101010101" pitchFamily="34" charset="-127"/>
              </a:rPr>
              <a:t> (Exception e) { </a:t>
            </a:r>
            <a:r>
              <a:rPr lang="en-US" altLang="ko-KR" sz="1600" dirty="0" err="1">
                <a:ea typeface="굴림" panose="020B0600000101010101" pitchFamily="34" charset="-127"/>
              </a:rPr>
              <a:t>e.printStackTrace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59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1541</Words>
  <Application>Microsoft Office PowerPoint</Application>
  <PresentationFormat>On-screen Show (4:3)</PresentationFormat>
  <Paragraphs>324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Unicode MS</vt:lpstr>
      <vt:lpstr>Calibri</vt:lpstr>
      <vt:lpstr>굴림</vt:lpstr>
      <vt:lpstr>Office Theme</vt:lpstr>
      <vt:lpstr>Network Programming</vt:lpstr>
      <vt:lpstr>Java Networking APIs</vt:lpstr>
      <vt:lpstr>Socket Programming</vt:lpstr>
      <vt:lpstr>Server vs. Client Sockets</vt:lpstr>
      <vt:lpstr>Server Sockets</vt:lpstr>
      <vt:lpstr>Server Sockets (Cont.)</vt:lpstr>
      <vt:lpstr>Client Sockets</vt:lpstr>
      <vt:lpstr>Client Sockets</vt:lpstr>
      <vt:lpstr>Example -- A Simple Echo Server</vt:lpstr>
      <vt:lpstr>Echo Server (Cont.)</vt:lpstr>
      <vt:lpstr>Testing Echo Server</vt:lpstr>
      <vt:lpstr>A Simple Echo Client</vt:lpstr>
      <vt:lpstr>Echo Client (Cont.)</vt:lpstr>
      <vt:lpstr>Testing Echo Client</vt:lpstr>
      <vt:lpstr>Echo Server Revisited</vt:lpstr>
      <vt:lpstr>Echo Server Revisited (Cont.)</vt:lpstr>
      <vt:lpstr>Echo Server Using Lambda</vt:lpstr>
      <vt:lpstr>Exercise -- Time Server</vt:lpstr>
      <vt:lpstr>Exercise -- Time Client</vt:lpstr>
      <vt:lpstr>In-Class (Pair): JavaChat</vt:lpstr>
      <vt:lpstr>PowerPoint Presentation</vt:lpstr>
      <vt:lpstr>Making HTTP Connection </vt:lpstr>
      <vt:lpstr>In-Class (Pair): Bitcoin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cp:lastModifiedBy>Padilla, Edgar</cp:lastModifiedBy>
  <cp:revision>6</cp:revision>
  <cp:lastPrinted>2017-08-22T19:09:26Z</cp:lastPrinted>
  <dcterms:created xsi:type="dcterms:W3CDTF">2017-08-17T17:10:58Z</dcterms:created>
  <dcterms:modified xsi:type="dcterms:W3CDTF">2018-07-17T20:02:31Z</dcterms:modified>
</cp:coreProperties>
</file>