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797" r:id="rId3"/>
    <p:sldId id="865" r:id="rId4"/>
    <p:sldId id="866" r:id="rId5"/>
    <p:sldId id="867" r:id="rId6"/>
    <p:sldId id="868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876" r:id="rId15"/>
    <p:sldId id="877" r:id="rId16"/>
    <p:sldId id="840" r:id="rId17"/>
    <p:sldId id="841" r:id="rId18"/>
    <p:sldId id="842" r:id="rId19"/>
    <p:sldId id="878" r:id="rId20"/>
    <p:sldId id="879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3" r:id="rId30"/>
    <p:sldId id="854" r:id="rId31"/>
    <p:sldId id="855" r:id="rId32"/>
    <p:sldId id="856" r:id="rId33"/>
    <p:sldId id="857" r:id="rId34"/>
    <p:sldId id="858" r:id="rId35"/>
    <p:sldId id="859" r:id="rId36"/>
    <p:sldId id="860" r:id="rId37"/>
    <p:sldId id="861" r:id="rId38"/>
    <p:sldId id="862" r:id="rId39"/>
    <p:sldId id="863" r:id="rId40"/>
    <p:sldId id="864" r:id="rId41"/>
    <p:sldId id="880" r:id="rId42"/>
    <p:sldId id="881" r:id="rId43"/>
    <p:sldId id="882" r:id="rId44"/>
    <p:sldId id="884" r:id="rId45"/>
    <p:sldId id="885" r:id="rId46"/>
    <p:sldId id="888" r:id="rId47"/>
    <p:sldId id="886" r:id="rId48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0816" autoAdjust="0"/>
  </p:normalViewPr>
  <p:slideViewPr>
    <p:cSldViewPr snapToGrid="0">
      <p:cViewPr varScale="1">
        <p:scale>
          <a:sx n="119" d="100"/>
          <a:sy n="119" d="100"/>
        </p:scale>
        <p:origin x="11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r>
              <a:rPr lang="en-US" baseline="0" dirty="0" smtClean="0"/>
              <a:t> = Inter-process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C7E00-ED6C-4C7D-9F1C-2FE3614E66A8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161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CB26F-A31B-4A41-9E53-11C5F82A36C6}" type="slidenum">
              <a:rPr lang="ko-KR" altLang="en-US" smtClean="0"/>
              <a:pPr/>
              <a:t>39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public synchronized Object get() {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try {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   while (isEmpty()) {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      wait();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   }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} catch (InterruptedException e) {}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Object result = super.get();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notify();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   return result;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76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1/13/2003</a:t>
            </a: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C3D78-A68A-4446-9DDD-2E96E240D0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9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a typeface="굴림" panose="020B0600000101010101" pitchFamily="34" charset="-127"/>
              </a:rPr>
              <a:t>Concurrent </a:t>
            </a:r>
            <a:r>
              <a:rPr lang="en-US" altLang="ko-KR" b="1" dirty="0">
                <a:ea typeface="굴림" panose="020B0600000101010101" pitchFamily="34" charset="-127"/>
              </a:rPr>
              <a:t>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164443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pPr algn="l"/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2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Runnable interface abstracts a unit of executable </a:t>
            </a:r>
            <a:r>
              <a:rPr lang="en-US" dirty="0" smtClean="0"/>
              <a:t>code.</a:t>
            </a:r>
            <a:endParaRPr lang="en-US" dirty="0"/>
          </a:p>
          <a:p>
            <a:r>
              <a:rPr lang="en-US" dirty="0"/>
              <a:t>You can construct a thread on any object that implements the Runnable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/>
              <a:t>Runnable defines only one method called </a:t>
            </a:r>
            <a:r>
              <a:rPr lang="en-US" dirty="0">
                <a:solidFill>
                  <a:srgbClr val="0070C0"/>
                </a:solidFill>
              </a:rPr>
              <a:t>run()</a:t>
            </a:r>
            <a:r>
              <a:rPr lang="en-US" dirty="0"/>
              <a:t>. </a:t>
            </a:r>
          </a:p>
          <a:p>
            <a:r>
              <a:rPr lang="en-US" dirty="0"/>
              <a:t>An application that creates an instance of Thread must provide the code that will run in that </a:t>
            </a:r>
            <a:r>
              <a:rPr lang="en-US" dirty="0" smtClean="0"/>
              <a:t>thread.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04138" y="4814989"/>
            <a:ext cx="1495030" cy="1046440"/>
            <a:chOff x="3545642" y="4814989"/>
            <a:chExt cx="1495030" cy="1046440"/>
          </a:xfrm>
        </p:grpSpPr>
        <p:sp>
          <p:nvSpPr>
            <p:cNvPr id="5" name="TextBox 4"/>
            <p:cNvSpPr txBox="1"/>
            <p:nvPr/>
          </p:nvSpPr>
          <p:spPr>
            <a:xfrm>
              <a:off x="3551738" y="4814989"/>
              <a:ext cx="1488934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&lt;&lt;interface&gt;&gt;</a:t>
              </a:r>
            </a:p>
            <a:p>
              <a:pPr algn="ctr"/>
              <a:r>
                <a:rPr lang="en-US" dirty="0" smtClean="0"/>
                <a:t>Runnable</a:t>
              </a:r>
            </a:p>
            <a:p>
              <a:pPr algn="ctr"/>
              <a:endParaRPr lang="en-US" sz="800" dirty="0" smtClean="0"/>
            </a:p>
            <a:p>
              <a:r>
                <a:rPr lang="en-US" dirty="0" smtClean="0"/>
                <a:t>+run(): void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51738" y="5423553"/>
              <a:ext cx="1488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45642" y="5502801"/>
              <a:ext cx="1488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Extending the Thread Class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4025"/>
            <a:ext cx="8229600" cy="555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Thread class </a:t>
            </a:r>
            <a:r>
              <a:rPr lang="en-US" sz="2400" dirty="0" smtClean="0"/>
              <a:t>implements </a:t>
            </a:r>
            <a:r>
              <a:rPr lang="en-US" sz="2400" dirty="0"/>
              <a:t>the Runnable interface 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83234" y="2626552"/>
            <a:ext cx="4516438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MyThread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Thread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run()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// code to </a:t>
            </a:r>
            <a:r>
              <a:rPr lang="en-US" altLang="ko-KR" sz="1600" dirty="0" smtClean="0">
                <a:ea typeface="굴림" panose="020B0600000101010101" pitchFamily="34" charset="-127"/>
              </a:rPr>
              <a:t>run </a:t>
            </a:r>
            <a:r>
              <a:rPr lang="en-US" altLang="ko-KR" sz="1600" dirty="0">
                <a:ea typeface="굴림" panose="020B0600000101010101" pitchFamily="34" charset="-127"/>
              </a:rPr>
              <a:t>concurrently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start a new thread by calling the start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MyThread</a:t>
            </a:r>
            <a:r>
              <a:rPr lang="en-US" altLang="ko-KR" sz="1600" dirty="0">
                <a:ea typeface="굴림" panose="020B0600000101010101" pitchFamily="34" charset="-127"/>
              </a:rPr>
              <a:t> thread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MyThread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thread.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start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Q: What happened if run is called directly?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thread.run</a:t>
            </a:r>
            <a:r>
              <a:rPr lang="en-US" altLang="ko-KR" sz="1600" dirty="0" smtClean="0">
                <a:ea typeface="굴림" panose="020B0600000101010101" pitchFamily="34" charset="-127"/>
              </a:rPr>
              <a:t>()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13318" name="Freeform 5"/>
          <p:cNvSpPr>
            <a:spLocks/>
          </p:cNvSpPr>
          <p:nvPr/>
        </p:nvSpPr>
        <p:spPr bwMode="auto">
          <a:xfrm>
            <a:off x="6619051" y="4429953"/>
            <a:ext cx="952182" cy="1275904"/>
          </a:xfrm>
          <a:custGeom>
            <a:avLst/>
            <a:gdLst>
              <a:gd name="T0" fmla="*/ 0 w 629"/>
              <a:gd name="T1" fmla="*/ 0 h 1139"/>
              <a:gd name="T2" fmla="*/ 0 w 629"/>
              <a:gd name="T3" fmla="*/ 2147483646 h 1139"/>
              <a:gd name="T4" fmla="*/ 2147483646 w 629"/>
              <a:gd name="T5" fmla="*/ 2147483646 h 1139"/>
              <a:gd name="T6" fmla="*/ 2147483646 w 629"/>
              <a:gd name="T7" fmla="*/ 2147483646 h 1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9" h="1139">
                <a:moveTo>
                  <a:pt x="0" y="0"/>
                </a:moveTo>
                <a:lnTo>
                  <a:pt x="0" y="429"/>
                </a:lnTo>
                <a:lnTo>
                  <a:pt x="629" y="429"/>
                </a:lnTo>
                <a:lnTo>
                  <a:pt x="629" y="113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6617462" y="4891534"/>
            <a:ext cx="2794" cy="8021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6355334" y="4034982"/>
            <a:ext cx="1451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flow of control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6770370" y="4557143"/>
            <a:ext cx="717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start()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7592568" y="5066413"/>
            <a:ext cx="614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run()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857251" y="5945888"/>
            <a:ext cx="4824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The </a:t>
            </a:r>
            <a:r>
              <a:rPr lang="en-US" altLang="ko-KR" sz="1600" dirty="0" smtClean="0">
                <a:ea typeface="굴림" panose="020B0600000101010101" pitchFamily="34" charset="-127"/>
              </a:rPr>
              <a:t>run method is </a:t>
            </a:r>
            <a:r>
              <a:rPr lang="en-US" altLang="ko-KR" sz="1600" dirty="0">
                <a:ea typeface="굴림" panose="020B0600000101010101" pitchFamily="34" charset="-127"/>
              </a:rPr>
              <a:t>the concurrent unit in Java.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83234" y="3991550"/>
            <a:ext cx="4516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432636" y="2437549"/>
            <a:ext cx="1390321" cy="1323439"/>
            <a:chOff x="6725244" y="2218093"/>
            <a:chExt cx="1390321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6725244" y="2218093"/>
              <a:ext cx="138422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Thread</a:t>
              </a:r>
            </a:p>
            <a:p>
              <a:pPr algn="ctr"/>
              <a:endParaRPr lang="en-US" sz="800" dirty="0" smtClean="0"/>
            </a:p>
            <a:p>
              <a:r>
                <a:rPr lang="en-US" dirty="0" smtClean="0"/>
                <a:t>+run(): void</a:t>
              </a:r>
            </a:p>
            <a:p>
              <a:r>
                <a:rPr lang="en-US" dirty="0" smtClean="0"/>
                <a:t>+start(): void</a:t>
              </a:r>
            </a:p>
            <a:p>
              <a:r>
                <a:rPr lang="en-US" dirty="0" smtClean="0"/>
                <a:t>  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725244" y="2660357"/>
              <a:ext cx="138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31340" y="2581109"/>
              <a:ext cx="138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Implementing the Runnable Interface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15988" y="2218359"/>
            <a:ext cx="7524750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MyRunnable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implements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Runnable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// code to </a:t>
            </a:r>
            <a:r>
              <a:rPr lang="en-US" altLang="ko-KR" sz="1600" dirty="0" smtClean="0">
                <a:ea typeface="굴림" panose="020B0600000101010101" pitchFamily="34" charset="-127"/>
              </a:rPr>
              <a:t>run concurrently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create a new thread by passing a Runnable object and start it, e.g.,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Thread(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MyRunnable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</a:t>
            </a:r>
            <a:r>
              <a:rPr lang="en-US" altLang="ko-KR" sz="1600" dirty="0">
                <a:ea typeface="굴림" panose="020B0600000101010101" pitchFamily="34" charset="-127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or using anonymous inner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Thread(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Runnable()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run() { /* concurrent code */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}</a:t>
            </a:r>
            <a:r>
              <a:rPr lang="en-US" altLang="ko-KR" sz="1600" dirty="0">
                <a:ea typeface="굴림" panose="020B0600000101010101" pitchFamily="34" charset="-127"/>
              </a:rPr>
              <a:t>).start();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17575" y="5668949"/>
            <a:ext cx="752475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</a:t>
            </a:r>
            <a:r>
              <a:rPr lang="en-US" altLang="ko-KR" sz="1600" dirty="0" smtClean="0">
                <a:ea typeface="굴림" panose="020B0600000101010101" pitchFamily="34" charset="-127"/>
              </a:rPr>
              <a:t>or using Java 8 lambda </a:t>
            </a:r>
            <a:r>
              <a:rPr lang="en-US" altLang="ko-KR" sz="1600" dirty="0">
                <a:ea typeface="굴림" panose="020B0600000101010101" pitchFamily="34" charset="-127"/>
              </a:rPr>
              <a:t>notation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Thread(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 -&gt; { /* concurrent code */ }</a:t>
            </a:r>
            <a:r>
              <a:rPr lang="en-US" altLang="ko-KR" sz="1600" dirty="0">
                <a:ea typeface="굴림" panose="020B0600000101010101" pitchFamily="34" charset="-127"/>
              </a:rPr>
              <a:t>)</a:t>
            </a: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.</a:t>
            </a:r>
            <a:r>
              <a:rPr lang="en-US" altLang="ko-KR" sz="1600" dirty="0">
                <a:ea typeface="굴림" panose="020B0600000101010101" pitchFamily="34" charset="-127"/>
              </a:rPr>
              <a:t>start()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738813" y="1877046"/>
            <a:ext cx="292100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interface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Runnable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15988" y="4206340"/>
            <a:ext cx="7524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0263" y="1558925"/>
            <a:ext cx="7524750" cy="473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Counter </a:t>
            </a:r>
            <a:r>
              <a:rPr lang="en-US" altLang="ko-KR" sz="1600" b="1" dirty="0"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Thead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count, </a:t>
            </a:r>
            <a:r>
              <a:rPr lang="en-US" altLang="ko-KR" sz="1600" dirty="0" err="1">
                <a:ea typeface="굴림" panose="020B0600000101010101" pitchFamily="34" charset="-127"/>
              </a:rPr>
              <a:t>inc</a:t>
            </a:r>
            <a:r>
              <a:rPr lang="en-US" altLang="ko-KR" sz="1600" dirty="0">
                <a:ea typeface="굴림" panose="020B0600000101010101" pitchFamily="34" charset="-127"/>
              </a:rPr>
              <a:t>, delay;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Counter(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init</a:t>
            </a:r>
            <a:r>
              <a:rPr lang="en-US" altLang="ko-KR" sz="1600" dirty="0">
                <a:ea typeface="굴림" panose="020B0600000101010101" pitchFamily="34" charset="-127"/>
              </a:rPr>
              <a:t>,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b="1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inc</a:t>
            </a:r>
            <a:r>
              <a:rPr lang="en-US" altLang="ko-KR" sz="1600" dirty="0">
                <a:ea typeface="굴림" panose="020B0600000101010101" pitchFamily="34" charset="-127"/>
              </a:rPr>
              <a:t>,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delay)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this.count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init</a:t>
            </a:r>
            <a:r>
              <a:rPr lang="en-US" altLang="ko-KR" sz="1600" dirty="0">
                <a:ea typeface="굴림" panose="020B0600000101010101" pitchFamily="34" charset="-127"/>
              </a:rPr>
              <a:t>; this.inc = </a:t>
            </a:r>
            <a:r>
              <a:rPr lang="en-US" altLang="ko-KR" sz="1600" dirty="0" err="1">
                <a:ea typeface="굴림" panose="020B0600000101010101" pitchFamily="34" charset="-127"/>
              </a:rPr>
              <a:t>inc</a:t>
            </a:r>
            <a:r>
              <a:rPr lang="en-US" altLang="ko-KR" sz="1600" dirty="0">
                <a:ea typeface="굴림" panose="020B0600000101010101" pitchFamily="34" charset="-127"/>
              </a:rPr>
              <a:t>; </a:t>
            </a:r>
            <a:r>
              <a:rPr lang="en-US" altLang="ko-KR" sz="1600" dirty="0" err="1">
                <a:ea typeface="굴림" panose="020B0600000101010101" pitchFamily="34" charset="-127"/>
              </a:rPr>
              <a:t>this.delay</a:t>
            </a:r>
            <a:r>
              <a:rPr lang="en-US" altLang="ko-KR" sz="1600" dirty="0">
                <a:ea typeface="굴림" panose="020B0600000101010101" pitchFamily="34" charset="-127"/>
              </a:rPr>
              <a:t> = delay;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(;;)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System.out.print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(count + “ “);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 count +=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inc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Thread.sleep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(delay); </a:t>
            </a:r>
            <a:r>
              <a:rPr lang="en-US" altLang="ko-KR" sz="1600" dirty="0">
                <a:ea typeface="굴림" panose="020B0600000101010101" pitchFamily="34" charset="-127"/>
              </a:rPr>
              <a:t>// suspend delay milliseconds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ea typeface="굴림" panose="020B0600000101010101" pitchFamily="34" charset="-127"/>
              </a:rPr>
              <a:t>InterruptedException</a:t>
            </a:r>
            <a:r>
              <a:rPr lang="en-US" altLang="ko-KR" sz="1600" dirty="0">
                <a:ea typeface="굴림" panose="020B0600000101010101" pitchFamily="34" charset="-127"/>
              </a:rPr>
              <a:t> e) 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Counter(0, 1, 33).start();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Counter(0, -1, 100).start();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0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6699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Q: Run the program several times. Are the outputs the same?</a:t>
            </a:r>
          </a:p>
          <a:p>
            <a:pPr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Q: What will happen if we change the statement “new Counter().start()” to “new Counter().run()” in the main method?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0536" y="4260141"/>
            <a:ext cx="7524750" cy="1403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Sample 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0 0 1 2 -1 3 4 5 -2 6 7 8 -3 9 10 -4 11 12 13  -5 14 15 16 -6 17 18 -7 19 20 21 -8 22 23 24 -9 25 26 -10 27 28 -11 29 30 31 -12 32 33 34 -13 35 36 37 -14 38 39 -15 40 41 42 -16 43 44 45 …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9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0263" y="1546225"/>
            <a:ext cx="7524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Write a thread class named Talker that prints a hello message, say “Hello, I am Tom!”, continuously and creates two instances of Talker as separate threads. </a:t>
            </a:r>
            <a:endParaRPr lang="en-GB" alt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0263" y="2676525"/>
            <a:ext cx="752475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Talker _______________________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String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Talker(String name)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this.name = 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9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Controlling Threads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2275"/>
            <a:ext cx="7721600" cy="31480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Life cycle of threads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i="1" dirty="0" smtClean="0">
                <a:ea typeface="굴림" panose="020B0600000101010101" pitchFamily="34" charset="-127"/>
              </a:rPr>
              <a:t>New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>
                <a:ea typeface="굴림" panose="020B0600000101010101" pitchFamily="34" charset="-127"/>
              </a:rPr>
              <a:t>After creation but before start()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i="1" dirty="0" smtClean="0">
                <a:ea typeface="굴림" panose="020B0600000101010101" pitchFamily="34" charset="-127"/>
              </a:rPr>
              <a:t>Alive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>
                <a:ea typeface="굴림" panose="020B0600000101010101" pitchFamily="34" charset="-127"/>
              </a:rPr>
              <a:t>After the </a:t>
            </a:r>
            <a:r>
              <a:rPr lang="en-US" altLang="ko-KR" sz="1800" dirty="0" smtClean="0">
                <a:solidFill>
                  <a:srgbClr val="0070C0"/>
                </a:solidFill>
                <a:ea typeface="굴림" panose="020B0600000101010101" pitchFamily="34" charset="-127"/>
              </a:rPr>
              <a:t>start</a:t>
            </a:r>
            <a:r>
              <a:rPr lang="en-US" altLang="ko-KR" sz="1800" dirty="0" smtClean="0">
                <a:ea typeface="굴림" panose="020B0600000101010101" pitchFamily="34" charset="-127"/>
              </a:rPr>
              <a:t>() call; run() is implicitly called.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>
                <a:ea typeface="굴림" panose="020B0600000101010101" pitchFamily="34" charset="-127"/>
              </a:rPr>
              <a:t>Consists of two sub states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i="1" dirty="0" smtClean="0">
                <a:ea typeface="굴림" panose="020B0600000101010101" pitchFamily="34" charset="-127"/>
              </a:rPr>
              <a:t>Runnable</a:t>
            </a:r>
            <a:r>
              <a:rPr lang="en-US" altLang="ko-KR" sz="1600" dirty="0" smtClean="0">
                <a:ea typeface="굴림" panose="020B0600000101010101" pitchFamily="34" charset="-127"/>
              </a:rPr>
              <a:t>: Ready to run; maybe running or waiting for their turns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i="1" dirty="0" smtClean="0">
                <a:ea typeface="굴림" panose="020B0600000101010101" pitchFamily="34" charset="-127"/>
              </a:rPr>
              <a:t>Non-runnable</a:t>
            </a:r>
            <a:r>
              <a:rPr lang="en-US" altLang="ko-KR" sz="1600" dirty="0" smtClean="0">
                <a:ea typeface="굴림" panose="020B0600000101010101" pitchFamily="34" charset="-127"/>
              </a:rPr>
              <a:t>: Not ready to run; waiting for some events (e.g., sleeping, blocked, or waiting)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i="1" dirty="0" smtClean="0">
                <a:ea typeface="굴림" panose="020B0600000101010101" pitchFamily="34" charset="-127"/>
              </a:rPr>
              <a:t>Dead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>
                <a:ea typeface="굴림" panose="020B0600000101010101" pitchFamily="34" charset="-127"/>
              </a:rPr>
              <a:t>When run() method returns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4116388" y="4576763"/>
            <a:ext cx="4329112" cy="1609725"/>
            <a:chOff x="1519" y="2337"/>
            <a:chExt cx="2727" cy="1014"/>
          </a:xfrm>
        </p:grpSpPr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026" y="2691"/>
              <a:ext cx="3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start</a:t>
              </a:r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H="1" flipV="1">
              <a:off x="2826" y="280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2290" y="2337"/>
              <a:ext cx="1067" cy="101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37" name="Arc 9"/>
            <p:cNvSpPr>
              <a:spLocks/>
            </p:cNvSpPr>
            <p:nvPr/>
          </p:nvSpPr>
          <p:spPr bwMode="auto">
            <a:xfrm rot="13194152" flipH="1">
              <a:off x="3031" y="2453"/>
              <a:ext cx="244" cy="199"/>
            </a:xfrm>
            <a:custGeom>
              <a:avLst/>
              <a:gdLst>
                <a:gd name="T0" fmla="*/ 0 w 43200"/>
                <a:gd name="T1" fmla="*/ 0 h 42823"/>
                <a:gd name="T2" fmla="*/ 0 w 43200"/>
                <a:gd name="T3" fmla="*/ 0 h 42823"/>
                <a:gd name="T4" fmla="*/ 0 w 43200"/>
                <a:gd name="T5" fmla="*/ 0 h 428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2823" fill="none" extrusionOk="0">
                  <a:moveTo>
                    <a:pt x="26652" y="222"/>
                  </a:moveTo>
                  <a:cubicBezTo>
                    <a:pt x="36358" y="2557"/>
                    <a:pt x="43200" y="11240"/>
                    <a:pt x="43200" y="21223"/>
                  </a:cubicBezTo>
                  <a:cubicBezTo>
                    <a:pt x="43200" y="33152"/>
                    <a:pt x="33529" y="42823"/>
                    <a:pt x="21600" y="42823"/>
                  </a:cubicBezTo>
                  <a:cubicBezTo>
                    <a:pt x="9670" y="42823"/>
                    <a:pt x="0" y="33152"/>
                    <a:pt x="0" y="21223"/>
                  </a:cubicBezTo>
                  <a:cubicBezTo>
                    <a:pt x="-1" y="10843"/>
                    <a:pt x="7383" y="1930"/>
                    <a:pt x="17582" y="0"/>
                  </a:cubicBezTo>
                </a:path>
                <a:path w="43200" h="42823" stroke="0" extrusionOk="0">
                  <a:moveTo>
                    <a:pt x="26652" y="222"/>
                  </a:moveTo>
                  <a:cubicBezTo>
                    <a:pt x="36358" y="2557"/>
                    <a:pt x="43200" y="11240"/>
                    <a:pt x="43200" y="21223"/>
                  </a:cubicBezTo>
                  <a:cubicBezTo>
                    <a:pt x="43200" y="33152"/>
                    <a:pt x="33529" y="42823"/>
                    <a:pt x="21600" y="42823"/>
                  </a:cubicBezTo>
                  <a:cubicBezTo>
                    <a:pt x="9670" y="42823"/>
                    <a:pt x="0" y="33152"/>
                    <a:pt x="0" y="21223"/>
                  </a:cubicBezTo>
                  <a:cubicBezTo>
                    <a:pt x="-1" y="10843"/>
                    <a:pt x="7383" y="1930"/>
                    <a:pt x="17582" y="0"/>
                  </a:cubicBezTo>
                  <a:lnTo>
                    <a:pt x="21600" y="21223"/>
                  </a:lnTo>
                  <a:lnTo>
                    <a:pt x="26652" y="22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2437" y="3102"/>
              <a:ext cx="693" cy="19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Non-runnable</a:t>
              </a:r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1519" y="2610"/>
              <a:ext cx="531" cy="19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New</a:t>
              </a:r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3715" y="2766"/>
              <a:ext cx="531" cy="19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Dead</a:t>
              </a:r>
            </a:p>
          </p:txBody>
        </p:sp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2419" y="2610"/>
              <a:ext cx="693" cy="19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Runnable</a:t>
              </a: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>
              <a:off x="2730" y="28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rot="5400000" flipH="1" flipV="1">
              <a:off x="3534" y="268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2758" y="2361"/>
              <a:ext cx="37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yield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374" y="279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sleep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join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334" y="288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end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ea typeface="굴림" panose="020B0600000101010101" pitchFamily="34" charset="-127"/>
                </a:rPr>
                <a:t>run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 rot="5400000" flipH="1" flipV="1">
              <a:off x="2238" y="252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2308" y="2337"/>
              <a:ext cx="37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Alive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3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Methods of Thread Class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918725" y="2259067"/>
            <a:ext cx="70627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		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start()		Enter the </a:t>
            </a:r>
            <a:r>
              <a:rPr lang="en-GB" altLang="en-US" sz="1800" i="1" dirty="0"/>
              <a:t>Runnable</a:t>
            </a:r>
            <a:r>
              <a:rPr lang="en-GB" altLang="en-US" sz="1800" dirty="0"/>
              <a:t> state from the </a:t>
            </a:r>
            <a:r>
              <a:rPr lang="en-GB" altLang="en-US" sz="1800" i="1" dirty="0"/>
              <a:t>new</a:t>
            </a:r>
            <a:r>
              <a:rPr lang="en-GB" altLang="en-US" sz="1800" dirty="0"/>
              <a:t> state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smtClean="0"/>
              <a:t>sleep()</a:t>
            </a:r>
            <a:r>
              <a:rPr lang="en-GB" altLang="en-US" sz="1800" baseline="30000" dirty="0" smtClean="0"/>
              <a:t>*</a:t>
            </a:r>
            <a:r>
              <a:rPr lang="en-GB" altLang="en-US" sz="1800" dirty="0"/>
              <a:t>		Enter the </a:t>
            </a:r>
            <a:r>
              <a:rPr lang="en-GB" altLang="en-US" sz="1800" i="1" dirty="0"/>
              <a:t>Non-runnable</a:t>
            </a:r>
            <a:r>
              <a:rPr lang="en-GB" altLang="en-US" sz="1800" dirty="0"/>
              <a:t> (or </a:t>
            </a:r>
            <a:r>
              <a:rPr lang="en-GB" altLang="en-US" sz="1800" i="1" dirty="0"/>
              <a:t>blocked</a:t>
            </a:r>
            <a:r>
              <a:rPr lang="en-GB" altLang="en-US" sz="1800" dirty="0"/>
              <a:t>) state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join()		Enter the </a:t>
            </a:r>
            <a:r>
              <a:rPr lang="en-GB" altLang="en-US" sz="1800" i="1" dirty="0"/>
              <a:t>Non-runnable</a:t>
            </a:r>
            <a:r>
              <a:rPr lang="en-GB" altLang="en-US" sz="1800" dirty="0"/>
              <a:t> state and wait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another thread to terminate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smtClean="0"/>
              <a:t>yield()</a:t>
            </a:r>
            <a:r>
              <a:rPr lang="en-GB" altLang="en-US" sz="1800" baseline="30000" dirty="0" smtClean="0"/>
              <a:t>*</a:t>
            </a:r>
            <a:r>
              <a:rPr lang="en-GB" altLang="en-US" sz="1800" dirty="0"/>
              <a:t>		Release CPU and remain in the </a:t>
            </a:r>
            <a:r>
              <a:rPr lang="en-GB" altLang="en-US" sz="1800" i="1" dirty="0"/>
              <a:t>Runnable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interrupt()	Cause </a:t>
            </a:r>
            <a:r>
              <a:rPr lang="en-GB" altLang="en-US" sz="1800" dirty="0" err="1"/>
              <a:t>InterruptedException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isAlive</a:t>
            </a:r>
            <a:r>
              <a:rPr lang="en-GB" altLang="en-US" sz="1800" dirty="0"/>
              <a:t>()		True if in the </a:t>
            </a:r>
            <a:r>
              <a:rPr lang="en-GB" altLang="en-US" sz="1800" i="1" dirty="0"/>
              <a:t>alive</a:t>
            </a:r>
            <a:r>
              <a:rPr lang="en-GB" altLang="en-US" sz="1800" dirty="0"/>
              <a:t> state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isInterrupted</a:t>
            </a:r>
            <a:r>
              <a:rPr lang="en-GB" altLang="en-US" sz="1800" dirty="0"/>
              <a:t>()	True if interrupted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aseline="30000" dirty="0" smtClean="0"/>
              <a:t>*</a:t>
            </a:r>
            <a:r>
              <a:rPr lang="en-GB" altLang="en-US" sz="1800" dirty="0" smtClean="0"/>
              <a:t>static </a:t>
            </a:r>
            <a:r>
              <a:rPr lang="en-GB" altLang="en-US" sz="1800" dirty="0"/>
              <a:t>method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V="1">
            <a:off x="960000" y="2206680"/>
            <a:ext cx="64119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945712" y="2714680"/>
            <a:ext cx="64246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947300" y="5154667"/>
            <a:ext cx="64404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30263" y="2243138"/>
            <a:ext cx="635635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smtClean="0">
                <a:ea typeface="굴림" panose="020B0600000101010101" pitchFamily="34" charset="-127"/>
              </a:rPr>
              <a:t>Worker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extends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Thread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run()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// do some meaningful </a:t>
            </a:r>
            <a:r>
              <a:rPr lang="en-US" altLang="ko-KR" sz="1600" dirty="0" smtClean="0">
                <a:ea typeface="굴림" panose="020B0600000101010101" pitchFamily="34" charset="-127"/>
              </a:rPr>
              <a:t>work.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800" dirty="0">
                <a:ea typeface="굴림" panose="020B0600000101010101" pitchFamily="34" charset="-127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smtClean="0">
                <a:ea typeface="굴림" panose="020B0600000101010101" pitchFamily="34" charset="-127"/>
              </a:rPr>
              <a:t>List&lt;Worker&gt; workers =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new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ArrayList</a:t>
            </a:r>
            <a:r>
              <a:rPr lang="en-US" altLang="ko-KR" sz="1600" dirty="0" smtClean="0">
                <a:ea typeface="굴림" panose="020B0600000101010101" pitchFamily="34" charset="-127"/>
              </a:rPr>
              <a:t>&lt;&gt;();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 smtClean="0">
                <a:ea typeface="굴림" panose="020B0600000101010101" pitchFamily="34" charset="-127"/>
              </a:rPr>
              <a:t>       for</a:t>
            </a:r>
            <a:r>
              <a:rPr lang="en-US" altLang="ko-KR" sz="1600" dirty="0" smtClean="0">
                <a:ea typeface="굴림" panose="020B0600000101010101" pitchFamily="34" charset="-127"/>
              </a:rPr>
              <a:t> (</a:t>
            </a:r>
            <a:r>
              <a:rPr lang="en-US" altLang="ko-KR" sz="1600" b="1" dirty="0" err="1" smtClean="0">
                <a:ea typeface="굴림" panose="020B0600000101010101" pitchFamily="34" charset="-127"/>
              </a:rPr>
              <a:t>int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1600" dirty="0" smtClean="0">
                <a:ea typeface="굴림" panose="020B0600000101010101" pitchFamily="34" charset="-127"/>
              </a:rPr>
              <a:t> = 0;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1600" dirty="0" smtClean="0">
                <a:ea typeface="굴림" panose="020B0600000101010101" pitchFamily="34" charset="-127"/>
              </a:rPr>
              <a:t> &lt; 10;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1600" dirty="0" smtClean="0">
                <a:ea typeface="굴림" panose="020B0600000101010101" pitchFamily="34" charset="-127"/>
              </a:rPr>
              <a:t>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            Worker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worker</a:t>
            </a:r>
            <a:r>
              <a:rPr lang="en-US" altLang="ko-KR" sz="1600" dirty="0" smtClean="0">
                <a:ea typeface="굴림" panose="020B0600000101010101" pitchFamily="34" charset="-127"/>
              </a:rPr>
              <a:t> =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new</a:t>
            </a:r>
            <a:r>
              <a:rPr lang="en-US" altLang="ko-KR" sz="1600" dirty="0" smtClean="0">
                <a:ea typeface="굴림" panose="020B0600000101010101" pitchFamily="34" charset="-127"/>
              </a:rPr>
              <a:t> Worker();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worker.start</a:t>
            </a:r>
            <a:r>
              <a:rPr lang="en-US" altLang="ko-KR" sz="1600" dirty="0" smtClean="0">
                <a:ea typeface="굴림" panose="020B0600000101010101" pitchFamily="34" charset="-127"/>
              </a:rPr>
              <a:t>();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bg2"/>
                </a:solidFill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workers.add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(worker);</a:t>
            </a:r>
            <a:endParaRPr lang="en-US" altLang="ko-KR" sz="1600" dirty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for</a:t>
            </a:r>
            <a:r>
              <a:rPr lang="en-US" altLang="ko-KR" sz="1600" dirty="0" smtClean="0">
                <a:ea typeface="굴림" panose="020B0600000101010101" pitchFamily="34" charset="-127"/>
              </a:rPr>
              <a:t> (Worker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worker</a:t>
            </a:r>
            <a:r>
              <a:rPr lang="en-US" altLang="ko-KR" sz="1600" dirty="0" smtClean="0">
                <a:ea typeface="굴림" panose="020B0600000101010101" pitchFamily="34" charset="-127"/>
              </a:rPr>
              <a:t>: workers) {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worker.join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345" y="3016469"/>
            <a:ext cx="2406869" cy="283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62098" y="1644431"/>
            <a:ext cx="7524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 dirty="0">
                <a:latin typeface="+mn-lt"/>
                <a:ea typeface="굴림" panose="020B0600000101010101" pitchFamily="34" charset="-127"/>
              </a:rPr>
              <a:t>Coordinating concurrent </a:t>
            </a:r>
            <a:r>
              <a:rPr lang="en-US" altLang="ko-KR" sz="2600" dirty="0" smtClean="0">
                <a:latin typeface="+mn-lt"/>
                <a:ea typeface="굴림" panose="020B0600000101010101" pitchFamily="34" charset="-127"/>
              </a:rPr>
              <a:t>tasks</a:t>
            </a:r>
            <a:endParaRPr lang="en-GB" altLang="en-US" sz="2600" dirty="0">
              <a:latin typeface="+mn-lt"/>
            </a:endParaRPr>
          </a:p>
        </p:txBody>
      </p:sp>
      <p:grpSp>
        <p:nvGrpSpPr>
          <p:cNvPr id="24582" name="Group 25"/>
          <p:cNvGrpSpPr>
            <a:grpSpLocks/>
          </p:cNvGrpSpPr>
          <p:nvPr/>
        </p:nvGrpSpPr>
        <p:grpSpPr bwMode="auto">
          <a:xfrm>
            <a:off x="6040717" y="3118835"/>
            <a:ext cx="2128840" cy="2655888"/>
            <a:chOff x="3590" y="2030"/>
            <a:chExt cx="1341" cy="1673"/>
          </a:xfrm>
          <a:solidFill>
            <a:schemeClr val="bg1"/>
          </a:solidFill>
        </p:grpSpPr>
        <p:grpSp>
          <p:nvGrpSpPr>
            <p:cNvPr id="24583" name="Group 22"/>
            <p:cNvGrpSpPr>
              <a:grpSpLocks/>
            </p:cNvGrpSpPr>
            <p:nvPr/>
          </p:nvGrpSpPr>
          <p:grpSpPr bwMode="auto">
            <a:xfrm>
              <a:off x="3774" y="2227"/>
              <a:ext cx="995" cy="1476"/>
              <a:chOff x="3774" y="2137"/>
              <a:chExt cx="995" cy="1476"/>
            </a:xfrm>
            <a:grpFill/>
          </p:grpSpPr>
          <p:sp>
            <p:nvSpPr>
              <p:cNvPr id="24586" name="Line 6"/>
              <p:cNvSpPr>
                <a:spLocks noChangeShapeType="1"/>
              </p:cNvSpPr>
              <p:nvPr/>
            </p:nvSpPr>
            <p:spPr bwMode="auto">
              <a:xfrm>
                <a:off x="3776" y="2137"/>
                <a:ext cx="0" cy="34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7"/>
              <p:cNvSpPr>
                <a:spLocks noChangeShapeType="1"/>
              </p:cNvSpPr>
              <p:nvPr/>
            </p:nvSpPr>
            <p:spPr bwMode="auto">
              <a:xfrm flipV="1">
                <a:off x="3775" y="2482"/>
                <a:ext cx="994" cy="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Line 9"/>
              <p:cNvSpPr>
                <a:spLocks noChangeShapeType="1"/>
              </p:cNvSpPr>
              <p:nvPr/>
            </p:nvSpPr>
            <p:spPr bwMode="auto">
              <a:xfrm>
                <a:off x="3900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" name="Line 10"/>
              <p:cNvSpPr>
                <a:spLocks noChangeShapeType="1"/>
              </p:cNvSpPr>
              <p:nvPr/>
            </p:nvSpPr>
            <p:spPr bwMode="auto">
              <a:xfrm>
                <a:off x="3996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1"/>
              <p:cNvSpPr>
                <a:spLocks noChangeShapeType="1"/>
              </p:cNvSpPr>
              <p:nvPr/>
            </p:nvSpPr>
            <p:spPr bwMode="auto">
              <a:xfrm>
                <a:off x="4092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2"/>
              <p:cNvSpPr>
                <a:spLocks noChangeShapeType="1"/>
              </p:cNvSpPr>
              <p:nvPr/>
            </p:nvSpPr>
            <p:spPr bwMode="auto">
              <a:xfrm>
                <a:off x="4188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Line 13"/>
              <p:cNvSpPr>
                <a:spLocks noChangeShapeType="1"/>
              </p:cNvSpPr>
              <p:nvPr/>
            </p:nvSpPr>
            <p:spPr bwMode="auto">
              <a:xfrm>
                <a:off x="4284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Line 14"/>
              <p:cNvSpPr>
                <a:spLocks noChangeShapeType="1"/>
              </p:cNvSpPr>
              <p:nvPr/>
            </p:nvSpPr>
            <p:spPr bwMode="auto">
              <a:xfrm>
                <a:off x="4380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5"/>
              <p:cNvSpPr>
                <a:spLocks noChangeShapeType="1"/>
              </p:cNvSpPr>
              <p:nvPr/>
            </p:nvSpPr>
            <p:spPr bwMode="auto">
              <a:xfrm>
                <a:off x="4476" y="2484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6"/>
              <p:cNvSpPr>
                <a:spLocks noChangeShapeType="1"/>
              </p:cNvSpPr>
              <p:nvPr/>
            </p:nvSpPr>
            <p:spPr bwMode="auto">
              <a:xfrm>
                <a:off x="4572" y="2478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17"/>
              <p:cNvSpPr>
                <a:spLocks noChangeShapeType="1"/>
              </p:cNvSpPr>
              <p:nvPr/>
            </p:nvSpPr>
            <p:spPr bwMode="auto">
              <a:xfrm>
                <a:off x="4668" y="2478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18"/>
              <p:cNvSpPr>
                <a:spLocks noChangeShapeType="1"/>
              </p:cNvSpPr>
              <p:nvPr/>
            </p:nvSpPr>
            <p:spPr bwMode="auto">
              <a:xfrm>
                <a:off x="4764" y="2478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19"/>
              <p:cNvSpPr>
                <a:spLocks noChangeShapeType="1"/>
              </p:cNvSpPr>
              <p:nvPr/>
            </p:nvSpPr>
            <p:spPr bwMode="auto">
              <a:xfrm flipV="1">
                <a:off x="3775" y="3256"/>
                <a:ext cx="994" cy="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0"/>
              <p:cNvSpPr>
                <a:spLocks noChangeShapeType="1"/>
              </p:cNvSpPr>
              <p:nvPr/>
            </p:nvSpPr>
            <p:spPr bwMode="auto">
              <a:xfrm>
                <a:off x="3774" y="2478"/>
                <a:ext cx="0" cy="77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1"/>
              <p:cNvSpPr>
                <a:spLocks noChangeShapeType="1"/>
              </p:cNvSpPr>
              <p:nvPr/>
            </p:nvSpPr>
            <p:spPr bwMode="auto">
              <a:xfrm>
                <a:off x="3776" y="3265"/>
                <a:ext cx="0" cy="34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4" name="Text Box 23"/>
            <p:cNvSpPr txBox="1">
              <a:spLocks noChangeArrowheads="1"/>
            </p:cNvSpPr>
            <p:nvPr/>
          </p:nvSpPr>
          <p:spPr bwMode="auto">
            <a:xfrm>
              <a:off x="3786" y="2350"/>
              <a:ext cx="1145" cy="21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ea typeface="굴림" panose="020B0600000101010101" pitchFamily="34" charset="-127"/>
                </a:rPr>
                <a:t>woker</a:t>
              </a:r>
              <a:r>
                <a:rPr lang="en-US" altLang="ko-KR" sz="1600" baseline="-25000" dirty="0" smtClean="0">
                  <a:ea typeface="굴림" panose="020B0600000101010101" pitchFamily="34" charset="-127"/>
                </a:rPr>
                <a:t>0</a:t>
              </a:r>
              <a:r>
                <a:rPr lang="en-US" altLang="ko-KR" sz="1600" dirty="0" smtClean="0">
                  <a:ea typeface="굴림" panose="020B0600000101010101" pitchFamily="34" charset="-127"/>
                </a:rPr>
                <a:t> </a:t>
              </a:r>
              <a:r>
                <a:rPr lang="en-US" altLang="ko-KR" sz="1600" dirty="0">
                  <a:ea typeface="굴림" panose="020B0600000101010101" pitchFamily="34" charset="-127"/>
                </a:rPr>
                <a:t>… </a:t>
              </a:r>
              <a:r>
                <a:rPr lang="en-US" altLang="ko-KR" sz="1600" dirty="0" smtClean="0">
                  <a:ea typeface="굴림" panose="020B0600000101010101" pitchFamily="34" charset="-127"/>
                </a:rPr>
                <a:t>worker</a:t>
              </a:r>
              <a:r>
                <a:rPr lang="en-US" altLang="ko-KR" sz="1600" baseline="-25000" dirty="0" smtClean="0">
                  <a:ea typeface="굴림" panose="020B0600000101010101" pitchFamily="34" charset="-127"/>
                </a:rPr>
                <a:t>9</a:t>
              </a:r>
              <a:endParaRPr lang="en-US" altLang="ko-KR" sz="1600" baseline="-25000" dirty="0">
                <a:ea typeface="굴림" panose="020B0600000101010101" pitchFamily="34" charset="-127"/>
              </a:endParaRPr>
            </a:p>
          </p:txBody>
        </p:sp>
        <p:sp>
          <p:nvSpPr>
            <p:cNvPr id="24585" name="Text Box 24"/>
            <p:cNvSpPr txBox="1">
              <a:spLocks noChangeArrowheads="1"/>
            </p:cNvSpPr>
            <p:nvPr/>
          </p:nvSpPr>
          <p:spPr bwMode="auto">
            <a:xfrm>
              <a:off x="3590" y="2030"/>
              <a:ext cx="393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34" charset="-127"/>
                </a:rPr>
                <a:t>main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(Pair)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0263" y="1546225"/>
            <a:ext cx="77120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ea typeface="굴림" panose="020B0600000101010101" pitchFamily="34" charset="-127"/>
              </a:rPr>
              <a:t>Work in a group of two or three to write a utility method named </a:t>
            </a:r>
            <a:r>
              <a:rPr lang="en-US" altLang="ko-KR" sz="2000" dirty="0" err="1">
                <a:ea typeface="굴림" panose="020B0600000101010101" pitchFamily="34" charset="-127"/>
              </a:rPr>
              <a:t>mul</a:t>
            </a:r>
            <a:r>
              <a:rPr lang="en-US" altLang="ko-KR" sz="2000" dirty="0">
                <a:ea typeface="굴림" panose="020B0600000101010101" pitchFamily="34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b="1" dirty="0">
                <a:ea typeface="굴림" panose="020B0600000101010101" pitchFamily="34" charset="-127"/>
              </a:rPr>
              <a:t>double</a:t>
            </a:r>
            <a:r>
              <a:rPr lang="en-US" altLang="ko-KR" sz="2000" dirty="0">
                <a:ea typeface="굴림" panose="020B0600000101010101" pitchFamily="34" charset="-127"/>
              </a:rPr>
              <a:t>[][]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mul</a:t>
            </a:r>
            <a:r>
              <a:rPr lang="en-US" altLang="ko-KR" sz="2000" dirty="0" smtClean="0">
                <a:ea typeface="굴림" panose="020B0600000101010101" pitchFamily="34" charset="-127"/>
              </a:rPr>
              <a:t>(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double</a:t>
            </a:r>
            <a:r>
              <a:rPr lang="en-US" altLang="ko-KR" sz="2000" dirty="0" smtClean="0">
                <a:ea typeface="굴림" panose="020B0600000101010101" pitchFamily="34" charset="-127"/>
              </a:rPr>
              <a:t>[][] </a:t>
            </a:r>
            <a:r>
              <a:rPr lang="en-US" altLang="ko-KR" sz="2000" dirty="0">
                <a:ea typeface="굴림" panose="020B0600000101010101" pitchFamily="34" charset="-127"/>
              </a:rPr>
              <a:t>a, </a:t>
            </a:r>
            <a:r>
              <a:rPr lang="en-US" altLang="ko-KR" sz="2000" b="1" dirty="0">
                <a:ea typeface="굴림" panose="020B0600000101010101" pitchFamily="34" charset="-127"/>
              </a:rPr>
              <a:t>double</a:t>
            </a:r>
            <a:r>
              <a:rPr lang="en-US" altLang="ko-KR" sz="2000" dirty="0">
                <a:ea typeface="굴림" panose="020B0600000101010101" pitchFamily="34" charset="-127"/>
              </a:rPr>
              <a:t>[][] b,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sizeOfSub</a:t>
            </a:r>
            <a:r>
              <a:rPr lang="en-US" altLang="ko-KR" sz="2000" dirty="0">
                <a:ea typeface="굴림" panose="020B0600000101010101" pitchFamily="34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ea typeface="굴림" panose="020B0600000101010101" pitchFamily="34" charset="-127"/>
              </a:rPr>
              <a:t> 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defRPr/>
            </a:pPr>
            <a:r>
              <a:rPr lang="en-US" altLang="en-US" sz="2000" dirty="0"/>
              <a:t>It computes the product of two matrices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concurrently</a:t>
            </a:r>
            <a:r>
              <a:rPr lang="en-US" altLang="en-US" sz="2000" dirty="0"/>
              <a:t>, by partitioning the result matrix into a number of submatrices of size </a:t>
            </a:r>
            <a:r>
              <a:rPr lang="en-US" altLang="en-US" sz="2000" i="1" dirty="0" err="1"/>
              <a:t>sizeOfSub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x </a:t>
            </a:r>
            <a:r>
              <a:rPr lang="en-US" altLang="en-US" sz="2000" i="1" dirty="0" err="1"/>
              <a:t>sizeOfSub</a:t>
            </a:r>
            <a:r>
              <a:rPr lang="en-US" altLang="en-US" sz="2000" dirty="0"/>
              <a:t> and using a separate thread to compute each submatrix. Assume that arguments are rectangular or multiplication compatible;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are multiplication compatible if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of size </a:t>
            </a:r>
            <a:r>
              <a:rPr lang="en-US" altLang="en-US" sz="2000" i="1" dirty="0" smtClean="0"/>
              <a:t>l </a:t>
            </a:r>
            <a:r>
              <a:rPr lang="en-US" altLang="en-US" sz="2000" dirty="0" smtClean="0"/>
              <a:t>x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of size </a:t>
            </a:r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x </a:t>
            </a:r>
            <a:r>
              <a:rPr lang="en-US" altLang="en-US" sz="2000" i="1" dirty="0" smtClean="0"/>
              <a:t>m</a:t>
            </a:r>
            <a:r>
              <a:rPr lang="en-US" altLang="en-US" sz="2000" dirty="0"/>
              <a:t>. Use </a:t>
            </a:r>
            <a:r>
              <a:rPr lang="en-US" altLang="en-US" sz="2000" dirty="0" err="1">
                <a:solidFill>
                  <a:srgbClr val="0070C0"/>
                </a:solidFill>
              </a:rPr>
              <a:t>Thread.join</a:t>
            </a:r>
            <a:r>
              <a:rPr lang="en-US" altLang="en-US" sz="2000" dirty="0">
                <a:solidFill>
                  <a:srgbClr val="0070C0"/>
                </a:solidFill>
              </a:rPr>
              <a:t>() </a:t>
            </a:r>
            <a:r>
              <a:rPr lang="en-US" altLang="en-US" sz="2000" dirty="0"/>
              <a:t>method to wait for the completion of another thread.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defRPr/>
            </a:pPr>
            <a:r>
              <a:rPr lang="en-US" altLang="en-US" sz="2000" dirty="0"/>
              <a:t>Write a sequential version of </a:t>
            </a:r>
            <a:r>
              <a:rPr lang="en-US" altLang="en-US" sz="2000" dirty="0" err="1"/>
              <a:t>mul</a:t>
            </a:r>
            <a:r>
              <a:rPr lang="en-US" altLang="en-US" sz="2000" dirty="0"/>
              <a:t> and compare the time efficiency of the two; use </a:t>
            </a:r>
            <a:r>
              <a:rPr lang="en-US" altLang="en-US" sz="2000" i="1" dirty="0" err="1">
                <a:solidFill>
                  <a:srgbClr val="0070C0"/>
                </a:solidFill>
              </a:rPr>
              <a:t>System.currentTimeMillis</a:t>
            </a:r>
            <a:r>
              <a:rPr lang="en-US" altLang="en-US" sz="2000" i="1" dirty="0">
                <a:solidFill>
                  <a:srgbClr val="0070C0"/>
                </a:solidFill>
              </a:rPr>
              <a:t>()</a:t>
            </a:r>
            <a:r>
              <a:rPr lang="en-US" altLang="en-US" sz="2000" dirty="0"/>
              <a:t>. 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06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What’re threads?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How to create threads?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How to controlling threads?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Thread safety and synchronization</a:t>
            </a:r>
          </a:p>
          <a:p>
            <a:r>
              <a:rPr lang="en-US" altLang="ko-KR" dirty="0" err="1">
                <a:ea typeface="굴림" panose="020B0600000101010101" pitchFamily="34" charset="-127"/>
              </a:rPr>
              <a:t>BoundedQueue</a:t>
            </a:r>
            <a:r>
              <a:rPr lang="en-US" altLang="ko-KR" dirty="0">
                <a:ea typeface="굴림" panose="020B0600000101010101" pitchFamily="34" charset="-127"/>
              </a:rPr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043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Q: What </a:t>
            </a:r>
            <a:r>
              <a:rPr lang="en-US" altLang="ko-KR" dirty="0">
                <a:ea typeface="굴림" panose="020B0600000101010101" pitchFamily="34" charset="-127"/>
              </a:rPr>
              <a:t>might happen in the presence of multiple threads?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3835" y="2795933"/>
            <a:ext cx="6294633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Account </a:t>
            </a:r>
            <a:r>
              <a:rPr lang="en-US" altLang="ko-KR" sz="16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balance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withdraw(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amount)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(amount &lt;= balance)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 = balance – 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balance =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else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// other methods and fields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Example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449" y="1604197"/>
            <a:ext cx="7614745" cy="3937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400" dirty="0" smtClean="0">
                <a:ea typeface="굴림" panose="020B0600000101010101" pitchFamily="34" charset="-127"/>
              </a:rPr>
              <a:t>One possible scenario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30263" y="2097088"/>
            <a:ext cx="7524750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Assume an account, say </a:t>
            </a:r>
            <a:r>
              <a:rPr lang="en-GB" altLang="en-US" sz="1800" dirty="0" err="1"/>
              <a:t>acc</a:t>
            </a:r>
            <a:r>
              <a:rPr lang="en-GB" altLang="en-US" sz="1800" dirty="0"/>
              <a:t>, </a:t>
            </a:r>
            <a:r>
              <a:rPr lang="en-GB" altLang="en-US" sz="1800" dirty="0" smtClean="0"/>
              <a:t>with </a:t>
            </a:r>
            <a:r>
              <a:rPr lang="en-GB" altLang="en-US" sz="1800" dirty="0"/>
              <a:t>balance $1,000,000.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new Thread(() -&gt; </a:t>
            </a:r>
            <a:r>
              <a:rPr lang="en-GB" altLang="en-US" sz="1800" dirty="0" err="1">
                <a:solidFill>
                  <a:srgbClr val="0070C0"/>
                </a:solidFill>
              </a:rPr>
              <a:t>acc.withdraw</a:t>
            </a:r>
            <a:r>
              <a:rPr lang="en-GB" altLang="en-US" sz="1800" dirty="0">
                <a:solidFill>
                  <a:srgbClr val="0070C0"/>
                </a:solidFill>
              </a:rPr>
              <a:t>(1000000)</a:t>
            </a:r>
            <a:r>
              <a:rPr lang="en-GB" altLang="en-US" sz="1800" dirty="0"/>
              <a:t>).start(); // withdraw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new Thread(() -&gt; </a:t>
            </a:r>
            <a:r>
              <a:rPr lang="en-GB" altLang="en-US" sz="1800" dirty="0" err="1">
                <a:solidFill>
                  <a:srgbClr val="0070C0"/>
                </a:solidFill>
              </a:rPr>
              <a:t>acc.withdraw</a:t>
            </a:r>
            <a:r>
              <a:rPr lang="en-GB" altLang="en-US" sz="1800" dirty="0">
                <a:solidFill>
                  <a:srgbClr val="0070C0"/>
                </a:solidFill>
              </a:rPr>
              <a:t>(1000000)</a:t>
            </a:r>
            <a:r>
              <a:rPr lang="en-GB" altLang="en-US" sz="1800" dirty="0"/>
              <a:t>).start(); // withdraw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time   balance       withdraw 1                     withdraw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t1      1,000,000   1: amount&lt;=balance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t2      1,000,000   2: </a:t>
            </a:r>
            <a:r>
              <a:rPr lang="en-GB" altLang="en-US" sz="1800" dirty="0" err="1"/>
              <a:t>newBalance</a:t>
            </a:r>
            <a:r>
              <a:rPr lang="en-GB" altLang="en-US" sz="1800" dirty="0"/>
              <a:t>=…;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t3      1,000,000                                          1: amount&lt;=balance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t4      1,000,000                                          2: </a:t>
            </a:r>
            <a:r>
              <a:rPr lang="en-GB" altLang="en-US" sz="1800" dirty="0" err="1"/>
              <a:t>newBalance</a:t>
            </a:r>
            <a:r>
              <a:rPr lang="en-GB" altLang="en-US" sz="1800" dirty="0"/>
              <a:t>=...;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t5      0                                                        3: balance=…;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t6      0                                                        4: return true;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t7      0                 3: balance=…;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t8      0                 4: return true;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846138" y="3397250"/>
            <a:ext cx="61071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833438" y="3943350"/>
            <a:ext cx="61071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V="1">
            <a:off x="808038" y="6381750"/>
            <a:ext cx="61071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5411788" y="636588"/>
            <a:ext cx="3495675" cy="1169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1 </a:t>
            </a:r>
            <a:r>
              <a:rPr lang="en-US" altLang="ko-KR" sz="1400" b="1" dirty="0">
                <a:ea typeface="굴림" panose="020B0600000101010101" pitchFamily="34" charset="-127"/>
              </a:rPr>
              <a:t>if</a:t>
            </a:r>
            <a:r>
              <a:rPr lang="en-US" altLang="ko-KR" sz="1400" dirty="0">
                <a:ea typeface="굴림" panose="020B0600000101010101" pitchFamily="34" charset="-127"/>
              </a:rPr>
              <a:t> (amount &lt;= balance)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2   </a:t>
            </a:r>
            <a:r>
              <a:rPr lang="en-US" altLang="ko-KR" sz="1400" b="1" dirty="0">
                <a:ea typeface="굴림" panose="020B0600000101010101" pitchFamily="34" charset="-127"/>
              </a:rPr>
              <a:t>long</a:t>
            </a:r>
            <a:r>
              <a:rPr lang="en-US" altLang="ko-KR" sz="1400" dirty="0">
                <a:ea typeface="굴림" panose="020B0600000101010101" pitchFamily="34" charset="-127"/>
              </a:rPr>
              <a:t> </a:t>
            </a:r>
            <a:r>
              <a:rPr lang="en-US" altLang="ko-KR" sz="1400" dirty="0" err="1">
                <a:ea typeface="굴림" panose="020B0600000101010101" pitchFamily="34" charset="-127"/>
              </a:rPr>
              <a:t>newBalance</a:t>
            </a:r>
            <a:r>
              <a:rPr lang="en-US" altLang="ko-KR" sz="1400" dirty="0">
                <a:ea typeface="굴림" panose="020B0600000101010101" pitchFamily="34" charset="-127"/>
              </a:rPr>
              <a:t> = balance – 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3   balance = </a:t>
            </a:r>
            <a:r>
              <a:rPr lang="en-US" altLang="ko-KR" sz="1400" dirty="0" err="1">
                <a:ea typeface="굴림" panose="020B0600000101010101" pitchFamily="34" charset="-127"/>
              </a:rPr>
              <a:t>newBalance</a:t>
            </a:r>
            <a:r>
              <a:rPr lang="en-US" altLang="ko-KR" sz="14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4   </a:t>
            </a:r>
            <a:r>
              <a:rPr lang="en-US" altLang="ko-KR" sz="1400" b="1" dirty="0">
                <a:ea typeface="굴림" panose="020B0600000101010101" pitchFamily="34" charset="-127"/>
              </a:rPr>
              <a:t>return</a:t>
            </a:r>
            <a:r>
              <a:rPr lang="en-US" altLang="ko-KR" sz="1400" dirty="0">
                <a:ea typeface="굴림" panose="020B0600000101010101" pitchFamily="34" charset="-127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   </a:t>
            </a:r>
            <a:r>
              <a:rPr lang="en-US" altLang="ko-KR" sz="1400" dirty="0" smtClean="0">
                <a:ea typeface="굴림" panose="020B0600000101010101" pitchFamily="34" charset="-127"/>
              </a:rPr>
              <a:t>} </a:t>
            </a:r>
            <a:r>
              <a:rPr lang="en-US" altLang="ko-KR" sz="1400" b="1" dirty="0" smtClean="0">
                <a:ea typeface="굴림" panose="020B0600000101010101" pitchFamily="34" charset="-127"/>
              </a:rPr>
              <a:t>else</a:t>
            </a:r>
            <a:r>
              <a:rPr lang="en-US" altLang="ko-KR" sz="1400" dirty="0" smtClean="0">
                <a:ea typeface="굴림" panose="020B0600000101010101" pitchFamily="34" charset="-127"/>
              </a:rPr>
              <a:t> { …</a:t>
            </a:r>
            <a:endParaRPr lang="en-US" altLang="ko-KR" sz="14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Atomicity of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21600" cy="3927475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The problem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Several calls of the </a:t>
            </a:r>
            <a:r>
              <a:rPr lang="en-GB" altLang="en-US" sz="2400" dirty="0" smtClean="0"/>
              <a:t>withdraw() method may be interleaved interfering with each others.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Atomic operation</a:t>
            </a:r>
          </a:p>
          <a:p>
            <a:pPr lvl="1" eaLnBrk="1" hangingPunct="1"/>
            <a:r>
              <a:rPr lang="en-GB" altLang="en-US" sz="2400" dirty="0" smtClean="0"/>
              <a:t>An operation that can’t be interrupted, e.g., reading and assignment to (word-sized) variables.</a:t>
            </a:r>
          </a:p>
          <a:p>
            <a:pPr lvl="1" eaLnBrk="1" hangingPunct="1"/>
            <a:r>
              <a:rPr lang="en-GB" altLang="en-US" sz="2400" dirty="0" smtClean="0"/>
              <a:t>Non-atomic operations should be explicitly </a:t>
            </a:r>
            <a:r>
              <a:rPr lang="en-GB" altLang="en-US" sz="2400" i="1" dirty="0" smtClean="0">
                <a:solidFill>
                  <a:srgbClr val="0070C0"/>
                </a:solidFill>
              </a:rPr>
              <a:t>synchronized</a:t>
            </a:r>
            <a:r>
              <a:rPr lang="en-GB" altLang="en-US" sz="2400" dirty="0" smtClean="0">
                <a:solidFill>
                  <a:srgbClr val="0070C0"/>
                </a:solidFill>
              </a:rPr>
              <a:t> </a:t>
            </a:r>
            <a:r>
              <a:rPr lang="en-GB" altLang="en-US" sz="2400" dirty="0" smtClean="0"/>
              <a:t>to ensure atomicity.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Making Methods Atomic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241" y="1970690"/>
            <a:ext cx="7721600" cy="1014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Synchronized methods and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A lock is associated with each object.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111086" y="3453361"/>
            <a:ext cx="6834734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synchronized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aMethod</a:t>
            </a:r>
            <a:r>
              <a:rPr lang="en-US" altLang="ko-KR" sz="1600" dirty="0">
                <a:ea typeface="굴림" panose="020B0600000101010101" pitchFamily="34" charset="-127"/>
              </a:rPr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// do something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synchronized statement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(expr) { // expr should be of a reference type!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// do </a:t>
            </a:r>
            <a:r>
              <a:rPr lang="en-US" altLang="ko-KR" sz="1600" dirty="0" err="1">
                <a:ea typeface="굴림" panose="020B0600000101010101" pitchFamily="34" charset="-127"/>
              </a:rPr>
              <a:t>somthing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83300" y="2965399"/>
            <a:ext cx="2377574" cy="13234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void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aMethod</a:t>
            </a:r>
            <a:r>
              <a:rPr lang="en-US" altLang="en-US" sz="1600" dirty="0"/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</a:t>
            </a:r>
            <a:r>
              <a:rPr lang="en-US" altLang="en-US" sz="1600" b="1" dirty="0">
                <a:solidFill>
                  <a:srgbClr val="0070C0"/>
                </a:solidFill>
              </a:rPr>
              <a:t>synchronized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rgbClr val="0000F4"/>
                </a:solidFill>
              </a:rPr>
              <a:t>(</a:t>
            </a:r>
            <a:r>
              <a:rPr lang="en-US" altLang="en-US" sz="1600" dirty="0">
                <a:solidFill>
                  <a:srgbClr val="0070C0"/>
                </a:solidFill>
              </a:rPr>
              <a:t>this</a:t>
            </a:r>
            <a:r>
              <a:rPr lang="en-US" altLang="en-US" sz="1600" dirty="0">
                <a:solidFill>
                  <a:srgbClr val="0000F4"/>
                </a:solidFill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// do something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rgbClr val="0000F4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8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30566" y="2044537"/>
            <a:ext cx="7524750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Account </a:t>
            </a:r>
            <a:r>
              <a:rPr lang="en-US" altLang="ko-KR" sz="16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balance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withdraw(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amount)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(amount &lt;= balance)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 = balance – 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balance =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else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smtClean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// other methods and fields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20056" y="1642625"/>
            <a:ext cx="7524750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Make withdraw() method synchronized by using the synchronized statement.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Account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balance;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withdraw(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amount)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// WRITE YOUR CODE HERE…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(amount &lt;= balance)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</a:t>
            </a:r>
            <a:r>
              <a:rPr lang="en-US" altLang="ko-KR" sz="1600" b="1" dirty="0">
                <a:ea typeface="굴림" panose="020B0600000101010101" pitchFamily="34" charset="-127"/>
              </a:rPr>
              <a:t>long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 = balance – 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balance = </a:t>
            </a:r>
            <a:r>
              <a:rPr lang="en-US" altLang="ko-KR" sz="1600" dirty="0" err="1">
                <a:ea typeface="굴림" panose="020B0600000101010101" pitchFamily="34" charset="-127"/>
              </a:rPr>
              <a:t>newBalance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} </a:t>
            </a:r>
            <a:r>
              <a:rPr lang="en-US" altLang="ko-KR" sz="1600" b="1" dirty="0">
                <a:ea typeface="굴림" panose="020B0600000101010101" pitchFamily="34" charset="-127"/>
              </a:rPr>
              <a:t>else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2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Synchronization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2275"/>
            <a:ext cx="772160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Mechanism to controls the order in which threads 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dirty="0" smtClean="0">
                <a:solidFill>
                  <a:srgbClr val="0070C0"/>
                </a:solidFill>
                <a:ea typeface="굴림" panose="020B0600000101010101" pitchFamily="34" charset="-127"/>
              </a:rPr>
              <a:t>Competition</a:t>
            </a:r>
            <a:r>
              <a:rPr lang="en-US" altLang="ko-KR" sz="2400" dirty="0" smtClean="0">
                <a:ea typeface="굴림" panose="020B0600000101010101" pitchFamily="34" charset="-127"/>
              </a:rPr>
              <a:t> vs. </a:t>
            </a:r>
            <a:r>
              <a:rPr lang="en-US" altLang="ko-KR" sz="2400" i="1" dirty="0" smtClean="0">
                <a:solidFill>
                  <a:srgbClr val="0070C0"/>
                </a:solidFill>
                <a:ea typeface="굴림" panose="020B0600000101010101" pitchFamily="34" charset="-127"/>
              </a:rPr>
              <a:t>cooperative</a:t>
            </a:r>
            <a:r>
              <a:rPr lang="en-US" altLang="ko-KR" sz="2400" dirty="0" smtClean="0">
                <a:ea typeface="굴림" panose="020B0600000101010101" pitchFamily="34" charset="-127"/>
              </a:rPr>
              <a:t>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Competition---Mutual exclusion of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Each synchronized method or statement is guarded by an object.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When entering a synchronized method or statement, the object will be locked until the method or statement is finished.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When the object is locked by another thread, the current thread must wait.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81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Example --- Bounded Queue</a:t>
            </a:r>
            <a:r>
              <a:rPr lang="en-GB" altLang="ko-KR" baseline="30000" dirty="0" smtClean="0">
                <a:ea typeface="굴림" panose="020B0600000101010101" pitchFamily="34" charset="-127"/>
              </a:rPr>
              <a:t>*</a:t>
            </a:r>
            <a:endParaRPr lang="en-US" altLang="ko-KR" baseline="30000" dirty="0" smtClean="0">
              <a:ea typeface="굴림" panose="020B0600000101010101" pitchFamily="34" charset="-127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62000" y="1565275"/>
            <a:ext cx="7524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 dirty="0">
                <a:latin typeface="+mn-lt"/>
                <a:ea typeface="굴림" panose="020B0600000101010101" pitchFamily="34" charset="-127"/>
              </a:rPr>
              <a:t>A </a:t>
            </a:r>
            <a:r>
              <a:rPr lang="en-US" altLang="ko-KR" sz="2600" dirty="0" smtClean="0">
                <a:latin typeface="+mn-lt"/>
                <a:ea typeface="굴림" panose="020B0600000101010101" pitchFamily="34" charset="-127"/>
              </a:rPr>
              <a:t>first-in first-out (FIFO) </a:t>
            </a:r>
            <a:r>
              <a:rPr lang="en-US" altLang="ko-KR" sz="2600" dirty="0">
                <a:latin typeface="+mn-lt"/>
                <a:ea typeface="굴림" panose="020B0600000101010101" pitchFamily="34" charset="-127"/>
              </a:rPr>
              <a:t>queue with a fixed capacity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842963" y="2201748"/>
            <a:ext cx="752475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&lt;E&gt; </a:t>
            </a:r>
            <a:r>
              <a:rPr lang="en-US" altLang="ko-KR" sz="16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protected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final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E[] content; </a:t>
            </a:r>
            <a:r>
              <a:rPr lang="en-US" altLang="ko-KR" sz="1600" dirty="0">
                <a:ea typeface="굴림" panose="020B0600000101010101" pitchFamily="34" charset="-127"/>
              </a:rPr>
              <a:t>// circular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protected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front = 0; </a:t>
            </a:r>
            <a:r>
              <a:rPr lang="en-US" altLang="ko-KR" sz="1600" dirty="0">
                <a:ea typeface="굴림" panose="020B0600000101010101" pitchFamily="34" charset="-127"/>
              </a:rPr>
              <a:t>// front of the queue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protected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back = -1</a:t>
            </a: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; </a:t>
            </a:r>
            <a:r>
              <a:rPr lang="en-US" altLang="ko-KR" sz="1600" dirty="0">
                <a:ea typeface="굴림" panose="020B0600000101010101" pitchFamily="34" charset="-127"/>
              </a:rPr>
              <a:t>// back of the queue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protected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count = 0; </a:t>
            </a:r>
            <a:r>
              <a:rPr lang="en-US" altLang="ko-KR" sz="1600" dirty="0">
                <a:ea typeface="굴림" panose="020B0600000101010101" pitchFamily="34" charset="-127"/>
              </a:rPr>
              <a:t>// number of </a:t>
            </a:r>
            <a:r>
              <a:rPr lang="en-US" altLang="ko-KR" sz="1600" dirty="0" smtClean="0">
                <a:ea typeface="굴림" panose="020B0600000101010101" pitchFamily="34" charset="-127"/>
              </a:rPr>
              <a:t>items in </a:t>
            </a:r>
            <a:r>
              <a:rPr lang="en-US" altLang="ko-KR" sz="1600" dirty="0">
                <a:ea typeface="굴림" panose="020B0600000101010101" pitchFamily="34" charset="-127"/>
              </a:rPr>
              <a:t>the queue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sz="1600" dirty="0"/>
              <a:t>@</a:t>
            </a:r>
            <a:r>
              <a:rPr lang="en-US" sz="1600" dirty="0" err="1"/>
              <a:t>SuppressWarnings</a:t>
            </a:r>
            <a:r>
              <a:rPr lang="en-US" sz="1600" dirty="0"/>
              <a:t>("unchecked</a:t>
            </a:r>
            <a:r>
              <a:rPr lang="en-US" sz="1600" dirty="0" smtClean="0"/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600" b="1" dirty="0" smtClean="0">
                <a:ea typeface="굴림" panose="020B0600000101010101" pitchFamily="34" charset="-127"/>
              </a:rPr>
              <a:t>    public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capacity)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content = (E[])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Object[capacity</a:t>
            </a:r>
            <a:r>
              <a:rPr lang="en-US" altLang="ko-KR" sz="1600" dirty="0" smtClean="0">
                <a:ea typeface="굴림" panose="020B0600000101010101" pitchFamily="34" charset="-127"/>
              </a:rPr>
              <a:t>];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ea typeface="굴림" panose="020B0600000101010101" pitchFamily="34" charset="-127"/>
              </a:rPr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count ==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  </a:t>
            </a:r>
          </a:p>
        </p:txBody>
      </p:sp>
      <p:sp>
        <p:nvSpPr>
          <p:cNvPr id="33798" name="TextBox 1"/>
          <p:cNvSpPr txBox="1">
            <a:spLocks noChangeArrowheads="1"/>
          </p:cNvSpPr>
          <p:nvPr/>
        </p:nvSpPr>
        <p:spPr bwMode="auto">
          <a:xfrm>
            <a:off x="914400" y="5876925"/>
            <a:ext cx="5929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aseline="30000" dirty="0"/>
              <a:t>*</a:t>
            </a:r>
            <a:r>
              <a:rPr lang="en-US" altLang="en-US" sz="1800" dirty="0"/>
              <a:t>Refer to </a:t>
            </a:r>
            <a:r>
              <a:rPr lang="en-US" altLang="en-US" sz="1800" dirty="0" err="1"/>
              <a:t>java.util.concurrent</a:t>
            </a:r>
            <a:r>
              <a:rPr lang="en-US" altLang="en-US" sz="1800" dirty="0"/>
              <a:t> for thread-safe collections.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52341" y="2311127"/>
            <a:ext cx="1971675" cy="1431348"/>
            <a:chOff x="6252341" y="2311127"/>
            <a:chExt cx="1971675" cy="1431348"/>
          </a:xfrm>
        </p:grpSpPr>
        <p:sp>
          <p:nvSpPr>
            <p:cNvPr id="33800" name="Rectangle 1"/>
            <p:cNvSpPr>
              <a:spLocks noChangeArrowheads="1"/>
            </p:cNvSpPr>
            <p:nvPr/>
          </p:nvSpPr>
          <p:spPr bwMode="auto">
            <a:xfrm>
              <a:off x="6252341" y="2900510"/>
              <a:ext cx="1971675" cy="28382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3801" name="Straight Connector 3"/>
            <p:cNvCxnSpPr>
              <a:cxnSpLocks noChangeShapeType="1"/>
            </p:cNvCxnSpPr>
            <p:nvPr/>
          </p:nvCxnSpPr>
          <p:spPr bwMode="auto">
            <a:xfrm>
              <a:off x="6528979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2" name="Straight Connector 9"/>
            <p:cNvCxnSpPr>
              <a:cxnSpLocks noChangeShapeType="1"/>
            </p:cNvCxnSpPr>
            <p:nvPr/>
          </p:nvCxnSpPr>
          <p:spPr bwMode="auto">
            <a:xfrm>
              <a:off x="6805617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3" name="Straight Connector 10"/>
            <p:cNvCxnSpPr>
              <a:cxnSpLocks noChangeShapeType="1"/>
            </p:cNvCxnSpPr>
            <p:nvPr/>
          </p:nvCxnSpPr>
          <p:spPr bwMode="auto">
            <a:xfrm>
              <a:off x="7094284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4" name="Straight Connector 11"/>
            <p:cNvCxnSpPr>
              <a:cxnSpLocks noChangeShapeType="1"/>
            </p:cNvCxnSpPr>
            <p:nvPr/>
          </p:nvCxnSpPr>
          <p:spPr bwMode="auto">
            <a:xfrm>
              <a:off x="7382949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5" name="Straight Connector 12"/>
            <p:cNvCxnSpPr>
              <a:cxnSpLocks noChangeShapeType="1"/>
            </p:cNvCxnSpPr>
            <p:nvPr/>
          </p:nvCxnSpPr>
          <p:spPr bwMode="auto">
            <a:xfrm>
              <a:off x="7655577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6" name="Straight Connector 13"/>
            <p:cNvCxnSpPr>
              <a:cxnSpLocks noChangeShapeType="1"/>
            </p:cNvCxnSpPr>
            <p:nvPr/>
          </p:nvCxnSpPr>
          <p:spPr bwMode="auto">
            <a:xfrm>
              <a:off x="7952263" y="2900511"/>
              <a:ext cx="0" cy="2838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7" name="Straight Arrow Connector 6"/>
            <p:cNvCxnSpPr>
              <a:cxnSpLocks noChangeShapeType="1"/>
            </p:cNvCxnSpPr>
            <p:nvPr/>
          </p:nvCxnSpPr>
          <p:spPr bwMode="auto">
            <a:xfrm>
              <a:off x="6684463" y="2623814"/>
              <a:ext cx="0" cy="26331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8" name="Straight Arrow Connector 24"/>
            <p:cNvCxnSpPr>
              <a:cxnSpLocks noChangeShapeType="1"/>
            </p:cNvCxnSpPr>
            <p:nvPr/>
          </p:nvCxnSpPr>
          <p:spPr bwMode="auto">
            <a:xfrm>
              <a:off x="7510369" y="2632544"/>
              <a:ext cx="0" cy="26331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09" name="TextBox 19"/>
            <p:cNvSpPr txBox="1">
              <a:spLocks noChangeArrowheads="1"/>
            </p:cNvSpPr>
            <p:nvPr/>
          </p:nvSpPr>
          <p:spPr bwMode="auto">
            <a:xfrm>
              <a:off x="6438319" y="2311127"/>
              <a:ext cx="492287" cy="27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solidFill>
                    <a:srgbClr val="0070C0"/>
                  </a:solidFill>
                </a:rPr>
                <a:t>front</a:t>
              </a:r>
            </a:p>
          </p:txBody>
        </p:sp>
        <p:sp>
          <p:nvSpPr>
            <p:cNvPr id="33810" name="TextBox 26"/>
            <p:cNvSpPr txBox="1">
              <a:spLocks noChangeArrowheads="1"/>
            </p:cNvSpPr>
            <p:nvPr/>
          </p:nvSpPr>
          <p:spPr bwMode="auto">
            <a:xfrm>
              <a:off x="7264225" y="2318875"/>
              <a:ext cx="508312" cy="27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solidFill>
                    <a:srgbClr val="0070C0"/>
                  </a:solidFill>
                </a:rPr>
                <a:t>back</a:t>
              </a:r>
            </a:p>
          </p:txBody>
        </p:sp>
        <p:sp>
          <p:nvSpPr>
            <p:cNvPr id="33811" name="TextBox 30"/>
            <p:cNvSpPr txBox="1">
              <a:spLocks noChangeArrowheads="1"/>
            </p:cNvSpPr>
            <p:nvPr/>
          </p:nvSpPr>
          <p:spPr bwMode="auto">
            <a:xfrm>
              <a:off x="6524970" y="2908799"/>
              <a:ext cx="1171744" cy="27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e</a:t>
              </a:r>
              <a:r>
                <a:rPr lang="en-US" altLang="en-US" sz="1200" baseline="-25000"/>
                <a:t>1</a:t>
              </a:r>
              <a:r>
                <a:rPr lang="en-US" altLang="en-US" sz="1200"/>
                <a:t>  e</a:t>
              </a:r>
              <a:r>
                <a:rPr lang="en-US" altLang="en-US" sz="1200" baseline="-25000"/>
                <a:t>2</a:t>
              </a:r>
              <a:r>
                <a:rPr lang="en-US" altLang="en-US" sz="1200"/>
                <a:t>    e</a:t>
              </a:r>
              <a:r>
                <a:rPr lang="en-US" altLang="en-US" sz="1200" baseline="-25000"/>
                <a:t>3</a:t>
              </a:r>
              <a:r>
                <a:rPr lang="en-US" altLang="en-US" sz="1200"/>
                <a:t>   e</a:t>
              </a:r>
              <a:r>
                <a:rPr lang="en-US" altLang="en-US" sz="1200" baseline="-25000"/>
                <a:t>4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7023369" y="2811296"/>
              <a:ext cx="155644" cy="10894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6824182" y="3465476"/>
              <a:ext cx="559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dirty="0" smtClean="0">
                  <a:solidFill>
                    <a:srgbClr val="0070C0"/>
                  </a:solidFill>
                </a:rPr>
                <a:t>count</a:t>
              </a:r>
              <a:endParaRPr lang="en-US" altLang="en-US" sz="1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8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Bounded Queue (Cont.)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34946" y="1226919"/>
            <a:ext cx="7524750" cy="510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count == </a:t>
            </a:r>
            <a:r>
              <a:rPr lang="en-US" altLang="ko-KR" sz="1600" dirty="0" err="1">
                <a:ea typeface="굴림" panose="020B0600000101010101" pitchFamily="34" charset="-127"/>
              </a:rPr>
              <a:t>content.length</a:t>
            </a:r>
            <a:r>
              <a:rPr lang="en-US" altLang="ko-KR" sz="1600" dirty="0">
                <a:ea typeface="굴림" panose="020B0600000101010101" pitchFamily="34" charset="-127"/>
              </a:rPr>
              <a:t>;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count()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count;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put(E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(!</a:t>
            </a:r>
            <a:r>
              <a:rPr lang="en-US" altLang="ko-KR" sz="1600" dirty="0" err="1"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ea typeface="굴림" panose="020B0600000101010101" pitchFamily="34" charset="-127"/>
              </a:rPr>
              <a:t>())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back = (back + 1) %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content.length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content[back] =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E get()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(!</a:t>
            </a:r>
            <a:r>
              <a:rPr lang="en-US" altLang="ko-KR" sz="1600" dirty="0" err="1"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ea typeface="굴림" panose="020B0600000101010101" pitchFamily="34" charset="-127"/>
              </a:rPr>
              <a:t>())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= content[front];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front = (front + 1) % </a:t>
            </a:r>
            <a:r>
              <a:rPr lang="en-US" altLang="ko-KR" sz="1600" dirty="0" err="1">
                <a:ea typeface="굴림" panose="020B0600000101010101" pitchFamily="34" charset="-127"/>
              </a:rPr>
              <a:t>content.length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Making Queue Thread-Safe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855663" y="1652588"/>
            <a:ext cx="7524750" cy="327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SyncBoundedQueue</a:t>
            </a:r>
            <a:r>
              <a:rPr lang="en-US" altLang="ko-KR" sz="1600" dirty="0">
                <a:ea typeface="굴림" panose="020B0600000101010101" pitchFamily="34" charset="-127"/>
              </a:rPr>
              <a:t>&lt;E&gt; </a:t>
            </a:r>
            <a:r>
              <a:rPr lang="en-US" altLang="ko-KR" sz="1600" b="1" dirty="0"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&lt;E&gt;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SyncBoundedQueue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capacity) { super(capacity);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super.isEmpty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super.isFull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count()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super.count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put(E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 { </a:t>
            </a:r>
            <a:r>
              <a:rPr lang="en-US" altLang="ko-KR" sz="1600" dirty="0" err="1">
                <a:ea typeface="굴림" panose="020B0600000101010101" pitchFamily="34" charset="-127"/>
              </a:rPr>
              <a:t>super.put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E get()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super.get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836613" y="5168900"/>
            <a:ext cx="752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Thread-safe but maybe less efficient!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Background: 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Efficient use of expensive CPU time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Fast CPU and slow peripherals (I/O)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Run another program while waiting for I/O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Context switching among tasks or processes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Shared memory vs. message-based (IPC)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Built-in language features vs. library-based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Use of Bounded Queue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62000" y="1784350"/>
            <a:ext cx="7524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 dirty="0">
                <a:latin typeface="+mn-lt"/>
                <a:ea typeface="굴림" panose="020B0600000101010101" pitchFamily="34" charset="-127"/>
              </a:rPr>
              <a:t>Typical use in producers and consumers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529013" y="2906713"/>
            <a:ext cx="1524000" cy="396875"/>
            <a:chOff x="691" y="1788"/>
            <a:chExt cx="960" cy="250"/>
          </a:xfrm>
        </p:grpSpPr>
        <p:sp>
          <p:nvSpPr>
            <p:cNvPr id="37913" name="Text Box 6"/>
            <p:cNvSpPr txBox="1">
              <a:spLocks noChangeArrowheads="1"/>
            </p:cNvSpPr>
            <p:nvPr/>
          </p:nvSpPr>
          <p:spPr bwMode="auto">
            <a:xfrm>
              <a:off x="940" y="1813"/>
              <a:ext cx="4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Thread</a:t>
              </a:r>
            </a:p>
          </p:txBody>
        </p:sp>
        <p:sp>
          <p:nvSpPr>
            <p:cNvPr id="37914" name="Rectangle 7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7894" name="Line 8"/>
          <p:cNvSpPr>
            <a:spLocks noChangeShapeType="1"/>
          </p:cNvSpPr>
          <p:nvPr/>
        </p:nvSpPr>
        <p:spPr bwMode="auto">
          <a:xfrm flipH="1">
            <a:off x="4294188" y="3411538"/>
            <a:ext cx="3175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AutoShape 9"/>
          <p:cNvSpPr>
            <a:spLocks noChangeArrowheads="1"/>
          </p:cNvSpPr>
          <p:nvPr/>
        </p:nvSpPr>
        <p:spPr bwMode="auto">
          <a:xfrm>
            <a:off x="4249738" y="3314700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7896" name="Group 10"/>
          <p:cNvGrpSpPr>
            <a:grpSpLocks/>
          </p:cNvGrpSpPr>
          <p:nvPr/>
        </p:nvGrpSpPr>
        <p:grpSpPr bwMode="auto">
          <a:xfrm>
            <a:off x="1747838" y="4043363"/>
            <a:ext cx="1524000" cy="396875"/>
            <a:chOff x="691" y="1788"/>
            <a:chExt cx="960" cy="250"/>
          </a:xfrm>
        </p:grpSpPr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888" y="1813"/>
              <a:ext cx="5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Producer</a:t>
              </a:r>
            </a:p>
          </p:txBody>
        </p:sp>
        <p:sp>
          <p:nvSpPr>
            <p:cNvPr id="37912" name="Rectangle 12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7897" name="Group 13"/>
          <p:cNvGrpSpPr>
            <a:grpSpLocks/>
          </p:cNvGrpSpPr>
          <p:nvPr/>
        </p:nvGrpSpPr>
        <p:grpSpPr bwMode="auto">
          <a:xfrm>
            <a:off x="5316538" y="4043363"/>
            <a:ext cx="1524000" cy="396875"/>
            <a:chOff x="691" y="1788"/>
            <a:chExt cx="960" cy="250"/>
          </a:xfrm>
        </p:grpSpPr>
        <p:sp>
          <p:nvSpPr>
            <p:cNvPr id="37909" name="Text Box 14"/>
            <p:cNvSpPr txBox="1">
              <a:spLocks noChangeArrowheads="1"/>
            </p:cNvSpPr>
            <p:nvPr/>
          </p:nvSpPr>
          <p:spPr bwMode="auto">
            <a:xfrm>
              <a:off x="859" y="1813"/>
              <a:ext cx="63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Consumer</a:t>
              </a:r>
            </a:p>
          </p:txBody>
        </p:sp>
        <p:sp>
          <p:nvSpPr>
            <p:cNvPr id="37910" name="Rectangle 15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7898" name="Group 16"/>
          <p:cNvGrpSpPr>
            <a:grpSpLocks/>
          </p:cNvGrpSpPr>
          <p:nvPr/>
        </p:nvGrpSpPr>
        <p:grpSpPr bwMode="auto">
          <a:xfrm>
            <a:off x="3321050" y="4922838"/>
            <a:ext cx="1944688" cy="396875"/>
            <a:chOff x="691" y="1788"/>
            <a:chExt cx="960" cy="250"/>
          </a:xfrm>
        </p:grpSpPr>
        <p:sp>
          <p:nvSpPr>
            <p:cNvPr id="37907" name="Text Box 17"/>
            <p:cNvSpPr txBox="1">
              <a:spLocks noChangeArrowheads="1"/>
            </p:cNvSpPr>
            <p:nvPr/>
          </p:nvSpPr>
          <p:spPr bwMode="auto">
            <a:xfrm>
              <a:off x="727" y="1813"/>
              <a:ext cx="8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SyncBoundedQueue</a:t>
              </a:r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7899" name="Freeform 19"/>
          <p:cNvSpPr>
            <a:spLocks/>
          </p:cNvSpPr>
          <p:nvPr/>
        </p:nvSpPr>
        <p:spPr bwMode="auto">
          <a:xfrm>
            <a:off x="2514600" y="3724275"/>
            <a:ext cx="3562350" cy="304800"/>
          </a:xfrm>
          <a:custGeom>
            <a:avLst/>
            <a:gdLst>
              <a:gd name="T0" fmla="*/ 0 w 2352"/>
              <a:gd name="T1" fmla="*/ 2147483646 h 192"/>
              <a:gd name="T2" fmla="*/ 0 w 2352"/>
              <a:gd name="T3" fmla="*/ 0 h 192"/>
              <a:gd name="T4" fmla="*/ 2147483646 w 2352"/>
              <a:gd name="T5" fmla="*/ 0 h 192"/>
              <a:gd name="T6" fmla="*/ 2147483646 w 235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2" h="192">
                <a:moveTo>
                  <a:pt x="0" y="192"/>
                </a:moveTo>
                <a:lnTo>
                  <a:pt x="0" y="0"/>
                </a:lnTo>
                <a:lnTo>
                  <a:pt x="2352" y="0"/>
                </a:lnTo>
                <a:lnTo>
                  <a:pt x="235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0" name="Group 20"/>
          <p:cNvGrpSpPr>
            <a:grpSpLocks/>
          </p:cNvGrpSpPr>
          <p:nvPr/>
        </p:nvGrpSpPr>
        <p:grpSpPr bwMode="auto">
          <a:xfrm>
            <a:off x="3275013" y="4214813"/>
            <a:ext cx="649287" cy="700087"/>
            <a:chOff x="1943" y="2385"/>
            <a:chExt cx="409" cy="597"/>
          </a:xfrm>
        </p:grpSpPr>
        <p:sp>
          <p:nvSpPr>
            <p:cNvPr id="37905" name="AutoShape 21"/>
            <p:cNvSpPr>
              <a:spLocks noChangeArrowheads="1"/>
            </p:cNvSpPr>
            <p:nvPr/>
          </p:nvSpPr>
          <p:spPr bwMode="auto">
            <a:xfrm>
              <a:off x="1943" y="2385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06" name="Freeform 22"/>
            <p:cNvSpPr>
              <a:spLocks/>
            </p:cNvSpPr>
            <p:nvPr/>
          </p:nvSpPr>
          <p:spPr bwMode="auto">
            <a:xfrm>
              <a:off x="2022" y="2412"/>
              <a:ext cx="330" cy="570"/>
            </a:xfrm>
            <a:custGeom>
              <a:avLst/>
              <a:gdLst>
                <a:gd name="T0" fmla="*/ 0 w 330"/>
                <a:gd name="T1" fmla="*/ 0 h 570"/>
                <a:gd name="T2" fmla="*/ 330 w 330"/>
                <a:gd name="T3" fmla="*/ 0 h 570"/>
                <a:gd name="T4" fmla="*/ 330 w 330"/>
                <a:gd name="T5" fmla="*/ 570 h 5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" h="570">
                  <a:moveTo>
                    <a:pt x="0" y="0"/>
                  </a:moveTo>
                  <a:lnTo>
                    <a:pt x="330" y="0"/>
                  </a:lnTo>
                  <a:lnTo>
                    <a:pt x="330" y="5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01" name="Group 23"/>
          <p:cNvGrpSpPr>
            <a:grpSpLocks/>
          </p:cNvGrpSpPr>
          <p:nvPr/>
        </p:nvGrpSpPr>
        <p:grpSpPr bwMode="auto">
          <a:xfrm flipH="1">
            <a:off x="4665663" y="4205288"/>
            <a:ext cx="649287" cy="709612"/>
            <a:chOff x="1943" y="2385"/>
            <a:chExt cx="409" cy="597"/>
          </a:xfrm>
        </p:grpSpPr>
        <p:sp>
          <p:nvSpPr>
            <p:cNvPr id="37903" name="AutoShape 24"/>
            <p:cNvSpPr>
              <a:spLocks noChangeArrowheads="1"/>
            </p:cNvSpPr>
            <p:nvPr/>
          </p:nvSpPr>
          <p:spPr bwMode="auto">
            <a:xfrm>
              <a:off x="1943" y="2385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04" name="Freeform 25"/>
            <p:cNvSpPr>
              <a:spLocks/>
            </p:cNvSpPr>
            <p:nvPr/>
          </p:nvSpPr>
          <p:spPr bwMode="auto">
            <a:xfrm>
              <a:off x="2022" y="2412"/>
              <a:ext cx="330" cy="570"/>
            </a:xfrm>
            <a:custGeom>
              <a:avLst/>
              <a:gdLst>
                <a:gd name="T0" fmla="*/ 0 w 330"/>
                <a:gd name="T1" fmla="*/ 0 h 570"/>
                <a:gd name="T2" fmla="*/ 330 w 330"/>
                <a:gd name="T3" fmla="*/ 0 h 570"/>
                <a:gd name="T4" fmla="*/ 330 w 330"/>
                <a:gd name="T5" fmla="*/ 570 h 5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" h="570">
                  <a:moveTo>
                    <a:pt x="0" y="0"/>
                  </a:moveTo>
                  <a:lnTo>
                    <a:pt x="330" y="0"/>
                  </a:lnTo>
                  <a:lnTo>
                    <a:pt x="330" y="5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2" name="Freeform 3"/>
          <p:cNvSpPr>
            <a:spLocks/>
          </p:cNvSpPr>
          <p:nvPr/>
        </p:nvSpPr>
        <p:spPr bwMode="auto">
          <a:xfrm>
            <a:off x="2471738" y="4468813"/>
            <a:ext cx="3556000" cy="987425"/>
          </a:xfrm>
          <a:custGeom>
            <a:avLst/>
            <a:gdLst>
              <a:gd name="T0" fmla="*/ 0 w 3554858"/>
              <a:gd name="T1" fmla="*/ 0 h 986359"/>
              <a:gd name="T2" fmla="*/ 1802604 w 3554858"/>
              <a:gd name="T3" fmla="*/ 994879 h 986359"/>
              <a:gd name="T4" fmla="*/ 3564004 w 3554858"/>
              <a:gd name="T5" fmla="*/ 31089 h 9863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4858" h="986359">
                <a:moveTo>
                  <a:pt x="0" y="0"/>
                </a:moveTo>
                <a:cubicBezTo>
                  <a:pt x="602750" y="490591"/>
                  <a:pt x="1205501" y="981182"/>
                  <a:pt x="1797977" y="986319"/>
                </a:cubicBezTo>
                <a:cubicBezTo>
                  <a:pt x="2390453" y="991456"/>
                  <a:pt x="2972655" y="511139"/>
                  <a:pt x="3554858" y="30823"/>
                </a:cubicBezTo>
              </a:path>
            </a:pathLst>
          </a:custGeom>
          <a:noFill/>
          <a:ln w="12700" cap="flat" cmpd="sng" algn="ctr">
            <a:solidFill>
              <a:srgbClr val="0000F4"/>
            </a:solidFill>
            <a:prstDash val="lg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Producer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55663" y="1741488"/>
            <a:ext cx="75247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Producer </a:t>
            </a:r>
            <a:r>
              <a:rPr lang="en-US" altLang="ko-KR" sz="1600" b="1" dirty="0"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ea typeface="굴림" panose="020B0600000101010101" pitchFamily="34" charset="-127"/>
              </a:rPr>
              <a:t> Thread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n; // number of items to produce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Producer(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queue,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this.queue</a:t>
            </a:r>
            <a:r>
              <a:rPr lang="en-US" altLang="ko-KR" sz="1600" dirty="0">
                <a:ea typeface="굴림" panose="020B0600000101010101" pitchFamily="34" charset="-127"/>
              </a:rPr>
              <a:t> = queue;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this.n</a:t>
            </a:r>
            <a:r>
              <a:rPr lang="en-US" altLang="ko-KR" sz="1600" dirty="0">
                <a:ea typeface="굴림" panose="020B0600000101010101" pitchFamily="34" charset="-127"/>
              </a:rPr>
              <a:t>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</a:t>
            </a:r>
            <a:r>
              <a:rPr lang="en-US" altLang="ko-KR" sz="1600" b="1" dirty="0"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= 0;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&lt; n;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queue.put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("produced: " +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Thread.sleep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((</a:t>
            </a:r>
            <a:r>
              <a:rPr lang="en-US" altLang="ko-KR" sz="16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) (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Math.random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 * 100));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ea typeface="굴림" panose="020B0600000101010101" pitchFamily="34" charset="-127"/>
              </a:rPr>
              <a:t>InterruptedException</a:t>
            </a:r>
            <a:r>
              <a:rPr lang="en-US" altLang="ko-KR" sz="1600" dirty="0">
                <a:ea typeface="굴림" panose="020B0600000101010101" pitchFamily="34" charset="-127"/>
              </a:rPr>
              <a:t> e) 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Consumer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855663" y="1741488"/>
            <a:ext cx="75247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Consumer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extends</a:t>
            </a:r>
            <a:r>
              <a:rPr lang="en-US" altLang="ko-KR" sz="1600" dirty="0" smtClean="0">
                <a:ea typeface="굴림" panose="020B0600000101010101" pitchFamily="34" charset="-127"/>
              </a:rPr>
              <a:t> Thread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n; // number of items to consume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Consumer(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queue,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this.queue</a:t>
            </a:r>
            <a:r>
              <a:rPr lang="en-US" altLang="ko-KR" sz="1600" dirty="0">
                <a:ea typeface="굴림" panose="020B0600000101010101" pitchFamily="34" charset="-127"/>
              </a:rPr>
              <a:t> = queue;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this.n</a:t>
            </a:r>
            <a:r>
              <a:rPr lang="en-US" altLang="ko-KR" sz="1600" dirty="0">
                <a:ea typeface="굴림" panose="020B0600000101010101" pitchFamily="34" charset="-127"/>
              </a:rPr>
              <a:t>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</a:t>
            </a:r>
            <a:r>
              <a:rPr lang="en-US" altLang="ko-KR" sz="1600" b="1" dirty="0"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= 0;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&lt; n;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v =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queue.get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("\</a:t>
            </a:r>
            <a:r>
              <a:rPr lang="en-US" altLang="ko-KR" sz="1600" dirty="0" err="1">
                <a:ea typeface="굴림" panose="020B0600000101010101" pitchFamily="34" charset="-127"/>
              </a:rPr>
              <a:t>tconsumed</a:t>
            </a:r>
            <a:r>
              <a:rPr lang="en-US" altLang="ko-KR" sz="1600" dirty="0">
                <a:ea typeface="굴림" panose="020B0600000101010101" pitchFamily="34" charset="-127"/>
              </a:rPr>
              <a:t>: " + v);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Thread.sleep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((</a:t>
            </a:r>
            <a:r>
              <a:rPr lang="en-US" altLang="ko-KR" sz="16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) (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Math.random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 * 400));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ea typeface="굴림" panose="020B0600000101010101" pitchFamily="34" charset="-127"/>
              </a:rPr>
              <a:t>InterruptedException</a:t>
            </a:r>
            <a:r>
              <a:rPr lang="en-US" altLang="ko-KR" sz="1600" dirty="0">
                <a:ea typeface="굴림" panose="020B0600000101010101" pitchFamily="34" charset="-127"/>
              </a:rPr>
              <a:t> e) 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Sample Main Program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855663" y="1741488"/>
            <a:ext cx="752475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The main method of class </a:t>
            </a:r>
            <a:r>
              <a:rPr lang="en-US" altLang="ko-KR" sz="2400" dirty="0" err="1">
                <a:ea typeface="굴림" panose="020B0600000101010101" pitchFamily="34" charset="-127"/>
              </a:rPr>
              <a:t>SyncBoundedQueue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dirty="0" err="1">
                <a:ea typeface="굴림" panose="020B0600000101010101" pitchFamily="34" charset="-127"/>
              </a:rPr>
              <a:t>SyncBoundedQueue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SyncBoundedQueue</a:t>
            </a:r>
            <a:r>
              <a:rPr lang="en-US" altLang="ko-KR" sz="1600" dirty="0">
                <a:ea typeface="굴림" panose="020B0600000101010101" pitchFamily="34" charset="-127"/>
              </a:rPr>
              <a:t>&lt;&gt;(5);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Producer(queue, 15).start(); // produce 15 items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Consumer(queue, 10).start(); // consume 10 items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Some of the items might be lost, as the producer produces items faster than the consumer consumes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Why Items Get Lost?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855663" y="1636713"/>
            <a:ext cx="75247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put(E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(!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())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back = (back + 1) %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content.length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content[back] =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E get()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</a:t>
            </a:r>
            <a:r>
              <a:rPr lang="en-US" altLang="ko-KR" sz="1600" b="1" dirty="0">
                <a:ea typeface="굴림" panose="020B0600000101010101" pitchFamily="34" charset="-127"/>
              </a:rPr>
              <a:t>if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(!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())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result = content[front];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front = (front + 1) %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content.length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Cooperation among Threads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0225"/>
            <a:ext cx="7721600" cy="4414838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70C0"/>
                </a:solidFill>
                <a:ea typeface="굴림" panose="020B0600000101010101" pitchFamily="34" charset="-127"/>
              </a:rPr>
              <a:t>Guarded suspension</a:t>
            </a:r>
          </a:p>
          <a:p>
            <a:pPr lvl="1" eaLnBrk="1" hangingPunct="1"/>
            <a:r>
              <a:rPr lang="en-US" altLang="ko-KR" sz="2000" dirty="0" smtClean="0">
                <a:ea typeface="굴림" panose="020B0600000101010101" pitchFamily="34" charset="-127"/>
              </a:rPr>
              <a:t>Before a method is executed, the guard is tested. A </a:t>
            </a:r>
            <a:r>
              <a:rPr lang="en-US" altLang="ko-KR" sz="2000" i="1" dirty="0" smtClean="0">
                <a:solidFill>
                  <a:srgbClr val="0070C0"/>
                </a:solidFill>
                <a:ea typeface="굴림" panose="020B0600000101010101" pitchFamily="34" charset="-127"/>
              </a:rPr>
              <a:t>guard</a:t>
            </a:r>
            <a:r>
              <a:rPr lang="en-US" altLang="ko-KR" sz="2000" dirty="0" smtClean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000" dirty="0" smtClean="0">
                <a:ea typeface="굴림" panose="020B0600000101010101" pitchFamily="34" charset="-127"/>
              </a:rPr>
              <a:t>is the precondition for an action to complete successfully.</a:t>
            </a:r>
          </a:p>
          <a:p>
            <a:pPr lvl="1" eaLnBrk="1" hangingPunct="1"/>
            <a:r>
              <a:rPr lang="en-GB" altLang="en-US" sz="2000" u="sng" dirty="0" smtClean="0"/>
              <a:t>Execution continues only when the guard is true</a:t>
            </a:r>
            <a:r>
              <a:rPr lang="en-GB" altLang="en-US" sz="2000" dirty="0" smtClean="0"/>
              <a:t>, ensuring the successful completion of the method invocation.</a:t>
            </a:r>
          </a:p>
          <a:p>
            <a:pPr lvl="1" eaLnBrk="1" hangingPunct="1"/>
            <a:r>
              <a:rPr lang="en-GB" altLang="en-US" sz="2000" u="sng" dirty="0" smtClean="0"/>
              <a:t>Execution is temporarily suspended until the guard becomes </a:t>
            </a:r>
            <a:r>
              <a:rPr lang="en-GB" altLang="en-US" sz="2000" dirty="0" smtClean="0"/>
              <a:t>true, at which time execution may continue.</a:t>
            </a:r>
          </a:p>
          <a:p>
            <a:pPr eaLnBrk="1" hangingPunct="1"/>
            <a:r>
              <a:rPr lang="en-GB" altLang="en-US" sz="2400" dirty="0" smtClean="0"/>
              <a:t>Thread controlling methods</a:t>
            </a:r>
          </a:p>
          <a:p>
            <a:pPr lvl="1" eaLnBrk="1" hangingPunct="1"/>
            <a:r>
              <a:rPr lang="en-GB" altLang="en-US" sz="2000" dirty="0" smtClean="0">
                <a:solidFill>
                  <a:srgbClr val="0070C0"/>
                </a:solidFill>
              </a:rPr>
              <a:t>wait</a:t>
            </a:r>
            <a:r>
              <a:rPr lang="en-GB" altLang="en-US" sz="2000" dirty="0" smtClean="0"/>
              <a:t>(), </a:t>
            </a:r>
            <a:r>
              <a:rPr lang="en-GB" altLang="en-US" sz="2000" dirty="0" smtClean="0">
                <a:solidFill>
                  <a:srgbClr val="0070C0"/>
                </a:solidFill>
              </a:rPr>
              <a:t>notify</a:t>
            </a:r>
            <a:r>
              <a:rPr lang="en-GB" altLang="en-US" sz="2000" dirty="0" smtClean="0"/>
              <a:t>(), and </a:t>
            </a:r>
            <a:r>
              <a:rPr lang="en-GB" altLang="en-US" sz="2000" dirty="0" err="1" smtClean="0">
                <a:solidFill>
                  <a:srgbClr val="0070C0"/>
                </a:solidFill>
              </a:rPr>
              <a:t>notifyAll</a:t>
            </a:r>
            <a:r>
              <a:rPr lang="en-GB" altLang="en-US" sz="2000" dirty="0" smtClean="0"/>
              <a:t>() defined in the class Object</a:t>
            </a:r>
          </a:p>
          <a:p>
            <a:pPr lvl="1" eaLnBrk="1" hangingPunct="1"/>
            <a:r>
              <a:rPr lang="en-GB" altLang="en-US" sz="2000" dirty="0" smtClean="0"/>
              <a:t>Can be used to implement guarded suspension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0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Thread Methods of Class Object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465263" y="2076450"/>
            <a:ext cx="631031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	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wait()	  Temporarily blocked and placed in the wait queue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  of the receiving object.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notify()	  Awaken one of the threads in the wait queue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  associated with the receiving object and remove 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  from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notifyAll</a:t>
            </a:r>
            <a:r>
              <a:rPr lang="en-GB" altLang="en-US" sz="1800" dirty="0"/>
              <a:t>() Same as notify() except that all threads in the wait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  queue are awakened.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flipV="1">
            <a:off x="1535113" y="2024063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1520825" y="2532063"/>
            <a:ext cx="61579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522413" y="4743450"/>
            <a:ext cx="61071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2635250" y="5119688"/>
            <a:ext cx="1238250" cy="396875"/>
            <a:chOff x="691" y="1788"/>
            <a:chExt cx="960" cy="250"/>
          </a:xfrm>
        </p:grpSpPr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954" y="1813"/>
              <a:ext cx="4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Object</a:t>
              </a:r>
            </a:p>
          </p:txBody>
        </p:sp>
        <p:sp>
          <p:nvSpPr>
            <p:cNvPr id="44049" name="Rectangle 12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4041" name="Group 16"/>
          <p:cNvGrpSpPr>
            <a:grpSpLocks/>
          </p:cNvGrpSpPr>
          <p:nvPr/>
        </p:nvGrpSpPr>
        <p:grpSpPr bwMode="auto">
          <a:xfrm>
            <a:off x="4848225" y="5127625"/>
            <a:ext cx="1520825" cy="396875"/>
            <a:chOff x="691" y="1788"/>
            <a:chExt cx="960" cy="250"/>
          </a:xfrm>
        </p:grpSpPr>
        <p:sp>
          <p:nvSpPr>
            <p:cNvPr id="44046" name="Text Box 17"/>
            <p:cNvSpPr txBox="1">
              <a:spLocks noChangeArrowheads="1"/>
            </p:cNvSpPr>
            <p:nvPr/>
          </p:nvSpPr>
          <p:spPr bwMode="auto">
            <a:xfrm>
              <a:off x="806" y="1813"/>
              <a:ext cx="73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Queue&lt;Thread&gt;</a:t>
              </a:r>
            </a:p>
          </p:txBody>
        </p:sp>
        <p:sp>
          <p:nvSpPr>
            <p:cNvPr id="44047" name="Rectangle 18"/>
            <p:cNvSpPr>
              <a:spLocks noChangeArrowheads="1"/>
            </p:cNvSpPr>
            <p:nvPr/>
          </p:nvSpPr>
          <p:spPr bwMode="auto">
            <a:xfrm>
              <a:off x="691" y="1788"/>
              <a:ext cx="9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4042" name="AutoShape 21"/>
          <p:cNvSpPr>
            <a:spLocks noChangeArrowheads="1"/>
          </p:cNvSpPr>
          <p:nvPr/>
        </p:nvSpPr>
        <p:spPr bwMode="auto">
          <a:xfrm>
            <a:off x="3876675" y="5291138"/>
            <a:ext cx="122238" cy="6985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44043" name="Straight Arrow Connector 2"/>
          <p:cNvCxnSpPr>
            <a:cxnSpLocks noChangeShapeType="1"/>
            <a:stCxn id="44042" idx="3"/>
            <a:endCxn id="44047" idx="1"/>
          </p:cNvCxnSpPr>
          <p:nvPr/>
        </p:nvCxnSpPr>
        <p:spPr bwMode="auto">
          <a:xfrm flipV="1">
            <a:off x="3998913" y="5326063"/>
            <a:ext cx="8493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4" name="Text Box 3"/>
          <p:cNvSpPr txBox="1">
            <a:spLocks noChangeArrowheads="1"/>
          </p:cNvSpPr>
          <p:nvPr/>
        </p:nvSpPr>
        <p:spPr bwMode="auto">
          <a:xfrm>
            <a:off x="2438400" y="5684838"/>
            <a:ext cx="46910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obj.wait(): add current thread to obj’s wait queue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obj.notify(): awake a thread from obj’s wait queue</a:t>
            </a:r>
          </a:p>
        </p:txBody>
      </p:sp>
      <p:sp>
        <p:nvSpPr>
          <p:cNvPr id="44045" name="TextBox 3"/>
          <p:cNvSpPr txBox="1">
            <a:spLocks noChangeArrowheads="1"/>
          </p:cNvSpPr>
          <p:nvPr/>
        </p:nvSpPr>
        <p:spPr bwMode="auto">
          <a:xfrm>
            <a:off x="4167188" y="4968875"/>
            <a:ext cx="742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waiting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z="4000" smtClean="0">
                <a:ea typeface="굴림" panose="020B0600000101010101" pitchFamily="34" charset="-127"/>
              </a:rPr>
              <a:t>Bounded Queue with Guarded Suspension</a:t>
            </a:r>
            <a:endParaRPr lang="en-US" altLang="ko-KR" sz="4000" smtClean="0">
              <a:ea typeface="굴림" panose="020B0600000101010101" pitchFamily="34" charset="-127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855663" y="2017713"/>
            <a:ext cx="752475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BoundedQueueWithGuard</a:t>
            </a:r>
            <a:r>
              <a:rPr lang="en-US" altLang="ko-KR" sz="1600" dirty="0">
                <a:ea typeface="굴림" panose="020B0600000101010101" pitchFamily="34" charset="-127"/>
              </a:rPr>
              <a:t>&lt;E&gt; </a:t>
            </a:r>
            <a:r>
              <a:rPr lang="en-US" altLang="ko-KR" sz="1600" b="1" dirty="0"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</a:t>
            </a:r>
            <a:r>
              <a:rPr lang="en-US" altLang="ko-KR" sz="1600" dirty="0">
                <a:ea typeface="굴림" panose="020B0600000101010101" pitchFamily="34" charset="-127"/>
              </a:rPr>
              <a:t>&lt;E&gt;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BoundedQueueWithGuard</a:t>
            </a:r>
            <a:r>
              <a:rPr lang="en-US" altLang="ko-KR" sz="1600" dirty="0" smtClean="0">
                <a:ea typeface="굴림" panose="020B0600000101010101" pitchFamily="34" charset="-127"/>
              </a:rPr>
              <a:t>(</a:t>
            </a:r>
            <a:r>
              <a:rPr lang="en-US" altLang="ko-KR" sz="1600" b="1" dirty="0" err="1" smtClean="0">
                <a:ea typeface="굴림" panose="020B0600000101010101" pitchFamily="34" charset="-127"/>
              </a:rPr>
              <a:t>int</a:t>
            </a:r>
            <a:r>
              <a:rPr lang="en-US" altLang="ko-KR" sz="1600" dirty="0" smtClean="0">
                <a:ea typeface="굴림" panose="020B0600000101010101" pitchFamily="34" charset="-127"/>
              </a:rPr>
              <a:t> capacity)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super(capacity);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super.isEmpty</a:t>
            </a:r>
            <a:r>
              <a:rPr lang="en-US" altLang="ko-KR" sz="1600" dirty="0">
                <a:ea typeface="굴림" panose="020B0600000101010101" pitchFamily="34" charset="-127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boolean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super.isFull</a:t>
            </a:r>
            <a:r>
              <a:rPr lang="en-US" altLang="ko-KR" sz="1600" dirty="0">
                <a:ea typeface="굴림" panose="020B0600000101010101" pitchFamily="34" charset="-127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getCount</a:t>
            </a:r>
            <a:r>
              <a:rPr lang="en-US" altLang="ko-KR" sz="1600" dirty="0">
                <a:ea typeface="굴림" panose="020B0600000101010101" pitchFamily="34" charset="-127"/>
              </a:rPr>
              <a:t>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super.getCount</a:t>
            </a:r>
            <a:r>
              <a:rPr lang="en-US" altLang="ko-KR" sz="1600" dirty="0">
                <a:ea typeface="굴림" panose="020B0600000101010101" pitchFamily="34" charset="-127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&lt;&lt;put, get, and main method&gt;&gt;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z="4000" smtClean="0">
                <a:ea typeface="굴림" panose="020B0600000101010101" pitchFamily="34" charset="-127"/>
              </a:rPr>
              <a:t>Put/Get Methods</a:t>
            </a:r>
            <a:endParaRPr lang="en-US" altLang="ko-KR" sz="4000" smtClean="0">
              <a:ea typeface="굴림" panose="020B0600000101010101" pitchFamily="34" charset="-127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213184" y="1506647"/>
            <a:ext cx="6259513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put(E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isFull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()) {</a:t>
            </a: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// </a:t>
            </a:r>
            <a:r>
              <a:rPr lang="en-US" altLang="ko-KR" sz="1600" dirty="0" smtClean="0">
                <a:ea typeface="굴림" panose="020B0600000101010101" pitchFamily="34" charset="-127"/>
              </a:rPr>
              <a:t>suspended …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00F4"/>
                </a:solidFill>
                <a:ea typeface="굴림" panose="020B0600000101010101" pitchFamily="34" charset="-127"/>
              </a:rPr>
              <a:t>         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wait();             </a:t>
            </a:r>
            <a:r>
              <a:rPr lang="en-US" altLang="ko-KR" sz="1600" dirty="0" smtClean="0">
                <a:ea typeface="굴림" panose="020B0600000101010101" pitchFamily="34" charset="-127"/>
              </a:rPr>
              <a:t>// wait for notification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00F4"/>
                </a:solidFill>
                <a:ea typeface="굴림" panose="020B0600000101010101" pitchFamily="34" charset="-127"/>
              </a:rPr>
              <a:t>     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ea typeface="굴림" panose="020B0600000101010101" pitchFamily="34" charset="-127"/>
              </a:rPr>
              <a:t>InterruptedException</a:t>
            </a:r>
            <a:r>
              <a:rPr lang="en-US" altLang="ko-KR" sz="1600" dirty="0">
                <a:ea typeface="굴림" panose="020B0600000101010101" pitchFamily="34" charset="-127"/>
              </a:rPr>
              <a:t> e) 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super.put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notify();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E get()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isEmpty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()) { </a:t>
            </a:r>
            <a:r>
              <a:rPr lang="en-US" altLang="ko-KR" sz="1600" dirty="0">
                <a:ea typeface="굴림" panose="020B0600000101010101" pitchFamily="34" charset="-127"/>
              </a:rPr>
              <a:t>// </a:t>
            </a:r>
            <a:r>
              <a:rPr lang="en-US" altLang="ko-KR" sz="1600" dirty="0" smtClean="0">
                <a:ea typeface="굴림" panose="020B0600000101010101" pitchFamily="34" charset="-127"/>
              </a:rPr>
              <a:t>suspended …</a:t>
            </a:r>
            <a:endParaRPr lang="en-US" altLang="ko-KR" sz="1600" dirty="0">
              <a:solidFill>
                <a:srgbClr val="0000F4"/>
              </a:solidFill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wait(); 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                 </a:t>
            </a:r>
            <a:r>
              <a:rPr lang="en-US" altLang="ko-KR" sz="1600" dirty="0" smtClean="0">
                <a:ea typeface="굴림" panose="020B0600000101010101" pitchFamily="34" charset="-127"/>
              </a:rPr>
              <a:t>// </a:t>
            </a:r>
            <a:r>
              <a:rPr lang="en-US" altLang="ko-KR" sz="1600" dirty="0">
                <a:ea typeface="굴림" panose="020B0600000101010101" pitchFamily="34" charset="-127"/>
              </a:rPr>
              <a:t>wait for notification</a:t>
            </a:r>
            <a:endParaRPr lang="en-US" altLang="ko-KR" sz="1600" dirty="0">
              <a:solidFill>
                <a:srgbClr val="0000F4"/>
              </a:solidFill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dirty="0" err="1">
                <a:ea typeface="굴림" panose="020B0600000101010101" pitchFamily="34" charset="-127"/>
              </a:rPr>
              <a:t>InterruptedException</a:t>
            </a:r>
            <a:r>
              <a:rPr lang="en-US" altLang="ko-KR" sz="1600" dirty="0">
                <a:ea typeface="굴림" panose="020B0600000101010101" pitchFamily="34" charset="-127"/>
              </a:rPr>
              <a:t> e) 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E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super.get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notify();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1046497" y="3432284"/>
            <a:ext cx="687387" cy="1468438"/>
          </a:xfrm>
          <a:prstGeom prst="arc">
            <a:avLst>
              <a:gd name="adj1" fmla="val 15865223"/>
              <a:gd name="adj2" fmla="val 5336434"/>
            </a:avLst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Arc 14"/>
          <p:cNvSpPr/>
          <p:nvPr/>
        </p:nvSpPr>
        <p:spPr bwMode="auto">
          <a:xfrm rot="10800000">
            <a:off x="687722" y="2462322"/>
            <a:ext cx="1463675" cy="3365500"/>
          </a:xfrm>
          <a:prstGeom prst="arc">
            <a:avLst>
              <a:gd name="adj1" fmla="val 16171413"/>
              <a:gd name="adj2" fmla="val 5420044"/>
            </a:avLst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38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59801" y="2819236"/>
            <a:ext cx="3411537" cy="1600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 dirty="0" smtClean="0">
                <a:ea typeface="굴림" panose="020B0600000101010101" pitchFamily="34" charset="-127"/>
              </a:rPr>
              <a:t>public</a:t>
            </a:r>
            <a:r>
              <a:rPr lang="en-US" altLang="ko-KR" sz="1400" dirty="0" smtClean="0">
                <a:ea typeface="굴림" panose="020B0600000101010101" pitchFamily="34" charset="-127"/>
              </a:rPr>
              <a:t> </a:t>
            </a:r>
            <a:r>
              <a:rPr lang="en-US" altLang="ko-KR" sz="1400" b="1" dirty="0">
                <a:ea typeface="굴림" panose="020B0600000101010101" pitchFamily="34" charset="-127"/>
              </a:rPr>
              <a:t>synchronized</a:t>
            </a:r>
            <a:r>
              <a:rPr lang="en-US" altLang="ko-KR" sz="1400" dirty="0">
                <a:ea typeface="굴림" panose="020B0600000101010101" pitchFamily="34" charset="-127"/>
              </a:rPr>
              <a:t> </a:t>
            </a:r>
            <a:r>
              <a:rPr lang="en-US" altLang="ko-KR" sz="1400" b="1" dirty="0">
                <a:ea typeface="굴림" panose="020B0600000101010101" pitchFamily="34" charset="-127"/>
              </a:rPr>
              <a:t>void</a:t>
            </a:r>
            <a:r>
              <a:rPr lang="en-US" altLang="ko-KR" sz="1400" dirty="0">
                <a:ea typeface="굴림" panose="020B0600000101010101" pitchFamily="34" charset="-127"/>
              </a:rPr>
              <a:t> put(E </a:t>
            </a:r>
            <a:r>
              <a:rPr lang="en-US" altLang="ko-KR" sz="1400" dirty="0" err="1">
                <a:ea typeface="굴림" panose="020B0600000101010101" pitchFamily="34" charset="-127"/>
              </a:rPr>
              <a:t>elem</a:t>
            </a:r>
            <a:r>
              <a:rPr lang="en-US" altLang="ko-KR" sz="1400" dirty="0">
                <a:ea typeface="굴림" panose="020B0600000101010101" pitchFamily="34" charset="-127"/>
              </a:rPr>
              <a:t>) </a:t>
            </a:r>
            <a:r>
              <a:rPr lang="en-US" altLang="ko-KR" sz="14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 </a:t>
            </a:r>
            <a:r>
              <a:rPr lang="en-US" altLang="ko-KR" sz="1400" dirty="0" smtClean="0">
                <a:ea typeface="굴림" panose="020B0600000101010101" pitchFamily="34" charset="-127"/>
              </a:rPr>
              <a:t> </a:t>
            </a:r>
            <a:r>
              <a:rPr lang="en-US" altLang="ko-KR" sz="1400" dirty="0" err="1" smtClean="0">
                <a:ea typeface="굴림" panose="020B0600000101010101" pitchFamily="34" charset="-127"/>
              </a:rPr>
              <a:t>super.put</a:t>
            </a:r>
            <a:r>
              <a:rPr lang="en-US" altLang="ko-KR" sz="1400" dirty="0" smtClean="0">
                <a:ea typeface="굴림" panose="020B0600000101010101" pitchFamily="34" charset="-127"/>
              </a:rPr>
              <a:t>(</a:t>
            </a:r>
            <a:r>
              <a:rPr lang="en-US" altLang="ko-KR" sz="1400" dirty="0" err="1" smtClean="0">
                <a:ea typeface="굴림" panose="020B0600000101010101" pitchFamily="34" charset="-127"/>
              </a:rPr>
              <a:t>elem</a:t>
            </a:r>
            <a:r>
              <a:rPr lang="en-US" altLang="ko-KR" sz="1400" dirty="0">
                <a:ea typeface="굴림" panose="020B0600000101010101" pitchFamily="34" charset="-127"/>
              </a:rPr>
              <a:t>); </a:t>
            </a:r>
            <a:endParaRPr lang="en-US" altLang="ko-KR" sz="14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 dirty="0" smtClean="0">
                <a:ea typeface="굴림" panose="020B0600000101010101" pitchFamily="34" charset="-127"/>
              </a:rPr>
              <a:t>public</a:t>
            </a:r>
            <a:r>
              <a:rPr lang="en-US" altLang="ko-KR" sz="1400" dirty="0" smtClean="0">
                <a:ea typeface="굴림" panose="020B0600000101010101" pitchFamily="34" charset="-127"/>
              </a:rPr>
              <a:t> </a:t>
            </a:r>
            <a:r>
              <a:rPr lang="en-US" altLang="ko-KR" sz="1400" b="1" dirty="0">
                <a:ea typeface="굴림" panose="020B0600000101010101" pitchFamily="34" charset="-127"/>
              </a:rPr>
              <a:t>synchronized</a:t>
            </a:r>
            <a:r>
              <a:rPr lang="en-US" altLang="ko-KR" sz="1400" dirty="0">
                <a:ea typeface="굴림" panose="020B0600000101010101" pitchFamily="34" charset="-127"/>
              </a:rPr>
              <a:t> E get() { </a:t>
            </a:r>
            <a:endParaRPr lang="en-US" altLang="ko-KR" sz="14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 dirty="0">
                <a:ea typeface="굴림" panose="020B0600000101010101" pitchFamily="34" charset="-127"/>
              </a:rPr>
              <a:t> </a:t>
            </a:r>
            <a:r>
              <a:rPr lang="en-US" altLang="ko-KR" sz="1400" b="1" dirty="0" smtClean="0">
                <a:ea typeface="굴림" panose="020B0600000101010101" pitchFamily="34" charset="-127"/>
              </a:rPr>
              <a:t> return</a:t>
            </a:r>
            <a:r>
              <a:rPr lang="en-US" altLang="ko-KR" sz="1400" dirty="0" smtClean="0">
                <a:ea typeface="굴림" panose="020B0600000101010101" pitchFamily="34" charset="-127"/>
              </a:rPr>
              <a:t> </a:t>
            </a:r>
            <a:r>
              <a:rPr lang="en-US" altLang="ko-KR" sz="1400" dirty="0" err="1">
                <a:ea typeface="굴림" panose="020B0600000101010101" pitchFamily="34" charset="-127"/>
              </a:rPr>
              <a:t>super.get</a:t>
            </a:r>
            <a:r>
              <a:rPr lang="en-US" altLang="ko-KR" sz="1400" dirty="0">
                <a:ea typeface="굴림" panose="020B0600000101010101" pitchFamily="34" charset="-127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Smart Producer and Consumer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845152" y="2023296"/>
            <a:ext cx="7831137" cy="26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BoundedQueueWithGuard</a:t>
            </a:r>
            <a:r>
              <a:rPr lang="en-US" altLang="ko-KR" sz="1600" dirty="0">
                <a:ea typeface="굴림" panose="020B0600000101010101" pitchFamily="34" charset="-127"/>
              </a:rPr>
              <a:t>&lt;Integer&gt; queue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BoundedQueueWithGuard</a:t>
            </a:r>
            <a:r>
              <a:rPr lang="en-US" altLang="ko-KR" sz="1600" dirty="0">
                <a:ea typeface="굴림" panose="020B0600000101010101" pitchFamily="34" charset="-127"/>
              </a:rPr>
              <a:t>&lt;&gt;(5);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Producer(queue, 15).start(); // produce 15 items.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Consumer(queue, 15).start(); // consume 15 times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No lost </a:t>
            </a:r>
            <a:r>
              <a:rPr lang="en-US" altLang="ko-KR" sz="2000" dirty="0" smtClean="0">
                <a:ea typeface="굴림" panose="020B0600000101010101" pitchFamily="34" charset="-127"/>
              </a:rPr>
              <a:t>item!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Process- vs. Thread-based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3881"/>
          </a:xfrm>
        </p:spPr>
        <p:txBody>
          <a:bodyPr/>
          <a:lstStyle/>
          <a:p>
            <a:r>
              <a:rPr lang="en-US" altLang="ko-KR" i="1" dirty="0">
                <a:solidFill>
                  <a:srgbClr val="0070C0"/>
                </a:solidFill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: allows a computer to ex</a:t>
            </a:r>
            <a:r>
              <a:rPr lang="en-US" altLang="en-US" dirty="0"/>
              <a:t>ecute two or more programs concurrently.</a:t>
            </a:r>
          </a:p>
          <a:p>
            <a:r>
              <a:rPr lang="en-US" altLang="en-US" dirty="0"/>
              <a:t>A single program </a:t>
            </a:r>
            <a:r>
              <a:rPr lang="en-US" altLang="en-US" dirty="0" smtClean="0"/>
              <a:t>may consist </a:t>
            </a:r>
            <a:r>
              <a:rPr lang="en-US" altLang="en-US" dirty="0"/>
              <a:t>of multiple </a:t>
            </a:r>
            <a:r>
              <a:rPr lang="en-US" altLang="en-US" i="1" dirty="0">
                <a:solidFill>
                  <a:srgbClr val="0070C0"/>
                </a:solidFill>
              </a:rPr>
              <a:t>threads</a:t>
            </a:r>
            <a:r>
              <a:rPr lang="en-US" altLang="en-US" dirty="0">
                <a:solidFill>
                  <a:srgbClr val="0000F4"/>
                </a:solidFill>
              </a:rPr>
              <a:t> </a:t>
            </a:r>
            <a:r>
              <a:rPr lang="en-US" altLang="en-US" dirty="0"/>
              <a:t>to perform two or more tasks at </a:t>
            </a:r>
            <a:r>
              <a:rPr lang="en-US" altLang="en-US" dirty="0" smtClean="0"/>
              <a:t>the same time.</a:t>
            </a:r>
            <a:endParaRPr lang="en-US" altLang="ko-KR" dirty="0">
              <a:solidFill>
                <a:srgbClr val="0000F4"/>
              </a:solidFill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54973"/>
              </p:ext>
            </p:extLst>
          </p:nvPr>
        </p:nvGraphicFramePr>
        <p:xfrm>
          <a:off x="1154518" y="4329991"/>
          <a:ext cx="6022975" cy="178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2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Process-based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Thread-based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of dispatch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 (program)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 (part</a:t>
                      </a:r>
                      <a:r>
                        <a:rPr lang="en-US" sz="1600" baseline="0" dirty="0" smtClean="0"/>
                        <a:t> of code)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 switching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Messages (IPC)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 variables</a:t>
                      </a:r>
                    </a:p>
                  </a:txBody>
                  <a:tcPr marL="91448" marR="91448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Managed </a:t>
                      </a:r>
                      <a:r>
                        <a:rPr lang="en-US" sz="1600" baseline="0" dirty="0" smtClean="0"/>
                        <a:t>by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 marL="91448" marR="91448"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JVM</a:t>
                      </a:r>
                    </a:p>
                  </a:txBody>
                  <a:tcPr marL="91448" marR="91448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/>
        </p:nvSpPr>
        <p:spPr bwMode="auto">
          <a:xfrm>
            <a:off x="5242330" y="3499728"/>
            <a:ext cx="3663950" cy="97313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Shared memory based, lightweight multitasking</a:t>
            </a:r>
          </a:p>
        </p:txBody>
      </p:sp>
    </p:spTree>
    <p:extLst>
      <p:ext uri="{BB962C8B-B14F-4D97-AF65-F5344CB8AC3E}">
        <p14:creationId xmlns:p14="http://schemas.microsoft.com/office/powerpoint/2010/main" val="34152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14952" y="1737219"/>
            <a:ext cx="81350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Implement a thread-safe, bounded Stack class with guarded suspension. </a:t>
            </a:r>
            <a:endParaRPr lang="en-US" altLang="ko-KR" sz="2400" dirty="0" smtClean="0">
              <a:latin typeface="+mn-lt"/>
              <a:ea typeface="굴림" panose="020B0600000101010101" pitchFamily="34" charset="-127"/>
            </a:endParaRP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Define </a:t>
            </a: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operations such as pop, push, </a:t>
            </a:r>
            <a:r>
              <a:rPr lang="en-US" altLang="ko-KR" sz="2000" dirty="0" err="1">
                <a:latin typeface="+mn-lt"/>
                <a:ea typeface="굴림" panose="020B0600000101010101" pitchFamily="34" charset="-127"/>
              </a:rPr>
              <a:t>isFull</a:t>
            </a: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, and </a:t>
            </a:r>
            <a:r>
              <a:rPr lang="en-US" altLang="ko-KR" sz="2000" dirty="0" err="1">
                <a:latin typeface="+mn-lt"/>
                <a:ea typeface="굴림" panose="020B0600000101010101" pitchFamily="34" charset="-127"/>
              </a:rPr>
              <a:t>isEmpty</a:t>
            </a: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. </a:t>
            </a:r>
            <a:endParaRPr lang="en-US" altLang="ko-KR" sz="2000" dirty="0" smtClean="0">
              <a:latin typeface="+mn-lt"/>
              <a:ea typeface="굴림" panose="020B0600000101010101" pitchFamily="34" charset="-127"/>
            </a:endParaRP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Test with classes </a:t>
            </a: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similar to </a:t>
            </a: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the Producer/Consumer. </a:t>
            </a:r>
            <a:endParaRPr lang="en-US" altLang="ko-KR" sz="2000" dirty="0">
              <a:latin typeface="+mn-lt"/>
              <a:ea typeface="굴림" panose="020B0600000101010101" pitchFamily="34" charset="-127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Improve your </a:t>
            </a:r>
            <a:r>
              <a:rPr lang="en-US" altLang="ko-KR" sz="2400" dirty="0" err="1">
                <a:latin typeface="+mn-lt"/>
                <a:ea typeface="굴림" panose="020B0600000101010101" pitchFamily="34" charset="-127"/>
              </a:rPr>
              <a:t>JavaChat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application to use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a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single, separate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thread to send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messages. Use:</a:t>
            </a: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ko-KR" sz="2000" dirty="0" err="1" smtClean="0">
                <a:latin typeface="+mn-lt"/>
                <a:ea typeface="굴림" panose="020B0600000101010101" pitchFamily="34" charset="-127"/>
              </a:rPr>
              <a:t>BoundedQueueWithGuard</a:t>
            </a: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 or </a:t>
            </a: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en-US" sz="2000" dirty="0" err="1" smtClean="0">
                <a:solidFill>
                  <a:srgbClr val="000000"/>
                </a:solidFill>
                <a:latin typeface="+mn-lt"/>
              </a:rPr>
              <a:t>java.util.concurrent.LinkedBlockingQueue</a:t>
            </a:r>
            <a:r>
              <a:rPr lang="en-US" altLang="en-US" sz="2000" dirty="0" smtClean="0">
                <a:latin typeface="+mn-lt"/>
              </a:rPr>
              <a:t> </a:t>
            </a:r>
            <a:endParaRPr lang="en-US" altLang="en-US" sz="2000" dirty="0">
              <a:latin typeface="+mn-lt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Extend the </a:t>
            </a:r>
            <a:r>
              <a:rPr lang="en-US" altLang="ko-KR" sz="2400" dirty="0" err="1" smtClean="0">
                <a:latin typeface="+mn-lt"/>
                <a:ea typeface="굴림" panose="020B0600000101010101" pitchFamily="34" charset="-127"/>
              </a:rPr>
              <a:t>JavaChat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 so that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when a user sends an RSVP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message,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the user is prohibited from sending a further message until at least one response is received.</a:t>
            </a: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RSVP message: a message starting with “rsvp:”</a:t>
            </a:r>
          </a:p>
          <a:p>
            <a:pPr marL="1200150" lvl="1" indent="-457200">
              <a:spcBef>
                <a:spcPct val="0"/>
              </a:spcBef>
              <a:buClrTx/>
              <a:buSzTx/>
              <a:defRPr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Response: a message starting with “</a:t>
            </a:r>
            <a:r>
              <a:rPr lang="en-US" altLang="ko-KR" sz="2000" dirty="0" err="1">
                <a:latin typeface="+mn-lt"/>
                <a:ea typeface="굴림" panose="020B0600000101010101" pitchFamily="34" charset="-127"/>
              </a:rPr>
              <a:t>ack</a:t>
            </a: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:”</a:t>
            </a:r>
            <a:endParaRPr lang="en-US" altLang="ko-KR" sz="20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9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HW5: Sharing Connect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core code to pair and communicate board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new package for HW5.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the HW5 main class as a subclass of HW4.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Refactor the HW4 main class to add a minimal UI for pairing (e.g., menu/action item) in a subclass.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minimal code for pairing as a client.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minimal code for communicating board changes.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 As an Extension of HW4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34405" cy="2252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Q: Why? UI &amp; logic</a:t>
            </a:r>
          </a:p>
          <a:p>
            <a:r>
              <a:rPr lang="en-US" dirty="0" smtClean="0"/>
              <a:t>Create a HW5 package, say edu.utep.cs.cs3331.hw5.</a:t>
            </a:r>
          </a:p>
          <a:p>
            <a:r>
              <a:rPr lang="en-US" dirty="0" smtClean="0"/>
              <a:t>Create a main class, say Main, by extending the HW4 main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53961" y="3048002"/>
            <a:ext cx="497637" cy="1847536"/>
            <a:chOff x="6053961" y="3048002"/>
            <a:chExt cx="497637" cy="1847536"/>
          </a:xfrm>
        </p:grpSpPr>
        <p:sp>
          <p:nvSpPr>
            <p:cNvPr id="6" name="TextBox 5"/>
            <p:cNvSpPr txBox="1"/>
            <p:nvPr/>
          </p:nvSpPr>
          <p:spPr>
            <a:xfrm>
              <a:off x="6053961" y="3048002"/>
              <a:ext cx="49763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hw5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961" y="4587761"/>
              <a:ext cx="49763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hw4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0228" y="4466896"/>
            <a:ext cx="1020023" cy="1258212"/>
            <a:chOff x="2475124" y="4403834"/>
            <a:chExt cx="1020023" cy="1258212"/>
          </a:xfrm>
        </p:grpSpPr>
        <p:sp>
          <p:nvSpPr>
            <p:cNvPr id="9" name="TextBox 8"/>
            <p:cNvSpPr txBox="1"/>
            <p:nvPr/>
          </p:nvSpPr>
          <p:spPr>
            <a:xfrm>
              <a:off x="2475124" y="4403834"/>
              <a:ext cx="102002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hw4.Main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5124" y="5323492"/>
              <a:ext cx="102002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hw5.Main</a:t>
              </a:r>
              <a:endParaRPr lang="en-US" sz="1600" dirty="0"/>
            </a:p>
          </p:txBody>
        </p:sp>
        <p:cxnSp>
          <p:nvCxnSpPr>
            <p:cNvPr id="12" name="Straight Connector 11"/>
            <p:cNvCxnSpPr>
              <a:stCxn id="10" idx="0"/>
              <a:endCxn id="9" idx="2"/>
            </p:cNvCxnSpPr>
            <p:nvPr/>
          </p:nvCxnSpPr>
          <p:spPr>
            <a:xfrm flipV="1">
              <a:off x="2985136" y="4742388"/>
              <a:ext cx="0" cy="581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/>
            <p:cNvSpPr/>
            <p:nvPr/>
          </p:nvSpPr>
          <p:spPr>
            <a:xfrm>
              <a:off x="2921877" y="4750676"/>
              <a:ext cx="136635" cy="1366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14" y="1907756"/>
            <a:ext cx="2600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03" y="784532"/>
            <a:ext cx="3084488" cy="6959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1505" y="2735069"/>
            <a:ext cx="6926316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ImageIcon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NETWORK_OFF, NETWORK_ON;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networkButton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JToolBar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createToolBar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JToolBar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super.createToolBar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NETWORK_OFF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createImageIcon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("wifi-red.png");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networkButton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(NETWORK_OFF);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networkButton.addActionListener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networkButtonClicked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networkButton.setToolTipText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("Pair");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networkButton.setFocusPainted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toolBar.add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networkButton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toolBar.getComponentCount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- 1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return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networkButtonClicked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ActionEvent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 … 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62853" cy="1325563"/>
          </a:xfrm>
        </p:spPr>
        <p:txBody>
          <a:bodyPr/>
          <a:lstStyle/>
          <a:p>
            <a:r>
              <a:rPr lang="en-US" dirty="0" smtClean="0"/>
              <a:t>UI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5414798" cy="6337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Override those of HW4, or better apply the Template Method design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62648" y="1576552"/>
            <a:ext cx="116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new for HW5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>
            <a:stCxn id="15" idx="1"/>
          </p:cNvCxnSpPr>
          <p:nvPr/>
        </p:nvCxnSpPr>
        <p:spPr>
          <a:xfrm rot="10800000" flipH="1">
            <a:off x="7262647" y="1324303"/>
            <a:ext cx="73573" cy="406138"/>
          </a:xfrm>
          <a:prstGeom prst="curvedConnector4">
            <a:avLst>
              <a:gd name="adj1" fmla="val -310712"/>
              <a:gd name="adj2" fmla="val 6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484353" y="3166972"/>
            <a:ext cx="2035554" cy="2107254"/>
            <a:chOff x="5913998" y="3384334"/>
            <a:chExt cx="2035554" cy="2107254"/>
          </a:xfrm>
          <a:solidFill>
            <a:schemeClr val="bg1"/>
          </a:solidFill>
        </p:grpSpPr>
        <p:cxnSp>
          <p:nvCxnSpPr>
            <p:cNvPr id="31" name="Straight Connector 30"/>
            <p:cNvCxnSpPr>
              <a:stCxn id="38" idx="0"/>
              <a:endCxn id="34" idx="2"/>
            </p:cNvCxnSpPr>
            <p:nvPr/>
          </p:nvCxnSpPr>
          <p:spPr>
            <a:xfrm flipV="1">
              <a:off x="6929148" y="4246108"/>
              <a:ext cx="0" cy="3837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>
              <a:off x="6863250" y="4256688"/>
              <a:ext cx="136635" cy="1366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13998" y="4629814"/>
              <a:ext cx="2030299" cy="861774"/>
              <a:chOff x="5921881" y="4871548"/>
              <a:chExt cx="2030299" cy="861774"/>
            </a:xfrm>
            <a:grpFill/>
          </p:grpSpPr>
          <p:sp>
            <p:nvSpPr>
              <p:cNvPr id="38" name="TextBox 37"/>
              <p:cNvSpPr txBox="1"/>
              <p:nvPr/>
            </p:nvSpPr>
            <p:spPr>
              <a:xfrm>
                <a:off x="5921881" y="4871548"/>
                <a:ext cx="2030299" cy="8617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hw5.Main</a:t>
                </a:r>
              </a:p>
              <a:p>
                <a:pPr algn="ctr"/>
                <a:endParaRPr lang="en-US" sz="800" dirty="0" smtClean="0"/>
              </a:p>
              <a:p>
                <a:r>
                  <a:rPr lang="en-US" sz="1400" dirty="0" smtClean="0"/>
                  <a:t>#</a:t>
                </a:r>
                <a:r>
                  <a:rPr lang="en-US" sz="1400" dirty="0" err="1" smtClean="0"/>
                  <a:t>createToolBar</a:t>
                </a:r>
                <a:r>
                  <a:rPr lang="en-US" sz="1400" dirty="0" smtClean="0"/>
                  <a:t>(): </a:t>
                </a:r>
                <a:r>
                  <a:rPr lang="en-US" sz="1400" dirty="0" err="1" smtClean="0"/>
                  <a:t>ToolBar</a:t>
                </a:r>
                <a:endParaRPr lang="en-US" sz="1400" dirty="0" smtClean="0"/>
              </a:p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921881" y="5249885"/>
                <a:ext cx="203029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5913998" y="3384334"/>
              <a:ext cx="2030299" cy="8617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hw4.Main</a:t>
              </a:r>
            </a:p>
            <a:p>
              <a:pPr algn="ctr"/>
              <a:endParaRPr lang="en-US" sz="800" dirty="0" smtClean="0"/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#</a:t>
              </a:r>
              <a:r>
                <a:rPr lang="en-US" sz="1400" dirty="0" err="1" smtClean="0"/>
                <a:t>createToolBar</a:t>
              </a:r>
              <a:r>
                <a:rPr lang="en-US" sz="1400" dirty="0" smtClean="0"/>
                <a:t>(): </a:t>
              </a:r>
              <a:r>
                <a:rPr lang="en-US" sz="1400" dirty="0" err="1" smtClean="0"/>
                <a:t>ToolBar</a:t>
              </a:r>
              <a:endParaRPr lang="en-US" sz="1400" dirty="0" smtClean="0"/>
            </a:p>
            <a:p>
              <a:r>
                <a:rPr lang="en-US" sz="1400" dirty="0" smtClean="0"/>
                <a:t>…</a:t>
              </a:r>
              <a:endParaRPr lang="en-US" sz="1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919253" y="4943962"/>
              <a:ext cx="20302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13998" y="3687968"/>
              <a:ext cx="20302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13998" y="3740519"/>
              <a:ext cx="20302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8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66953" y="2532993"/>
            <a:ext cx="724319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networkButtonClicked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ActionEvent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(()-&gt;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Socket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Socket();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socket.connect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InetSocketAddress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127.0.0.1", 8000), 5000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timeout 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pairAsClient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(Exception e)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}).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pairAsClient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 socket)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network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NetworkAdapter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(socket));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network.setMessageListener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// see the next slide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network.writeJoin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network.receiveMessages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 // loop till disconnected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NetworkAdapter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42688" cy="1325563"/>
          </a:xfrm>
        </p:spPr>
        <p:txBody>
          <a:bodyPr/>
          <a:lstStyle/>
          <a:p>
            <a:r>
              <a:rPr lang="en-US" dirty="0" smtClean="0"/>
              <a:t>Pairing As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6"/>
            <a:ext cx="7264619" cy="6337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Sample code to connect as a client; no GUI, hard-code IP and port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1640" y="2892247"/>
            <a:ext cx="16880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Q: Why new thread?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" name="Curved Connector 6"/>
          <p:cNvCxnSpPr>
            <a:stCxn id="5" idx="1"/>
          </p:cNvCxnSpPr>
          <p:nvPr/>
        </p:nvCxnSpPr>
        <p:spPr>
          <a:xfrm rot="10800000">
            <a:off x="2806262" y="2890348"/>
            <a:ext cx="1265378" cy="155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66953" y="2532993"/>
            <a:ext cx="692631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NetworkAdapter.MessageListener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fillNumber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super.fillNumber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(x, y, n);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(network != null) { 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network.writeFill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y, n); }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/**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Called when a message is received from the peer. */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messageReceived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MessageType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z,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[] others) {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(type) {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FILL: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// peer filled the square (x, y) with the number z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.fillNumber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(x, y, z);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…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86370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Communicating Board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6"/>
            <a:ext cx="7264619" cy="633796"/>
          </a:xfrm>
        </p:spPr>
        <p:txBody>
          <a:bodyPr>
            <a:normAutofit/>
          </a:bodyPr>
          <a:lstStyle/>
          <a:p>
            <a:r>
              <a:rPr lang="en-US" dirty="0" smtClean="0"/>
              <a:t>Code to send and receive board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936641" y="3142601"/>
            <a:ext cx="1929433" cy="2107254"/>
            <a:chOff x="6936641" y="3331781"/>
            <a:chExt cx="1929433" cy="2107254"/>
          </a:xfrm>
        </p:grpSpPr>
        <p:grpSp>
          <p:nvGrpSpPr>
            <p:cNvPr id="6" name="Group 5"/>
            <p:cNvGrpSpPr/>
            <p:nvPr/>
          </p:nvGrpSpPr>
          <p:grpSpPr>
            <a:xfrm>
              <a:off x="6936641" y="3331781"/>
              <a:ext cx="1918923" cy="2107254"/>
              <a:chOff x="5969688" y="3384334"/>
              <a:chExt cx="1918923" cy="2107254"/>
            </a:xfrm>
            <a:solidFill>
              <a:schemeClr val="bg1"/>
            </a:solidFill>
          </p:grpSpPr>
          <p:cxnSp>
            <p:nvCxnSpPr>
              <p:cNvPr id="7" name="Straight Connector 6"/>
              <p:cNvCxnSpPr>
                <a:stCxn id="14" idx="0"/>
                <a:endCxn id="10" idx="2"/>
              </p:cNvCxnSpPr>
              <p:nvPr/>
            </p:nvCxnSpPr>
            <p:spPr>
              <a:xfrm flipV="1">
                <a:off x="6929150" y="4246108"/>
                <a:ext cx="0" cy="3837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Isosceles Triangle 7"/>
              <p:cNvSpPr/>
              <p:nvPr/>
            </p:nvSpPr>
            <p:spPr>
              <a:xfrm>
                <a:off x="6863250" y="4256688"/>
                <a:ext cx="136635" cy="1366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69688" y="4629814"/>
                <a:ext cx="1918923" cy="8617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hw5.Main</a:t>
                </a:r>
              </a:p>
              <a:p>
                <a:pPr algn="ctr"/>
                <a:endParaRPr lang="en-US" sz="800" dirty="0" smtClean="0"/>
              </a:p>
              <a:p>
                <a:r>
                  <a:rPr lang="en-US" sz="1400" dirty="0" smtClean="0"/>
                  <a:t>#</a:t>
                </a:r>
                <a:r>
                  <a:rPr lang="en-US" sz="1400" dirty="0" err="1" smtClean="0"/>
                  <a:t>fillNumber</a:t>
                </a:r>
                <a:r>
                  <a:rPr lang="en-US" sz="1400" dirty="0" smtClean="0"/>
                  <a:t>(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)</a:t>
                </a:r>
              </a:p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69688" y="3384334"/>
                <a:ext cx="1918923" cy="8617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hw4.Main</a:t>
                </a:r>
              </a:p>
              <a:p>
                <a:pPr algn="ctr"/>
                <a:endParaRPr lang="en-US" sz="800" dirty="0" smtClean="0"/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#</a:t>
                </a:r>
                <a:r>
                  <a:rPr lang="en-US" sz="1400" dirty="0" err="1" smtClean="0"/>
                  <a:t>fillNumber</a:t>
                </a:r>
                <a:r>
                  <a:rPr lang="en-US" sz="1400" dirty="0" smtClean="0"/>
                  <a:t>(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)</a:t>
                </a:r>
              </a:p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969688" y="3752161"/>
                <a:ext cx="1918923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6941896" y="3652309"/>
              <a:ext cx="19189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47151" y="4876765"/>
              <a:ext cx="19189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941896" y="4934572"/>
              <a:ext cx="19189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9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93859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Write server code</a:t>
            </a:r>
          </a:p>
          <a:p>
            <a:pPr lvl="1"/>
            <a:r>
              <a:rPr lang="en-US" dirty="0" smtClean="0"/>
              <a:t>Similarity or difference from client code? Reuse/generalize the client code?</a:t>
            </a:r>
          </a:p>
          <a:p>
            <a:r>
              <a:rPr lang="en-US" dirty="0" smtClean="0"/>
              <a:t>Combine client/server code: only one connection (synchronization)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0690" y="2961010"/>
            <a:ext cx="5083651" cy="3247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networkButtonClicked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ActionEvent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Thread(()-&gt;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Socket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Socket();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socket.connect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InetSocketAddress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127.0.0.1", 8000), 5000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pairAsClient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(socket);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(Exception e)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}).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pairAsClient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 socket)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network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NetworkAdapter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(socket));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network.setMessageListener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(this);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network.writeJoin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network.receiveMessages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NetworkAdapter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33135" y="3347544"/>
            <a:ext cx="4581741" cy="2037778"/>
            <a:chOff x="1333135" y="3347544"/>
            <a:chExt cx="4581741" cy="203777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333135" y="5381297"/>
              <a:ext cx="1368023" cy="402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11972" y="4529957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562846" y="4838784"/>
              <a:ext cx="490409" cy="122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734750" y="3505200"/>
              <a:ext cx="1031690" cy="676687"/>
              <a:chOff x="6950915" y="4041228"/>
              <a:chExt cx="1031690" cy="67668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6950915" y="4046483"/>
                <a:ext cx="1026436" cy="671432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 flipH="1" flipV="1">
                <a:off x="6956169" y="4041228"/>
                <a:ext cx="1026436" cy="671432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08483" y="3347544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ServerSocket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052"/>
            <a:ext cx="7886700" cy="1621769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 dirty="0"/>
              <a:t>Design and create </a:t>
            </a:r>
            <a:r>
              <a:rPr lang="en-GB" altLang="en-US" dirty="0" smtClean="0"/>
              <a:t>UI</a:t>
            </a:r>
            <a:r>
              <a:rPr lang="en-GB" altLang="en-US" dirty="0"/>
              <a:t>, including </a:t>
            </a:r>
            <a:r>
              <a:rPr lang="en-GB" altLang="en-US" dirty="0" smtClean="0"/>
              <a:t>a network </a:t>
            </a:r>
            <a:r>
              <a:rPr lang="en-GB" altLang="en-US" dirty="0"/>
              <a:t>dialog.</a:t>
            </a:r>
          </a:p>
          <a:p>
            <a:r>
              <a:rPr lang="en-GB" altLang="en-US" dirty="0"/>
              <a:t>Identify relevant UI and other </a:t>
            </a:r>
            <a:r>
              <a:rPr lang="en-GB" altLang="en-US" dirty="0" smtClean="0"/>
              <a:t>events.</a:t>
            </a:r>
            <a:endParaRPr lang="en-GB" altLang="en-US" dirty="0"/>
          </a:p>
          <a:p>
            <a:r>
              <a:rPr lang="en-GB" altLang="en-US" dirty="0" smtClean="0"/>
              <a:t>Write code by first providing a dummy listener for each event.</a:t>
            </a:r>
          </a:p>
          <a:p>
            <a:r>
              <a:rPr lang="en-GB" dirty="0" smtClean="0"/>
              <a:t>Handle all other game messages (join, new, …)</a:t>
            </a:r>
          </a:p>
          <a:p>
            <a:pPr lvl="1"/>
            <a:r>
              <a:rPr lang="en-GB" dirty="0" smtClean="0"/>
              <a:t>Use a state machine to model different states, e.g., paired and not paired.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84" y="3530655"/>
            <a:ext cx="1894393" cy="2912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67806" y="3741685"/>
            <a:ext cx="11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clicked/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start a server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>
            <a:off x="4971393" y="4866289"/>
            <a:ext cx="620110" cy="357352"/>
          </a:xfrm>
          <a:prstGeom prst="arc">
            <a:avLst>
              <a:gd name="adj1" fmla="val 528790"/>
              <a:gd name="adj2" fmla="val 20707546"/>
            </a:avLst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3375" y="4818996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clicked/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start a client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8" y="3568917"/>
            <a:ext cx="3084488" cy="695987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>
            <a:off x="2654837" y="3647087"/>
            <a:ext cx="2617075" cy="409904"/>
          </a:xfrm>
          <a:prstGeom prst="arc">
            <a:avLst>
              <a:gd name="adj1" fmla="val 10849308"/>
              <a:gd name="adj2" fmla="val 21475862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Multi-threading And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single thread is responsible for handling all the UI events (event dispatch thread, EDT).</a:t>
            </a:r>
          </a:p>
          <a:p>
            <a:r>
              <a:rPr lang="en-US" altLang="en-US" dirty="0"/>
              <a:t>Operations for separate background threads:</a:t>
            </a:r>
          </a:p>
          <a:p>
            <a:pPr lvl="1"/>
            <a:r>
              <a:rPr lang="en-US" altLang="en-US" dirty="0"/>
              <a:t>Heavy calculations</a:t>
            </a:r>
          </a:p>
          <a:p>
            <a:pPr lvl="1"/>
            <a:r>
              <a:rPr lang="en-US" altLang="en-US" dirty="0"/>
              <a:t>An object’s long initialization</a:t>
            </a:r>
          </a:p>
          <a:p>
            <a:pPr lvl="1"/>
            <a:r>
              <a:rPr lang="en-US" altLang="en-US" dirty="0"/>
              <a:t>Networking</a:t>
            </a:r>
          </a:p>
          <a:p>
            <a:pPr lvl="1"/>
            <a:r>
              <a:rPr lang="en-US" altLang="en-US" dirty="0"/>
              <a:t>Database </a:t>
            </a:r>
            <a:r>
              <a:rPr lang="en-US" altLang="en-US" dirty="0" smtClean="0"/>
              <a:t>operations, …</a:t>
            </a:r>
            <a:r>
              <a:rPr lang="en-US" altLang="en-US" dirty="0"/>
              <a:t> 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Otherwise, ANR (Application Not Responding) error!</a:t>
            </a:r>
            <a:endParaRPr lang="en-US" altLang="en-US" dirty="0"/>
          </a:p>
          <a:p>
            <a:r>
              <a:rPr lang="en-US" altLang="en-US" dirty="0"/>
              <a:t>Even a simple application can benefit from parallel processing on different cores.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03273" cy="43513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</a:t>
            </a:r>
          </a:p>
          <a:p>
            <a:pPr lvl="1"/>
            <a:r>
              <a:rPr lang="en-US" altLang="ko-KR" sz="2200" dirty="0">
                <a:solidFill>
                  <a:srgbClr val="0070C0"/>
                </a:solidFill>
                <a:ea typeface="굴림" panose="020B0600000101010101" pitchFamily="34" charset="-127"/>
              </a:rPr>
              <a:t>A single sequential flow of control within a program</a:t>
            </a:r>
            <a:r>
              <a:rPr lang="en-US" altLang="ko-KR" sz="2200" dirty="0">
                <a:ea typeface="굴림" panose="020B0600000101010101" pitchFamily="34" charset="-127"/>
              </a:rPr>
              <a:t>, i.e., a lightweight flow that executes concurrently with other threads within a single process.</a:t>
            </a:r>
          </a:p>
          <a:p>
            <a:pPr lvl="1"/>
            <a:r>
              <a:rPr lang="en-US" altLang="ko-KR" sz="2200" dirty="0">
                <a:ea typeface="굴림" panose="020B0600000101010101" pitchFamily="34" charset="-127"/>
              </a:rPr>
              <a:t>Communicates with other threads via </a:t>
            </a:r>
            <a:r>
              <a:rPr lang="en-US" altLang="ko-KR" sz="2200" dirty="0">
                <a:solidFill>
                  <a:srgbClr val="0070C0"/>
                </a:solidFill>
                <a:ea typeface="굴림" panose="020B0600000101010101" pitchFamily="34" charset="-127"/>
              </a:rPr>
              <a:t>shared variables and objects.</a:t>
            </a:r>
          </a:p>
          <a:p>
            <a:pPr lvl="1"/>
            <a:r>
              <a:rPr lang="en-US" altLang="ko-KR" sz="2200" dirty="0">
                <a:ea typeface="굴림" panose="020B0600000101010101" pitchFamily="34" charset="-127"/>
              </a:rPr>
              <a:t>Java language feature</a:t>
            </a:r>
          </a:p>
          <a:p>
            <a:pPr lvl="1"/>
            <a:r>
              <a:rPr lang="en-US" altLang="ko-KR" sz="2200" dirty="0">
                <a:ea typeface="굴림" panose="020B0600000101010101" pitchFamily="34" charset="-127"/>
              </a:rPr>
              <a:t>Managed by </a:t>
            </a:r>
            <a:r>
              <a:rPr lang="en-US" altLang="ko-KR" sz="2200" dirty="0">
                <a:solidFill>
                  <a:srgbClr val="0070C0"/>
                </a:solidFill>
                <a:ea typeface="굴림" panose="020B0600000101010101" pitchFamily="34" charset="-127"/>
              </a:rPr>
              <a:t>JVM</a:t>
            </a:r>
            <a:r>
              <a:rPr lang="en-US" altLang="ko-KR" sz="2200" dirty="0">
                <a:ea typeface="굴림" panose="020B0600000101010101" pitchFamily="34" charset="-127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6</a:t>
            </a:fld>
            <a:endParaRPr 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5549900" y="2500313"/>
            <a:ext cx="798513" cy="3370262"/>
          </a:xfrm>
          <a:custGeom>
            <a:avLst/>
            <a:gdLst>
              <a:gd name="T0" fmla="*/ 0 w 503"/>
              <a:gd name="T1" fmla="*/ 0 h 2123"/>
              <a:gd name="T2" fmla="*/ 0 w 503"/>
              <a:gd name="T3" fmla="*/ 2147483646 h 2123"/>
              <a:gd name="T4" fmla="*/ 2147483646 w 503"/>
              <a:gd name="T5" fmla="*/ 2147483646 h 2123"/>
              <a:gd name="T6" fmla="*/ 2147483646 w 503"/>
              <a:gd name="T7" fmla="*/ 2147483646 h 2123"/>
              <a:gd name="T8" fmla="*/ 2147483646 w 503"/>
              <a:gd name="T9" fmla="*/ 2147483646 h 2123"/>
              <a:gd name="T10" fmla="*/ 2147483646 w 503"/>
              <a:gd name="T11" fmla="*/ 2147483646 h 2123"/>
              <a:gd name="T12" fmla="*/ 2147483646 w 503"/>
              <a:gd name="T13" fmla="*/ 2147483646 h 2123"/>
              <a:gd name="T14" fmla="*/ 2147483646 w 503"/>
              <a:gd name="T15" fmla="*/ 2147483646 h 2123"/>
              <a:gd name="T16" fmla="*/ 2147483646 w 503"/>
              <a:gd name="T17" fmla="*/ 2147483646 h 2123"/>
              <a:gd name="T18" fmla="*/ 2147483646 w 503"/>
              <a:gd name="T19" fmla="*/ 2147483646 h 2123"/>
              <a:gd name="T20" fmla="*/ 2147483646 w 503"/>
              <a:gd name="T21" fmla="*/ 2147483646 h 2123"/>
              <a:gd name="T22" fmla="*/ 2147483646 w 503"/>
              <a:gd name="T23" fmla="*/ 2147483646 h 2123"/>
              <a:gd name="T24" fmla="*/ 2147483646 w 503"/>
              <a:gd name="T25" fmla="*/ 2147483646 h 2123"/>
              <a:gd name="T26" fmla="*/ 2147483646 w 503"/>
              <a:gd name="T27" fmla="*/ 2147483646 h 21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3" h="2123">
                <a:moveTo>
                  <a:pt x="0" y="0"/>
                </a:moveTo>
                <a:lnTo>
                  <a:pt x="0" y="281"/>
                </a:lnTo>
                <a:lnTo>
                  <a:pt x="248" y="281"/>
                </a:lnTo>
                <a:lnTo>
                  <a:pt x="248" y="522"/>
                </a:lnTo>
                <a:lnTo>
                  <a:pt x="503" y="522"/>
                </a:lnTo>
                <a:lnTo>
                  <a:pt x="503" y="756"/>
                </a:lnTo>
                <a:lnTo>
                  <a:pt x="255" y="756"/>
                </a:lnTo>
                <a:lnTo>
                  <a:pt x="255" y="930"/>
                </a:lnTo>
                <a:lnTo>
                  <a:pt x="20" y="930"/>
                </a:lnTo>
                <a:lnTo>
                  <a:pt x="20" y="1158"/>
                </a:lnTo>
                <a:lnTo>
                  <a:pt x="255" y="1158"/>
                </a:lnTo>
                <a:lnTo>
                  <a:pt x="255" y="1560"/>
                </a:lnTo>
                <a:lnTo>
                  <a:pt x="27" y="1560"/>
                </a:lnTo>
                <a:lnTo>
                  <a:pt x="27" y="212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7435850" y="2484438"/>
            <a:ext cx="798513" cy="3370262"/>
          </a:xfrm>
          <a:custGeom>
            <a:avLst/>
            <a:gdLst>
              <a:gd name="T0" fmla="*/ 0 w 503"/>
              <a:gd name="T1" fmla="*/ 0 h 2123"/>
              <a:gd name="T2" fmla="*/ 0 w 503"/>
              <a:gd name="T3" fmla="*/ 2147483646 h 2123"/>
              <a:gd name="T4" fmla="*/ 2147483646 w 503"/>
              <a:gd name="T5" fmla="*/ 2147483646 h 2123"/>
              <a:gd name="T6" fmla="*/ 2147483646 w 503"/>
              <a:gd name="T7" fmla="*/ 2147483646 h 2123"/>
              <a:gd name="T8" fmla="*/ 2147483646 w 503"/>
              <a:gd name="T9" fmla="*/ 2147483646 h 2123"/>
              <a:gd name="T10" fmla="*/ 2147483646 w 503"/>
              <a:gd name="T11" fmla="*/ 2147483646 h 2123"/>
              <a:gd name="T12" fmla="*/ 2147483646 w 503"/>
              <a:gd name="T13" fmla="*/ 2147483646 h 2123"/>
              <a:gd name="T14" fmla="*/ 2147483646 w 503"/>
              <a:gd name="T15" fmla="*/ 2147483646 h 2123"/>
              <a:gd name="T16" fmla="*/ 2147483646 w 503"/>
              <a:gd name="T17" fmla="*/ 2147483646 h 2123"/>
              <a:gd name="T18" fmla="*/ 2147483646 w 503"/>
              <a:gd name="T19" fmla="*/ 2147483646 h 2123"/>
              <a:gd name="T20" fmla="*/ 2147483646 w 503"/>
              <a:gd name="T21" fmla="*/ 2147483646 h 2123"/>
              <a:gd name="T22" fmla="*/ 2147483646 w 503"/>
              <a:gd name="T23" fmla="*/ 2147483646 h 2123"/>
              <a:gd name="T24" fmla="*/ 2147483646 w 503"/>
              <a:gd name="T25" fmla="*/ 2147483646 h 2123"/>
              <a:gd name="T26" fmla="*/ 2147483646 w 503"/>
              <a:gd name="T27" fmla="*/ 2147483646 h 21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3" h="2123">
                <a:moveTo>
                  <a:pt x="0" y="0"/>
                </a:moveTo>
                <a:lnTo>
                  <a:pt x="0" y="281"/>
                </a:lnTo>
                <a:lnTo>
                  <a:pt x="248" y="281"/>
                </a:lnTo>
                <a:lnTo>
                  <a:pt x="248" y="522"/>
                </a:lnTo>
                <a:lnTo>
                  <a:pt x="503" y="522"/>
                </a:lnTo>
                <a:lnTo>
                  <a:pt x="503" y="756"/>
                </a:lnTo>
                <a:lnTo>
                  <a:pt x="255" y="756"/>
                </a:lnTo>
                <a:lnTo>
                  <a:pt x="255" y="930"/>
                </a:lnTo>
                <a:lnTo>
                  <a:pt x="20" y="930"/>
                </a:lnTo>
                <a:lnTo>
                  <a:pt x="20" y="1158"/>
                </a:lnTo>
                <a:lnTo>
                  <a:pt x="255" y="1158"/>
                </a:lnTo>
                <a:lnTo>
                  <a:pt x="255" y="1560"/>
                </a:lnTo>
                <a:lnTo>
                  <a:pt x="27" y="1560"/>
                </a:lnTo>
                <a:lnTo>
                  <a:pt x="27" y="212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6985000" y="2927350"/>
            <a:ext cx="479425" cy="1041400"/>
          </a:xfrm>
          <a:custGeom>
            <a:avLst/>
            <a:gdLst>
              <a:gd name="T0" fmla="*/ 2147483646 w 295"/>
              <a:gd name="T1" fmla="*/ 0 h 656"/>
              <a:gd name="T2" fmla="*/ 2147483646 w 295"/>
              <a:gd name="T3" fmla="*/ 2147483646 h 656"/>
              <a:gd name="T4" fmla="*/ 0 w 295"/>
              <a:gd name="T5" fmla="*/ 2147483646 h 656"/>
              <a:gd name="T6" fmla="*/ 0 w 295"/>
              <a:gd name="T7" fmla="*/ 2147483646 h 656"/>
              <a:gd name="T8" fmla="*/ 2147483646 w 295"/>
              <a:gd name="T9" fmla="*/ 2147483646 h 656"/>
              <a:gd name="T10" fmla="*/ 2147483646 w 295"/>
              <a:gd name="T11" fmla="*/ 2147483646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" h="656">
                <a:moveTo>
                  <a:pt x="282" y="0"/>
                </a:moveTo>
                <a:lnTo>
                  <a:pt x="282" y="248"/>
                </a:lnTo>
                <a:lnTo>
                  <a:pt x="0" y="248"/>
                </a:lnTo>
                <a:lnTo>
                  <a:pt x="0" y="442"/>
                </a:lnTo>
                <a:lnTo>
                  <a:pt x="288" y="442"/>
                </a:lnTo>
                <a:lnTo>
                  <a:pt x="295" y="656"/>
                </a:lnTo>
              </a:path>
            </a:pathLst>
          </a:custGeom>
          <a:noFill/>
          <a:ln w="25400">
            <a:solidFill>
              <a:srgbClr val="0000F4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6634163" y="4319588"/>
            <a:ext cx="839787" cy="936625"/>
          </a:xfrm>
          <a:custGeom>
            <a:avLst/>
            <a:gdLst>
              <a:gd name="T0" fmla="*/ 2147483646 w 529"/>
              <a:gd name="T1" fmla="*/ 0 h 590"/>
              <a:gd name="T2" fmla="*/ 2147483646 w 529"/>
              <a:gd name="T3" fmla="*/ 2147483646 h 590"/>
              <a:gd name="T4" fmla="*/ 2147483646 w 529"/>
              <a:gd name="T5" fmla="*/ 2147483646 h 590"/>
              <a:gd name="T6" fmla="*/ 2147483646 w 529"/>
              <a:gd name="T7" fmla="*/ 2147483646 h 590"/>
              <a:gd name="T8" fmla="*/ 0 w 529"/>
              <a:gd name="T9" fmla="*/ 2147483646 h 590"/>
              <a:gd name="T10" fmla="*/ 0 w 529"/>
              <a:gd name="T11" fmla="*/ 2147483646 h 590"/>
              <a:gd name="T12" fmla="*/ 2147483646 w 529"/>
              <a:gd name="T13" fmla="*/ 2147483646 h 590"/>
              <a:gd name="T14" fmla="*/ 2147483646 w 529"/>
              <a:gd name="T15" fmla="*/ 2147483646 h 590"/>
              <a:gd name="T16" fmla="*/ 2147483646 w 529"/>
              <a:gd name="T17" fmla="*/ 2147483646 h 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9" h="590">
                <a:moveTo>
                  <a:pt x="523" y="0"/>
                </a:moveTo>
                <a:lnTo>
                  <a:pt x="523" y="107"/>
                </a:lnTo>
                <a:lnTo>
                  <a:pt x="255" y="107"/>
                </a:lnTo>
                <a:lnTo>
                  <a:pt x="255" y="221"/>
                </a:lnTo>
                <a:lnTo>
                  <a:pt x="0" y="221"/>
                </a:lnTo>
                <a:lnTo>
                  <a:pt x="0" y="382"/>
                </a:lnTo>
                <a:lnTo>
                  <a:pt x="262" y="382"/>
                </a:lnTo>
                <a:lnTo>
                  <a:pt x="262" y="590"/>
                </a:lnTo>
                <a:lnTo>
                  <a:pt x="529" y="590"/>
                </a:lnTo>
              </a:path>
            </a:pathLst>
          </a:custGeom>
          <a:noFill/>
          <a:ln w="25400">
            <a:solidFill>
              <a:srgbClr val="0000F4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rot="5400000" flipH="1">
            <a:off x="7535863" y="3887787"/>
            <a:ext cx="1588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7481888" y="5133975"/>
            <a:ext cx="1587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830888" y="173831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flow of control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72063" y="2038350"/>
            <a:ext cx="294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sequential          concurrent</a:t>
            </a:r>
          </a:p>
        </p:txBody>
      </p:sp>
    </p:spTree>
    <p:extLst>
      <p:ext uri="{BB962C8B-B14F-4D97-AF65-F5344CB8AC3E}">
        <p14:creationId xmlns:p14="http://schemas.microsoft.com/office/powerpoint/2010/main" val="33770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Take advantages of multiple CPUs or cores.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Allows a server to handle multiple clients simultaneously.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Suitable for developing reactive system.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Makes application more responsive to user inputs (e.g., GUI programs)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Natural to model real worlds.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However,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More difficult to program and debug (e.g., shared access to objects)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Nondeterministic order of thread execution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Safety and liveness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Creating </a:t>
            </a:r>
            <a:r>
              <a:rPr lang="en-US" altLang="ko-KR" dirty="0" smtClean="0">
                <a:ea typeface="굴림" panose="020B0600000101010101" pitchFamily="34" charset="-127"/>
              </a:rPr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Two approaches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By extending the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java.lang.Thread</a:t>
            </a:r>
            <a:r>
              <a:rPr lang="en-US" altLang="ko-KR" dirty="0">
                <a:ea typeface="굴림" panose="020B0600000101010101" pitchFamily="34" charset="-127"/>
              </a:rPr>
              <a:t> class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By implementing the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java.lang.Runnable</a:t>
            </a:r>
            <a:r>
              <a:rPr lang="en-US" altLang="ko-KR" dirty="0">
                <a:solidFill>
                  <a:srgbClr val="0000F4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4034</TotalTime>
  <Words>3629</Words>
  <Application>Microsoft Office PowerPoint</Application>
  <PresentationFormat>On-screen Show (4:3)</PresentationFormat>
  <Paragraphs>750</Paragraphs>
  <Slides>47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Calibri</vt:lpstr>
      <vt:lpstr>굴림</vt:lpstr>
      <vt:lpstr>Wingdings</vt:lpstr>
      <vt:lpstr>Office Theme</vt:lpstr>
      <vt:lpstr>Concurrent Programming</vt:lpstr>
      <vt:lpstr>Outline</vt:lpstr>
      <vt:lpstr>Background: Multitasking</vt:lpstr>
      <vt:lpstr>Process- vs. Thread-based</vt:lpstr>
      <vt:lpstr>Multi-threading And GUI</vt:lpstr>
      <vt:lpstr>Multithreaded Programming</vt:lpstr>
      <vt:lpstr>Why?</vt:lpstr>
      <vt:lpstr>However,</vt:lpstr>
      <vt:lpstr>Creating Threads</vt:lpstr>
      <vt:lpstr>Runnable Interface</vt:lpstr>
      <vt:lpstr>Extending the Thread Class</vt:lpstr>
      <vt:lpstr>Implementing the Runnable Interface</vt:lpstr>
      <vt:lpstr>Example: Simple Counter</vt:lpstr>
      <vt:lpstr>Example (Cont.)</vt:lpstr>
      <vt:lpstr>Exercise</vt:lpstr>
      <vt:lpstr>Controlling Threads</vt:lpstr>
      <vt:lpstr>Methods of Thread Class</vt:lpstr>
      <vt:lpstr>Example</vt:lpstr>
      <vt:lpstr>Exercise (Pair)</vt:lpstr>
      <vt:lpstr>Thread Safety</vt:lpstr>
      <vt:lpstr>Example (Cont.)</vt:lpstr>
      <vt:lpstr>Atomicity of Operations</vt:lpstr>
      <vt:lpstr>Making Methods Atomic</vt:lpstr>
      <vt:lpstr>Example</vt:lpstr>
      <vt:lpstr>Exercise</vt:lpstr>
      <vt:lpstr>Synchronization</vt:lpstr>
      <vt:lpstr>Example --- Bounded Queue*</vt:lpstr>
      <vt:lpstr>Bounded Queue (Cont.)</vt:lpstr>
      <vt:lpstr>Making Queue Thread-Safe</vt:lpstr>
      <vt:lpstr>Use of Bounded Queue</vt:lpstr>
      <vt:lpstr>Producer</vt:lpstr>
      <vt:lpstr>Consumer</vt:lpstr>
      <vt:lpstr>Sample Main Program</vt:lpstr>
      <vt:lpstr>Why Items Get Lost?</vt:lpstr>
      <vt:lpstr>Cooperation among Threads</vt:lpstr>
      <vt:lpstr>Thread Methods of Class Object</vt:lpstr>
      <vt:lpstr>Bounded Queue with Guarded Suspension</vt:lpstr>
      <vt:lpstr>Put/Get Methods</vt:lpstr>
      <vt:lpstr>Smart Producer and Consumer</vt:lpstr>
      <vt:lpstr>Exercise</vt:lpstr>
      <vt:lpstr>HW5: Sharing Connect Five</vt:lpstr>
      <vt:lpstr>HW5 As an Extension of HW4</vt:lpstr>
      <vt:lpstr>UI Extension</vt:lpstr>
      <vt:lpstr>Pairing As Client</vt:lpstr>
      <vt:lpstr>Communicating Board Changes</vt:lpstr>
      <vt:lpstr>HW5 (Cont.)</vt:lpstr>
      <vt:lpstr>HW5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cp:lastModifiedBy>Padilla, Edgar</cp:lastModifiedBy>
  <cp:revision>5</cp:revision>
  <cp:lastPrinted>2017-08-22T19:09:26Z</cp:lastPrinted>
  <dcterms:created xsi:type="dcterms:W3CDTF">2017-08-17T17:10:58Z</dcterms:created>
  <dcterms:modified xsi:type="dcterms:W3CDTF">2018-07-24T19:42:21Z</dcterms:modified>
</cp:coreProperties>
</file>