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sldIdLst>
    <p:sldId id="256" r:id="rId2"/>
    <p:sldId id="797" r:id="rId3"/>
    <p:sldId id="888" r:id="rId4"/>
    <p:sldId id="940" r:id="rId5"/>
    <p:sldId id="889" r:id="rId6"/>
    <p:sldId id="890" r:id="rId7"/>
    <p:sldId id="891" r:id="rId8"/>
    <p:sldId id="892" r:id="rId9"/>
    <p:sldId id="893" r:id="rId10"/>
    <p:sldId id="894" r:id="rId11"/>
    <p:sldId id="933" r:id="rId12"/>
    <p:sldId id="896" r:id="rId13"/>
    <p:sldId id="897" r:id="rId14"/>
    <p:sldId id="898" r:id="rId15"/>
    <p:sldId id="899" r:id="rId16"/>
    <p:sldId id="900" r:id="rId17"/>
    <p:sldId id="901" r:id="rId18"/>
    <p:sldId id="902" r:id="rId19"/>
    <p:sldId id="934" r:id="rId20"/>
    <p:sldId id="903" r:id="rId21"/>
    <p:sldId id="905" r:id="rId22"/>
    <p:sldId id="906" r:id="rId23"/>
    <p:sldId id="907" r:id="rId24"/>
    <p:sldId id="908" r:id="rId25"/>
    <p:sldId id="909" r:id="rId26"/>
    <p:sldId id="910" r:id="rId27"/>
    <p:sldId id="941" r:id="rId28"/>
    <p:sldId id="911" r:id="rId29"/>
    <p:sldId id="912" r:id="rId30"/>
    <p:sldId id="913" r:id="rId31"/>
    <p:sldId id="935" r:id="rId32"/>
    <p:sldId id="915" r:id="rId33"/>
    <p:sldId id="916" r:id="rId34"/>
    <p:sldId id="917" r:id="rId35"/>
    <p:sldId id="918" r:id="rId36"/>
    <p:sldId id="919" r:id="rId37"/>
    <p:sldId id="920" r:id="rId38"/>
    <p:sldId id="936" r:id="rId39"/>
    <p:sldId id="937" r:id="rId40"/>
    <p:sldId id="938" r:id="rId41"/>
    <p:sldId id="924" r:id="rId42"/>
    <p:sldId id="925" r:id="rId43"/>
    <p:sldId id="926" r:id="rId44"/>
    <p:sldId id="927" r:id="rId45"/>
    <p:sldId id="928" r:id="rId46"/>
    <p:sldId id="939" r:id="rId47"/>
  </p:sldIdLst>
  <p:sldSz cx="9144000" cy="6858000" type="screen4x3"/>
  <p:notesSz cx="7077075" cy="9369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71939" autoAdjust="0"/>
  </p:normalViewPr>
  <p:slideViewPr>
    <p:cSldViewPr snapToGrid="0">
      <p:cViewPr varScale="1">
        <p:scale>
          <a:sx n="94" d="100"/>
          <a:sy n="94" d="100"/>
        </p:scale>
        <p:origin x="184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70098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70098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/>
            </a:lvl1pPr>
          </a:lstStyle>
          <a:p>
            <a:fld id="{D3C76119-E70E-44F9-88DD-9F92CB1D7AD5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0338" y="1171575"/>
            <a:ext cx="4216400" cy="3162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73" tIns="46986" rIns="93973" bIns="469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9036"/>
            <a:ext cx="5661660" cy="3689211"/>
          </a:xfrm>
          <a:prstGeom prst="rect">
            <a:avLst/>
          </a:prstGeom>
        </p:spPr>
        <p:txBody>
          <a:bodyPr vert="horz" lIns="93973" tIns="46986" rIns="93973" bIns="469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66733" cy="470097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9328"/>
            <a:ext cx="3066733" cy="470097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r">
              <a:defRPr sz="1200"/>
            </a:lvl1pPr>
          </a:lstStyle>
          <a:p>
            <a:fld id="{986F67AE-48DE-4AFD-A20C-08E8D874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65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F67AE-48DE-4AFD-A20C-08E8D874A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6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API helps to substitute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for, for-each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loops. It allows concentrating on operation’s logic, but not on the iteration over the sequence of elements</a:t>
            </a:r>
            <a:endParaRPr lang="en-US" alt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79D1CF-48F3-445D-828B-6E5B28CAE0E2}" type="slidenum">
              <a:rPr lang="ko-KR" altLang="en-US" smtClean="0"/>
              <a:pPr/>
              <a:t>32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71978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2186C9-3086-406E-A726-CF992377905E}" type="slidenum">
              <a:rPr lang="ko-KR" altLang="en-US" smtClean="0"/>
              <a:pPr/>
              <a:t>33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51232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8C90A7-062B-4273-BD30-276B0662BAB6}" type="slidenum">
              <a:rPr lang="ko-KR" altLang="en-US" smtClean="0"/>
              <a:pPr/>
              <a:t>34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06185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02E51D-D295-4963-A8BD-5245425E4277}" type="slidenum">
              <a:rPr lang="ko-KR" altLang="en-US" smtClean="0"/>
              <a:pPr/>
              <a:t>35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49492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2CD86C-52F6-4EBE-8E11-25D0EC8886D4}" type="slidenum">
              <a:rPr lang="ko-KR" altLang="en-US" smtClean="0"/>
              <a:pPr/>
              <a:t>36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43033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of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F67AE-48DE-4AFD-A20C-08E8D874A62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50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Data input stream lets an application read primitive Java data types from an underlying input stream in a machine-independent way.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F67AE-48DE-4AFD-A20C-08E8D874A62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67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1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D65B44-3B7A-4CF5-B296-89FFACA1D16E}" type="slidenum">
              <a:rPr lang="ko-KR" altLang="en-US" smtClean="0"/>
              <a:pPr/>
              <a:t>45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561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2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4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97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1/13/2003</a:t>
            </a: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C3D78-A68A-4446-9DDD-2E96E240D04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095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9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9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6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3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2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9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0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0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1/13/2003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3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8/docs/api/java/util/Comparator.html" TargetMode="External"/><Relationship Id="rId3" Type="http://schemas.openxmlformats.org/officeDocument/2006/relationships/hyperlink" Target="http://docs.oracle.com/javase/8/docs/api/java/util/stream/Stream.html" TargetMode="External"/><Relationship Id="rId7" Type="http://schemas.openxmlformats.org/officeDocument/2006/relationships/hyperlink" Target="http://docs.oracle.com/javase/8/docs/api/java/util/function/Function.html" TargetMode="External"/><Relationship Id="rId2" Type="http://schemas.openxmlformats.org/officeDocument/2006/relationships/hyperlink" Target="http://docs.oracle.com/javase/8/docs/api/java/util/function/Predicat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8/docs/api/java/util/function/UnaryOperator.html" TargetMode="External"/><Relationship Id="rId5" Type="http://schemas.openxmlformats.org/officeDocument/2006/relationships/hyperlink" Target="http://docs.oracle.com/javase/8/docs/api/java/util/function/Consumer.html" TargetMode="External"/><Relationship Id="rId4" Type="http://schemas.openxmlformats.org/officeDocument/2006/relationships/hyperlink" Target="http://docs.oracle.com/javase/8/docs/api/java/util/stream/Collector.html" TargetMode="External"/><Relationship Id="rId9" Type="http://schemas.openxmlformats.org/officeDocument/2006/relationships/hyperlink" Target="http://docs.oracle.com/javase/8/docs/api/java/util/function/BinaryOperator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9421"/>
            <a:ext cx="7772400" cy="1512853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ea typeface="굴림" panose="020B0600000101010101" pitchFamily="34" charset="-127"/>
              </a:rPr>
              <a:t>Collections </a:t>
            </a:r>
            <a:r>
              <a:rPr lang="en-US" altLang="ko-KR" b="1" dirty="0" smtClean="0">
                <a:ea typeface="굴림" panose="020B0600000101010101" pitchFamily="34" charset="-127"/>
              </a:rPr>
              <a:t>And </a:t>
            </a:r>
            <a:r>
              <a:rPr lang="en-US" altLang="ko-KR" b="1" dirty="0" err="1">
                <a:ea typeface="굴림" panose="020B0600000101010101" pitchFamily="34" charset="-127"/>
              </a:rPr>
              <a:t>Input/Output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909" y="3918165"/>
            <a:ext cx="7680960" cy="2054372"/>
          </a:xfrm>
        </p:spPr>
        <p:txBody>
          <a:bodyPr>
            <a:noAutofit/>
          </a:bodyPr>
          <a:lstStyle/>
          <a:p>
            <a:r>
              <a:rPr lang="en-US" altLang="ko-KR" sz="3200" dirty="0" smtClean="0">
                <a:ea typeface="굴림" panose="020B0600000101010101" pitchFamily="34" charset="-127"/>
              </a:rPr>
              <a:t>CS 3331</a:t>
            </a:r>
          </a:p>
          <a:p>
            <a:endParaRPr lang="en-US" altLang="ko-KR" sz="1200" dirty="0" smtClean="0">
              <a:ea typeface="굴림" panose="020B0600000101010101" pitchFamily="34" charset="-127"/>
            </a:endParaRPr>
          </a:p>
          <a:p>
            <a:r>
              <a:rPr lang="en-US" altLang="ko-KR" sz="3200" smtClean="0">
                <a:ea typeface="굴림" panose="020B0600000101010101" pitchFamily="34" charset="-127"/>
              </a:rPr>
              <a:t>Section 8.2</a:t>
            </a:r>
            <a:endParaRPr lang="en-US" altLang="ko-KR" sz="3200" dirty="0" smtClean="0">
              <a:ea typeface="굴림" panose="020B0600000101010101" pitchFamily="34" charset="-127"/>
            </a:endParaRPr>
          </a:p>
          <a:p>
            <a:r>
              <a:rPr lang="en-US" altLang="ko-KR" sz="3200" dirty="0" smtClean="0">
                <a:ea typeface="굴림" panose="020B0600000101010101" pitchFamily="34" charset="-127"/>
              </a:rPr>
              <a:t>Chapter 8 of </a:t>
            </a:r>
            <a:r>
              <a:rPr lang="en-US" altLang="ko-KR" sz="3200" i="1" dirty="0" smtClean="0">
                <a:ea typeface="굴림" panose="020B0600000101010101" pitchFamily="34" charset="-127"/>
              </a:rPr>
              <a:t>Core Java SE 9 </a:t>
            </a:r>
            <a:r>
              <a:rPr lang="en-US" altLang="ko-KR" sz="3200" dirty="0" smtClean="0">
                <a:ea typeface="굴림" panose="020B0600000101010101" pitchFamily="34" charset="-127"/>
              </a:rPr>
              <a:t>(</a:t>
            </a:r>
            <a:r>
              <a:rPr lang="en-US" altLang="ko-KR" sz="3200" dirty="0" err="1" smtClean="0">
                <a:ea typeface="굴림" panose="020B0600000101010101" pitchFamily="34" charset="-127"/>
              </a:rPr>
              <a:t>ebook</a:t>
            </a:r>
            <a:r>
              <a:rPr lang="en-US" altLang="ko-KR" sz="3200" dirty="0" smtClean="0">
                <a:ea typeface="굴림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21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641BE2-D4C2-47C5-B4D2-2D65CE9A1C49}" type="slidenum">
              <a:rPr lang="ko-KR" altLang="en-US" sz="12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ko-KR" sz="1200" smtClean="0">
              <a:cs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Map Interface (Cont.)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443037" y="1989138"/>
            <a:ext cx="596943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Method               Description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entrySet</a:t>
            </a:r>
            <a:r>
              <a:rPr lang="en-GB" altLang="en-US" sz="1800" dirty="0"/>
              <a:t>()            Set of key-value </a:t>
            </a:r>
            <a:r>
              <a:rPr lang="en-GB" altLang="en-US" sz="1800" dirty="0" smtClean="0"/>
              <a:t>pairs, </a:t>
            </a:r>
            <a:r>
              <a:rPr lang="en-GB" altLang="en-US" sz="1800" dirty="0" err="1" smtClean="0"/>
              <a:t>Map.</a:t>
            </a:r>
            <a:r>
              <a:rPr lang="en-GB" altLang="en-US" sz="1800" dirty="0" err="1" smtClean="0">
                <a:solidFill>
                  <a:srgbClr val="0070C0"/>
                </a:solidFill>
              </a:rPr>
              <a:t>Entry</a:t>
            </a:r>
            <a:r>
              <a:rPr lang="en-GB" altLang="en-US" sz="1800" dirty="0" smtClean="0"/>
              <a:t>&lt;K,V&gt; </a:t>
            </a:r>
            <a:endParaRPr lang="en-GB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keySet</a:t>
            </a:r>
            <a:r>
              <a:rPr lang="en-GB" altLang="en-US" sz="1800" dirty="0"/>
              <a:t>()              </a:t>
            </a:r>
            <a:r>
              <a:rPr lang="en-GB" altLang="en-US" sz="800" dirty="0"/>
              <a:t> </a:t>
            </a:r>
            <a:r>
              <a:rPr lang="en-GB" altLang="en-US" sz="1800" dirty="0"/>
              <a:t>Set of keys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values()               The collection of values</a:t>
            </a:r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 flipV="1">
            <a:off x="1477827" y="1964987"/>
            <a:ext cx="5967074" cy="1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0" name="Group 12"/>
          <p:cNvGrpSpPr>
            <a:grpSpLocks/>
          </p:cNvGrpSpPr>
          <p:nvPr/>
        </p:nvGrpSpPr>
        <p:grpSpPr bwMode="auto">
          <a:xfrm>
            <a:off x="1714500" y="3870325"/>
            <a:ext cx="1270000" cy="2435225"/>
            <a:chOff x="948" y="2354"/>
            <a:chExt cx="800" cy="1534"/>
          </a:xfrm>
        </p:grpSpPr>
        <p:sp>
          <p:nvSpPr>
            <p:cNvPr id="13331" name="Oval 10"/>
            <p:cNvSpPr>
              <a:spLocks noChangeArrowheads="1"/>
            </p:cNvSpPr>
            <p:nvPr/>
          </p:nvSpPr>
          <p:spPr bwMode="auto">
            <a:xfrm>
              <a:off x="948" y="2354"/>
              <a:ext cx="800" cy="153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332" name="Text Box 11"/>
            <p:cNvSpPr txBox="1">
              <a:spLocks noChangeArrowheads="1"/>
            </p:cNvSpPr>
            <p:nvPr/>
          </p:nvSpPr>
          <p:spPr bwMode="auto">
            <a:xfrm>
              <a:off x="1214" y="2494"/>
              <a:ext cx="268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ea typeface="굴림" panose="020B0600000101010101" pitchFamily="34" charset="-127"/>
                </a:rPr>
                <a:t>k1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ea typeface="굴림" panose="020B0600000101010101" pitchFamily="34" charset="-127"/>
                </a:rPr>
                <a:t>k2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ea typeface="굴림" panose="020B0600000101010101" pitchFamily="34" charset="-127"/>
                </a:rPr>
                <a:t>k3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ea typeface="굴림" panose="020B0600000101010101" pitchFamily="34" charset="-127"/>
                </a:rPr>
                <a:t>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ea typeface="굴림" panose="020B0600000101010101" pitchFamily="34" charset="-127"/>
                </a:rPr>
                <a:t>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ea typeface="굴림" panose="020B0600000101010101" pitchFamily="34" charset="-127"/>
                </a:rPr>
                <a:t>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ea typeface="굴림" panose="020B0600000101010101" pitchFamily="34" charset="-127"/>
                </a:rPr>
                <a:t>kn</a:t>
              </a:r>
            </a:p>
          </p:txBody>
        </p:sp>
      </p:grpSp>
      <p:grpSp>
        <p:nvGrpSpPr>
          <p:cNvPr id="13321" name="Group 13"/>
          <p:cNvGrpSpPr>
            <a:grpSpLocks/>
          </p:cNvGrpSpPr>
          <p:nvPr/>
        </p:nvGrpSpPr>
        <p:grpSpPr bwMode="auto">
          <a:xfrm>
            <a:off x="5275263" y="3859213"/>
            <a:ext cx="1270000" cy="2435225"/>
            <a:chOff x="948" y="2354"/>
            <a:chExt cx="800" cy="1534"/>
          </a:xfrm>
        </p:grpSpPr>
        <p:sp>
          <p:nvSpPr>
            <p:cNvPr id="13329" name="Oval 14"/>
            <p:cNvSpPr>
              <a:spLocks noChangeArrowheads="1"/>
            </p:cNvSpPr>
            <p:nvPr/>
          </p:nvSpPr>
          <p:spPr bwMode="auto">
            <a:xfrm>
              <a:off x="948" y="2354"/>
              <a:ext cx="800" cy="153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330" name="Text Box 15"/>
            <p:cNvSpPr txBox="1">
              <a:spLocks noChangeArrowheads="1"/>
            </p:cNvSpPr>
            <p:nvPr/>
          </p:nvSpPr>
          <p:spPr bwMode="auto">
            <a:xfrm>
              <a:off x="1214" y="2494"/>
              <a:ext cx="268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ea typeface="굴림" panose="020B0600000101010101" pitchFamily="34" charset="-127"/>
                </a:rPr>
                <a:t>v1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ea typeface="굴림" panose="020B0600000101010101" pitchFamily="34" charset="-127"/>
                </a:rPr>
                <a:t>v2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ea typeface="굴림" panose="020B0600000101010101" pitchFamily="34" charset="-127"/>
                </a:rPr>
                <a:t>v3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ea typeface="굴림" panose="020B0600000101010101" pitchFamily="34" charset="-127"/>
                </a:rPr>
                <a:t>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ea typeface="굴림" panose="020B0600000101010101" pitchFamily="34" charset="-127"/>
                </a:rPr>
                <a:t>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ea typeface="굴림" panose="020B0600000101010101" pitchFamily="34" charset="-127"/>
                </a:rPr>
                <a:t>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ea typeface="굴림" panose="020B0600000101010101" pitchFamily="34" charset="-127"/>
                </a:rPr>
                <a:t>vn</a:t>
              </a:r>
            </a:p>
          </p:txBody>
        </p:sp>
      </p:grpSp>
      <p:sp>
        <p:nvSpPr>
          <p:cNvPr id="13322" name="Line 17"/>
          <p:cNvSpPr>
            <a:spLocks noChangeShapeType="1"/>
          </p:cNvSpPr>
          <p:nvPr/>
        </p:nvSpPr>
        <p:spPr bwMode="auto">
          <a:xfrm>
            <a:off x="2628900" y="4257675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18"/>
          <p:cNvSpPr>
            <a:spLocks noChangeShapeType="1"/>
          </p:cNvSpPr>
          <p:nvPr/>
        </p:nvSpPr>
        <p:spPr bwMode="auto">
          <a:xfrm>
            <a:off x="2628900" y="4562475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9"/>
          <p:cNvSpPr>
            <a:spLocks noChangeShapeType="1"/>
          </p:cNvSpPr>
          <p:nvPr/>
        </p:nvSpPr>
        <p:spPr bwMode="auto">
          <a:xfrm>
            <a:off x="2636838" y="4829175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20"/>
          <p:cNvSpPr>
            <a:spLocks noChangeShapeType="1"/>
          </p:cNvSpPr>
          <p:nvPr/>
        </p:nvSpPr>
        <p:spPr bwMode="auto">
          <a:xfrm>
            <a:off x="2646363" y="592455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Text Box 21"/>
          <p:cNvSpPr txBox="1">
            <a:spLocks noChangeArrowheads="1"/>
          </p:cNvSpPr>
          <p:nvPr/>
        </p:nvSpPr>
        <p:spPr bwMode="auto">
          <a:xfrm>
            <a:off x="2632075" y="3751263"/>
            <a:ext cx="103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ea typeface="굴림" panose="020B0600000101010101" pitchFamily="34" charset="-127"/>
              </a:rPr>
              <a:t>keySet()</a:t>
            </a:r>
          </a:p>
        </p:txBody>
      </p:sp>
      <p:sp>
        <p:nvSpPr>
          <p:cNvPr id="13327" name="Text Box 22"/>
          <p:cNvSpPr txBox="1">
            <a:spLocks noChangeArrowheads="1"/>
          </p:cNvSpPr>
          <p:nvPr/>
        </p:nvSpPr>
        <p:spPr bwMode="auto">
          <a:xfrm>
            <a:off x="6213475" y="3770313"/>
            <a:ext cx="996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ea typeface="굴림" panose="020B0600000101010101" pitchFamily="34" charset="-127"/>
              </a:rPr>
              <a:t>values()</a:t>
            </a:r>
          </a:p>
        </p:txBody>
      </p:sp>
      <p:sp>
        <p:nvSpPr>
          <p:cNvPr id="13328" name="Text Box 23"/>
          <p:cNvSpPr txBox="1">
            <a:spLocks noChangeArrowheads="1"/>
          </p:cNvSpPr>
          <p:nvPr/>
        </p:nvSpPr>
        <p:spPr bwMode="auto">
          <a:xfrm>
            <a:off x="3498850" y="5170488"/>
            <a:ext cx="118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ea typeface="굴림" panose="020B0600000101010101" pitchFamily="34" charset="-127"/>
              </a:rPr>
              <a:t>entrySet()</a:t>
            </a: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 flipV="1">
            <a:off x="1477827" y="2380033"/>
            <a:ext cx="5967074" cy="1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 flipV="1">
            <a:off x="1477827" y="3339829"/>
            <a:ext cx="5967074" cy="1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9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ea typeface="굴림" panose="020B0600000101010101" pitchFamily="34" charset="-127"/>
              </a:rPr>
              <a:t>Collections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ea typeface="굴림" panose="020B0600000101010101" pitchFamily="34" charset="-127"/>
              </a:rPr>
              <a:t> Collection interfaces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ea typeface="굴림" panose="020B0600000101010101" pitchFamily="34" charset="-127"/>
              </a:rPr>
              <a:t> Collection classes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 Iterators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 Ordering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Streams (Java 8)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Input/output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9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Implementation of Collections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038" y="2135188"/>
            <a:ext cx="8116887" cy="20526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 smtClean="0">
                <a:solidFill>
                  <a:srgbClr val="000000"/>
                </a:solidFill>
              </a:rPr>
              <a:t>Why different implementations?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ko-KR" dirty="0" smtClean="0">
                <a:solidFill>
                  <a:srgbClr val="000000"/>
                </a:solidFill>
                <a:ea typeface="굴림" panose="020B0600000101010101" pitchFamily="34" charset="-127"/>
              </a:rPr>
              <a:t>Bounded vs. unbounded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ko-KR" dirty="0" smtClean="0">
                <a:solidFill>
                  <a:srgbClr val="000000"/>
                </a:solidFill>
                <a:ea typeface="굴림" panose="020B0600000101010101" pitchFamily="34" charset="-127"/>
              </a:rPr>
              <a:t>Time and space complexity of operations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ko-KR" dirty="0" smtClean="0">
                <a:solidFill>
                  <a:srgbClr val="000000"/>
                </a:solidFill>
                <a:ea typeface="굴림" panose="020B0600000101010101" pitchFamily="34" charset="-127"/>
              </a:rPr>
              <a:t>Sets</a:t>
            </a:r>
            <a:endParaRPr lang="en-US" altLang="ko-KR" sz="2400" dirty="0" smtClean="0">
              <a:ea typeface="굴림" panose="020B0600000101010101" pitchFamily="34" charset="-127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1143000" y="4437063"/>
            <a:ext cx="5365750" cy="131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Class                    Interface     Description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HashSet</a:t>
            </a:r>
            <a:r>
              <a:rPr lang="en-GB" altLang="en-US" sz="1800" dirty="0"/>
              <a:t>               Set              Hash table </a:t>
            </a:r>
            <a:endParaRPr lang="en-GB" altLang="en-US" sz="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LinkedHashSet</a:t>
            </a:r>
            <a:r>
              <a:rPr lang="en-GB" altLang="en-US" sz="1800" dirty="0"/>
              <a:t>    </a:t>
            </a:r>
            <a:r>
              <a:rPr lang="en-GB" altLang="en-US" sz="800" dirty="0"/>
              <a:t> </a:t>
            </a:r>
            <a:r>
              <a:rPr lang="en-GB" altLang="en-US" sz="1800" dirty="0"/>
              <a:t>Set              Hash table &amp; DLL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TreeSet</a:t>
            </a:r>
            <a:r>
              <a:rPr lang="en-GB" altLang="en-US" sz="1800" dirty="0"/>
              <a:t>                </a:t>
            </a:r>
            <a:r>
              <a:rPr lang="en-GB" altLang="en-US" sz="1800" dirty="0" err="1"/>
              <a:t>SortedSet</a:t>
            </a:r>
            <a:r>
              <a:rPr lang="en-GB" altLang="en-US" sz="1800" dirty="0"/>
              <a:t>   Balanced binary tree</a:t>
            </a: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1184275" y="4821238"/>
            <a:ext cx="52863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>
            <a:off x="1184275" y="5786438"/>
            <a:ext cx="52863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>
            <a:off x="1184275" y="4414838"/>
            <a:ext cx="52863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Implementation (Cont.)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2005013"/>
            <a:ext cx="7929562" cy="501650"/>
          </a:xfrm>
        </p:spPr>
        <p:txBody>
          <a:bodyPr/>
          <a:lstStyle/>
          <a:p>
            <a:pPr eaLnBrk="1" hangingPunct="1"/>
            <a:r>
              <a:rPr lang="en-GB" altLang="en-US" smtClean="0">
                <a:solidFill>
                  <a:srgbClr val="000000"/>
                </a:solidFill>
              </a:rPr>
              <a:t>Lists</a:t>
            </a:r>
            <a:endParaRPr lang="en-US" altLang="ko-KR" sz="2400" smtClean="0">
              <a:ea typeface="굴림" panose="020B0600000101010101" pitchFamily="34" charset="-127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1198563" y="2689225"/>
            <a:ext cx="5365750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Class         Interface     Description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ArrayList        List         Resizable array </a:t>
            </a:r>
            <a:endParaRPr lang="en-GB" altLang="en-US" sz="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LinkedList      List         Doubly linked list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Vector            List         Legacy of JDK 1.0</a:t>
            </a:r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1239838" y="3084513"/>
            <a:ext cx="52863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1239838" y="4011613"/>
            <a:ext cx="52863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1239838" y="2678113"/>
            <a:ext cx="52863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Implementation (Cont.)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2005013"/>
            <a:ext cx="7929562" cy="501650"/>
          </a:xfrm>
        </p:spPr>
        <p:txBody>
          <a:bodyPr/>
          <a:lstStyle/>
          <a:p>
            <a:pPr eaLnBrk="1" hangingPunct="1"/>
            <a:r>
              <a:rPr lang="en-GB" altLang="en-US" smtClean="0">
                <a:solidFill>
                  <a:srgbClr val="000000"/>
                </a:solidFill>
              </a:rPr>
              <a:t>Maps</a:t>
            </a:r>
            <a:endParaRPr lang="en-US" altLang="ko-KR" sz="2400" smtClean="0">
              <a:ea typeface="굴림" panose="020B0600000101010101" pitchFamily="34" charset="-127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1074738" y="2820988"/>
            <a:ext cx="7054850" cy="186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Class                 Interface           Description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HashMap</a:t>
            </a:r>
            <a:r>
              <a:rPr lang="en-GB" altLang="en-US" sz="1800" dirty="0"/>
              <a:t>              </a:t>
            </a:r>
            <a:r>
              <a:rPr lang="en-GB" altLang="en-US" sz="800" dirty="0"/>
              <a:t> </a:t>
            </a:r>
            <a:r>
              <a:rPr lang="en-GB" altLang="en-US" sz="1800" dirty="0"/>
              <a:t>Map              Hash table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IdentityHashMap</a:t>
            </a:r>
            <a:r>
              <a:rPr lang="en-GB" altLang="en-US" sz="1800" dirty="0"/>
              <a:t>   Map              Hash table with identity comparison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LinkedHashMap</a:t>
            </a:r>
            <a:r>
              <a:rPr lang="en-GB" altLang="en-US" sz="1800" dirty="0"/>
              <a:t>   </a:t>
            </a:r>
            <a:r>
              <a:rPr lang="en-GB" altLang="en-US" sz="800" dirty="0"/>
              <a:t>  </a:t>
            </a:r>
            <a:r>
              <a:rPr lang="en-GB" altLang="en-US" sz="1800" dirty="0"/>
              <a:t>Map              Hash table and DLL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TreeMap</a:t>
            </a:r>
            <a:r>
              <a:rPr lang="en-GB" altLang="en-US" sz="1800" dirty="0"/>
              <a:t>               </a:t>
            </a:r>
            <a:r>
              <a:rPr lang="en-GB" altLang="en-US" sz="800" dirty="0"/>
              <a:t> </a:t>
            </a:r>
            <a:r>
              <a:rPr lang="en-GB" altLang="en-US" sz="1800" dirty="0" err="1"/>
              <a:t>SortedMap</a:t>
            </a:r>
            <a:r>
              <a:rPr lang="en-GB" altLang="en-US" sz="1800" dirty="0"/>
              <a:t>   Balanced binary tree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Hashtable</a:t>
            </a:r>
            <a:r>
              <a:rPr lang="en-GB" altLang="en-US" sz="1800" dirty="0"/>
              <a:t>              Map              Legacy of JDK 1.0</a:t>
            </a:r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 flipV="1">
            <a:off x="1154113" y="3198813"/>
            <a:ext cx="69627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8"/>
          <p:cNvSpPr>
            <a:spLocks noChangeShapeType="1"/>
          </p:cNvSpPr>
          <p:nvPr/>
        </p:nvSpPr>
        <p:spPr bwMode="auto">
          <a:xfrm flipV="1">
            <a:off x="1154113" y="2805113"/>
            <a:ext cx="69627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9"/>
          <p:cNvSpPr>
            <a:spLocks noChangeShapeType="1"/>
          </p:cNvSpPr>
          <p:nvPr/>
        </p:nvSpPr>
        <p:spPr bwMode="auto">
          <a:xfrm flipV="1">
            <a:off x="1128713" y="4735513"/>
            <a:ext cx="69627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Example</a:t>
            </a:r>
            <a:endParaRPr lang="en-US" altLang="ko-KR" sz="2800" dirty="0" smtClean="0">
              <a:ea typeface="굴림" panose="020B0600000101010101" pitchFamily="34" charset="-127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654175"/>
            <a:ext cx="7929562" cy="584200"/>
          </a:xfrm>
        </p:spPr>
        <p:txBody>
          <a:bodyPr/>
          <a:lstStyle/>
          <a:p>
            <a:pPr eaLnBrk="1" hangingPunct="1"/>
            <a:r>
              <a:rPr lang="en-GB" altLang="en-US" smtClean="0"/>
              <a:t>Counting word frequency</a:t>
            </a: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1084263" y="2389188"/>
            <a:ext cx="775493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ko-KR" sz="1600" b="1" dirty="0">
                <a:ea typeface="굴림" panose="020B0600000101010101" pitchFamily="34" charset="-127"/>
              </a:rPr>
              <a:t>public</a:t>
            </a:r>
            <a:r>
              <a:rPr lang="en-GB" altLang="ko-KR" sz="1600" dirty="0">
                <a:ea typeface="굴림" panose="020B0600000101010101" pitchFamily="34" charset="-127"/>
              </a:rPr>
              <a:t> </a:t>
            </a:r>
            <a:r>
              <a:rPr lang="en-GB" altLang="ko-KR" sz="1600" b="1" dirty="0">
                <a:ea typeface="굴림" panose="020B0600000101010101" pitchFamily="34" charset="-127"/>
              </a:rPr>
              <a:t>static</a:t>
            </a:r>
            <a:r>
              <a:rPr lang="en-GB" altLang="ko-KR" sz="1600" dirty="0">
                <a:ea typeface="굴림" panose="020B0600000101010101" pitchFamily="34" charset="-127"/>
              </a:rPr>
              <a:t> </a:t>
            </a:r>
            <a:r>
              <a:rPr lang="en-GB" altLang="ko-KR" sz="1600" b="1" dirty="0">
                <a:ea typeface="굴림" panose="020B0600000101010101" pitchFamily="34" charset="-127"/>
              </a:rPr>
              <a:t>void</a:t>
            </a:r>
            <a:r>
              <a:rPr lang="en-GB" altLang="ko-KR" sz="1600" dirty="0">
                <a:ea typeface="굴림" panose="020B0600000101010101" pitchFamily="34" charset="-127"/>
              </a:rPr>
              <a:t> </a:t>
            </a:r>
            <a:r>
              <a:rPr lang="en-GB" altLang="ko-KR" sz="1600" dirty="0" err="1">
                <a:ea typeface="굴림" panose="020B0600000101010101" pitchFamily="34" charset="-127"/>
              </a:rPr>
              <a:t>frequence</a:t>
            </a:r>
            <a:r>
              <a:rPr lang="en-GB" altLang="ko-KR" sz="1600" dirty="0">
                <a:ea typeface="굴림" panose="020B0600000101010101" pitchFamily="34" charset="-127"/>
              </a:rPr>
              <a:t>(String[] words)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ko-KR" sz="1600" dirty="0">
                <a:ea typeface="굴림" panose="020B0600000101010101" pitchFamily="34" charset="-127"/>
              </a:rPr>
              <a:t>     </a:t>
            </a:r>
            <a:r>
              <a:rPr lang="en-GB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Map&lt;String, Integer&gt; map = new </a:t>
            </a:r>
            <a:r>
              <a:rPr lang="en-GB" altLang="ko-KR" sz="1600" dirty="0" err="1">
                <a:solidFill>
                  <a:srgbClr val="0070C0"/>
                </a:solidFill>
                <a:ea typeface="굴림" panose="020B0600000101010101" pitchFamily="34" charset="-127"/>
              </a:rPr>
              <a:t>LinkedHashMap</a:t>
            </a:r>
            <a:r>
              <a:rPr lang="en-GB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&lt;&gt;();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ko-KR" sz="1600" dirty="0">
                <a:ea typeface="굴림" panose="020B0600000101010101" pitchFamily="34" charset="-127"/>
              </a:rPr>
              <a:t>     </a:t>
            </a:r>
            <a:r>
              <a:rPr lang="en-GB" altLang="ko-KR" sz="1600" b="1" dirty="0">
                <a:ea typeface="굴림" panose="020B0600000101010101" pitchFamily="34" charset="-127"/>
              </a:rPr>
              <a:t>for</a:t>
            </a:r>
            <a:r>
              <a:rPr lang="en-GB" altLang="ko-KR" sz="1600" dirty="0">
                <a:ea typeface="굴림" panose="020B0600000101010101" pitchFamily="34" charset="-127"/>
              </a:rPr>
              <a:t> (String w: words) 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ko-KR" sz="1600" dirty="0">
                <a:ea typeface="굴림" panose="020B0600000101010101" pitchFamily="34" charset="-127"/>
              </a:rPr>
              <a:t>           </a:t>
            </a:r>
            <a:r>
              <a:rPr lang="en-GB" altLang="ko-KR" sz="1600" b="1" dirty="0">
                <a:ea typeface="굴림" panose="020B0600000101010101" pitchFamily="34" charset="-127"/>
              </a:rPr>
              <a:t>if</a:t>
            </a:r>
            <a:r>
              <a:rPr lang="en-GB" altLang="ko-KR" sz="1600" dirty="0">
                <a:ea typeface="굴림" panose="020B0600000101010101" pitchFamily="34" charset="-127"/>
              </a:rPr>
              <a:t> (!</a:t>
            </a:r>
            <a:r>
              <a:rPr lang="en-GB" altLang="ko-KR" sz="1600" dirty="0" err="1">
                <a:ea typeface="굴림" panose="020B0600000101010101" pitchFamily="34" charset="-127"/>
              </a:rPr>
              <a:t>map.containsKey</a:t>
            </a:r>
            <a:r>
              <a:rPr lang="en-GB" altLang="ko-KR" sz="1600" dirty="0">
                <a:ea typeface="굴림" panose="020B0600000101010101" pitchFamily="34" charset="-127"/>
              </a:rPr>
              <a:t>(w))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ko-KR" sz="1600" dirty="0">
                <a:ea typeface="굴림" panose="020B0600000101010101" pitchFamily="34" charset="-127"/>
              </a:rPr>
              <a:t>               </a:t>
            </a:r>
            <a:r>
              <a:rPr lang="en-GB" altLang="ko-KR" sz="1600" dirty="0" err="1">
                <a:solidFill>
                  <a:srgbClr val="0070C0"/>
                </a:solidFill>
                <a:ea typeface="굴림" panose="020B0600000101010101" pitchFamily="34" charset="-127"/>
              </a:rPr>
              <a:t>map.put</a:t>
            </a:r>
            <a:r>
              <a:rPr lang="en-GB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(w, 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ko-KR" sz="1600" dirty="0">
                <a:ea typeface="굴림" panose="020B0600000101010101" pitchFamily="34" charset="-127"/>
              </a:rPr>
              <a:t>           } </a:t>
            </a:r>
            <a:r>
              <a:rPr lang="en-GB" altLang="ko-KR" sz="1600" b="1" dirty="0">
                <a:ea typeface="굴림" panose="020B0600000101010101" pitchFamily="34" charset="-127"/>
              </a:rPr>
              <a:t>else</a:t>
            </a:r>
            <a:r>
              <a:rPr lang="en-GB" altLang="ko-KR" sz="1600" dirty="0">
                <a:ea typeface="굴림" panose="020B0600000101010101" pitchFamily="34" charset="-127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              </a:t>
            </a:r>
            <a:r>
              <a:rPr lang="en-GB" altLang="ko-KR" sz="1600" dirty="0" err="1">
                <a:solidFill>
                  <a:srgbClr val="0070C0"/>
                </a:solidFill>
                <a:ea typeface="굴림" panose="020B0600000101010101" pitchFamily="34" charset="-127"/>
              </a:rPr>
              <a:t>map.put</a:t>
            </a:r>
            <a:r>
              <a:rPr lang="en-GB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(w, 1 + </a:t>
            </a:r>
            <a:r>
              <a:rPr lang="en-GB" altLang="ko-KR" sz="1600" dirty="0" err="1">
                <a:solidFill>
                  <a:srgbClr val="0070C0"/>
                </a:solidFill>
                <a:ea typeface="굴림" panose="020B0600000101010101" pitchFamily="34" charset="-127"/>
              </a:rPr>
              <a:t>map.get</a:t>
            </a:r>
            <a:r>
              <a:rPr lang="en-GB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(w));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ko-KR" sz="1600" dirty="0">
                <a:ea typeface="굴림" panose="020B0600000101010101" pitchFamily="34" charset="-127"/>
              </a:rPr>
              <a:t>   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ko-KR" sz="1600" dirty="0">
                <a:ea typeface="굴림" panose="020B0600000101010101" pitchFamily="34" charset="-127"/>
              </a:rPr>
              <a:t>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ko-KR" sz="1600" dirty="0">
                <a:ea typeface="굴림" panose="020B0600000101010101" pitchFamily="34" charset="-127"/>
              </a:rPr>
              <a:t>     </a:t>
            </a:r>
            <a:r>
              <a:rPr lang="en-GB" altLang="ko-KR" sz="1600" dirty="0" err="1" smtClean="0">
                <a:ea typeface="굴림" panose="020B0600000101010101" pitchFamily="34" charset="-127"/>
              </a:rPr>
              <a:t>map.entrySet</a:t>
            </a:r>
            <a:r>
              <a:rPr lang="en-GB" altLang="ko-KR" sz="1600" dirty="0" smtClean="0">
                <a:ea typeface="굴림" panose="020B0600000101010101" pitchFamily="34" charset="-127"/>
              </a:rPr>
              <a:t>().</a:t>
            </a:r>
            <a:r>
              <a:rPr lang="en-GB" altLang="ko-KR" sz="1600" dirty="0" err="1" smtClean="0">
                <a:ea typeface="굴림" panose="020B0600000101010101" pitchFamily="34" charset="-127"/>
              </a:rPr>
              <a:t>forEach</a:t>
            </a:r>
            <a:r>
              <a:rPr lang="en-GB" altLang="ko-KR" sz="1600" dirty="0" smtClean="0">
                <a:ea typeface="굴림" panose="020B0600000101010101" pitchFamily="34" charset="-127"/>
              </a:rPr>
              <a:t>(e -&gt; </a:t>
            </a:r>
            <a:r>
              <a:rPr lang="en-GB" altLang="ko-KR" sz="1600" dirty="0" err="1" smtClean="0">
                <a:ea typeface="굴림" panose="020B0600000101010101" pitchFamily="34" charset="-127"/>
              </a:rPr>
              <a:t>System.out.println</a:t>
            </a:r>
            <a:r>
              <a:rPr lang="en-GB" altLang="ko-KR" sz="1600" dirty="0" smtClean="0">
                <a:ea typeface="굴림" panose="020B0600000101010101" pitchFamily="34" charset="-127"/>
              </a:rPr>
              <a:t>(</a:t>
            </a:r>
            <a:r>
              <a:rPr lang="en-GB" altLang="ko-KR" sz="1600" dirty="0" err="1" smtClean="0">
                <a:ea typeface="굴림" panose="020B0600000101010101" pitchFamily="34" charset="-127"/>
              </a:rPr>
              <a:t>e.getKey</a:t>
            </a:r>
            <a:r>
              <a:rPr lang="en-GB" altLang="ko-KR" sz="1600" dirty="0" smtClean="0">
                <a:ea typeface="굴림" panose="020B0600000101010101" pitchFamily="34" charset="-127"/>
              </a:rPr>
              <a:t>() </a:t>
            </a:r>
            <a:r>
              <a:rPr lang="en-GB" altLang="ko-KR" sz="1600" dirty="0">
                <a:ea typeface="굴림" panose="020B0600000101010101" pitchFamily="34" charset="-127"/>
              </a:rPr>
              <a:t>+ “:\t” + </a:t>
            </a:r>
            <a:r>
              <a:rPr lang="en-GB" altLang="ko-KR" sz="1600" dirty="0" err="1" smtClean="0">
                <a:ea typeface="굴림" panose="020B0600000101010101" pitchFamily="34" charset="-127"/>
              </a:rPr>
              <a:t>e.getValue</a:t>
            </a:r>
            <a:r>
              <a:rPr lang="en-GB" altLang="ko-KR" sz="1600" dirty="0" smtClean="0">
                <a:ea typeface="굴림" panose="020B0600000101010101" pitchFamily="34" charset="-127"/>
              </a:rPr>
              <a:t>());</a:t>
            </a:r>
            <a:endParaRPr lang="en-GB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ko-KR" sz="1600" dirty="0" smtClean="0">
                <a:ea typeface="굴림" panose="020B0600000101010101" pitchFamily="34" charset="-127"/>
              </a:rPr>
              <a:t>}</a:t>
            </a:r>
            <a:endParaRPr lang="en-GB" altLang="ko-KR" sz="1600" dirty="0">
              <a:ea typeface="굴림" panose="020B0600000101010101" pitchFamily="34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5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Exercise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654175"/>
            <a:ext cx="7929562" cy="7223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Write a method that counts distinctive words.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1084263" y="2347913"/>
            <a:ext cx="7085012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600" dirty="0">
                <a:ea typeface="굴림" panose="020B0600000101010101" pitchFamily="34" charset="-127"/>
              </a:rPr>
              <a:t>/** </a:t>
            </a:r>
            <a:r>
              <a:rPr lang="en-GB" altLang="ko-KR" sz="1600" dirty="0" smtClean="0">
                <a:ea typeface="굴림" panose="020B0600000101010101" pitchFamily="34" charset="-127"/>
              </a:rPr>
              <a:t>Return the </a:t>
            </a:r>
            <a:r>
              <a:rPr lang="en-GB" altLang="ko-KR" sz="1600" dirty="0">
                <a:ea typeface="굴림" panose="020B0600000101010101" pitchFamily="34" charset="-127"/>
              </a:rPr>
              <a:t>number of different words in the given array.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600" b="1" dirty="0">
                <a:ea typeface="굴림" panose="020B0600000101010101" pitchFamily="34" charset="-127"/>
              </a:rPr>
              <a:t>public</a:t>
            </a:r>
            <a:r>
              <a:rPr lang="en-GB" altLang="ko-KR" sz="1600" dirty="0">
                <a:ea typeface="굴림" panose="020B0600000101010101" pitchFamily="34" charset="-127"/>
              </a:rPr>
              <a:t> </a:t>
            </a:r>
            <a:r>
              <a:rPr lang="en-GB" altLang="ko-KR" sz="1600" b="1" dirty="0">
                <a:ea typeface="굴림" panose="020B0600000101010101" pitchFamily="34" charset="-127"/>
              </a:rPr>
              <a:t>static</a:t>
            </a:r>
            <a:r>
              <a:rPr lang="en-GB" altLang="ko-KR" sz="1600" dirty="0">
                <a:ea typeface="굴림" panose="020B0600000101010101" pitchFamily="34" charset="-127"/>
              </a:rPr>
              <a:t> </a:t>
            </a:r>
            <a:r>
              <a:rPr lang="en-GB" altLang="ko-KR" sz="1600" b="1" dirty="0" err="1">
                <a:ea typeface="굴림" panose="020B0600000101010101" pitchFamily="34" charset="-127"/>
              </a:rPr>
              <a:t>int</a:t>
            </a:r>
            <a:r>
              <a:rPr lang="en-GB" altLang="ko-KR" sz="1600" dirty="0">
                <a:ea typeface="굴림" panose="020B0600000101010101" pitchFamily="34" charset="-127"/>
              </a:rPr>
              <a:t> </a:t>
            </a:r>
            <a:r>
              <a:rPr lang="en-GB" altLang="ko-KR" sz="1600" dirty="0" err="1">
                <a:ea typeface="굴림" panose="020B0600000101010101" pitchFamily="34" charset="-127"/>
              </a:rPr>
              <a:t>numOfDifferentWords</a:t>
            </a:r>
            <a:r>
              <a:rPr lang="en-GB" altLang="ko-KR" sz="1600" dirty="0">
                <a:ea typeface="굴림" panose="020B0600000101010101" pitchFamily="34" charset="-127"/>
              </a:rPr>
              <a:t>(String[] words)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600" dirty="0">
                <a:ea typeface="굴림" panose="020B0600000101010101" pitchFamily="34" charset="-127"/>
              </a:rPr>
              <a:t>    // WRITE YOUR CODE HERE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600" dirty="0">
                <a:ea typeface="굴림" panose="020B0600000101010101" pitchFamily="34" charset="-127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Iterators of Collections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602029"/>
            <a:ext cx="7929562" cy="1045921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GB" altLang="en-US" sz="2000" dirty="0" smtClean="0">
                <a:solidFill>
                  <a:srgbClr val="000000"/>
                </a:solidFill>
              </a:rPr>
              <a:t>Iterator</a:t>
            </a:r>
          </a:p>
          <a:p>
            <a:pPr>
              <a:lnSpc>
                <a:spcPct val="80000"/>
              </a:lnSpc>
            </a:pPr>
            <a:r>
              <a:rPr lang="en-GB" altLang="ko-KR" sz="2000" dirty="0" err="1" smtClean="0">
                <a:solidFill>
                  <a:srgbClr val="000000"/>
                </a:solidFill>
                <a:ea typeface="굴림" panose="020B0600000101010101" pitchFamily="34" charset="-127"/>
              </a:rPr>
              <a:t>ListIterator</a:t>
            </a:r>
            <a:r>
              <a:rPr lang="en-GB" altLang="ko-KR" sz="2000" dirty="0" smtClean="0">
                <a:solidFill>
                  <a:srgbClr val="000000"/>
                </a:solidFill>
                <a:ea typeface="굴림" panose="020B0600000101010101" pitchFamily="34" charset="-127"/>
              </a:rPr>
              <a:t> (extends Iterator)</a:t>
            </a:r>
            <a:r>
              <a:rPr lang="en-GB" altLang="ko-KR" dirty="0" smtClean="0"/>
              <a:t> - </a:t>
            </a:r>
            <a:r>
              <a:rPr lang="en-US" sz="2000" dirty="0" smtClean="0"/>
              <a:t>An </a:t>
            </a:r>
            <a:r>
              <a:rPr lang="en-US" sz="2000" dirty="0"/>
              <a:t>iterator for lists that allows the programmer to traverse the list in either direction, modify the list during iteration, and obtain the iterator's current position in the list.</a:t>
            </a:r>
            <a:endParaRPr lang="en-US" altLang="ko-KR" sz="2000" dirty="0"/>
          </a:p>
        </p:txBody>
      </p:sp>
      <p:sp>
        <p:nvSpPr>
          <p:cNvPr id="20485" name="Rectangle 8"/>
          <p:cNvSpPr>
            <a:spLocks noChangeArrowheads="1"/>
          </p:cNvSpPr>
          <p:nvPr/>
        </p:nvSpPr>
        <p:spPr bwMode="auto">
          <a:xfrm>
            <a:off x="1443038" y="2825750"/>
            <a:ext cx="5568950" cy="332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Method               Description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add(o)                 Insert o in the current position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solidFill>
                  <a:srgbClr val="FF0000"/>
                </a:solidFill>
              </a:rPr>
              <a:t>remove()             Remove the last element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set(o)                  Replace the current element with 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>
                <a:solidFill>
                  <a:srgbClr val="FF0000"/>
                </a:solidFill>
              </a:rPr>
              <a:t>hasNext</a:t>
            </a:r>
            <a:r>
              <a:rPr lang="en-GB" altLang="en-US" sz="1800" dirty="0">
                <a:solidFill>
                  <a:srgbClr val="FF0000"/>
                </a:solidFill>
              </a:rPr>
              <a:t>()            More element in the forward</a:t>
            </a:r>
            <a:r>
              <a:rPr lang="en-GB" altLang="en-US" sz="1800" dirty="0"/>
              <a:t>?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hasPrevious</a:t>
            </a:r>
            <a:r>
              <a:rPr lang="en-GB" altLang="en-US" sz="1800" dirty="0"/>
              <a:t>()     More element in the reverse?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solidFill>
                  <a:srgbClr val="FF0000"/>
                </a:solidFill>
              </a:rPr>
              <a:t>next()                  Return the next element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nextIndex</a:t>
            </a:r>
            <a:r>
              <a:rPr lang="en-GB" altLang="en-US" sz="1800" dirty="0"/>
              <a:t>()         Return the next index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previous()           Return the previous element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previousIndex</a:t>
            </a:r>
            <a:r>
              <a:rPr lang="en-GB" altLang="en-US" sz="1800" dirty="0"/>
              <a:t>()  </a:t>
            </a:r>
            <a:r>
              <a:rPr lang="en-GB" altLang="en-US" sz="800" dirty="0"/>
              <a:t> </a:t>
            </a:r>
            <a:r>
              <a:rPr lang="en-GB" altLang="en-US" sz="1800" dirty="0"/>
              <a:t>Return the previous index</a:t>
            </a:r>
          </a:p>
        </p:txBody>
      </p:sp>
      <p:sp>
        <p:nvSpPr>
          <p:cNvPr id="20486" name="Line 9"/>
          <p:cNvSpPr>
            <a:spLocks noChangeShapeType="1"/>
          </p:cNvSpPr>
          <p:nvPr/>
        </p:nvSpPr>
        <p:spPr bwMode="auto">
          <a:xfrm>
            <a:off x="1484313" y="3209925"/>
            <a:ext cx="52863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10"/>
          <p:cNvSpPr>
            <a:spLocks noChangeShapeType="1"/>
          </p:cNvSpPr>
          <p:nvPr/>
        </p:nvSpPr>
        <p:spPr bwMode="auto">
          <a:xfrm>
            <a:off x="1484313" y="6169025"/>
            <a:ext cx="52863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11"/>
          <p:cNvSpPr>
            <a:spLocks noChangeShapeType="1"/>
          </p:cNvSpPr>
          <p:nvPr/>
        </p:nvSpPr>
        <p:spPr bwMode="auto">
          <a:xfrm>
            <a:off x="1484313" y="2803525"/>
            <a:ext cx="52863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>
                <a:ea typeface="굴림" panose="020B0600000101010101" pitchFamily="34" charset="-127"/>
              </a:rPr>
              <a:t>Iterable</a:t>
            </a:r>
            <a:r>
              <a:rPr lang="en-US" altLang="ko-KR" dirty="0" smtClean="0">
                <a:ea typeface="굴림" panose="020B0600000101010101" pitchFamily="34" charset="-127"/>
              </a:rPr>
              <a:t> (since Java 5)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2005013"/>
            <a:ext cx="7929562" cy="4143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000" dirty="0" smtClean="0">
                <a:solidFill>
                  <a:srgbClr val="000000"/>
                </a:solidFill>
              </a:rPr>
              <a:t>Collection&lt;E&gt;                        </a:t>
            </a:r>
            <a:r>
              <a:rPr lang="en-GB" altLang="en-US" sz="2000" dirty="0" err="1" smtClean="0">
                <a:solidFill>
                  <a:srgbClr val="000000"/>
                </a:solidFill>
              </a:rPr>
              <a:t>Iterable</a:t>
            </a:r>
            <a:r>
              <a:rPr lang="en-GB" altLang="en-US" sz="2000" dirty="0" smtClean="0">
                <a:solidFill>
                  <a:srgbClr val="000000"/>
                </a:solidFill>
              </a:rPr>
              <a:t>&lt;E&gt;</a:t>
            </a:r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>
            <a:off x="1303338" y="2475249"/>
            <a:ext cx="5576887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Method               Description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iterator()              Return an iterator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forEach(a)           Perform an action on each elem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                            (since Java 8 with “default” impl.)</a:t>
            </a:r>
          </a:p>
        </p:txBody>
      </p:sp>
      <p:sp>
        <p:nvSpPr>
          <p:cNvPr id="21510" name="Line 9"/>
          <p:cNvSpPr>
            <a:spLocks noChangeShapeType="1"/>
          </p:cNvSpPr>
          <p:nvPr/>
        </p:nvSpPr>
        <p:spPr bwMode="auto">
          <a:xfrm>
            <a:off x="1344613" y="2859424"/>
            <a:ext cx="52863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10"/>
          <p:cNvSpPr>
            <a:spLocks noChangeShapeType="1"/>
          </p:cNvSpPr>
          <p:nvPr/>
        </p:nvSpPr>
        <p:spPr bwMode="auto">
          <a:xfrm>
            <a:off x="1344613" y="3791286"/>
            <a:ext cx="52863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11"/>
          <p:cNvSpPr>
            <a:spLocks noChangeShapeType="1"/>
          </p:cNvSpPr>
          <p:nvPr/>
        </p:nvSpPr>
        <p:spPr bwMode="auto">
          <a:xfrm>
            <a:off x="1344613" y="2453024"/>
            <a:ext cx="52863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Text Box 4"/>
          <p:cNvSpPr txBox="1">
            <a:spLocks noChangeArrowheads="1"/>
          </p:cNvSpPr>
          <p:nvPr/>
        </p:nvSpPr>
        <p:spPr bwMode="auto">
          <a:xfrm>
            <a:off x="1303338" y="4051636"/>
            <a:ext cx="625316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600" dirty="0">
                <a:ea typeface="굴림" panose="020B0600000101010101" pitchFamily="34" charset="-127"/>
              </a:rPr>
              <a:t>// for-each statement (since Java 5)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600" dirty="0" err="1">
                <a:ea typeface="굴림" panose="020B0600000101010101" pitchFamily="34" charset="-127"/>
              </a:rPr>
              <a:t>Iterable</a:t>
            </a:r>
            <a:r>
              <a:rPr lang="en-GB" altLang="ko-KR" sz="1600" dirty="0">
                <a:ea typeface="굴림" panose="020B0600000101010101" pitchFamily="34" charset="-127"/>
              </a:rPr>
              <a:t>&lt;String&gt; names = …;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for</a:t>
            </a:r>
            <a:r>
              <a:rPr lang="en-GB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GB" altLang="ko-KR" sz="1600" dirty="0">
                <a:ea typeface="굴림" panose="020B0600000101010101" pitchFamily="34" charset="-127"/>
              </a:rPr>
              <a:t>(String s: names)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600" dirty="0">
                <a:ea typeface="굴림" panose="020B0600000101010101" pitchFamily="34" charset="-127"/>
              </a:rPr>
              <a:t>      </a:t>
            </a:r>
            <a:r>
              <a:rPr lang="en-GB" altLang="ko-KR" sz="1600" dirty="0" err="1">
                <a:ea typeface="굴림" panose="020B0600000101010101" pitchFamily="34" charset="-127"/>
              </a:rPr>
              <a:t>System.out.println</a:t>
            </a:r>
            <a:r>
              <a:rPr lang="en-GB" altLang="ko-KR" sz="1600" dirty="0">
                <a:ea typeface="굴림" panose="020B0600000101010101" pitchFamily="34" charset="-127"/>
              </a:rPr>
              <a:t>(s);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600" dirty="0">
                <a:ea typeface="굴림" panose="020B0600000101010101" pitchFamily="34" charset="-127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600" dirty="0">
                <a:ea typeface="굴림" panose="020B0600000101010101" pitchFamily="34" charset="-127"/>
              </a:rPr>
              <a:t>// </a:t>
            </a:r>
            <a:r>
              <a:rPr lang="en-GB" altLang="ko-KR" sz="1600" dirty="0" err="1">
                <a:ea typeface="굴림" panose="020B0600000101010101" pitchFamily="34" charset="-127"/>
              </a:rPr>
              <a:t>forEach</a:t>
            </a:r>
            <a:r>
              <a:rPr lang="en-GB" altLang="ko-KR" sz="1600" dirty="0">
                <a:ea typeface="굴림" panose="020B0600000101010101" pitchFamily="34" charset="-127"/>
              </a:rPr>
              <a:t> method (since Java 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600" dirty="0" err="1">
                <a:ea typeface="굴림" panose="020B0600000101010101" pitchFamily="34" charset="-127"/>
              </a:rPr>
              <a:t>names.</a:t>
            </a:r>
            <a:r>
              <a:rPr lang="en-GB" altLang="ko-KR" sz="1600" dirty="0" err="1">
                <a:solidFill>
                  <a:srgbClr val="0070C0"/>
                </a:solidFill>
                <a:ea typeface="굴림" panose="020B0600000101010101" pitchFamily="34" charset="-127"/>
              </a:rPr>
              <a:t>forEach</a:t>
            </a:r>
            <a:r>
              <a:rPr lang="en-GB" altLang="ko-KR" sz="1600" dirty="0">
                <a:ea typeface="굴림" panose="020B0600000101010101" pitchFamily="34" charset="-127"/>
              </a:rPr>
              <a:t>(s -&gt; </a:t>
            </a:r>
            <a:r>
              <a:rPr lang="en-GB" altLang="ko-KR" sz="1600" dirty="0" err="1">
                <a:ea typeface="굴림" panose="020B0600000101010101" pitchFamily="34" charset="-127"/>
              </a:rPr>
              <a:t>System.out.println</a:t>
            </a:r>
            <a:r>
              <a:rPr lang="en-GB" altLang="ko-KR" sz="1600" dirty="0">
                <a:ea typeface="굴림" panose="020B0600000101010101" pitchFamily="34" charset="-127"/>
              </a:rPr>
              <a:t>(s));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600" dirty="0">
                <a:ea typeface="굴림" panose="020B0600000101010101" pitchFamily="34" charset="-127"/>
              </a:rPr>
              <a:t>// or </a:t>
            </a:r>
            <a:r>
              <a:rPr lang="en-GB" altLang="ko-KR" sz="1600" dirty="0" err="1">
                <a:ea typeface="굴림" panose="020B0600000101010101" pitchFamily="34" charset="-127"/>
              </a:rPr>
              <a:t>names.forEach</a:t>
            </a:r>
            <a:r>
              <a:rPr lang="en-GB" altLang="ko-KR" sz="1600" dirty="0">
                <a:ea typeface="굴림" panose="020B0600000101010101" pitchFamily="34" charset="-127"/>
              </a:rPr>
              <a:t>(</a:t>
            </a:r>
            <a:r>
              <a:rPr lang="en-GB" altLang="ko-KR" sz="1600" dirty="0" err="1">
                <a:ea typeface="굴림" panose="020B0600000101010101" pitchFamily="34" charset="-127"/>
              </a:rPr>
              <a:t>System.out</a:t>
            </a:r>
            <a:r>
              <a:rPr lang="en-GB" altLang="ko-KR" sz="1600" dirty="0">
                <a:ea typeface="굴림" panose="020B0600000101010101" pitchFamily="34" charset="-127"/>
              </a:rPr>
              <a:t>::</a:t>
            </a:r>
            <a:r>
              <a:rPr lang="en-GB" altLang="ko-KR" sz="1600" dirty="0" err="1">
                <a:ea typeface="굴림" panose="020B0600000101010101" pitchFamily="34" charset="-127"/>
              </a:rPr>
              <a:t>println</a:t>
            </a:r>
            <a:r>
              <a:rPr lang="en-GB" altLang="ko-KR" sz="1600" dirty="0">
                <a:ea typeface="굴림" panose="020B0600000101010101" pitchFamily="34" charset="-127"/>
              </a:rPr>
              <a:t>) // method reference</a:t>
            </a:r>
          </a:p>
        </p:txBody>
      </p:sp>
      <p:grpSp>
        <p:nvGrpSpPr>
          <p:cNvPr id="21514" name="Group 8"/>
          <p:cNvGrpSpPr>
            <a:grpSpLocks/>
          </p:cNvGrpSpPr>
          <p:nvPr/>
        </p:nvGrpSpPr>
        <p:grpSpPr bwMode="auto">
          <a:xfrm>
            <a:off x="2537873" y="2084591"/>
            <a:ext cx="1052512" cy="177800"/>
            <a:chOff x="2900855" y="5655264"/>
            <a:chExt cx="1051732" cy="178676"/>
          </a:xfrm>
        </p:grpSpPr>
        <p:cxnSp>
          <p:nvCxnSpPr>
            <p:cNvPr id="21515" name="Straight Connector 2"/>
            <p:cNvCxnSpPr>
              <a:cxnSpLocks noChangeShapeType="1"/>
              <a:endCxn id="21516" idx="3"/>
            </p:cNvCxnSpPr>
            <p:nvPr/>
          </p:nvCxnSpPr>
          <p:spPr bwMode="auto">
            <a:xfrm>
              <a:off x="2900855" y="5744601"/>
              <a:ext cx="850640" cy="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16" name="Isosceles Triangle 5"/>
            <p:cNvSpPr>
              <a:spLocks noChangeArrowheads="1"/>
            </p:cNvSpPr>
            <p:nvPr/>
          </p:nvSpPr>
          <p:spPr bwMode="auto">
            <a:xfrm rot="5400000">
              <a:off x="3762703" y="5644055"/>
              <a:ext cx="178676" cy="201093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ea typeface="굴림" panose="020B0600000101010101" pitchFamily="34" charset="-127"/>
              </a:rPr>
              <a:t>Collections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ea typeface="굴림" panose="020B0600000101010101" pitchFamily="34" charset="-127"/>
              </a:rPr>
              <a:t> Collection interfaces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ea typeface="굴림" panose="020B0600000101010101" pitchFamily="34" charset="-127"/>
              </a:rPr>
              <a:t> Collection classes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ea typeface="굴림" panose="020B0600000101010101" pitchFamily="34" charset="-127"/>
              </a:rPr>
              <a:t> Iterators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ea typeface="굴림" panose="020B0600000101010101" pitchFamily="34" charset="-127"/>
              </a:rPr>
              <a:t> Ordering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Streams (Java 8)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Input/output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Collections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 Collection interfaces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 Collection classes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 Iterators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 Ordering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Streams (Java 8)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Input/output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dirty="0" smtClean="0">
                <a:ea typeface="굴림" panose="020B0600000101010101" pitchFamily="34" charset="-127"/>
              </a:rPr>
              <a:t>Group Work: Set Implementation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2005013"/>
            <a:ext cx="7929562" cy="6635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1800" smtClean="0">
                <a:solidFill>
                  <a:srgbClr val="000000"/>
                </a:solidFill>
              </a:rPr>
              <a:t>Work in group of two or three to write class ArraySet that implements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smtClean="0">
                <a:solidFill>
                  <a:srgbClr val="000000"/>
                </a:solidFill>
              </a:rPr>
              <a:t>	the Set interface. You should use an array to store the elements.</a:t>
            </a:r>
          </a:p>
        </p:txBody>
      </p:sp>
      <p:sp>
        <p:nvSpPr>
          <p:cNvPr id="22533" name="Rectangle 8"/>
          <p:cNvSpPr>
            <a:spLocks noChangeArrowheads="1"/>
          </p:cNvSpPr>
          <p:nvPr/>
        </p:nvSpPr>
        <p:spPr bwMode="auto">
          <a:xfrm>
            <a:off x="2098675" y="2867025"/>
            <a:ext cx="4883150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/>
              <a:t>Method           Description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5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/>
              <a:t>add(o)             Add a new element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/>
              <a:t>addAll(c)         Add all elements of 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5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/>
              <a:t>remove(o)       Remove an element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/>
              <a:t>removeAll(c)   Remove all elements found in 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/>
              <a:t>retainAll(c)      Retain only elements found in 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/>
              <a:t>clear()             Remove all elements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5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/>
              <a:t>contains(o)     Membership testing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/>
              <a:t>containsAll(c)  Membership testing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5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/>
              <a:t>isEmpty()        Whether it is empty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/>
              <a:t>size()              The number of elements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5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/>
              <a:t>iterator()         Return an iterator </a:t>
            </a:r>
          </a:p>
        </p:txBody>
      </p:sp>
      <p:sp>
        <p:nvSpPr>
          <p:cNvPr id="22534" name="Line 12"/>
          <p:cNvSpPr>
            <a:spLocks noChangeShapeType="1"/>
          </p:cNvSpPr>
          <p:nvPr/>
        </p:nvSpPr>
        <p:spPr bwMode="auto">
          <a:xfrm>
            <a:off x="2114550" y="2857500"/>
            <a:ext cx="3895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Line 13"/>
          <p:cNvSpPr>
            <a:spLocks noChangeShapeType="1"/>
          </p:cNvSpPr>
          <p:nvPr/>
        </p:nvSpPr>
        <p:spPr bwMode="auto">
          <a:xfrm>
            <a:off x="2124075" y="3162300"/>
            <a:ext cx="3895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Line 14"/>
          <p:cNvSpPr>
            <a:spLocks noChangeShapeType="1"/>
          </p:cNvSpPr>
          <p:nvPr/>
        </p:nvSpPr>
        <p:spPr bwMode="auto">
          <a:xfrm>
            <a:off x="2076450" y="5915025"/>
            <a:ext cx="3895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0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Ordering and Sorting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1981200"/>
            <a:ext cx="7929562" cy="423545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dirty="0"/>
              <a:t>Partial order </a:t>
            </a:r>
            <a:endParaRPr lang="en-GB" altLang="en-US" dirty="0" smtClean="0"/>
          </a:p>
          <a:p>
            <a:pPr eaLnBrk="1" hangingPunct="1">
              <a:defRPr/>
            </a:pPr>
            <a:r>
              <a:rPr lang="en-GB" altLang="en-US" dirty="0" smtClean="0"/>
              <a:t>Binary </a:t>
            </a:r>
            <a:r>
              <a:rPr lang="en-GB" altLang="en-US" dirty="0"/>
              <a:t>relation that is transitive</a:t>
            </a:r>
            <a:endParaRPr lang="en-GB" altLang="en-US" i="1" dirty="0"/>
          </a:p>
          <a:p>
            <a:pPr lvl="1" eaLnBrk="1" hangingPunct="1">
              <a:defRPr/>
            </a:pPr>
            <a:r>
              <a:rPr lang="en-GB" altLang="en-US" i="1" dirty="0"/>
              <a:t>Total order</a:t>
            </a:r>
            <a:r>
              <a:rPr lang="en-GB" altLang="en-US" dirty="0"/>
              <a:t> if a &lt; b and b &lt; a implies a = b</a:t>
            </a:r>
            <a:endParaRPr lang="en-GB" altLang="en-US" i="1" dirty="0"/>
          </a:p>
          <a:p>
            <a:pPr eaLnBrk="1" hangingPunct="1">
              <a:defRPr/>
            </a:pPr>
            <a:r>
              <a:rPr lang="en-GB" altLang="en-US" dirty="0"/>
              <a:t>How to define order on objects?</a:t>
            </a:r>
          </a:p>
          <a:p>
            <a:pPr lvl="1" eaLnBrk="1" hangingPunct="1">
              <a:defRPr/>
            </a:pPr>
            <a:r>
              <a:rPr lang="en-GB" altLang="en-US" i="1" dirty="0">
                <a:solidFill>
                  <a:srgbClr val="0070C0"/>
                </a:solidFill>
              </a:rPr>
              <a:t>Natural order</a:t>
            </a:r>
            <a:r>
              <a:rPr lang="en-GB" altLang="en-US" dirty="0">
                <a:solidFill>
                  <a:srgbClr val="0070C0"/>
                </a:solidFill>
              </a:rPr>
              <a:t> </a:t>
            </a:r>
            <a:r>
              <a:rPr lang="en-GB" altLang="en-US" dirty="0"/>
              <a:t>by implementing the </a:t>
            </a:r>
            <a:r>
              <a:rPr lang="en-GB" altLang="en-US" dirty="0">
                <a:solidFill>
                  <a:srgbClr val="0070C0"/>
                </a:solidFill>
              </a:rPr>
              <a:t>Comparable</a:t>
            </a:r>
            <a:r>
              <a:rPr lang="en-GB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GB" altLang="en-US" dirty="0"/>
              <a:t>interface</a:t>
            </a:r>
          </a:p>
          <a:p>
            <a:pPr lvl="1" eaLnBrk="1" hangingPunct="1">
              <a:defRPr/>
            </a:pPr>
            <a:r>
              <a:rPr lang="en-GB" altLang="en-US" i="1" dirty="0">
                <a:solidFill>
                  <a:srgbClr val="0070C0"/>
                </a:solidFill>
              </a:rPr>
              <a:t>Arbitrary order</a:t>
            </a:r>
            <a:r>
              <a:rPr lang="en-GB" altLang="en-US" dirty="0">
                <a:solidFill>
                  <a:srgbClr val="0070C0"/>
                </a:solidFill>
              </a:rPr>
              <a:t> </a:t>
            </a:r>
            <a:r>
              <a:rPr lang="en-GB" altLang="en-US" dirty="0"/>
              <a:t>by </a:t>
            </a:r>
            <a:r>
              <a:rPr lang="en-GB" altLang="en-US" i="1" dirty="0"/>
              <a:t>comparators</a:t>
            </a:r>
            <a:r>
              <a:rPr lang="en-GB" altLang="en-US" dirty="0"/>
              <a:t> (classes implementing the </a:t>
            </a:r>
            <a:r>
              <a:rPr lang="en-GB" altLang="en-US" dirty="0">
                <a:solidFill>
                  <a:srgbClr val="0070C0"/>
                </a:solidFill>
              </a:rPr>
              <a:t>Comparator</a:t>
            </a:r>
            <a:r>
              <a:rPr lang="en-GB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GB" altLang="en-US" dirty="0"/>
              <a:t>interface)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smtClean="0">
                <a:ea typeface="굴림" panose="020B0600000101010101" pitchFamily="34" charset="-127"/>
              </a:rPr>
              <a:t>Comparable Interface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3035300"/>
            <a:ext cx="8443913" cy="30495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000" dirty="0" smtClean="0"/>
              <a:t>Method </a:t>
            </a:r>
            <a:r>
              <a:rPr lang="en-GB" altLang="en-US" sz="2000" dirty="0" err="1" smtClean="0"/>
              <a:t>compareTo</a:t>
            </a:r>
            <a:r>
              <a:rPr lang="en-GB" altLang="en-US" sz="2000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800" dirty="0" smtClean="0"/>
              <a:t>Result &lt; 0, if the receiver precedes o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800" dirty="0" smtClean="0"/>
              <a:t>Result = 0, if neither the receiver precedes o, nor o precedes the receiver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800" dirty="0" smtClean="0"/>
              <a:t>Result &gt; 0, if o precedes the receiver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dirty="0" smtClean="0"/>
              <a:t>Properties (or constraints)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800" dirty="0" err="1" smtClean="0"/>
              <a:t>a.compareTo</a:t>
            </a:r>
            <a:r>
              <a:rPr lang="en-GB" altLang="en-US" sz="1800" dirty="0" smtClean="0"/>
              <a:t>(b) &gt; 0 implies that </a:t>
            </a:r>
            <a:r>
              <a:rPr lang="en-GB" altLang="en-US" sz="1800" dirty="0" err="1" smtClean="0"/>
              <a:t>b.compareTo</a:t>
            </a:r>
            <a:r>
              <a:rPr lang="en-GB" altLang="en-US" sz="1800" dirty="0" smtClean="0"/>
              <a:t>(a) &lt; 0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800" dirty="0" err="1" smtClean="0"/>
              <a:t>a.compareTo</a:t>
            </a:r>
            <a:r>
              <a:rPr lang="en-GB" altLang="en-US" sz="1800" dirty="0" smtClean="0"/>
              <a:t>(b) &lt; 0 implies that </a:t>
            </a:r>
            <a:r>
              <a:rPr lang="en-GB" altLang="en-US" sz="1800" dirty="0" err="1" smtClean="0"/>
              <a:t>b.compareTo</a:t>
            </a:r>
            <a:r>
              <a:rPr lang="en-GB" altLang="en-US" sz="1800" dirty="0" smtClean="0"/>
              <a:t>(a) &gt; 0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800" dirty="0" err="1" smtClean="0"/>
              <a:t>a.compareTo</a:t>
            </a:r>
            <a:r>
              <a:rPr lang="en-GB" altLang="en-US" sz="1800" dirty="0" smtClean="0"/>
              <a:t>(b) = 0 implies that </a:t>
            </a:r>
            <a:r>
              <a:rPr lang="en-GB" altLang="en-US" sz="1800" dirty="0" err="1" smtClean="0"/>
              <a:t>b.compareTo</a:t>
            </a:r>
            <a:r>
              <a:rPr lang="en-GB" altLang="en-US" sz="1800" dirty="0" smtClean="0"/>
              <a:t>(a) = 0;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800" dirty="0" smtClean="0"/>
              <a:t>Consistent with the definition of equals, i.e.,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dirty="0" smtClean="0"/>
              <a:t>     </a:t>
            </a:r>
            <a:r>
              <a:rPr lang="en-GB" altLang="en-US" sz="1800" dirty="0" err="1" smtClean="0"/>
              <a:t>a.equals</a:t>
            </a:r>
            <a:r>
              <a:rPr lang="en-GB" altLang="en-US" sz="1800" dirty="0" smtClean="0"/>
              <a:t>(b) is true </a:t>
            </a:r>
            <a:r>
              <a:rPr lang="en-GB" altLang="en-US" sz="1800" dirty="0" err="1" smtClean="0"/>
              <a:t>iff</a:t>
            </a:r>
            <a:r>
              <a:rPr lang="en-GB" altLang="en-US" sz="1800" dirty="0" smtClean="0"/>
              <a:t> </a:t>
            </a:r>
            <a:r>
              <a:rPr lang="en-GB" altLang="en-US" sz="1800" dirty="0" err="1" smtClean="0"/>
              <a:t>a.compareTo</a:t>
            </a:r>
            <a:r>
              <a:rPr lang="en-GB" altLang="en-US" sz="1800" dirty="0" smtClean="0"/>
              <a:t>(b) is 0</a:t>
            </a: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2874963" y="1724025"/>
            <a:ext cx="3773487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altLang="en-US" b="1" dirty="0"/>
              <a:t>public</a:t>
            </a:r>
            <a:r>
              <a:rPr lang="en-GB" altLang="en-US" dirty="0"/>
              <a:t> </a:t>
            </a:r>
            <a:r>
              <a:rPr lang="en-GB" altLang="en-US" b="1" dirty="0"/>
              <a:t>interface</a:t>
            </a:r>
            <a:r>
              <a:rPr lang="en-GB" altLang="en-US" dirty="0"/>
              <a:t> Comparable&lt;T&gt; {</a:t>
            </a:r>
          </a:p>
          <a:p>
            <a:pPr eaLnBrk="1" hangingPunct="1">
              <a:defRPr/>
            </a:pPr>
            <a:r>
              <a:rPr lang="en-GB" altLang="en-US" dirty="0">
                <a:solidFill>
                  <a:srgbClr val="0070C0"/>
                </a:solidFill>
              </a:rPr>
              <a:t>    </a:t>
            </a:r>
            <a:r>
              <a:rPr lang="en-GB" altLang="en-US" b="1" dirty="0" err="1">
                <a:solidFill>
                  <a:srgbClr val="0070C0"/>
                </a:solidFill>
              </a:rPr>
              <a:t>int</a:t>
            </a:r>
            <a:r>
              <a:rPr lang="en-GB" altLang="en-US" dirty="0">
                <a:solidFill>
                  <a:srgbClr val="0070C0"/>
                </a:solidFill>
              </a:rPr>
              <a:t> </a:t>
            </a:r>
            <a:r>
              <a:rPr lang="en-GB" altLang="en-US" dirty="0" err="1">
                <a:solidFill>
                  <a:srgbClr val="0070C0"/>
                </a:solidFill>
              </a:rPr>
              <a:t>compareTo</a:t>
            </a:r>
            <a:r>
              <a:rPr lang="en-GB" altLang="en-US" dirty="0">
                <a:solidFill>
                  <a:srgbClr val="0070C0"/>
                </a:solidFill>
              </a:rPr>
              <a:t>(T o);</a:t>
            </a:r>
          </a:p>
          <a:p>
            <a:pPr eaLnBrk="1" hangingPunct="1">
              <a:defRPr/>
            </a:pPr>
            <a:r>
              <a:rPr lang="en-GB" altLang="ko-KR" dirty="0">
                <a:ea typeface="굴림" panose="020B0600000101010101" pitchFamily="34" charset="-127"/>
              </a:rPr>
              <a:t>}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Exercise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766888"/>
            <a:ext cx="7929562" cy="10652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Define a natural order for the Employee class based on the name.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1073150" y="2849563"/>
            <a:ext cx="6627813" cy="335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altLang="ko-KR" b="1" dirty="0">
                <a:ea typeface="굴림" panose="020B0600000101010101" pitchFamily="34" charset="-127"/>
              </a:rPr>
              <a:t>public</a:t>
            </a:r>
            <a:r>
              <a:rPr lang="en-GB" altLang="ko-KR" dirty="0">
                <a:ea typeface="굴림" panose="020B0600000101010101" pitchFamily="34" charset="-127"/>
              </a:rPr>
              <a:t> </a:t>
            </a:r>
            <a:r>
              <a:rPr lang="en-GB" altLang="ko-KR" b="1" dirty="0">
                <a:ea typeface="굴림" panose="020B0600000101010101" pitchFamily="34" charset="-127"/>
              </a:rPr>
              <a:t>class</a:t>
            </a:r>
            <a:r>
              <a:rPr lang="en-GB" altLang="ko-KR" dirty="0">
                <a:ea typeface="굴림" panose="020B0600000101010101" pitchFamily="34" charset="-127"/>
              </a:rPr>
              <a:t> Employee </a:t>
            </a:r>
            <a:r>
              <a:rPr lang="en-GB" altLang="ko-KR" b="1" dirty="0">
                <a:solidFill>
                  <a:srgbClr val="0070C0"/>
                </a:solidFill>
                <a:ea typeface="굴림" panose="020B0600000101010101" pitchFamily="34" charset="-127"/>
              </a:rPr>
              <a:t>implements</a:t>
            </a:r>
            <a:r>
              <a:rPr lang="en-GB" altLang="ko-KR" dirty="0">
                <a:solidFill>
                  <a:srgbClr val="0070C0"/>
                </a:solidFill>
                <a:ea typeface="굴림" panose="020B0600000101010101" pitchFamily="34" charset="-127"/>
              </a:rPr>
              <a:t> Comparable&lt;Employee&gt; </a:t>
            </a:r>
            <a:r>
              <a:rPr lang="en-GB" altLang="ko-KR" dirty="0">
                <a:ea typeface="굴림" panose="020B0600000101010101" pitchFamily="34" charset="-127"/>
              </a:rPr>
              <a:t>{</a:t>
            </a:r>
          </a:p>
          <a:p>
            <a:pPr eaLnBrk="1" hangingPunct="1">
              <a:defRPr/>
            </a:pPr>
            <a:r>
              <a:rPr lang="en-GB" altLang="ko-KR" dirty="0">
                <a:ea typeface="굴림" panose="020B0600000101010101" pitchFamily="34" charset="-127"/>
              </a:rPr>
              <a:t>    </a:t>
            </a:r>
            <a:r>
              <a:rPr lang="en-GB" altLang="ko-KR" b="1" dirty="0">
                <a:ea typeface="굴림" panose="020B0600000101010101" pitchFamily="34" charset="-127"/>
              </a:rPr>
              <a:t>private</a:t>
            </a:r>
            <a:r>
              <a:rPr lang="en-GB" altLang="ko-KR" dirty="0">
                <a:ea typeface="굴림" panose="020B0600000101010101" pitchFamily="34" charset="-127"/>
              </a:rPr>
              <a:t> String name;</a:t>
            </a:r>
          </a:p>
          <a:p>
            <a:pPr eaLnBrk="1" hangingPunct="1">
              <a:defRPr/>
            </a:pPr>
            <a:endParaRPr lang="en-GB" altLang="ko-KR" sz="800" dirty="0">
              <a:ea typeface="굴림" panose="020B0600000101010101" pitchFamily="34" charset="-127"/>
            </a:endParaRPr>
          </a:p>
          <a:p>
            <a:pPr eaLnBrk="1" hangingPunct="1">
              <a:defRPr/>
            </a:pPr>
            <a:endParaRPr lang="en-GB" altLang="ko-KR" sz="800" dirty="0">
              <a:ea typeface="굴림" panose="020B0600000101010101" pitchFamily="34" charset="-127"/>
            </a:endParaRPr>
          </a:p>
          <a:p>
            <a:pPr eaLnBrk="1" hangingPunct="1">
              <a:defRPr/>
            </a:pPr>
            <a:r>
              <a:rPr lang="en-GB" altLang="ko-KR" dirty="0">
                <a:ea typeface="굴림" panose="020B0600000101010101" pitchFamily="34" charset="-127"/>
              </a:rPr>
              <a:t>    </a:t>
            </a:r>
            <a:r>
              <a:rPr lang="en-GB" altLang="ko-KR" b="1" dirty="0">
                <a:ea typeface="굴림" panose="020B0600000101010101" pitchFamily="34" charset="-127"/>
              </a:rPr>
              <a:t>public</a:t>
            </a:r>
            <a:r>
              <a:rPr lang="en-GB" altLang="ko-KR" dirty="0">
                <a:ea typeface="굴림" panose="020B0600000101010101" pitchFamily="34" charset="-127"/>
              </a:rPr>
              <a:t> </a:t>
            </a:r>
            <a:r>
              <a:rPr lang="en-GB" altLang="ko-KR" b="1" dirty="0" err="1">
                <a:ea typeface="굴림" panose="020B0600000101010101" pitchFamily="34" charset="-127"/>
              </a:rPr>
              <a:t>int</a:t>
            </a:r>
            <a:r>
              <a:rPr lang="en-GB" altLang="ko-KR" dirty="0">
                <a:ea typeface="굴림" panose="020B0600000101010101" pitchFamily="34" charset="-127"/>
              </a:rPr>
              <a:t> </a:t>
            </a:r>
            <a:r>
              <a:rPr lang="en-GB" altLang="ko-KR" dirty="0" err="1">
                <a:ea typeface="굴림" panose="020B0600000101010101" pitchFamily="34" charset="-127"/>
              </a:rPr>
              <a:t>compareTo</a:t>
            </a:r>
            <a:r>
              <a:rPr lang="en-GB" altLang="ko-KR" dirty="0">
                <a:ea typeface="굴림" panose="020B0600000101010101" pitchFamily="34" charset="-127"/>
              </a:rPr>
              <a:t>(Employee other) {</a:t>
            </a:r>
          </a:p>
          <a:p>
            <a:pPr eaLnBrk="1" hangingPunct="1">
              <a:defRPr/>
            </a:pPr>
            <a:r>
              <a:rPr lang="en-GB" altLang="ko-KR" dirty="0">
                <a:ea typeface="굴림" panose="020B0600000101010101" pitchFamily="34" charset="-127"/>
              </a:rPr>
              <a:t>        // YOUR CODE HERE …          </a:t>
            </a:r>
          </a:p>
          <a:p>
            <a:pPr eaLnBrk="1" hangingPunct="1">
              <a:defRPr/>
            </a:pPr>
            <a:endParaRPr lang="en-GB" altLang="ko-KR" dirty="0">
              <a:ea typeface="굴림" panose="020B0600000101010101" pitchFamily="34" charset="-127"/>
            </a:endParaRPr>
          </a:p>
          <a:p>
            <a:pPr eaLnBrk="1" hangingPunct="1">
              <a:defRPr/>
            </a:pPr>
            <a:endParaRPr lang="en-GB" altLang="ko-KR" dirty="0">
              <a:ea typeface="굴림" panose="020B0600000101010101" pitchFamily="34" charset="-127"/>
            </a:endParaRPr>
          </a:p>
          <a:p>
            <a:pPr eaLnBrk="1" hangingPunct="1">
              <a:defRPr/>
            </a:pPr>
            <a:endParaRPr lang="en-GB" altLang="ko-KR" dirty="0">
              <a:ea typeface="굴림" panose="020B0600000101010101" pitchFamily="34" charset="-127"/>
            </a:endParaRPr>
          </a:p>
          <a:p>
            <a:pPr eaLnBrk="1" hangingPunct="1">
              <a:defRPr/>
            </a:pPr>
            <a:endParaRPr lang="en-GB" altLang="ko-KR" dirty="0">
              <a:ea typeface="굴림" panose="020B0600000101010101" pitchFamily="34" charset="-127"/>
            </a:endParaRPr>
          </a:p>
          <a:p>
            <a:pPr eaLnBrk="1" hangingPunct="1">
              <a:defRPr/>
            </a:pPr>
            <a:endParaRPr lang="en-GB" altLang="ko-KR" dirty="0">
              <a:ea typeface="굴림" panose="020B0600000101010101" pitchFamily="34" charset="-127"/>
            </a:endParaRPr>
          </a:p>
          <a:p>
            <a:pPr eaLnBrk="1" hangingPunct="1">
              <a:defRPr/>
            </a:pPr>
            <a:r>
              <a:rPr lang="en-GB" altLang="ko-KR" dirty="0">
                <a:ea typeface="굴림" panose="020B0600000101010101" pitchFamily="34" charset="-127"/>
              </a:rPr>
              <a:t>    }</a:t>
            </a:r>
          </a:p>
          <a:p>
            <a:pPr eaLnBrk="1" hangingPunct="1">
              <a:defRPr/>
            </a:pPr>
            <a:r>
              <a:rPr lang="en-GB" altLang="ko-KR" dirty="0">
                <a:ea typeface="굴림" panose="020B0600000101010101" pitchFamily="34" charset="-127"/>
              </a:rPr>
              <a:t>}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9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Comparator Interface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2878138"/>
            <a:ext cx="7929562" cy="3316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Method compare: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 smtClean="0"/>
              <a:t>Result &lt; 0, if o1 precedes o2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 smtClean="0"/>
              <a:t>Result = 0, if neither o1 precedes o2, nor o2 precedes o1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 smtClean="0"/>
              <a:t>Result &gt; 0, if o2 precedes o1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Properties (or constraints)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 err="1" smtClean="0"/>
              <a:t>c.compare</a:t>
            </a:r>
            <a:r>
              <a:rPr lang="en-GB" altLang="en-US" sz="2000" dirty="0" smtClean="0"/>
              <a:t>(</a:t>
            </a:r>
            <a:r>
              <a:rPr lang="en-GB" altLang="en-US" sz="2000" dirty="0" err="1" smtClean="0"/>
              <a:t>a,b</a:t>
            </a:r>
            <a:r>
              <a:rPr lang="en-GB" altLang="en-US" sz="2000" dirty="0" smtClean="0"/>
              <a:t>) &gt; 0 implies that </a:t>
            </a:r>
            <a:r>
              <a:rPr lang="en-GB" altLang="en-US" sz="2000" dirty="0" err="1" smtClean="0"/>
              <a:t>c.compare</a:t>
            </a:r>
            <a:r>
              <a:rPr lang="en-GB" altLang="en-US" sz="2000" dirty="0" smtClean="0"/>
              <a:t>(</a:t>
            </a:r>
            <a:r>
              <a:rPr lang="en-GB" altLang="en-US" sz="2000" dirty="0" err="1" smtClean="0"/>
              <a:t>b,a</a:t>
            </a:r>
            <a:r>
              <a:rPr lang="en-GB" altLang="en-US" sz="2000" dirty="0" smtClean="0"/>
              <a:t>) &lt; 0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 err="1" smtClean="0"/>
              <a:t>c.compare</a:t>
            </a:r>
            <a:r>
              <a:rPr lang="en-GB" altLang="en-US" sz="2000" dirty="0" smtClean="0"/>
              <a:t>(</a:t>
            </a:r>
            <a:r>
              <a:rPr lang="en-GB" altLang="en-US" sz="2000" dirty="0" err="1" smtClean="0"/>
              <a:t>a,b</a:t>
            </a:r>
            <a:r>
              <a:rPr lang="en-GB" altLang="en-US" sz="2000" dirty="0" smtClean="0"/>
              <a:t>) &lt; 0 implies that </a:t>
            </a:r>
            <a:r>
              <a:rPr lang="en-GB" altLang="en-US" sz="2000" dirty="0" err="1" smtClean="0"/>
              <a:t>c.compare</a:t>
            </a:r>
            <a:r>
              <a:rPr lang="en-GB" altLang="en-US" sz="2000" dirty="0" smtClean="0"/>
              <a:t>(</a:t>
            </a:r>
            <a:r>
              <a:rPr lang="en-GB" altLang="en-US" sz="2000" dirty="0" err="1" smtClean="0"/>
              <a:t>b,a</a:t>
            </a:r>
            <a:r>
              <a:rPr lang="en-GB" altLang="en-US" sz="2000" dirty="0" smtClean="0"/>
              <a:t>) &gt; 0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 err="1" smtClean="0"/>
              <a:t>c.compare</a:t>
            </a:r>
            <a:r>
              <a:rPr lang="en-GB" altLang="en-US" sz="2000" dirty="0" smtClean="0"/>
              <a:t>(</a:t>
            </a:r>
            <a:r>
              <a:rPr lang="en-GB" altLang="en-US" sz="2000" dirty="0" err="1" smtClean="0"/>
              <a:t>a,b</a:t>
            </a:r>
            <a:r>
              <a:rPr lang="en-GB" altLang="en-US" sz="2000" dirty="0" smtClean="0"/>
              <a:t>) = 0 implies that </a:t>
            </a:r>
            <a:r>
              <a:rPr lang="en-GB" altLang="en-US" sz="2000" dirty="0" err="1" smtClean="0"/>
              <a:t>c.compare</a:t>
            </a:r>
            <a:r>
              <a:rPr lang="en-GB" altLang="en-US" sz="2000" dirty="0" smtClean="0"/>
              <a:t>(</a:t>
            </a:r>
            <a:r>
              <a:rPr lang="en-GB" altLang="en-US" sz="2000" dirty="0" err="1" smtClean="0"/>
              <a:t>a,b</a:t>
            </a:r>
            <a:r>
              <a:rPr lang="en-GB" altLang="en-US" sz="2000" dirty="0" smtClean="0"/>
              <a:t>) = 0;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 smtClean="0"/>
              <a:t>Consistent with equals, i.e.,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 smtClean="0"/>
              <a:t>    </a:t>
            </a:r>
            <a:r>
              <a:rPr lang="en-GB" altLang="en-US" sz="2000" dirty="0" err="1" smtClean="0"/>
              <a:t>c.compare</a:t>
            </a:r>
            <a:r>
              <a:rPr lang="en-GB" altLang="en-US" sz="2000" dirty="0" smtClean="0"/>
              <a:t>(</a:t>
            </a:r>
            <a:r>
              <a:rPr lang="en-GB" altLang="en-US" sz="2000" dirty="0" err="1" smtClean="0"/>
              <a:t>a,b</a:t>
            </a:r>
            <a:r>
              <a:rPr lang="en-GB" altLang="en-US" sz="2000" dirty="0" smtClean="0"/>
              <a:t>) is 0 </a:t>
            </a:r>
            <a:r>
              <a:rPr lang="en-GB" altLang="en-US" sz="2000" dirty="0" err="1" smtClean="0"/>
              <a:t>iff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a.equals</a:t>
            </a:r>
            <a:r>
              <a:rPr lang="en-GB" altLang="en-US" sz="2000" dirty="0" smtClean="0"/>
              <a:t>(b) and </a:t>
            </a:r>
            <a:r>
              <a:rPr lang="en-GB" altLang="en-US" sz="2000" dirty="0" err="1" smtClean="0"/>
              <a:t>b.equals</a:t>
            </a:r>
            <a:r>
              <a:rPr lang="en-GB" altLang="en-US" sz="2000" dirty="0" smtClean="0"/>
              <a:t>(a)</a:t>
            </a:r>
          </a:p>
        </p:txBody>
      </p:sp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2489200" y="1624013"/>
            <a:ext cx="40243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altLang="en-US" b="1" dirty="0"/>
              <a:t>public</a:t>
            </a:r>
            <a:r>
              <a:rPr lang="en-GB" altLang="en-US" dirty="0"/>
              <a:t> </a:t>
            </a:r>
            <a:r>
              <a:rPr lang="en-GB" altLang="en-US" b="1" dirty="0"/>
              <a:t>interface</a:t>
            </a:r>
            <a:r>
              <a:rPr lang="en-GB" altLang="en-US" dirty="0"/>
              <a:t> Comparator&lt;T&gt; {</a:t>
            </a:r>
          </a:p>
          <a:p>
            <a:pPr eaLnBrk="1" hangingPunct="1">
              <a:defRPr/>
            </a:pPr>
            <a:r>
              <a:rPr lang="en-GB" altLang="en-US" dirty="0"/>
              <a:t>    </a:t>
            </a:r>
            <a:r>
              <a:rPr lang="en-GB" altLang="en-US" b="1" dirty="0" err="1">
                <a:solidFill>
                  <a:srgbClr val="0070C0"/>
                </a:solidFill>
              </a:rPr>
              <a:t>int</a:t>
            </a:r>
            <a:r>
              <a:rPr lang="en-GB" altLang="en-US" dirty="0">
                <a:solidFill>
                  <a:srgbClr val="0070C0"/>
                </a:solidFill>
              </a:rPr>
              <a:t> compare (T o1, T o2);</a:t>
            </a:r>
          </a:p>
          <a:p>
            <a:pPr eaLnBrk="1" hangingPunct="1">
              <a:defRPr/>
            </a:pPr>
            <a:r>
              <a:rPr lang="en-GB" altLang="ko-KR" dirty="0">
                <a:ea typeface="굴림" panose="020B0600000101010101" pitchFamily="34" charset="-127"/>
              </a:rPr>
              <a:t>}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2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Exercise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738313"/>
            <a:ext cx="7929562" cy="7127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Define a total ordering for the Employee class based on the salary.</a:t>
            </a:r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939800" y="2563813"/>
            <a:ext cx="7631113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altLang="ko-KR" sz="1600" b="1" dirty="0">
                <a:ea typeface="굴림" panose="020B0600000101010101" pitchFamily="34" charset="-127"/>
              </a:rPr>
              <a:t>public</a:t>
            </a:r>
            <a:r>
              <a:rPr lang="en-GB" altLang="ko-KR" sz="1600" dirty="0">
                <a:ea typeface="굴림" panose="020B0600000101010101" pitchFamily="34" charset="-127"/>
              </a:rPr>
              <a:t> </a:t>
            </a:r>
            <a:r>
              <a:rPr lang="en-GB" altLang="ko-KR" sz="1600" b="1" dirty="0">
                <a:ea typeface="굴림" panose="020B0600000101010101" pitchFamily="34" charset="-127"/>
              </a:rPr>
              <a:t>class</a:t>
            </a:r>
            <a:r>
              <a:rPr lang="en-GB" altLang="ko-KR" sz="1600" dirty="0">
                <a:ea typeface="굴림" panose="020B0600000101010101" pitchFamily="34" charset="-127"/>
              </a:rPr>
              <a:t> Employee </a:t>
            </a:r>
            <a:r>
              <a:rPr lang="en-GB" altLang="ko-KR" sz="1600" b="1" dirty="0">
                <a:ea typeface="굴림" panose="020B0600000101010101" pitchFamily="34" charset="-127"/>
              </a:rPr>
              <a:t>extends</a:t>
            </a:r>
            <a:r>
              <a:rPr lang="en-GB" altLang="ko-KR" sz="1600" dirty="0">
                <a:ea typeface="굴림" panose="020B0600000101010101" pitchFamily="34" charset="-127"/>
              </a:rPr>
              <a:t> Comparable&lt;Employee&gt; {</a:t>
            </a:r>
          </a:p>
          <a:p>
            <a:pPr eaLnBrk="1" hangingPunct="1">
              <a:defRPr/>
            </a:pPr>
            <a:r>
              <a:rPr lang="en-GB" altLang="ko-KR" sz="1600" dirty="0">
                <a:ea typeface="굴림" panose="020B0600000101010101" pitchFamily="34" charset="-127"/>
              </a:rPr>
              <a:t>  </a:t>
            </a:r>
            <a:r>
              <a:rPr lang="en-GB" altLang="ko-KR" sz="1600" b="1" dirty="0">
                <a:ea typeface="굴림" panose="020B0600000101010101" pitchFamily="34" charset="-127"/>
              </a:rPr>
              <a:t>public</a:t>
            </a:r>
            <a:r>
              <a:rPr lang="en-GB" altLang="ko-KR" sz="1600" dirty="0">
                <a:ea typeface="굴림" panose="020B0600000101010101" pitchFamily="34" charset="-127"/>
              </a:rPr>
              <a:t> </a:t>
            </a:r>
            <a:r>
              <a:rPr lang="en-GB" altLang="ko-KR" sz="1600" b="1" dirty="0" err="1">
                <a:ea typeface="굴림" panose="020B0600000101010101" pitchFamily="34" charset="-127"/>
              </a:rPr>
              <a:t>int</a:t>
            </a:r>
            <a:r>
              <a:rPr lang="en-GB" altLang="ko-KR" sz="1600" dirty="0">
                <a:ea typeface="굴림" panose="020B0600000101010101" pitchFamily="34" charset="-127"/>
              </a:rPr>
              <a:t> salary() { /*… */ }</a:t>
            </a:r>
          </a:p>
          <a:p>
            <a:pPr eaLnBrk="1" hangingPunct="1">
              <a:defRPr/>
            </a:pPr>
            <a:r>
              <a:rPr lang="en-GB" altLang="ko-KR" sz="1600" dirty="0">
                <a:ea typeface="굴림" panose="020B0600000101010101" pitchFamily="34" charset="-127"/>
              </a:rPr>
              <a:t>  </a:t>
            </a:r>
            <a:r>
              <a:rPr lang="en-GB" altLang="ko-KR" sz="1600" b="1" dirty="0">
                <a:ea typeface="굴림" panose="020B0600000101010101" pitchFamily="34" charset="-127"/>
              </a:rPr>
              <a:t>public</a:t>
            </a:r>
            <a:r>
              <a:rPr lang="en-GB" altLang="ko-KR" sz="1600" dirty="0">
                <a:ea typeface="굴림" panose="020B0600000101010101" pitchFamily="34" charset="-127"/>
              </a:rPr>
              <a:t> </a:t>
            </a:r>
            <a:r>
              <a:rPr lang="en-GB" altLang="ko-KR" sz="1600" b="1" dirty="0" err="1">
                <a:ea typeface="굴림" panose="020B0600000101010101" pitchFamily="34" charset="-127"/>
              </a:rPr>
              <a:t>int</a:t>
            </a:r>
            <a:r>
              <a:rPr lang="en-GB" altLang="ko-KR" sz="1600" dirty="0">
                <a:ea typeface="굴림" panose="020B0600000101010101" pitchFamily="34" charset="-127"/>
              </a:rPr>
              <a:t> </a:t>
            </a:r>
            <a:r>
              <a:rPr lang="en-GB" altLang="ko-KR" sz="1600" dirty="0" err="1">
                <a:ea typeface="굴림" panose="020B0600000101010101" pitchFamily="34" charset="-127"/>
              </a:rPr>
              <a:t>compareTo</a:t>
            </a:r>
            <a:r>
              <a:rPr lang="en-GB" altLang="ko-KR" sz="1600" dirty="0">
                <a:ea typeface="굴림" panose="020B0600000101010101" pitchFamily="34" charset="-127"/>
              </a:rPr>
              <a:t>(Employee other) { /* … */ }</a:t>
            </a:r>
          </a:p>
          <a:p>
            <a:pPr eaLnBrk="1" hangingPunct="1">
              <a:defRPr/>
            </a:pPr>
            <a:r>
              <a:rPr lang="en-GB" altLang="ko-KR" sz="1600" dirty="0">
                <a:ea typeface="굴림" panose="020B0600000101010101" pitchFamily="34" charset="-127"/>
              </a:rPr>
              <a:t>  // other declarations …</a:t>
            </a:r>
          </a:p>
          <a:p>
            <a:pPr eaLnBrk="1" hangingPunct="1">
              <a:defRPr/>
            </a:pPr>
            <a:r>
              <a:rPr lang="en-GB" altLang="ko-KR" sz="1600" dirty="0">
                <a:ea typeface="굴림" panose="020B0600000101010101" pitchFamily="34" charset="-127"/>
              </a:rPr>
              <a:t>}</a:t>
            </a:r>
          </a:p>
          <a:p>
            <a:pPr eaLnBrk="1" hangingPunct="1">
              <a:defRPr/>
            </a:pPr>
            <a:endParaRPr lang="en-GB" altLang="ko-KR" sz="800" dirty="0">
              <a:ea typeface="굴림" panose="020B0600000101010101" pitchFamily="34" charset="-127"/>
            </a:endParaRPr>
          </a:p>
          <a:p>
            <a:pPr eaLnBrk="1" hangingPunct="1">
              <a:defRPr/>
            </a:pPr>
            <a:r>
              <a:rPr lang="en-GB" altLang="ko-KR" sz="1600" b="1" dirty="0">
                <a:ea typeface="굴림" panose="020B0600000101010101" pitchFamily="34" charset="-127"/>
              </a:rPr>
              <a:t>public</a:t>
            </a:r>
            <a:r>
              <a:rPr lang="en-GB" altLang="ko-KR" sz="1600" dirty="0">
                <a:ea typeface="굴림" panose="020B0600000101010101" pitchFamily="34" charset="-127"/>
              </a:rPr>
              <a:t> </a:t>
            </a:r>
            <a:r>
              <a:rPr lang="en-GB" altLang="ko-KR" sz="1600" b="1" dirty="0">
                <a:ea typeface="굴림" panose="020B0600000101010101" pitchFamily="34" charset="-127"/>
              </a:rPr>
              <a:t>class</a:t>
            </a:r>
            <a:r>
              <a:rPr lang="en-GB" altLang="ko-KR" sz="1600" dirty="0">
                <a:ea typeface="굴림" panose="020B0600000101010101" pitchFamily="34" charset="-127"/>
              </a:rPr>
              <a:t> </a:t>
            </a:r>
            <a:r>
              <a:rPr lang="en-GB" altLang="ko-KR" sz="1600" dirty="0" err="1">
                <a:ea typeface="굴림" panose="020B0600000101010101" pitchFamily="34" charset="-127"/>
              </a:rPr>
              <a:t>SalaryComparator</a:t>
            </a:r>
            <a:r>
              <a:rPr lang="en-GB" altLang="ko-KR" sz="1600" dirty="0">
                <a:ea typeface="굴림" panose="020B0600000101010101" pitchFamily="34" charset="-127"/>
              </a:rPr>
              <a:t> </a:t>
            </a:r>
            <a:r>
              <a:rPr lang="en-GB" altLang="ko-KR" sz="1600" b="1" dirty="0">
                <a:solidFill>
                  <a:srgbClr val="0070C0"/>
                </a:solidFill>
                <a:ea typeface="굴림" panose="020B0600000101010101" pitchFamily="34" charset="-127"/>
              </a:rPr>
              <a:t>implements</a:t>
            </a:r>
            <a:r>
              <a:rPr lang="en-GB" altLang="ko-KR" sz="1600" dirty="0">
                <a:solidFill>
                  <a:srgbClr val="0070C0"/>
                </a:solidFill>
                <a:ea typeface="굴림" panose="020B0600000101010101" pitchFamily="34" charset="-127"/>
              </a:rPr>
              <a:t> Comparator&lt;Employee&gt; {</a:t>
            </a:r>
          </a:p>
          <a:p>
            <a:pPr eaLnBrk="1" hangingPunct="1">
              <a:defRPr/>
            </a:pPr>
            <a:r>
              <a:rPr lang="en-GB" altLang="ko-KR" sz="1600" dirty="0">
                <a:ea typeface="굴림" panose="020B0600000101010101" pitchFamily="34" charset="-127"/>
              </a:rPr>
              <a:t>    </a:t>
            </a:r>
            <a:r>
              <a:rPr lang="en-GB" altLang="ko-KR" sz="1600" b="1" dirty="0">
                <a:ea typeface="굴림" panose="020B0600000101010101" pitchFamily="34" charset="-127"/>
              </a:rPr>
              <a:t>public</a:t>
            </a:r>
            <a:r>
              <a:rPr lang="en-GB" altLang="ko-KR" sz="1600" dirty="0">
                <a:ea typeface="굴림" panose="020B0600000101010101" pitchFamily="34" charset="-127"/>
              </a:rPr>
              <a:t> </a:t>
            </a:r>
            <a:r>
              <a:rPr lang="en-GB" altLang="ko-KR" sz="1600" b="1" dirty="0" err="1">
                <a:ea typeface="굴림" panose="020B0600000101010101" pitchFamily="34" charset="-127"/>
              </a:rPr>
              <a:t>int</a:t>
            </a:r>
            <a:r>
              <a:rPr lang="en-GB" altLang="ko-KR" sz="1600" dirty="0">
                <a:ea typeface="굴림" panose="020B0600000101010101" pitchFamily="34" charset="-127"/>
              </a:rPr>
              <a:t> compare(Employee e1, Employee e2) {</a:t>
            </a:r>
          </a:p>
          <a:p>
            <a:pPr eaLnBrk="1" hangingPunct="1">
              <a:defRPr/>
            </a:pPr>
            <a:r>
              <a:rPr lang="en-GB" altLang="ko-KR" sz="1600" dirty="0">
                <a:ea typeface="굴림" panose="020B0600000101010101" pitchFamily="34" charset="-127"/>
              </a:rPr>
              <a:t>        // YOUR CODE HERE …          </a:t>
            </a:r>
          </a:p>
          <a:p>
            <a:pPr eaLnBrk="1" hangingPunct="1">
              <a:defRPr/>
            </a:pPr>
            <a:endParaRPr lang="en-GB" altLang="ko-KR" sz="1600" dirty="0">
              <a:ea typeface="굴림" panose="020B0600000101010101" pitchFamily="34" charset="-127"/>
            </a:endParaRPr>
          </a:p>
          <a:p>
            <a:pPr eaLnBrk="1" hangingPunct="1">
              <a:defRPr/>
            </a:pPr>
            <a:endParaRPr lang="en-GB" altLang="ko-KR" sz="1600" dirty="0">
              <a:ea typeface="굴림" panose="020B0600000101010101" pitchFamily="34" charset="-127"/>
            </a:endParaRPr>
          </a:p>
          <a:p>
            <a:pPr eaLnBrk="1" hangingPunct="1">
              <a:defRPr/>
            </a:pPr>
            <a:endParaRPr lang="en-GB" altLang="ko-KR" sz="1600" dirty="0">
              <a:ea typeface="굴림" panose="020B0600000101010101" pitchFamily="34" charset="-127"/>
            </a:endParaRPr>
          </a:p>
          <a:p>
            <a:pPr eaLnBrk="1" hangingPunct="1">
              <a:defRPr/>
            </a:pPr>
            <a:endParaRPr lang="en-GB" altLang="ko-KR" sz="1600" dirty="0">
              <a:ea typeface="굴림" panose="020B0600000101010101" pitchFamily="34" charset="-127"/>
            </a:endParaRPr>
          </a:p>
          <a:p>
            <a:pPr eaLnBrk="1" hangingPunct="1">
              <a:defRPr/>
            </a:pPr>
            <a:r>
              <a:rPr lang="en-GB" altLang="ko-KR" sz="1600" dirty="0">
                <a:ea typeface="굴림" panose="020B0600000101010101" pitchFamily="34" charset="-127"/>
              </a:rPr>
              <a:t>    }</a:t>
            </a:r>
          </a:p>
          <a:p>
            <a:pPr eaLnBrk="1" hangingPunct="1">
              <a:defRPr/>
            </a:pPr>
            <a:r>
              <a:rPr lang="en-GB" altLang="ko-KR" sz="1600" dirty="0">
                <a:ea typeface="굴림" panose="020B0600000101010101" pitchFamily="34" charset="-127"/>
              </a:rPr>
              <a:t>}</a:t>
            </a:r>
            <a:endParaRPr lang="en-US" altLang="ko-KR" sz="1600" dirty="0">
              <a:ea typeface="굴림" panose="020B0600000101010101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Sorted Collections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1798638"/>
            <a:ext cx="7929562" cy="44831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dirty="0"/>
              <a:t>Interfaces</a:t>
            </a:r>
          </a:p>
          <a:p>
            <a:pPr lvl="1" eaLnBrk="1" hangingPunct="1">
              <a:defRPr/>
            </a:pPr>
            <a:r>
              <a:rPr lang="en-GB" altLang="en-US" dirty="0" err="1"/>
              <a:t>SortedSet</a:t>
            </a:r>
            <a:r>
              <a:rPr lang="en-GB" altLang="en-US" dirty="0"/>
              <a:t> and </a:t>
            </a:r>
            <a:r>
              <a:rPr lang="en-GB" altLang="en-US" dirty="0" err="1"/>
              <a:t>SortedMap</a:t>
            </a:r>
            <a:endParaRPr lang="en-GB" altLang="en-US" i="1" dirty="0"/>
          </a:p>
          <a:p>
            <a:pPr eaLnBrk="1" hangingPunct="1">
              <a:defRPr/>
            </a:pPr>
            <a:r>
              <a:rPr lang="en-GB" altLang="en-US" dirty="0"/>
              <a:t>Classes</a:t>
            </a:r>
          </a:p>
          <a:p>
            <a:pPr lvl="1" eaLnBrk="1" hangingPunct="1">
              <a:defRPr/>
            </a:pPr>
            <a:r>
              <a:rPr lang="en-GB" altLang="en-US" dirty="0" err="1"/>
              <a:t>TreeSet</a:t>
            </a:r>
            <a:r>
              <a:rPr lang="en-GB" altLang="en-US" dirty="0"/>
              <a:t> and </a:t>
            </a:r>
            <a:r>
              <a:rPr lang="en-GB" altLang="en-US" dirty="0" err="1"/>
              <a:t>TreeMap</a:t>
            </a:r>
            <a:endParaRPr lang="en-GB" altLang="en-US" dirty="0"/>
          </a:p>
          <a:p>
            <a:pPr eaLnBrk="1" hangingPunct="1">
              <a:defRPr/>
            </a:pPr>
            <a:r>
              <a:rPr lang="en-GB" altLang="en-US" dirty="0" smtClean="0"/>
              <a:t>Examples</a:t>
            </a:r>
            <a:endParaRPr lang="en-GB" altLang="en-US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GB" altLang="en-US" sz="1800" dirty="0" err="1"/>
              <a:t>SortedSet</a:t>
            </a:r>
            <a:r>
              <a:rPr lang="en-GB" altLang="en-US" sz="1800" dirty="0"/>
              <a:t>&lt;Employee&gt; s1 = </a:t>
            </a:r>
            <a:r>
              <a:rPr lang="en-GB" altLang="en-US" sz="1800" b="1" dirty="0"/>
              <a:t>new</a:t>
            </a:r>
            <a:r>
              <a:rPr lang="en-GB" altLang="en-US" sz="1800" dirty="0"/>
              <a:t> </a:t>
            </a:r>
            <a:r>
              <a:rPr lang="en-GB" altLang="en-US" sz="1800" dirty="0" err="1"/>
              <a:t>TreeSet</a:t>
            </a:r>
            <a:r>
              <a:rPr lang="en-GB" altLang="en-US" sz="1800" dirty="0"/>
              <a:t>&lt;&gt;</a:t>
            </a:r>
            <a:r>
              <a:rPr lang="en-GB" altLang="en-US" sz="1800" dirty="0">
                <a:solidFill>
                  <a:srgbClr val="0070C0"/>
                </a:solidFill>
              </a:rPr>
              <a:t>()</a:t>
            </a:r>
            <a:r>
              <a:rPr lang="en-GB" altLang="en-US" sz="1800" dirty="0"/>
              <a:t>; // Q: sorted by what?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GB" altLang="en-US" sz="1800" dirty="0" err="1"/>
              <a:t>SortedSet</a:t>
            </a:r>
            <a:r>
              <a:rPr lang="en-GB" altLang="en-US" sz="1800" dirty="0"/>
              <a:t>&lt;Employee&gt; s2 = </a:t>
            </a:r>
            <a:r>
              <a:rPr lang="en-GB" altLang="en-US" sz="1800" b="1" dirty="0"/>
              <a:t>new</a:t>
            </a:r>
            <a:r>
              <a:rPr lang="en-GB" altLang="en-US" sz="1800" dirty="0"/>
              <a:t> </a:t>
            </a:r>
            <a:r>
              <a:rPr lang="en-GB" altLang="en-US" sz="1800" dirty="0" err="1"/>
              <a:t>TreeSet</a:t>
            </a:r>
            <a:r>
              <a:rPr lang="en-GB" altLang="en-US" sz="1800" dirty="0"/>
              <a:t>&lt;&gt;(</a:t>
            </a:r>
            <a:r>
              <a:rPr lang="en-GB" altLang="en-US" sz="1800" b="1" dirty="0">
                <a:solidFill>
                  <a:srgbClr val="0070C0"/>
                </a:solidFill>
              </a:rPr>
              <a:t>new</a:t>
            </a:r>
            <a:r>
              <a:rPr lang="en-GB" altLang="en-US" sz="1800" dirty="0">
                <a:solidFill>
                  <a:srgbClr val="0070C0"/>
                </a:solidFill>
              </a:rPr>
              <a:t> </a:t>
            </a:r>
            <a:r>
              <a:rPr lang="en-GB" altLang="en-US" sz="1800" dirty="0" err="1">
                <a:solidFill>
                  <a:srgbClr val="0070C0"/>
                </a:solidFill>
              </a:rPr>
              <a:t>SalaryComparator</a:t>
            </a:r>
            <a:r>
              <a:rPr lang="en-GB" altLang="en-US" sz="1800" dirty="0">
                <a:solidFill>
                  <a:srgbClr val="0070C0"/>
                </a:solidFill>
              </a:rPr>
              <a:t>()</a:t>
            </a:r>
            <a:r>
              <a:rPr lang="en-GB" altLang="en-US" sz="1800" dirty="0"/>
              <a:t>);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GB" altLang="en-US" sz="1800" dirty="0" err="1"/>
              <a:t>SortedMap</a:t>
            </a:r>
            <a:r>
              <a:rPr lang="en-GB" altLang="en-US" sz="1800" dirty="0"/>
              <a:t>&lt;String, Employee&gt; m1 = </a:t>
            </a:r>
            <a:r>
              <a:rPr lang="en-GB" altLang="en-US" sz="1800" b="1" dirty="0"/>
              <a:t>new</a:t>
            </a:r>
            <a:r>
              <a:rPr lang="en-GB" altLang="en-US" sz="1800" dirty="0"/>
              <a:t> </a:t>
            </a:r>
            <a:r>
              <a:rPr lang="en-GB" altLang="en-US" sz="1800" dirty="0" err="1"/>
              <a:t>TreeMap</a:t>
            </a:r>
            <a:r>
              <a:rPr lang="en-GB" altLang="en-US" sz="1800" dirty="0"/>
              <a:t>&lt;&gt;</a:t>
            </a:r>
            <a:r>
              <a:rPr lang="en-GB" altLang="en-US" sz="1800" dirty="0">
                <a:solidFill>
                  <a:srgbClr val="0070C0"/>
                </a:solidFill>
              </a:rPr>
              <a:t>()</a:t>
            </a:r>
            <a:r>
              <a:rPr lang="en-GB" altLang="en-US" sz="1800" dirty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GB" altLang="en-US" sz="1800" dirty="0" err="1"/>
              <a:t>SortedMap</a:t>
            </a:r>
            <a:r>
              <a:rPr lang="en-GB" altLang="en-US" sz="1800" dirty="0"/>
              <a:t>&lt;Employee, Project&gt; m2 =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GB" altLang="en-US" sz="1800" dirty="0"/>
              <a:t>	</a:t>
            </a:r>
            <a:r>
              <a:rPr lang="en-GB" altLang="en-US" sz="1800" b="1" dirty="0"/>
              <a:t>new</a:t>
            </a:r>
            <a:r>
              <a:rPr lang="en-GB" altLang="en-US" sz="1800" dirty="0"/>
              <a:t> </a:t>
            </a:r>
            <a:r>
              <a:rPr lang="en-GB" altLang="en-US" sz="1800" dirty="0" err="1"/>
              <a:t>TreeMap</a:t>
            </a:r>
            <a:r>
              <a:rPr lang="en-GB" altLang="en-US" sz="1800" dirty="0"/>
              <a:t>&lt;&gt;(</a:t>
            </a:r>
            <a:r>
              <a:rPr lang="en-GB" altLang="en-US" sz="1800" b="1" dirty="0">
                <a:solidFill>
                  <a:srgbClr val="0070C0"/>
                </a:solidFill>
              </a:rPr>
              <a:t>new</a:t>
            </a:r>
            <a:r>
              <a:rPr lang="en-GB" altLang="en-US" sz="1800" dirty="0">
                <a:solidFill>
                  <a:srgbClr val="0070C0"/>
                </a:solidFill>
              </a:rPr>
              <a:t> </a:t>
            </a:r>
            <a:r>
              <a:rPr lang="en-GB" altLang="en-US" sz="1800" dirty="0" err="1">
                <a:solidFill>
                  <a:srgbClr val="0070C0"/>
                </a:solidFill>
              </a:rPr>
              <a:t>SalaryComparator</a:t>
            </a:r>
            <a:r>
              <a:rPr lang="en-GB" altLang="en-US" sz="1800" dirty="0">
                <a:solidFill>
                  <a:srgbClr val="0070C0"/>
                </a:solidFill>
              </a:rPr>
              <a:t>()</a:t>
            </a:r>
            <a:r>
              <a:rPr lang="en-GB" altLang="en-US" sz="1800" dirty="0"/>
              <a:t>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2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&amp; Map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FC3D78-A68A-4446-9DDD-2E96E240D04F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  <p:pic>
        <p:nvPicPr>
          <p:cNvPr id="1026" name="Picture 2" descr="Collection Hei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42" y="1562342"/>
            <a:ext cx="6161964" cy="479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32380" y="6277661"/>
            <a:ext cx="6554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https://www.studytonight.com/java/collection-framework.php</a:t>
            </a:r>
          </a:p>
        </p:txBody>
      </p:sp>
    </p:spTree>
    <p:extLst>
      <p:ext uri="{BB962C8B-B14F-4D97-AF65-F5344CB8AC3E}">
        <p14:creationId xmlns:p14="http://schemas.microsoft.com/office/powerpoint/2010/main" val="4211047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>
                <a:ea typeface="굴림" panose="020B0600000101010101" pitchFamily="34" charset="-127"/>
              </a:rPr>
              <a:t>SortedSet</a:t>
            </a:r>
            <a:r>
              <a:rPr lang="en-US" altLang="ko-KR" dirty="0" smtClean="0">
                <a:ea typeface="굴림" panose="020B0600000101010101" pitchFamily="34" charset="-127"/>
              </a:rPr>
              <a:t> Interface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1481138" y="1733550"/>
            <a:ext cx="62293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Method               Description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comparator()       Return the comparator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first()                   Return the first (lowest) element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last()                   Return the last (highest) element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headSet(o)         Return elements less than 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tailSet(o)            </a:t>
            </a:r>
            <a:r>
              <a:rPr lang="en-GB" altLang="en-US" sz="800"/>
              <a:t> </a:t>
            </a:r>
            <a:r>
              <a:rPr lang="en-GB" altLang="en-US" sz="1800"/>
              <a:t>Return elements greater than or equal to 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subSet(o1,o2)    Return elements between o1 and o2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1535113" y="2117725"/>
            <a:ext cx="61245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6" name="Line 7"/>
          <p:cNvSpPr>
            <a:spLocks noChangeShapeType="1"/>
          </p:cNvSpPr>
          <p:nvPr/>
        </p:nvSpPr>
        <p:spPr bwMode="auto">
          <a:xfrm>
            <a:off x="1547813" y="1724025"/>
            <a:ext cx="61245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Line 8"/>
          <p:cNvSpPr>
            <a:spLocks noChangeShapeType="1"/>
          </p:cNvSpPr>
          <p:nvPr/>
        </p:nvSpPr>
        <p:spPr bwMode="auto">
          <a:xfrm>
            <a:off x="1547813" y="4124325"/>
            <a:ext cx="61245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Exercise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738313"/>
            <a:ext cx="7929562" cy="9350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000" smtClean="0"/>
              <a:t>Write a method that, given an array of Person objects, returns a sorted array of the argument array. Assume that the Person class has a natural order defined.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1063625" y="2868613"/>
            <a:ext cx="7297738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600" b="1" dirty="0">
                <a:ea typeface="굴림" panose="020B0600000101010101" pitchFamily="34" charset="-127"/>
              </a:rPr>
              <a:t>public</a:t>
            </a:r>
            <a:r>
              <a:rPr lang="en-GB" altLang="ko-KR" sz="1600" dirty="0">
                <a:ea typeface="굴림" panose="020B0600000101010101" pitchFamily="34" charset="-127"/>
              </a:rPr>
              <a:t> </a:t>
            </a:r>
            <a:r>
              <a:rPr lang="en-GB" altLang="ko-KR" sz="1600" b="1" dirty="0">
                <a:ea typeface="굴림" panose="020B0600000101010101" pitchFamily="34" charset="-127"/>
              </a:rPr>
              <a:t>static</a:t>
            </a:r>
            <a:r>
              <a:rPr lang="en-GB" altLang="ko-KR" sz="1600" dirty="0">
                <a:ea typeface="굴림" panose="020B0600000101010101" pitchFamily="34" charset="-127"/>
              </a:rPr>
              <a:t> Person[] sort(Person[] persons)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600" dirty="0">
                <a:ea typeface="굴림" panose="020B0600000101010101" pitchFamily="34" charset="-127"/>
              </a:rPr>
              <a:t>   // YOUR CODE HERE …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600" dirty="0">
                <a:ea typeface="굴림" panose="020B0600000101010101" pitchFamily="34" charset="-127"/>
              </a:rPr>
              <a:t>}</a:t>
            </a:r>
            <a:endParaRPr lang="en-US" altLang="ko-KR" sz="1600" dirty="0">
              <a:ea typeface="굴림" panose="020B0600000101010101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7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Collections in Java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2288" y="1778000"/>
            <a:ext cx="7961312" cy="201453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altLang="en-US" sz="2800" dirty="0" smtClean="0">
                <a:solidFill>
                  <a:srgbClr val="000000"/>
                </a:solidFill>
              </a:rPr>
              <a:t>Major types of collections</a:t>
            </a:r>
          </a:p>
          <a:p>
            <a:pPr lvl="1" eaLnBrk="1" hangingPunct="1"/>
            <a:r>
              <a:rPr lang="en-GB" altLang="en-US" sz="2400" dirty="0" smtClean="0">
                <a:solidFill>
                  <a:srgbClr val="000000"/>
                </a:solidFill>
              </a:rPr>
              <a:t>Sets, bags, lists, maps</a:t>
            </a:r>
          </a:p>
          <a:p>
            <a:pPr lvl="1" eaLnBrk="1" hangingPunct="1"/>
            <a:r>
              <a:rPr lang="en-GB" altLang="en-US" sz="2400" dirty="0" smtClean="0">
                <a:solidFill>
                  <a:srgbClr val="000000"/>
                </a:solidFill>
              </a:rPr>
              <a:t>Defined in </a:t>
            </a:r>
            <a:r>
              <a:rPr lang="en-GB" altLang="en-US" sz="2400" dirty="0" err="1" smtClean="0">
                <a:solidFill>
                  <a:srgbClr val="000000"/>
                </a:solidFill>
              </a:rPr>
              <a:t>java.util</a:t>
            </a:r>
            <a:r>
              <a:rPr lang="en-GB" altLang="en-US" sz="2400" dirty="0" smtClean="0">
                <a:solidFill>
                  <a:srgbClr val="000000"/>
                </a:solidFill>
              </a:rPr>
              <a:t> and </a:t>
            </a:r>
            <a:r>
              <a:rPr lang="en-GB" altLang="en-US" sz="2400" dirty="0" err="1" smtClean="0">
                <a:solidFill>
                  <a:srgbClr val="000000"/>
                </a:solidFill>
              </a:rPr>
              <a:t>java.util.concurrent</a:t>
            </a:r>
            <a:endParaRPr lang="en-GB" altLang="en-US" sz="2400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GB" altLang="en-US" dirty="0" smtClean="0">
                <a:solidFill>
                  <a:srgbClr val="000000"/>
                </a:solidFill>
              </a:rPr>
              <a:t>Generic since Java 5</a:t>
            </a:r>
            <a:endParaRPr lang="en-GB" altLang="en-US" sz="2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GB" altLang="ko-KR" sz="2800" dirty="0" smtClean="0">
                <a:solidFill>
                  <a:srgbClr val="000000"/>
                </a:solidFill>
                <a:ea typeface="굴림" panose="020B0600000101010101" pitchFamily="34" charset="-127"/>
              </a:rPr>
              <a:t>Interfaces of collections</a:t>
            </a:r>
            <a:endParaRPr lang="en-US" altLang="ko-KR" sz="2000" dirty="0" smtClean="0">
              <a:ea typeface="굴림" panose="020B0600000101010101" pitchFamily="34" charset="-127"/>
            </a:endParaRPr>
          </a:p>
        </p:txBody>
      </p:sp>
      <p:pic>
        <p:nvPicPr>
          <p:cNvPr id="717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3916363"/>
            <a:ext cx="5624512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loud Callout 1"/>
          <p:cNvSpPr/>
          <p:nvPr/>
        </p:nvSpPr>
        <p:spPr>
          <a:xfrm>
            <a:off x="4737369" y="2937753"/>
            <a:ext cx="2957210" cy="1040860"/>
          </a:xfrm>
          <a:prstGeom prst="cloudCallout">
            <a:avLst>
              <a:gd name="adj1" fmla="val -45833"/>
              <a:gd name="adj2" fmla="val 85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Q: Key properties?</a:t>
            </a:r>
          </a:p>
          <a:p>
            <a:pPr algn="ctr"/>
            <a:r>
              <a:rPr lang="en-US" dirty="0" smtClean="0"/>
              <a:t>Math models?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FC3D78-A68A-4446-9DDD-2E96E240D04F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891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>
                <a:ea typeface="굴림" panose="020B0600000101010101" pitchFamily="34" charset="-127"/>
              </a:rPr>
              <a:t>SortedMap</a:t>
            </a:r>
            <a:r>
              <a:rPr lang="en-US" altLang="ko-KR" dirty="0" smtClean="0">
                <a:ea typeface="굴림" panose="020B0600000101010101" pitchFamily="34" charset="-127"/>
              </a:rPr>
              <a:t> Interface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481138" y="1733550"/>
            <a:ext cx="62293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Method               Description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comparator()       Return the comparator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firstKey()             Return the first (lowest) key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lastKey()             Return the last (highest) key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headMap(k)        Return maplets less than 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tailMap(k)           </a:t>
            </a:r>
            <a:r>
              <a:rPr lang="en-GB" altLang="en-US" sz="800"/>
              <a:t> </a:t>
            </a:r>
            <a:r>
              <a:rPr lang="en-GB" altLang="en-US" sz="1800"/>
              <a:t>Return maplets greater than or equal to 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subMap(k1,k2) </a:t>
            </a:r>
            <a:r>
              <a:rPr lang="en-GB" altLang="en-US" sz="800"/>
              <a:t> </a:t>
            </a:r>
            <a:r>
              <a:rPr lang="en-GB" altLang="en-US" sz="1800"/>
              <a:t>  Return maplets between k1 and k2</a:t>
            </a:r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>
            <a:off x="1535113" y="2117725"/>
            <a:ext cx="61245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1547813" y="1724025"/>
            <a:ext cx="61245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>
            <a:off x="1547813" y="4124325"/>
            <a:ext cx="61245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8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ea typeface="굴림" panose="020B0600000101010101" pitchFamily="34" charset="-127"/>
              </a:rPr>
              <a:t>Collections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ea typeface="굴림" panose="020B0600000101010101" pitchFamily="34" charset="-127"/>
              </a:rPr>
              <a:t> Collection interfaces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ea typeface="굴림" panose="020B0600000101010101" pitchFamily="34" charset="-127"/>
              </a:rPr>
              <a:t> Collection classes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ea typeface="굴림" panose="020B0600000101010101" pitchFamily="34" charset="-127"/>
              </a:rPr>
              <a:t> Iterators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ea typeface="굴림" panose="020B0600000101010101" pitchFamily="34" charset="-127"/>
              </a:rPr>
              <a:t>Ordering</a:t>
            </a:r>
          </a:p>
          <a:p>
            <a:r>
              <a:rPr lang="en-US" altLang="ko-KR" dirty="0">
                <a:solidFill>
                  <a:srgbClr val="0070C0"/>
                </a:solidFill>
                <a:ea typeface="굴림" panose="020B0600000101010101" pitchFamily="34" charset="-127"/>
              </a:rPr>
              <a:t>Streams (Java 8)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Input/output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Streams (Since Java 8)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2288" y="1778000"/>
            <a:ext cx="8164512" cy="22256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000" dirty="0" smtClean="0"/>
              <a:t>Immutable sequences of elements</a:t>
            </a:r>
          </a:p>
          <a:p>
            <a:pPr eaLnBrk="1" hangingPunct="1"/>
            <a:r>
              <a:rPr lang="en-US" altLang="en-US" sz="2000" dirty="0" smtClean="0"/>
              <a:t>Provide a variety of so-called </a:t>
            </a:r>
            <a:r>
              <a:rPr lang="en-US" altLang="en-US" sz="2000" i="1" dirty="0" smtClean="0"/>
              <a:t>higher-order operations</a:t>
            </a:r>
            <a:r>
              <a:rPr lang="en-US" altLang="en-US" sz="2000" dirty="0" smtClean="0"/>
              <a:t> that take lambda expressions</a:t>
            </a:r>
          </a:p>
          <a:p>
            <a:pPr eaLnBrk="1" hangingPunct="1"/>
            <a:r>
              <a:rPr lang="en-US" altLang="en-US" sz="2000" dirty="0" smtClean="0"/>
              <a:t>Support functional programming (code at a higher abstraction level)</a:t>
            </a:r>
          </a:p>
          <a:p>
            <a:pPr eaLnBrk="1" hangingPunct="1"/>
            <a:r>
              <a:rPr lang="en-US" altLang="en-US" sz="2000" dirty="0" smtClean="0"/>
              <a:t>Can be manipulated in parallel</a:t>
            </a:r>
          </a:p>
          <a:p>
            <a:pPr eaLnBrk="1" hangingPunct="1"/>
            <a:r>
              <a:rPr lang="en-GB" altLang="en-US" sz="2000" dirty="0" smtClean="0">
                <a:solidFill>
                  <a:srgbClr val="000000"/>
                </a:solidFill>
              </a:rPr>
              <a:t>Defined in </a:t>
            </a:r>
            <a:r>
              <a:rPr lang="en-GB" altLang="en-US" sz="2000" dirty="0" err="1" smtClean="0">
                <a:solidFill>
                  <a:srgbClr val="0070C0"/>
                </a:solidFill>
              </a:rPr>
              <a:t>java.util.stream</a:t>
            </a:r>
            <a:endParaRPr lang="en-GB" altLang="en-US" sz="2000" dirty="0" smtClean="0">
              <a:solidFill>
                <a:srgbClr val="0070C0"/>
              </a:solidFill>
            </a:endParaRP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850900" y="4183063"/>
            <a:ext cx="741997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600" dirty="0">
                <a:ea typeface="굴림" panose="020B0600000101010101" pitchFamily="34" charset="-127"/>
              </a:rPr>
              <a:t>List&lt;String&gt; greetings = </a:t>
            </a:r>
            <a:r>
              <a:rPr lang="en-GB" altLang="ko-KR" sz="1600" dirty="0" err="1">
                <a:ea typeface="굴림" panose="020B0600000101010101" pitchFamily="34" charset="-127"/>
              </a:rPr>
              <a:t>Arrays.asList</a:t>
            </a:r>
            <a:r>
              <a:rPr lang="en-GB" altLang="ko-KR" sz="1600" dirty="0">
                <a:ea typeface="굴림" panose="020B0600000101010101" pitchFamily="34" charset="-127"/>
              </a:rPr>
              <a:t>(“hi”, “</a:t>
            </a:r>
            <a:r>
              <a:rPr lang="en-GB" altLang="ko-KR" sz="1600" dirty="0" err="1">
                <a:ea typeface="굴림" panose="020B0600000101010101" pitchFamily="34" charset="-127"/>
              </a:rPr>
              <a:t>bojour</a:t>
            </a:r>
            <a:r>
              <a:rPr lang="en-GB" altLang="ko-KR" sz="1600" dirty="0">
                <a:ea typeface="굴림" panose="020B0600000101010101" pitchFamily="34" charset="-127"/>
              </a:rPr>
              <a:t>”, “</a:t>
            </a:r>
            <a:r>
              <a:rPr lang="en-GB" altLang="ko-KR" sz="1600" dirty="0" err="1">
                <a:ea typeface="굴림" panose="020B0600000101010101" pitchFamily="34" charset="-127"/>
              </a:rPr>
              <a:t>hola</a:t>
            </a:r>
            <a:r>
              <a:rPr lang="en-GB" altLang="ko-KR" sz="1600" dirty="0">
                <a:ea typeface="굴림" panose="020B0600000101010101" pitchFamily="34" charset="-127"/>
              </a:rPr>
              <a:t>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600" dirty="0" err="1">
                <a:ea typeface="굴림" panose="020B0600000101010101" pitchFamily="34" charset="-127"/>
              </a:rPr>
              <a:t>greetings.stream</a:t>
            </a:r>
            <a:r>
              <a:rPr lang="en-GB" altLang="ko-KR" sz="1600" dirty="0">
                <a:ea typeface="굴림" panose="020B0600000101010101" pitchFamily="34" charset="-127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600" dirty="0">
                <a:ea typeface="굴림" panose="020B0600000101010101" pitchFamily="34" charset="-127"/>
              </a:rPr>
              <a:t>   .</a:t>
            </a:r>
            <a:r>
              <a:rPr lang="en-GB" altLang="ko-KR" sz="1600" dirty="0" smtClean="0">
                <a:ea typeface="굴림" panose="020B0600000101010101" pitchFamily="34" charset="-127"/>
              </a:rPr>
              <a:t>filter(s </a:t>
            </a:r>
            <a:r>
              <a:rPr lang="en-GB" altLang="ko-KR" sz="1600" dirty="0">
                <a:ea typeface="굴림" panose="020B0600000101010101" pitchFamily="34" charset="-127"/>
              </a:rPr>
              <a:t>-&gt; </a:t>
            </a:r>
            <a:r>
              <a:rPr lang="en-GB" altLang="ko-KR" sz="1600" dirty="0" err="1">
                <a:ea typeface="굴림" panose="020B0600000101010101" pitchFamily="34" charset="-127"/>
              </a:rPr>
              <a:t>s.startWith</a:t>
            </a:r>
            <a:r>
              <a:rPr lang="en-GB" altLang="ko-KR" sz="1600" dirty="0">
                <a:ea typeface="굴림" panose="020B0600000101010101" pitchFamily="34" charset="-127"/>
              </a:rPr>
              <a:t>(“h”))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600" dirty="0">
                <a:ea typeface="굴림" panose="020B0600000101010101" pitchFamily="34" charset="-127"/>
              </a:rPr>
              <a:t>   .map(String::</a:t>
            </a:r>
            <a:r>
              <a:rPr lang="en-GB" altLang="ko-KR" sz="1600" dirty="0" err="1">
                <a:ea typeface="굴림" panose="020B0600000101010101" pitchFamily="34" charset="-127"/>
              </a:rPr>
              <a:t>toUpperCase</a:t>
            </a:r>
            <a:r>
              <a:rPr lang="en-GB" altLang="ko-KR" sz="1600" dirty="0">
                <a:ea typeface="굴림" panose="020B0600000101010101" pitchFamily="34" charset="-127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600" dirty="0">
                <a:ea typeface="굴림" panose="020B0600000101010101" pitchFamily="34" charset="-127"/>
              </a:rPr>
              <a:t>   .sorted()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600" dirty="0">
                <a:ea typeface="굴림" panose="020B0600000101010101" pitchFamily="34" charset="-127"/>
              </a:rPr>
              <a:t>   .</a:t>
            </a:r>
            <a:r>
              <a:rPr lang="en-GB" altLang="ko-KR" sz="1600" dirty="0" err="1">
                <a:ea typeface="굴림" panose="020B0600000101010101" pitchFamily="34" charset="-127"/>
              </a:rPr>
              <a:t>forEach</a:t>
            </a:r>
            <a:r>
              <a:rPr lang="en-GB" altLang="ko-KR" sz="1600" dirty="0">
                <a:ea typeface="굴림" panose="020B0600000101010101" pitchFamily="34" charset="-127"/>
              </a:rPr>
              <a:t>(</a:t>
            </a:r>
            <a:r>
              <a:rPr lang="en-GB" altLang="ko-KR" sz="1600" dirty="0" err="1">
                <a:ea typeface="굴림" panose="020B0600000101010101" pitchFamily="34" charset="-127"/>
              </a:rPr>
              <a:t>System.out</a:t>
            </a:r>
            <a:r>
              <a:rPr lang="en-GB" altLang="ko-KR" sz="1600" dirty="0">
                <a:ea typeface="굴림" panose="020B0600000101010101" pitchFamily="34" charset="-127"/>
              </a:rPr>
              <a:t>::</a:t>
            </a:r>
            <a:r>
              <a:rPr lang="en-GB" altLang="ko-KR" sz="1600" dirty="0" err="1">
                <a:ea typeface="굴림" panose="020B0600000101010101" pitchFamily="34" charset="-127"/>
              </a:rPr>
              <a:t>println</a:t>
            </a:r>
            <a:r>
              <a:rPr lang="en-GB" altLang="ko-KR" sz="1600" dirty="0">
                <a:ea typeface="굴림" panose="020B0600000101010101" pitchFamily="34" charset="-127"/>
              </a:rPr>
              <a:t>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FC3D78-A68A-4446-9DDD-2E96E240D04F}" type="slidenum">
              <a:rPr lang="ko-KR" altLang="en-US" smtClean="0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3" name="Cloud Callout 2"/>
          <p:cNvSpPr/>
          <p:nvPr/>
        </p:nvSpPr>
        <p:spPr>
          <a:xfrm>
            <a:off x="4494179" y="4756825"/>
            <a:ext cx="2402731" cy="924127"/>
          </a:xfrm>
          <a:prstGeom prst="cloudCallout">
            <a:avLst>
              <a:gd name="adj1" fmla="val -73640"/>
              <a:gd name="adj2" fmla="val -24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Q: without using streams?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6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Internal vs. External Iteration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2288" y="1778000"/>
            <a:ext cx="7961312" cy="439738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Code unaware of the iteration logic in the background</a:t>
            </a:r>
            <a:endParaRPr lang="en-GB" altLang="en-US" sz="2400" smtClean="0">
              <a:solidFill>
                <a:srgbClr val="000000"/>
              </a:solidFill>
            </a:endParaRP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862013" y="2460625"/>
            <a:ext cx="7419975" cy="3538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600" dirty="0">
                <a:ea typeface="굴림" panose="020B0600000101010101" pitchFamily="34" charset="-127"/>
              </a:rPr>
              <a:t>List&lt;String&gt; greetings = </a:t>
            </a:r>
            <a:r>
              <a:rPr lang="en-GB" altLang="ko-KR" sz="1600" dirty="0" err="1">
                <a:ea typeface="굴림" panose="020B0600000101010101" pitchFamily="34" charset="-127"/>
              </a:rPr>
              <a:t>Arrays.asList</a:t>
            </a:r>
            <a:r>
              <a:rPr lang="en-GB" altLang="ko-KR" sz="1600" dirty="0">
                <a:ea typeface="굴림" panose="020B0600000101010101" pitchFamily="34" charset="-127"/>
              </a:rPr>
              <a:t>(“hi”, “</a:t>
            </a:r>
            <a:r>
              <a:rPr lang="en-GB" altLang="ko-KR" sz="1600" dirty="0" err="1">
                <a:ea typeface="굴림" panose="020B0600000101010101" pitchFamily="34" charset="-127"/>
              </a:rPr>
              <a:t>hola</a:t>
            </a:r>
            <a:r>
              <a:rPr lang="en-GB" altLang="ko-KR" sz="1600" dirty="0">
                <a:ea typeface="굴림" panose="020B0600000101010101" pitchFamily="34" charset="-127"/>
              </a:rPr>
              <a:t>”, “</a:t>
            </a:r>
            <a:r>
              <a:rPr lang="en-GB" altLang="ko-KR" sz="1600" dirty="0" err="1">
                <a:ea typeface="굴림" panose="020B0600000101010101" pitchFamily="34" charset="-127"/>
              </a:rPr>
              <a:t>bojour</a:t>
            </a:r>
            <a:r>
              <a:rPr lang="en-GB" altLang="ko-KR" sz="1600" dirty="0">
                <a:ea typeface="굴림" panose="020B0600000101010101" pitchFamily="34" charset="-127"/>
              </a:rPr>
              <a:t>”, “</a:t>
            </a:r>
            <a:r>
              <a:rPr lang="en-GB" altLang="ko-KR" sz="1600" dirty="0" err="1">
                <a:ea typeface="굴림" panose="020B0600000101010101" pitchFamily="34" charset="-127"/>
              </a:rPr>
              <a:t>anyoung</a:t>
            </a:r>
            <a:r>
              <a:rPr lang="en-GB" altLang="ko-KR" sz="1600" dirty="0">
                <a:ea typeface="굴림" panose="020B0600000101010101" pitchFamily="34" charset="-127"/>
              </a:rPr>
              <a:t>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600" dirty="0">
                <a:ea typeface="굴림" panose="020B0600000101010101" pitchFamily="34" charset="-127"/>
              </a:rPr>
              <a:t>// pre Java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600" b="1" dirty="0">
                <a:ea typeface="굴림" panose="020B0600000101010101" pitchFamily="34" charset="-127"/>
              </a:rPr>
              <a:t>for</a:t>
            </a:r>
            <a:r>
              <a:rPr lang="en-GB" altLang="ko-KR" sz="1600" dirty="0">
                <a:ea typeface="굴림" panose="020B0600000101010101" pitchFamily="34" charset="-127"/>
              </a:rPr>
              <a:t> (</a:t>
            </a:r>
            <a:r>
              <a:rPr lang="en-GB" altLang="ko-KR" sz="1600" b="1" dirty="0" err="1">
                <a:ea typeface="굴림" panose="020B0600000101010101" pitchFamily="34" charset="-127"/>
              </a:rPr>
              <a:t>int</a:t>
            </a:r>
            <a:r>
              <a:rPr lang="en-GB" altLang="ko-KR" sz="1600" dirty="0">
                <a:ea typeface="굴림" panose="020B0600000101010101" pitchFamily="34" charset="-127"/>
              </a:rPr>
              <a:t> </a:t>
            </a:r>
            <a:r>
              <a:rPr lang="en-GB" altLang="ko-KR" sz="1600" dirty="0" err="1">
                <a:ea typeface="굴림" panose="020B0600000101010101" pitchFamily="34" charset="-127"/>
              </a:rPr>
              <a:t>i</a:t>
            </a:r>
            <a:r>
              <a:rPr lang="en-GB" altLang="ko-KR" sz="1600" dirty="0">
                <a:ea typeface="굴림" panose="020B0600000101010101" pitchFamily="34" charset="-127"/>
              </a:rPr>
              <a:t> = 0; </a:t>
            </a:r>
            <a:r>
              <a:rPr lang="en-GB" altLang="ko-KR" sz="1600" dirty="0" err="1">
                <a:ea typeface="굴림" panose="020B0600000101010101" pitchFamily="34" charset="-127"/>
              </a:rPr>
              <a:t>i</a:t>
            </a:r>
            <a:r>
              <a:rPr lang="en-GB" altLang="ko-KR" sz="1600" dirty="0">
                <a:ea typeface="굴림" panose="020B0600000101010101" pitchFamily="34" charset="-127"/>
              </a:rPr>
              <a:t> &lt; </a:t>
            </a:r>
            <a:r>
              <a:rPr lang="en-GB" altLang="ko-KR" sz="1600" dirty="0" err="1">
                <a:ea typeface="굴림" panose="020B0600000101010101" pitchFamily="34" charset="-127"/>
              </a:rPr>
              <a:t>greetings.size</a:t>
            </a:r>
            <a:r>
              <a:rPr lang="en-GB" altLang="ko-KR" sz="1600" dirty="0">
                <a:ea typeface="굴림" panose="020B0600000101010101" pitchFamily="34" charset="-127"/>
              </a:rPr>
              <a:t>(); </a:t>
            </a:r>
            <a:r>
              <a:rPr lang="en-GB" altLang="ko-KR" sz="1600" dirty="0" err="1">
                <a:ea typeface="굴림" panose="020B0600000101010101" pitchFamily="34" charset="-127"/>
              </a:rPr>
              <a:t>i</a:t>
            </a:r>
            <a:r>
              <a:rPr lang="en-GB" altLang="ko-KR" sz="1600" dirty="0">
                <a:ea typeface="굴림" panose="020B0600000101010101" pitchFamily="34" charset="-127"/>
              </a:rPr>
              <a:t>++) { // or use iterator: </a:t>
            </a:r>
            <a:r>
              <a:rPr lang="en-GB" altLang="ko-KR" sz="1600" dirty="0" err="1">
                <a:ea typeface="굴림" panose="020B0600000101010101" pitchFamily="34" charset="-127"/>
              </a:rPr>
              <a:t>hasNext</a:t>
            </a:r>
            <a:r>
              <a:rPr lang="en-GB" altLang="ko-KR" sz="1600" dirty="0">
                <a:ea typeface="굴림" panose="020B0600000101010101" pitchFamily="34" charset="-127"/>
              </a:rPr>
              <a:t>(), next()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600" dirty="0">
                <a:ea typeface="굴림" panose="020B0600000101010101" pitchFamily="34" charset="-127"/>
              </a:rPr>
              <a:t>      </a:t>
            </a:r>
            <a:r>
              <a:rPr lang="en-GB" altLang="ko-KR" sz="1600" dirty="0" err="1">
                <a:ea typeface="굴림" panose="020B0600000101010101" pitchFamily="34" charset="-127"/>
              </a:rPr>
              <a:t>System.out.println</a:t>
            </a:r>
            <a:r>
              <a:rPr lang="en-GB" altLang="ko-KR" sz="1600" dirty="0">
                <a:ea typeface="굴림" panose="020B0600000101010101" pitchFamily="34" charset="-127"/>
              </a:rPr>
              <a:t>(</a:t>
            </a:r>
            <a:r>
              <a:rPr lang="en-GB" altLang="ko-KR" sz="1600" dirty="0" err="1">
                <a:ea typeface="굴림" panose="020B0600000101010101" pitchFamily="34" charset="-127"/>
              </a:rPr>
              <a:t>greetings.get</a:t>
            </a:r>
            <a:r>
              <a:rPr lang="en-GB" altLang="ko-KR" sz="1600" dirty="0">
                <a:ea typeface="굴림" panose="020B0600000101010101" pitchFamily="34" charset="-127"/>
              </a:rPr>
              <a:t>(</a:t>
            </a:r>
            <a:r>
              <a:rPr lang="en-GB" altLang="ko-KR" sz="1600" dirty="0" err="1">
                <a:ea typeface="굴림" panose="020B0600000101010101" pitchFamily="34" charset="-127"/>
              </a:rPr>
              <a:t>i</a:t>
            </a:r>
            <a:r>
              <a:rPr lang="en-GB" altLang="ko-KR" sz="1600" dirty="0">
                <a:ea typeface="굴림" panose="020B0600000101010101" pitchFamily="34" charset="-127"/>
              </a:rPr>
              <a:t>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600" dirty="0">
                <a:ea typeface="굴림" panose="020B0600000101010101" pitchFamily="34" charset="-127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ko-KR" sz="1600" dirty="0">
                <a:ea typeface="굴림" panose="020B0600000101010101" pitchFamily="34" charset="-127"/>
              </a:rPr>
              <a:t>// since Java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600" b="1" dirty="0">
                <a:ea typeface="굴림" panose="020B0600000101010101" pitchFamily="34" charset="-127"/>
              </a:rPr>
              <a:t>for</a:t>
            </a:r>
            <a:r>
              <a:rPr lang="en-GB" altLang="ko-KR" sz="1600" dirty="0">
                <a:ea typeface="굴림" panose="020B0600000101010101" pitchFamily="34" charset="-127"/>
              </a:rPr>
              <a:t> (String s: greetings)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600" dirty="0">
                <a:ea typeface="굴림" panose="020B0600000101010101" pitchFamily="34" charset="-127"/>
              </a:rPr>
              <a:t>     </a:t>
            </a:r>
            <a:r>
              <a:rPr lang="en-GB" altLang="ko-KR" sz="1600" dirty="0" err="1">
                <a:ea typeface="굴림" panose="020B0600000101010101" pitchFamily="34" charset="-127"/>
              </a:rPr>
              <a:t>System.out.println</a:t>
            </a:r>
            <a:r>
              <a:rPr lang="en-GB" altLang="ko-KR" sz="1600" dirty="0">
                <a:ea typeface="굴림" panose="020B0600000101010101" pitchFamily="34" charset="-127"/>
              </a:rPr>
              <a:t>(s);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600" dirty="0">
                <a:ea typeface="굴림" panose="020B0600000101010101" pitchFamily="34" charset="-127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600" dirty="0">
                <a:ea typeface="굴림" panose="020B0600000101010101" pitchFamily="34" charset="-127"/>
              </a:rPr>
              <a:t>// internal iteration since Java 8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600" dirty="0" err="1">
                <a:ea typeface="굴림" panose="020B0600000101010101" pitchFamily="34" charset="-127"/>
              </a:rPr>
              <a:t>greetings.stream</a:t>
            </a:r>
            <a:r>
              <a:rPr lang="en-GB" altLang="ko-KR" sz="1600" dirty="0">
                <a:ea typeface="굴림" panose="020B0600000101010101" pitchFamily="34" charset="-127"/>
              </a:rPr>
              <a:t>().</a:t>
            </a:r>
            <a:r>
              <a:rPr lang="en-GB" altLang="ko-KR" sz="1600" dirty="0" err="1">
                <a:ea typeface="굴림" panose="020B0600000101010101" pitchFamily="34" charset="-127"/>
              </a:rPr>
              <a:t>forEach</a:t>
            </a:r>
            <a:r>
              <a:rPr lang="en-GB" altLang="ko-KR" sz="1600" dirty="0">
                <a:ea typeface="굴림" panose="020B0600000101010101" pitchFamily="34" charset="-127"/>
              </a:rPr>
              <a:t>(</a:t>
            </a:r>
            <a:r>
              <a:rPr lang="en-GB" altLang="ko-KR" sz="1600" dirty="0" err="1">
                <a:ea typeface="굴림" panose="020B0600000101010101" pitchFamily="34" charset="-127"/>
              </a:rPr>
              <a:t>System.out</a:t>
            </a:r>
            <a:r>
              <a:rPr lang="en-GB" altLang="ko-KR" sz="1600" dirty="0">
                <a:ea typeface="굴림" panose="020B0600000101010101" pitchFamily="34" charset="-127"/>
              </a:rPr>
              <a:t>::</a:t>
            </a:r>
            <a:r>
              <a:rPr lang="en-GB" altLang="ko-KR" sz="1600" dirty="0" err="1">
                <a:ea typeface="굴림" panose="020B0600000101010101" pitchFamily="34" charset="-127"/>
              </a:rPr>
              <a:t>println</a:t>
            </a:r>
            <a:r>
              <a:rPr lang="en-GB" altLang="ko-KR" sz="1600" dirty="0">
                <a:ea typeface="굴림" panose="020B0600000101010101" pitchFamily="34" charset="-127"/>
              </a:rPr>
              <a:t>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FC3D78-A68A-4446-9DDD-2E96E240D04F}" type="slidenum">
              <a:rPr lang="ko-KR" altLang="en-US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528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Features of Stream API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2288" y="1778000"/>
            <a:ext cx="8164512" cy="435927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Functional-style operations (e.g., filter, map, reduce)</a:t>
            </a:r>
          </a:p>
          <a:p>
            <a:pPr eaLnBrk="1" hangingPunct="1">
              <a:defRPr/>
            </a:pPr>
            <a:r>
              <a:rPr lang="en-US" sz="2400" dirty="0" smtClean="0"/>
              <a:t>Lazy evaluation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Elements are computed when needed 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&lt;-&gt; eager construction of collections  </a:t>
            </a:r>
            <a:endParaRPr lang="en-GB" sz="20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GB" sz="2400" dirty="0" smtClean="0">
                <a:solidFill>
                  <a:srgbClr val="000000"/>
                </a:solidFill>
              </a:rPr>
              <a:t>Concurrency</a:t>
            </a:r>
            <a:endParaRPr lang="en-GB" sz="20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GB" sz="2000" dirty="0" smtClean="0">
                <a:solidFill>
                  <a:srgbClr val="000000"/>
                </a:solidFill>
              </a:rPr>
              <a:t>Parallel streams (e.g., </a:t>
            </a:r>
            <a:r>
              <a:rPr lang="en-GB" sz="2000" dirty="0" err="1" smtClean="0">
                <a:solidFill>
                  <a:srgbClr val="000000"/>
                </a:solidFill>
              </a:rPr>
              <a:t>parallelStream</a:t>
            </a:r>
            <a:r>
              <a:rPr lang="en-GB" sz="2000" dirty="0" smtClean="0">
                <a:solidFill>
                  <a:srgbClr val="000000"/>
                </a:solidFill>
              </a:rPr>
              <a:t>()) to process elements in parallel</a:t>
            </a:r>
          </a:p>
          <a:p>
            <a:pPr lvl="1" eaLnBrk="1" hangingPunct="1">
              <a:defRPr/>
            </a:pPr>
            <a:r>
              <a:rPr lang="en-GB" sz="2000" dirty="0" smtClean="0">
                <a:solidFill>
                  <a:srgbClr val="000000"/>
                </a:solidFill>
              </a:rPr>
              <a:t>Many parallel operations</a:t>
            </a:r>
          </a:p>
          <a:p>
            <a:pPr eaLnBrk="1" hangingPunct="1">
              <a:defRPr/>
            </a:pPr>
            <a:r>
              <a:rPr lang="en-GB" sz="2400" dirty="0" smtClean="0">
                <a:solidFill>
                  <a:srgbClr val="000000"/>
                </a:solidFill>
              </a:rPr>
              <a:t>Pipeline</a:t>
            </a:r>
          </a:p>
          <a:p>
            <a:pPr lvl="1" eaLnBrk="1" hangingPunct="1">
              <a:defRPr/>
            </a:pPr>
            <a:r>
              <a:rPr lang="en-GB" sz="2000" dirty="0" smtClean="0">
                <a:solidFill>
                  <a:srgbClr val="000000"/>
                </a:solidFill>
              </a:rPr>
              <a:t>Elements processed by pipelining stream operations</a:t>
            </a:r>
          </a:p>
          <a:p>
            <a:pPr lvl="1" eaLnBrk="1" hangingPunct="1">
              <a:defRPr/>
            </a:pPr>
            <a:r>
              <a:rPr lang="en-GB" sz="2000" i="1" dirty="0" smtClean="0">
                <a:solidFill>
                  <a:srgbClr val="000000"/>
                </a:solidFill>
              </a:rPr>
              <a:t>Intermediate</a:t>
            </a:r>
            <a:r>
              <a:rPr lang="en-GB" sz="2000" dirty="0" smtClean="0">
                <a:solidFill>
                  <a:srgbClr val="000000"/>
                </a:solidFill>
              </a:rPr>
              <a:t> operations vs </a:t>
            </a:r>
            <a:r>
              <a:rPr lang="en-GB" sz="2000" i="1" dirty="0" smtClean="0">
                <a:solidFill>
                  <a:srgbClr val="000000"/>
                </a:solidFill>
              </a:rPr>
              <a:t>termination</a:t>
            </a:r>
            <a:r>
              <a:rPr lang="en-GB" sz="2000" dirty="0" smtClean="0">
                <a:solidFill>
                  <a:srgbClr val="000000"/>
                </a:solidFill>
              </a:rPr>
              <a:t> operations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FC3D78-A68A-4446-9DDD-2E96E240D04F}" type="slidenum">
              <a:rPr lang="ko-KR" altLang="en-US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84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Using Streams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2288" y="1778000"/>
            <a:ext cx="8164512" cy="2132013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sz="2000" dirty="0" smtClean="0"/>
              <a:t>Steps:</a:t>
            </a:r>
          </a:p>
          <a:p>
            <a:pPr marL="514350" indent="-457200" eaLnBrk="1" hangingPunct="1">
              <a:buFont typeface="+mj-lt"/>
              <a:buAutoNum type="arabicParenR"/>
              <a:defRPr/>
            </a:pPr>
            <a:r>
              <a:rPr lang="en-US" sz="1800" dirty="0" smtClean="0"/>
              <a:t>Convert a </a:t>
            </a:r>
            <a:r>
              <a:rPr lang="en-US" sz="1800" dirty="0"/>
              <a:t>collection to a </a:t>
            </a:r>
            <a:r>
              <a:rPr lang="en-US" sz="1800" dirty="0" smtClean="0"/>
              <a:t>stream</a:t>
            </a:r>
          </a:p>
          <a:p>
            <a:pPr marL="514350" indent="-457200" eaLnBrk="1" hangingPunct="1">
              <a:buFont typeface="+mj-lt"/>
              <a:buAutoNum type="arabicParenR"/>
              <a:defRPr/>
            </a:pPr>
            <a:r>
              <a:rPr lang="en-US" sz="1800" dirty="0" smtClean="0"/>
              <a:t>Process </a:t>
            </a:r>
            <a:r>
              <a:rPr lang="en-US" sz="1800" dirty="0"/>
              <a:t>the elements possibly in </a:t>
            </a:r>
            <a:r>
              <a:rPr lang="en-US" sz="1800" dirty="0" smtClean="0"/>
              <a:t>parallel. The elements are processed by pipelining stream operations, i.e., zero or more so-called </a:t>
            </a:r>
            <a:r>
              <a:rPr lang="en-US" sz="1800" i="1" dirty="0" smtClean="0"/>
              <a:t>intermediate</a:t>
            </a:r>
            <a:r>
              <a:rPr lang="en-US" sz="1800" dirty="0" smtClean="0"/>
              <a:t> operations.</a:t>
            </a:r>
          </a:p>
          <a:p>
            <a:pPr marL="514350" indent="-457200" eaLnBrk="1" hangingPunct="1">
              <a:buFont typeface="+mj-lt"/>
              <a:buAutoNum type="arabicParenR"/>
              <a:defRPr/>
            </a:pPr>
            <a:r>
              <a:rPr lang="en-US" sz="1800" dirty="0" smtClean="0"/>
              <a:t>Gather </a:t>
            </a:r>
            <a:r>
              <a:rPr lang="en-US" sz="1800" dirty="0"/>
              <a:t>the results </a:t>
            </a:r>
            <a:r>
              <a:rPr lang="en-US" sz="1800" dirty="0" smtClean="0"/>
              <a:t>(into </a:t>
            </a:r>
            <a:r>
              <a:rPr lang="en-US" sz="1800" dirty="0"/>
              <a:t>a </a:t>
            </a:r>
            <a:r>
              <a:rPr lang="en-US" sz="1800" dirty="0" smtClean="0"/>
              <a:t>collection); use so-called a </a:t>
            </a:r>
            <a:r>
              <a:rPr lang="en-US" sz="1800" i="1" dirty="0" smtClean="0"/>
              <a:t>termination </a:t>
            </a:r>
            <a:r>
              <a:rPr lang="en-US" sz="1800" dirty="0" smtClean="0"/>
              <a:t>operation.</a:t>
            </a:r>
          </a:p>
        </p:txBody>
      </p:sp>
      <p:pic>
        <p:nvPicPr>
          <p:cNvPr id="40965" name="image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282" y="3815254"/>
            <a:ext cx="5784850" cy="2775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FC3D78-A68A-4446-9DDD-2E96E240D04F}" type="slidenum">
              <a:rPr lang="ko-KR" altLang="en-US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106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Example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955675" y="2312988"/>
            <a:ext cx="7421563" cy="3694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List&lt;Integer&gt; numbers = </a:t>
            </a:r>
            <a:r>
              <a:rPr lang="en-US" altLang="en-US" sz="1800" dirty="0" err="1"/>
              <a:t>Arrays.asList</a:t>
            </a:r>
            <a:r>
              <a:rPr lang="en-US" altLang="en-US" sz="1800" dirty="0"/>
              <a:t>(1, 2, 3, 4, 5, 6, 7, 8, 9, 10);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List&lt;Integer&gt; </a:t>
            </a:r>
            <a:r>
              <a:rPr lang="en-US" altLang="en-US" sz="1800" dirty="0" err="1"/>
              <a:t>evenSquares</a:t>
            </a:r>
            <a:r>
              <a:rPr lang="en-US" altLang="en-US" sz="1800" dirty="0"/>
              <a:t> =  </a:t>
            </a:r>
            <a:r>
              <a:rPr lang="en-US" altLang="en-US" sz="1800" dirty="0" err="1"/>
              <a:t>numbers.stream</a:t>
            </a:r>
            <a:r>
              <a:rPr lang="en-US" altLang="en-US" sz="1800" dirty="0"/>
              <a:t>()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           .filter(n -&gt; n % 2 == 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           .map(n -&gt; n * 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           .collect(</a:t>
            </a:r>
            <a:r>
              <a:rPr lang="en-US" altLang="en-US" sz="1800" dirty="0" err="1"/>
              <a:t>Collectors.toList</a:t>
            </a:r>
            <a:r>
              <a:rPr lang="en-US" altLang="en-US" sz="1800" dirty="0"/>
              <a:t>());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// Q: Parallelize it?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List&lt;Integer&gt; </a:t>
            </a:r>
            <a:r>
              <a:rPr lang="en-US" altLang="en-US" sz="1800" dirty="0" err="1"/>
              <a:t>evenSquares</a:t>
            </a:r>
            <a:r>
              <a:rPr lang="en-US" altLang="en-US" sz="1800" dirty="0"/>
              <a:t> = 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numbers.</a:t>
            </a:r>
            <a:r>
              <a:rPr lang="en-US" altLang="en-US" sz="1800" dirty="0" err="1" smtClean="0">
                <a:solidFill>
                  <a:srgbClr val="0070C0"/>
                </a:solidFill>
              </a:rPr>
              <a:t>parallelStream</a:t>
            </a:r>
            <a:r>
              <a:rPr lang="en-US" altLang="en-US" sz="1800" dirty="0" smtClean="0">
                <a:solidFill>
                  <a:srgbClr val="0070C0"/>
                </a:solidFill>
              </a:rPr>
              <a:t>()</a:t>
            </a:r>
            <a:endParaRPr lang="en-US" altLang="en-US" sz="1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           .filter(n -&gt; n % 2 == 0</a:t>
            </a:r>
            <a:r>
              <a:rPr lang="en-US" altLang="en-US" sz="1800" dirty="0" smtClean="0"/>
              <a:t>)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           .map(n -&gt; n * 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           .collect(</a:t>
            </a:r>
            <a:r>
              <a:rPr lang="en-US" altLang="en-US" sz="1800" dirty="0" err="1"/>
              <a:t>Collectors.toList</a:t>
            </a:r>
            <a:r>
              <a:rPr lang="en-US" altLang="en-US" sz="1800" dirty="0"/>
              <a:t>());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FC3D78-A68A-4446-9DDD-2E96E240D04F}" type="slidenum">
              <a:rPr lang="ko-KR" altLang="en-US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062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dirty="0" smtClean="0">
                <a:ea typeface="굴림" panose="020B0600000101010101" pitchFamily="34" charset="-127"/>
              </a:rPr>
              <a:t>Stream Operations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20738" y="1692275"/>
            <a:ext cx="7502525" cy="404813"/>
          </a:xfrm>
        </p:spPr>
        <p:txBody>
          <a:bodyPr/>
          <a:lstStyle/>
          <a:p>
            <a:pPr eaLnBrk="1" hangingPunct="1"/>
            <a:r>
              <a:rPr lang="en-GB" altLang="en-US" sz="2000" smtClean="0"/>
              <a:t>Refer to Java.util.stream.Stream, IntStream, …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66813" y="2195513"/>
          <a:ext cx="6794500" cy="404971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4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0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900" dirty="0">
                          <a:effectLst/>
                        </a:rPr>
                        <a:t>Operation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He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He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boolean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allMatch</a:t>
                      </a:r>
                      <a:r>
                        <a:rPr lang="en-US" sz="900" dirty="0">
                          <a:effectLst/>
                        </a:rPr>
                        <a:t>(</a:t>
                      </a:r>
                      <a:r>
                        <a:rPr lang="en-US" sz="900" u="none" strike="noStrike" dirty="0">
                          <a:effectLst/>
                          <a:hlinkClick r:id="rId2"/>
                        </a:rPr>
                        <a:t>Predicate</a:t>
                      </a:r>
                      <a:r>
                        <a:rPr lang="en-US" sz="900" dirty="0">
                          <a:effectLst/>
                        </a:rPr>
                        <a:t>&lt;? super</a:t>
                      </a:r>
                      <a:r>
                        <a:rPr lang="en-US" sz="900" u="none" strike="noStrike" dirty="0">
                          <a:effectLst/>
                          <a:hlinkClick r:id="rId3"/>
                        </a:rPr>
                        <a:t> T</a:t>
                      </a:r>
                      <a:r>
                        <a:rPr lang="en-US" sz="900" dirty="0">
                          <a:effectLst/>
                        </a:rPr>
                        <a:t>&gt; predicate)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He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Does every element satisfy the provided predicate?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He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1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boolean anyMatch(</a:t>
                      </a:r>
                      <a:r>
                        <a:rPr lang="en-US" sz="900" u="none" strike="noStrike">
                          <a:effectLst/>
                          <a:hlinkClick r:id="rId2"/>
                        </a:rPr>
                        <a:t>Predicate</a:t>
                      </a:r>
                      <a:r>
                        <a:rPr lang="en-US" sz="900">
                          <a:effectLst/>
                        </a:rPr>
                        <a:t>&lt;? super</a:t>
                      </a:r>
                      <a:r>
                        <a:rPr lang="en-US" sz="900" u="none" strike="noStrike">
                          <a:effectLst/>
                          <a:hlinkClick r:id="rId3"/>
                        </a:rPr>
                        <a:t> T</a:t>
                      </a:r>
                      <a:r>
                        <a:rPr lang="en-US" sz="900">
                          <a:effectLst/>
                        </a:rPr>
                        <a:t>&gt; predicate)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He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Does any element satisfy the provided predicate?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He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&lt;R,A&gt; R collect(</a:t>
                      </a:r>
                      <a:r>
                        <a:rPr lang="en-US" sz="900" u="none" strike="noStrike" dirty="0">
                          <a:effectLst/>
                          <a:hlinkClick r:id="rId4"/>
                        </a:rPr>
                        <a:t>Collector</a:t>
                      </a:r>
                      <a:r>
                        <a:rPr lang="en-US" sz="900" dirty="0">
                          <a:effectLst/>
                        </a:rPr>
                        <a:t>&lt;? super</a:t>
                      </a:r>
                      <a:r>
                        <a:rPr lang="en-US" sz="900" u="none" strike="noStrike" dirty="0">
                          <a:effectLst/>
                          <a:hlinkClick r:id="rId3"/>
                        </a:rPr>
                        <a:t> T</a:t>
                      </a:r>
                      <a:r>
                        <a:rPr lang="en-US" sz="900" dirty="0">
                          <a:effectLst/>
                        </a:rPr>
                        <a:t>,A,R&gt; collector)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He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Performs a mutable reduction on the elements using the provided collector.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He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long </a:t>
                      </a:r>
                      <a:r>
                        <a:rPr lang="en-US" sz="900" u="none" strike="noStrike">
                          <a:effectLst/>
                          <a:hlinkClick r:id="rId3"/>
                        </a:rPr>
                        <a:t>Stream</a:t>
                      </a:r>
                      <a:r>
                        <a:rPr lang="en-US" sz="900">
                          <a:effectLst/>
                        </a:rPr>
                        <a:t>&lt;</a:t>
                      </a:r>
                      <a:r>
                        <a:rPr lang="en-US" sz="900" u="none" strike="noStrike">
                          <a:effectLst/>
                          <a:hlinkClick r:id="rId3"/>
                        </a:rPr>
                        <a:t>T</a:t>
                      </a:r>
                      <a:r>
                        <a:rPr lang="en-US" sz="900">
                          <a:effectLst/>
                        </a:rPr>
                        <a:t>&gt; count()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He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Returns the number of elements.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He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8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>
                          <a:effectLst/>
                          <a:hlinkClick r:id="rId3"/>
                        </a:rPr>
                        <a:t>Stream</a:t>
                      </a:r>
                      <a:r>
                        <a:rPr lang="en-US" sz="900">
                          <a:effectLst/>
                        </a:rPr>
                        <a:t>&lt;</a:t>
                      </a:r>
                      <a:r>
                        <a:rPr lang="en-US" sz="900" u="none" strike="noStrike">
                          <a:effectLst/>
                          <a:hlinkClick r:id="rId3"/>
                        </a:rPr>
                        <a:t>T</a:t>
                      </a:r>
                      <a:r>
                        <a:rPr lang="en-US" sz="900">
                          <a:effectLst/>
                        </a:rPr>
                        <a:t>&gt; distinct()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He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Returns a stream consisting of all distinct elements.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He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3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static &lt;T&gt; </a:t>
                      </a:r>
                      <a:r>
                        <a:rPr lang="en-US" sz="900" u="none" strike="noStrike">
                          <a:effectLst/>
                          <a:hlinkClick r:id="rId3"/>
                        </a:rPr>
                        <a:t>Stream</a:t>
                      </a:r>
                      <a:r>
                        <a:rPr lang="en-US" sz="900">
                          <a:effectLst/>
                        </a:rPr>
                        <a:t>&lt;T&gt; empty ()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He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Returns an empty sequential stream.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He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7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Stream&lt;T&gt; filter(</a:t>
                      </a:r>
                      <a:r>
                        <a:rPr lang="en-US" sz="900" u="none" strike="noStrike">
                          <a:effectLst/>
                          <a:hlinkClick r:id="rId2"/>
                        </a:rPr>
                        <a:t>Predicate</a:t>
                      </a:r>
                      <a:r>
                        <a:rPr lang="en-US" sz="900">
                          <a:effectLst/>
                        </a:rPr>
                        <a:t>&lt;? super</a:t>
                      </a:r>
                      <a:r>
                        <a:rPr lang="en-US" sz="900" u="none" strike="noStrike">
                          <a:effectLst/>
                          <a:hlinkClick r:id="rId3"/>
                        </a:rPr>
                        <a:t> T</a:t>
                      </a:r>
                      <a:r>
                        <a:rPr lang="en-US" sz="900">
                          <a:effectLst/>
                        </a:rPr>
                        <a:t>&gt; predicate)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He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Returns a stream consisting of the elements that satisfy the given predicate.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He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6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void forEach(</a:t>
                      </a:r>
                      <a:r>
                        <a:rPr lang="en-US" sz="900" u="none" strike="noStrike">
                          <a:effectLst/>
                          <a:hlinkClick r:id="rId5"/>
                        </a:rPr>
                        <a:t>Consumer</a:t>
                      </a:r>
                      <a:r>
                        <a:rPr lang="en-US" sz="900">
                          <a:effectLst/>
                        </a:rPr>
                        <a:t>&lt;? super</a:t>
                      </a:r>
                      <a:r>
                        <a:rPr lang="en-US" sz="900" u="none" strike="noStrike">
                          <a:effectLst/>
                          <a:hlinkClick r:id="rId3"/>
                        </a:rPr>
                        <a:t> T</a:t>
                      </a:r>
                      <a:r>
                        <a:rPr lang="en-US" sz="900">
                          <a:effectLst/>
                        </a:rPr>
                        <a:t>&gt; action)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He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Performs a provided action on each element.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He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7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static &lt;T&gt; Stream&lt;T&gt; iterate(T seed, </a:t>
                      </a:r>
                      <a:r>
                        <a:rPr lang="en-US" sz="900" u="none" strike="noStrike" dirty="0">
                          <a:effectLst/>
                          <a:hlinkClick r:id="rId6"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  <a:hlinkClick r:id="rId6"/>
                        </a:rPr>
                        <a:t>UnaryOperator</a:t>
                      </a:r>
                      <a:r>
                        <a:rPr lang="en-US" sz="900" dirty="0">
                          <a:effectLst/>
                        </a:rPr>
                        <a:t>&lt;T&gt; f)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He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Produces a stream consisting of seed, f(seed), f(f(seed)), etc.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He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7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&lt;R&gt; Stream&lt;R&gt; map(</a:t>
                      </a:r>
                      <a:r>
                        <a:rPr lang="en-US" sz="900" u="none" strike="noStrike">
                          <a:effectLst/>
                          <a:hlinkClick r:id="rId7"/>
                        </a:rPr>
                        <a:t>Function</a:t>
                      </a:r>
                      <a:r>
                        <a:rPr lang="en-US" sz="900">
                          <a:effectLst/>
                        </a:rPr>
                        <a:t>&lt;? super</a:t>
                      </a:r>
                      <a:r>
                        <a:rPr lang="en-US" sz="900" u="none" strike="noStrike">
                          <a:effectLst/>
                          <a:hlinkClick r:id="rId3"/>
                        </a:rPr>
                        <a:t> T</a:t>
                      </a:r>
                      <a:r>
                        <a:rPr lang="en-US" sz="900">
                          <a:effectLst/>
                        </a:rPr>
                        <a:t>? extends R&gt; mapper)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He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Returns a stream consisting of the results of applying the given mapper to the elements.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He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7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Optional&lt;T&gt; max(</a:t>
                      </a:r>
                      <a:r>
                        <a:rPr lang="en-US" sz="900" u="none" strike="noStrike">
                          <a:effectLst/>
                          <a:hlinkClick r:id="rId8"/>
                        </a:rPr>
                        <a:t>Comparator</a:t>
                      </a:r>
                      <a:r>
                        <a:rPr lang="en-US" sz="900">
                          <a:effectLst/>
                        </a:rPr>
                        <a:t>&lt;? super</a:t>
                      </a:r>
                      <a:r>
                        <a:rPr lang="en-US" sz="900" u="none" strike="noStrike">
                          <a:effectLst/>
                          <a:hlinkClick r:id="rId3"/>
                        </a:rPr>
                        <a:t> T</a:t>
                      </a:r>
                      <a:r>
                        <a:rPr lang="en-US" sz="900">
                          <a:effectLst/>
                        </a:rPr>
                        <a:t>&gt; comparator)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He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Returns the maximum element according to the provided comparator.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He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27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Optional&lt;T&gt; min(</a:t>
                      </a:r>
                      <a:r>
                        <a:rPr lang="en-US" sz="900" u="none" strike="noStrike" dirty="0">
                          <a:effectLst/>
                          <a:hlinkClick r:id="rId8"/>
                        </a:rPr>
                        <a:t>Comparator</a:t>
                      </a:r>
                      <a:r>
                        <a:rPr lang="en-US" sz="900" dirty="0">
                          <a:effectLst/>
                        </a:rPr>
                        <a:t>&lt;? super</a:t>
                      </a:r>
                      <a:r>
                        <a:rPr lang="en-US" sz="900" u="none" strike="noStrike" dirty="0">
                          <a:effectLst/>
                          <a:hlinkClick r:id="rId3"/>
                        </a:rPr>
                        <a:t> T</a:t>
                      </a:r>
                      <a:r>
                        <a:rPr lang="en-US" sz="900" dirty="0">
                          <a:effectLst/>
                        </a:rPr>
                        <a:t>&gt; comparator)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He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Returns the minimum element according to the provided comparator.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He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7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 reduce(</a:t>
                      </a:r>
                      <a:r>
                        <a:rPr lang="en-US" sz="900" u="none" strike="noStrike" dirty="0" err="1">
                          <a:effectLst/>
                          <a:hlinkClick r:id="rId9"/>
                        </a:rPr>
                        <a:t>BinaryOperator</a:t>
                      </a:r>
                      <a:r>
                        <a:rPr lang="en-US" sz="900" dirty="0">
                          <a:effectLst/>
                        </a:rPr>
                        <a:t>&lt;</a:t>
                      </a:r>
                      <a:r>
                        <a:rPr lang="en-US" sz="900" u="none" strike="noStrike" dirty="0">
                          <a:effectLst/>
                          <a:hlinkClick r:id="rId3"/>
                        </a:rPr>
                        <a:t>T</a:t>
                      </a:r>
                      <a:r>
                        <a:rPr lang="en-US" sz="900" dirty="0">
                          <a:effectLst/>
                        </a:rPr>
                        <a:t>&gt; accumulator)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He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Performs a reduction on the elements using the accumulator.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He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0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717878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Write the following methods using Java 8 stream operations. Hint: refer to the API doc of </a:t>
            </a:r>
            <a:r>
              <a:rPr lang="en-US" altLang="en-US" dirty="0" err="1"/>
              <a:t>java.util.stream.Stream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5421" y="2900856"/>
            <a:ext cx="368306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b="1" dirty="0"/>
              <a:t>public</a:t>
            </a:r>
            <a:r>
              <a:rPr lang="en-US" altLang="en-US" dirty="0"/>
              <a:t> </a:t>
            </a:r>
            <a:r>
              <a:rPr lang="en-US" altLang="en-US" b="1" dirty="0"/>
              <a:t>class</a:t>
            </a:r>
            <a:r>
              <a:rPr lang="en-US" altLang="en-US" dirty="0"/>
              <a:t> Board {</a:t>
            </a:r>
          </a:p>
          <a:p>
            <a:r>
              <a:rPr lang="en-US" altLang="en-US" dirty="0"/>
              <a:t>    </a:t>
            </a:r>
            <a:r>
              <a:rPr lang="en-US" altLang="en-US" b="1" dirty="0"/>
              <a:t>private</a:t>
            </a:r>
            <a:r>
              <a:rPr lang="en-US" altLang="en-US" dirty="0"/>
              <a:t> </a:t>
            </a:r>
            <a:r>
              <a:rPr lang="en-US" altLang="en-US" b="1" dirty="0"/>
              <a:t>final</a:t>
            </a:r>
            <a:r>
              <a:rPr lang="en-US" altLang="en-US" dirty="0"/>
              <a:t> </a:t>
            </a:r>
            <a:r>
              <a:rPr lang="en-US" altLang="en-US" b="1" dirty="0" err="1"/>
              <a:t>int</a:t>
            </a:r>
            <a:r>
              <a:rPr lang="en-US" altLang="en-US" dirty="0"/>
              <a:t> size;</a:t>
            </a:r>
          </a:p>
          <a:p>
            <a:r>
              <a:rPr lang="en-US" altLang="en-US" dirty="0"/>
              <a:t>    </a:t>
            </a:r>
            <a:r>
              <a:rPr lang="en-US" altLang="en-US" b="1" dirty="0"/>
              <a:t>private</a:t>
            </a:r>
            <a:r>
              <a:rPr lang="en-US" altLang="en-US" dirty="0"/>
              <a:t> </a:t>
            </a:r>
            <a:r>
              <a:rPr lang="en-US" altLang="en-US" b="1" dirty="0"/>
              <a:t>final</a:t>
            </a:r>
            <a:r>
              <a:rPr lang="en-US" altLang="en-US" dirty="0"/>
              <a:t> </a:t>
            </a:r>
            <a:r>
              <a:rPr lang="en-US" altLang="en-US" dirty="0" smtClean="0"/>
              <a:t>List&lt;Disc&gt; discs;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    </a:t>
            </a:r>
            <a:r>
              <a:rPr lang="en-US" altLang="en-US" b="1" dirty="0"/>
              <a:t>public</a:t>
            </a:r>
            <a:r>
              <a:rPr lang="en-US" altLang="en-US" dirty="0"/>
              <a:t> </a:t>
            </a:r>
            <a:r>
              <a:rPr lang="en-US" altLang="en-US" b="1" dirty="0" err="1"/>
              <a:t>boolean</a:t>
            </a:r>
            <a:r>
              <a:rPr lang="en-US" altLang="en-US" dirty="0"/>
              <a:t> </a:t>
            </a:r>
            <a:r>
              <a:rPr lang="en-US" altLang="en-US" dirty="0" err="1"/>
              <a:t>isFull</a:t>
            </a:r>
            <a:r>
              <a:rPr lang="en-US" altLang="en-US" dirty="0"/>
              <a:t>() { … }</a:t>
            </a:r>
          </a:p>
          <a:p>
            <a:r>
              <a:rPr lang="en-US" altLang="en-US" dirty="0"/>
              <a:t>    </a:t>
            </a:r>
            <a:r>
              <a:rPr lang="en-US" altLang="en-US" b="1" dirty="0"/>
              <a:t>public</a:t>
            </a:r>
            <a:r>
              <a:rPr lang="en-US" altLang="en-US" dirty="0"/>
              <a:t> </a:t>
            </a:r>
            <a:r>
              <a:rPr lang="en-US" altLang="en-US" dirty="0" smtClean="0"/>
              <a:t>Disc </a:t>
            </a:r>
            <a:r>
              <a:rPr lang="en-US" altLang="en-US" dirty="0" err="1" smtClean="0"/>
              <a:t>getDisc</a:t>
            </a:r>
            <a:r>
              <a:rPr lang="en-US" altLang="en-US" dirty="0" smtClean="0"/>
              <a:t>(</a:t>
            </a:r>
            <a:r>
              <a:rPr lang="en-US" altLang="en-US" b="1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/>
              <a:t>x, </a:t>
            </a:r>
            <a:r>
              <a:rPr lang="en-US" altLang="en-US" b="1" dirty="0" err="1"/>
              <a:t>int</a:t>
            </a:r>
            <a:r>
              <a:rPr lang="en-US" altLang="en-US" dirty="0"/>
              <a:t> y) { … }</a:t>
            </a:r>
          </a:p>
          <a:p>
            <a:r>
              <a:rPr lang="en-US" altLang="en-US" dirty="0" smtClean="0"/>
              <a:t>   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smtClean="0"/>
              <a:t>}</a:t>
            </a:r>
            <a:endParaRPr lang="en-US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465899" y="3396754"/>
            <a:ext cx="1872629" cy="1569660"/>
            <a:chOff x="6465899" y="3396754"/>
            <a:chExt cx="1872629" cy="1569660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6465899" y="3396754"/>
              <a:ext cx="1872629" cy="1569660"/>
              <a:chOff x="5875895" y="4588042"/>
              <a:chExt cx="1871812" cy="1569660"/>
            </a:xfrm>
          </p:grpSpPr>
          <p:sp>
            <p:nvSpPr>
              <p:cNvPr id="7" name="TextBox 1"/>
              <p:cNvSpPr txBox="1">
                <a:spLocks noChangeArrowheads="1"/>
              </p:cNvSpPr>
              <p:nvPr/>
            </p:nvSpPr>
            <p:spPr bwMode="auto">
              <a:xfrm>
                <a:off x="5875895" y="4588042"/>
                <a:ext cx="1871812" cy="15696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 smtClean="0"/>
                  <a:t>Disc</a:t>
                </a:r>
                <a:endParaRPr lang="en-US" altLang="en-US" sz="1600" dirty="0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800" dirty="0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/>
                  <a:t>+x: </a:t>
                </a:r>
                <a:r>
                  <a:rPr lang="en-US" altLang="en-US" sz="1600" dirty="0" err="1"/>
                  <a:t>int</a:t>
                </a:r>
                <a:r>
                  <a:rPr lang="en-US" altLang="en-US" sz="1600" dirty="0"/>
                  <a:t> {final}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/>
                  <a:t>+y: </a:t>
                </a:r>
                <a:r>
                  <a:rPr lang="en-US" altLang="en-US" sz="1600" dirty="0" err="1"/>
                  <a:t>int</a:t>
                </a:r>
                <a:r>
                  <a:rPr lang="en-US" altLang="en-US" sz="1600" dirty="0"/>
                  <a:t> {final}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 smtClean="0"/>
                  <a:t>-</a:t>
                </a:r>
                <a:r>
                  <a:rPr lang="en-US" altLang="en-US" sz="1600" dirty="0" err="1" smtClean="0"/>
                  <a:t>playerNumber</a:t>
                </a:r>
                <a:r>
                  <a:rPr lang="en-US" altLang="en-US" sz="1600" dirty="0" smtClean="0"/>
                  <a:t>: </a:t>
                </a:r>
                <a:r>
                  <a:rPr lang="en-US" altLang="en-US" sz="1600" dirty="0" err="1" smtClean="0"/>
                  <a:t>int</a:t>
                </a:r>
                <a:endParaRPr lang="en-US" altLang="en-US" sz="1600" dirty="0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800" dirty="0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 smtClean="0"/>
                  <a:t>…</a:t>
                </a:r>
                <a:endParaRPr lang="en-US" altLang="en-US" sz="1600" dirty="0"/>
              </a:p>
            </p:txBody>
          </p:sp>
          <p:cxnSp>
            <p:nvCxnSpPr>
              <p:cNvPr id="8" name="Straight Connector 3"/>
              <p:cNvCxnSpPr>
                <a:cxnSpLocks noChangeShapeType="1"/>
              </p:cNvCxnSpPr>
              <p:nvPr/>
            </p:nvCxnSpPr>
            <p:spPr bwMode="auto">
              <a:xfrm flipV="1">
                <a:off x="5875895" y="5783608"/>
                <a:ext cx="1871812" cy="3048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2" name="Straight Connector 3"/>
            <p:cNvCxnSpPr>
              <a:cxnSpLocks noChangeShapeType="1"/>
            </p:cNvCxnSpPr>
            <p:nvPr/>
          </p:nvCxnSpPr>
          <p:spPr bwMode="auto">
            <a:xfrm>
              <a:off x="6465899" y="3769360"/>
              <a:ext cx="1872629" cy="203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0530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1049" y="1941246"/>
            <a:ext cx="711765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b="1" dirty="0"/>
              <a:t>public</a:t>
            </a:r>
            <a:r>
              <a:rPr lang="en-US" altLang="en-US" dirty="0"/>
              <a:t> </a:t>
            </a:r>
            <a:r>
              <a:rPr lang="en-US" altLang="en-US" b="1" dirty="0"/>
              <a:t>class</a:t>
            </a:r>
            <a:r>
              <a:rPr lang="en-US" altLang="en-US" dirty="0"/>
              <a:t> Board {</a:t>
            </a:r>
          </a:p>
          <a:p>
            <a:r>
              <a:rPr lang="en-US" altLang="en-US" dirty="0"/>
              <a:t>    </a:t>
            </a:r>
            <a:r>
              <a:rPr lang="en-US" altLang="en-US" b="1" dirty="0"/>
              <a:t>private</a:t>
            </a:r>
            <a:r>
              <a:rPr lang="en-US" altLang="en-US" dirty="0"/>
              <a:t> </a:t>
            </a:r>
            <a:r>
              <a:rPr lang="en-US" altLang="en-US" b="1" dirty="0"/>
              <a:t>final</a:t>
            </a:r>
            <a:r>
              <a:rPr lang="en-US" altLang="en-US" dirty="0"/>
              <a:t> List&lt;Disc&gt; discs;</a:t>
            </a:r>
          </a:p>
          <a:p>
            <a:endParaRPr lang="en-US" altLang="en-US" dirty="0"/>
          </a:p>
          <a:p>
            <a:r>
              <a:rPr lang="en-US" altLang="en-US" dirty="0"/>
              <a:t>    </a:t>
            </a:r>
            <a:r>
              <a:rPr lang="en-US" altLang="en-US" b="1" dirty="0"/>
              <a:t>public</a:t>
            </a:r>
            <a:r>
              <a:rPr lang="en-US" altLang="en-US" dirty="0"/>
              <a:t> </a:t>
            </a:r>
            <a:r>
              <a:rPr lang="en-US" altLang="en-US" b="1" dirty="0" err="1"/>
              <a:t>boolean</a:t>
            </a:r>
            <a:r>
              <a:rPr lang="en-US" altLang="en-US" dirty="0"/>
              <a:t> </a:t>
            </a:r>
            <a:r>
              <a:rPr lang="en-US" altLang="en-US" dirty="0" err="1"/>
              <a:t>isFull</a:t>
            </a:r>
            <a:r>
              <a:rPr lang="en-US" altLang="en-US" dirty="0"/>
              <a:t>() {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    }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    </a:t>
            </a:r>
            <a:r>
              <a:rPr lang="en-US" altLang="en-US" b="1" dirty="0"/>
              <a:t>public</a:t>
            </a:r>
            <a:r>
              <a:rPr lang="en-US" altLang="en-US" dirty="0"/>
              <a:t> </a:t>
            </a:r>
            <a:r>
              <a:rPr lang="en-US" altLang="en-US" dirty="0" smtClean="0"/>
              <a:t>Square </a:t>
            </a:r>
            <a:r>
              <a:rPr lang="en-US" altLang="en-US" dirty="0" err="1" smtClean="0"/>
              <a:t>getSquare</a:t>
            </a:r>
            <a:r>
              <a:rPr lang="en-US" altLang="en-US" dirty="0" smtClean="0"/>
              <a:t>(</a:t>
            </a:r>
            <a:r>
              <a:rPr lang="en-US" altLang="en-US" b="1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/>
              <a:t>x, </a:t>
            </a:r>
            <a:r>
              <a:rPr lang="en-US" altLang="en-US" b="1" dirty="0" err="1"/>
              <a:t>int</a:t>
            </a:r>
            <a:r>
              <a:rPr lang="en-US" altLang="en-US" dirty="0"/>
              <a:t> y) { </a:t>
            </a:r>
          </a:p>
          <a:p>
            <a:r>
              <a:rPr lang="en-US" altLang="en-US" dirty="0"/>
              <a:t>        </a:t>
            </a:r>
            <a:r>
              <a:rPr lang="en-US" altLang="en-US" b="1" dirty="0">
                <a:solidFill>
                  <a:srgbClr val="0070C0"/>
                </a:solidFill>
              </a:rPr>
              <a:t>return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 smtClean="0">
                <a:solidFill>
                  <a:srgbClr val="0070C0"/>
                </a:solidFill>
              </a:rPr>
              <a:t>squares.stream</a:t>
            </a:r>
            <a:r>
              <a:rPr lang="en-US" altLang="en-US" dirty="0">
                <a:solidFill>
                  <a:srgbClr val="0070C0"/>
                </a:solidFill>
              </a:rPr>
              <a:t>().</a:t>
            </a:r>
            <a:r>
              <a:rPr lang="en-US" altLang="en-US" dirty="0" smtClean="0">
                <a:solidFill>
                  <a:srgbClr val="0070C0"/>
                </a:solidFill>
              </a:rPr>
              <a:t>filter(s-</a:t>
            </a:r>
            <a:r>
              <a:rPr lang="en-US" altLang="en-US" dirty="0">
                <a:solidFill>
                  <a:srgbClr val="0070C0"/>
                </a:solidFill>
              </a:rPr>
              <a:t>&gt; </a:t>
            </a:r>
            <a:r>
              <a:rPr lang="en-US" altLang="en-US" dirty="0" err="1" smtClean="0">
                <a:solidFill>
                  <a:srgbClr val="0070C0"/>
                </a:solidFill>
              </a:rPr>
              <a:t>s.x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r>
              <a:rPr lang="en-US" altLang="en-US" dirty="0">
                <a:solidFill>
                  <a:srgbClr val="0070C0"/>
                </a:solidFill>
              </a:rPr>
              <a:t>== x &amp;&amp; </a:t>
            </a:r>
            <a:r>
              <a:rPr lang="en-US" altLang="en-US" dirty="0" err="1" smtClean="0">
                <a:solidFill>
                  <a:srgbClr val="0070C0"/>
                </a:solidFill>
              </a:rPr>
              <a:t>s.y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r>
              <a:rPr lang="en-US" altLang="en-US" dirty="0">
                <a:solidFill>
                  <a:srgbClr val="0070C0"/>
                </a:solidFill>
              </a:rPr>
              <a:t>== y).</a:t>
            </a:r>
            <a:r>
              <a:rPr lang="en-US" altLang="en-US" dirty="0" err="1">
                <a:solidFill>
                  <a:srgbClr val="0070C0"/>
                </a:solidFill>
              </a:rPr>
              <a:t>findFirst</a:t>
            </a:r>
            <a:r>
              <a:rPr lang="en-US" altLang="en-US" dirty="0">
                <a:solidFill>
                  <a:srgbClr val="0070C0"/>
                </a:solidFill>
              </a:rPr>
              <a:t>().get();</a:t>
            </a:r>
          </a:p>
          <a:p>
            <a:r>
              <a:rPr lang="en-US" altLang="en-US" dirty="0"/>
              <a:t>    }</a:t>
            </a:r>
          </a:p>
          <a:p>
            <a:endParaRPr lang="en-US" altLang="en-US" dirty="0"/>
          </a:p>
          <a:p>
            <a:r>
              <a:rPr lang="en-US" altLang="en-US" dirty="0" smtClean="0"/>
              <a:t>}</a:t>
            </a:r>
            <a:endParaRPr lang="en-US" alt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323659" y="243077"/>
            <a:ext cx="1872629" cy="1569660"/>
            <a:chOff x="6465899" y="3396754"/>
            <a:chExt cx="1872629" cy="1569660"/>
          </a:xfrm>
        </p:grpSpPr>
        <p:grpSp>
          <p:nvGrpSpPr>
            <p:cNvPr id="15" name="Group 4"/>
            <p:cNvGrpSpPr>
              <a:grpSpLocks/>
            </p:cNvGrpSpPr>
            <p:nvPr/>
          </p:nvGrpSpPr>
          <p:grpSpPr bwMode="auto">
            <a:xfrm>
              <a:off x="6465899" y="3396754"/>
              <a:ext cx="1872629" cy="1569660"/>
              <a:chOff x="5875895" y="4588042"/>
              <a:chExt cx="1871812" cy="1569660"/>
            </a:xfrm>
          </p:grpSpPr>
          <p:sp>
            <p:nvSpPr>
              <p:cNvPr id="17" name="TextBox 1"/>
              <p:cNvSpPr txBox="1">
                <a:spLocks noChangeArrowheads="1"/>
              </p:cNvSpPr>
              <p:nvPr/>
            </p:nvSpPr>
            <p:spPr bwMode="auto">
              <a:xfrm>
                <a:off x="5875895" y="4588042"/>
                <a:ext cx="1871812" cy="15696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 smtClean="0"/>
                  <a:t>Disc</a:t>
                </a:r>
                <a:endParaRPr lang="en-US" altLang="en-US" sz="1600" dirty="0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800" dirty="0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/>
                  <a:t>+x: </a:t>
                </a:r>
                <a:r>
                  <a:rPr lang="en-US" altLang="en-US" sz="1600" dirty="0" err="1"/>
                  <a:t>int</a:t>
                </a:r>
                <a:r>
                  <a:rPr lang="en-US" altLang="en-US" sz="1600" dirty="0"/>
                  <a:t> {final}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/>
                  <a:t>+y: </a:t>
                </a:r>
                <a:r>
                  <a:rPr lang="en-US" altLang="en-US" sz="1600" dirty="0" err="1"/>
                  <a:t>int</a:t>
                </a:r>
                <a:r>
                  <a:rPr lang="en-US" altLang="en-US" sz="1600" dirty="0"/>
                  <a:t> {final}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 smtClean="0"/>
                  <a:t>-</a:t>
                </a:r>
                <a:r>
                  <a:rPr lang="en-US" altLang="en-US" sz="1600" dirty="0" err="1" smtClean="0"/>
                  <a:t>playerNumber</a:t>
                </a:r>
                <a:r>
                  <a:rPr lang="en-US" altLang="en-US" sz="1600" dirty="0" smtClean="0"/>
                  <a:t>: </a:t>
                </a:r>
                <a:r>
                  <a:rPr lang="en-US" altLang="en-US" sz="1600" dirty="0" err="1" smtClean="0"/>
                  <a:t>int</a:t>
                </a:r>
                <a:endParaRPr lang="en-US" altLang="en-US" sz="1600" dirty="0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800" dirty="0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 smtClean="0"/>
                  <a:t>…</a:t>
                </a:r>
                <a:endParaRPr lang="en-US" altLang="en-US" sz="1600" dirty="0"/>
              </a:p>
            </p:txBody>
          </p:sp>
          <p:cxnSp>
            <p:nvCxnSpPr>
              <p:cNvPr id="18" name="Straight Connector 3"/>
              <p:cNvCxnSpPr>
                <a:cxnSpLocks noChangeShapeType="1"/>
              </p:cNvCxnSpPr>
              <p:nvPr/>
            </p:nvCxnSpPr>
            <p:spPr bwMode="auto">
              <a:xfrm flipV="1">
                <a:off x="5875895" y="5783608"/>
                <a:ext cx="1871812" cy="3048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6" name="Straight Connector 3"/>
            <p:cNvCxnSpPr>
              <a:cxnSpLocks noChangeShapeType="1"/>
            </p:cNvCxnSpPr>
            <p:nvPr/>
          </p:nvCxnSpPr>
          <p:spPr bwMode="auto">
            <a:xfrm>
              <a:off x="6465899" y="3769360"/>
              <a:ext cx="1872629" cy="203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3949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&amp; Map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FC3D78-A68A-4446-9DDD-2E96E240D04F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1026" name="Picture 2" descr="Collection Hei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42" y="1562342"/>
            <a:ext cx="6161964" cy="479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32380" y="6277661"/>
            <a:ext cx="6554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https://www.studytonight.com/java/collection-framework.php</a:t>
            </a:r>
          </a:p>
        </p:txBody>
      </p:sp>
    </p:spTree>
    <p:extLst>
      <p:ext uri="{BB962C8B-B14F-4D97-AF65-F5344CB8AC3E}">
        <p14:creationId xmlns:p14="http://schemas.microsoft.com/office/powerpoint/2010/main" val="3746406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ea typeface="굴림" panose="020B0600000101010101" pitchFamily="34" charset="-127"/>
              </a:rPr>
              <a:t>Collections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ea typeface="굴림" panose="020B0600000101010101" pitchFamily="34" charset="-127"/>
              </a:rPr>
              <a:t> Collection interfaces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ea typeface="굴림" panose="020B0600000101010101" pitchFamily="34" charset="-127"/>
              </a:rPr>
              <a:t> Collection classes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ea typeface="굴림" panose="020B0600000101010101" pitchFamily="34" charset="-127"/>
              </a:rPr>
              <a:t> Iterators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ea typeface="굴림" panose="020B0600000101010101" pitchFamily="34" charset="-127"/>
              </a:rPr>
              <a:t>Ordering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ea typeface="굴림" panose="020B0600000101010101" pitchFamily="34" charset="-127"/>
              </a:rPr>
              <a:t>Streams (Java 8)</a:t>
            </a:r>
          </a:p>
          <a:p>
            <a:r>
              <a:rPr lang="en-US" altLang="ko-KR" dirty="0" smtClean="0">
                <a:solidFill>
                  <a:srgbClr val="0070C0"/>
                </a:solidFill>
                <a:ea typeface="굴림" panose="020B0600000101010101" pitchFamily="34" charset="-127"/>
              </a:rPr>
              <a:t>Input/output</a:t>
            </a:r>
            <a:endParaRPr lang="en-US" altLang="ko-KR" dirty="0">
              <a:solidFill>
                <a:srgbClr val="0070C0"/>
              </a:solidFill>
              <a:ea typeface="굴림" panose="020B0600000101010101" pitchFamily="34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0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dirty="0" err="1" smtClean="0">
                <a:ea typeface="굴림" panose="020B0600000101010101" pitchFamily="34" charset="-127"/>
              </a:rPr>
              <a:t>Input/Output</a:t>
            </a:r>
            <a:r>
              <a:rPr lang="en-GB" altLang="ko-KR" dirty="0" smtClean="0">
                <a:ea typeface="굴림" panose="020B0600000101010101" pitchFamily="34" charset="-127"/>
              </a:rPr>
              <a:t> Stream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202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44550" y="2135188"/>
            <a:ext cx="7502525" cy="39338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GB" altLang="en-US" dirty="0"/>
              <a:t>Two types of input/output</a:t>
            </a:r>
          </a:p>
          <a:p>
            <a:pPr lvl="1" eaLnBrk="1" hangingPunct="1">
              <a:defRPr/>
            </a:pPr>
            <a:r>
              <a:rPr lang="en-GB" altLang="en-US" dirty="0"/>
              <a:t>Stream I/O</a:t>
            </a:r>
          </a:p>
          <a:p>
            <a:pPr lvl="2" eaLnBrk="1" hangingPunct="1">
              <a:defRPr/>
            </a:pPr>
            <a:r>
              <a:rPr lang="en-GB" altLang="en-US" dirty="0"/>
              <a:t>Sequential reading and writing</a:t>
            </a:r>
          </a:p>
          <a:p>
            <a:pPr lvl="2" eaLnBrk="1" hangingPunct="1">
              <a:defRPr/>
            </a:pPr>
            <a:r>
              <a:rPr lang="en-GB" altLang="en-US" dirty="0"/>
              <a:t>Opened for reading or writing, but not both</a:t>
            </a:r>
          </a:p>
          <a:p>
            <a:pPr lvl="2" eaLnBrk="1" hangingPunct="1">
              <a:defRPr/>
            </a:pPr>
            <a:r>
              <a:rPr lang="en-GB" altLang="en-US" dirty="0">
                <a:solidFill>
                  <a:srgbClr val="0070C0"/>
                </a:solidFill>
              </a:rPr>
              <a:t>Byte </a:t>
            </a:r>
            <a:r>
              <a:rPr lang="en-GB" altLang="en-US" dirty="0" smtClean="0">
                <a:solidFill>
                  <a:srgbClr val="0070C0"/>
                </a:solidFill>
              </a:rPr>
              <a:t>streams (8-bit) </a:t>
            </a:r>
            <a:r>
              <a:rPr lang="en-GB" altLang="en-US" dirty="0">
                <a:solidFill>
                  <a:srgbClr val="0070C0"/>
                </a:solidFill>
              </a:rPr>
              <a:t>vs. character </a:t>
            </a:r>
            <a:r>
              <a:rPr lang="en-GB" altLang="en-US" dirty="0" smtClean="0">
                <a:solidFill>
                  <a:srgbClr val="0070C0"/>
                </a:solidFill>
              </a:rPr>
              <a:t>streams (16-bit Unicode)</a:t>
            </a:r>
          </a:p>
          <a:p>
            <a:pPr lvl="2">
              <a:defRPr/>
            </a:pPr>
            <a:r>
              <a:rPr lang="en-GB" altLang="en-US" dirty="0" smtClean="0"/>
              <a:t>Common Byte </a:t>
            </a:r>
            <a:r>
              <a:rPr lang="en-GB" altLang="en-US" dirty="0"/>
              <a:t>streams: </a:t>
            </a:r>
            <a:endParaRPr lang="en-GB" altLang="en-US" dirty="0" smtClean="0"/>
          </a:p>
          <a:p>
            <a:pPr marL="1371600" lvl="3" indent="0">
              <a:buNone/>
              <a:defRPr/>
            </a:pPr>
            <a:r>
              <a:rPr lang="en-US" dirty="0" err="1" smtClean="0"/>
              <a:t>FileInputStream</a:t>
            </a:r>
            <a:r>
              <a:rPr lang="en-US" dirty="0"/>
              <a:t> and </a:t>
            </a:r>
            <a:r>
              <a:rPr lang="en-US" dirty="0" err="1" smtClean="0"/>
              <a:t>FileOutputStream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Common Character streams: </a:t>
            </a:r>
          </a:p>
          <a:p>
            <a:pPr marL="1371600" lvl="3" indent="0">
              <a:buNone/>
              <a:defRPr/>
            </a:pPr>
            <a:r>
              <a:rPr lang="en-US" dirty="0" err="1" smtClean="0"/>
              <a:t>FileReader</a:t>
            </a:r>
            <a:r>
              <a:rPr lang="en-US" dirty="0"/>
              <a:t> and </a:t>
            </a:r>
            <a:r>
              <a:rPr lang="en-US" dirty="0" err="1"/>
              <a:t>FileWriter</a:t>
            </a:r>
            <a:endParaRPr lang="en-US" dirty="0"/>
          </a:p>
          <a:p>
            <a:pPr lvl="1" eaLnBrk="1" hangingPunct="1">
              <a:defRPr/>
            </a:pPr>
            <a:r>
              <a:rPr lang="en-GB" altLang="en-US" dirty="0" smtClean="0"/>
              <a:t>Random </a:t>
            </a:r>
            <a:r>
              <a:rPr lang="en-GB" altLang="en-US" dirty="0"/>
              <a:t>access I/O</a:t>
            </a:r>
          </a:p>
          <a:p>
            <a:pPr lvl="2" eaLnBrk="1" hangingPunct="1">
              <a:defRPr/>
            </a:pPr>
            <a:r>
              <a:rPr lang="en-GB" altLang="en-US" dirty="0"/>
              <a:t>Non-sequential reading and writing</a:t>
            </a:r>
          </a:p>
          <a:p>
            <a:pPr lvl="2" eaLnBrk="1" hangingPunct="1">
              <a:defRPr/>
            </a:pPr>
            <a:r>
              <a:rPr lang="en-GB" altLang="en-US" dirty="0"/>
              <a:t>Can be opened for both reading and writing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dirty="0" smtClean="0">
                <a:ea typeface="굴림" panose="020B0600000101010101" pitchFamily="34" charset="-127"/>
              </a:rPr>
              <a:t>Design of I/O Classes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5950" y="1890713"/>
            <a:ext cx="8070850" cy="3933825"/>
          </a:xfrm>
        </p:spPr>
        <p:txBody>
          <a:bodyPr/>
          <a:lstStyle/>
          <a:p>
            <a:pPr eaLnBrk="1" hangingPunct="1"/>
            <a:r>
              <a:rPr lang="en-GB" altLang="en-US" sz="2000" smtClean="0"/>
              <a:t>Issue: Many enhancements or add-on features to basic byte-based I/O capability (InputStream and OutputStream)</a:t>
            </a:r>
          </a:p>
          <a:p>
            <a:pPr lvl="1" eaLnBrk="1" hangingPunct="1"/>
            <a:r>
              <a:rPr lang="en-GB" altLang="en-US" sz="1800" smtClean="0"/>
              <a:t>Reading/writing primitive types, object types</a:t>
            </a:r>
          </a:p>
          <a:p>
            <a:pPr lvl="1" eaLnBrk="1" hangingPunct="1"/>
            <a:r>
              <a:rPr lang="en-GB" altLang="en-US" sz="1800" smtClean="0"/>
              <a:t>Buffered read/write</a:t>
            </a:r>
          </a:p>
          <a:p>
            <a:pPr lvl="1" eaLnBrk="1" hangingPunct="1"/>
            <a:r>
              <a:rPr lang="en-GB" altLang="en-US" sz="1800" smtClean="0"/>
              <a:t>Compression/decompression of data</a:t>
            </a:r>
          </a:p>
          <a:p>
            <a:pPr lvl="1" eaLnBrk="1" hangingPunct="1"/>
            <a:r>
              <a:rPr lang="en-GB" altLang="en-US" sz="1800" smtClean="0"/>
              <a:t>Encryption/decryption of data</a:t>
            </a:r>
          </a:p>
          <a:p>
            <a:pPr lvl="1" eaLnBrk="1" hangingPunct="1"/>
            <a:r>
              <a:rPr lang="en-GB" altLang="en-US" sz="1800" smtClean="0"/>
              <a:t>…</a:t>
            </a:r>
          </a:p>
          <a:p>
            <a:pPr eaLnBrk="1" hangingPunct="1"/>
            <a:r>
              <a:rPr lang="en-GB" altLang="en-US" sz="2000" smtClean="0"/>
              <a:t>Solution?</a:t>
            </a:r>
          </a:p>
          <a:p>
            <a:pPr lvl="1" eaLnBrk="1" hangingPunct="1"/>
            <a:r>
              <a:rPr lang="en-GB" altLang="en-US" sz="1800" smtClean="0"/>
              <a:t>One for each combination, e.g., BufferedFileDataInputStreamReader</a:t>
            </a:r>
          </a:p>
          <a:p>
            <a:pPr lvl="1" eaLnBrk="1" hangingPunct="1"/>
            <a:r>
              <a:rPr lang="en-GB" altLang="en-US" sz="1800" smtClean="0"/>
              <a:t>Compositional, e.g, BufferedReader + InputStreamReader + DataInputStream + FileInputStream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 smtClean="0"/>
              <a:t>Byte Streams</a:t>
            </a:r>
            <a:endParaRPr lang="en-US" altLang="ko-KR" sz="4000" dirty="0" smtClean="0">
              <a:ea typeface="굴림" panose="020B0600000101010101" pitchFamily="34" charset="-127"/>
            </a:endParaRPr>
          </a:p>
        </p:txBody>
      </p:sp>
      <p:pic>
        <p:nvPicPr>
          <p:cNvPr id="53252" name="Picture 6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8375" y="1717675"/>
            <a:ext cx="5019675" cy="4613275"/>
          </a:xfr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FC3D78-A68A-4446-9DDD-2E96E240D04F}" type="slidenum">
              <a:rPr lang="ko-KR" altLang="en-US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423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 smtClean="0"/>
              <a:t>Character Streams</a:t>
            </a:r>
            <a:endParaRPr lang="en-US" altLang="ko-KR" sz="4000" dirty="0" smtClean="0">
              <a:ea typeface="굴림" panose="020B0600000101010101" pitchFamily="34" charset="-127"/>
            </a:endParaRPr>
          </a:p>
        </p:txBody>
      </p:sp>
      <p:pic>
        <p:nvPicPr>
          <p:cNvPr id="5427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2438" y="2024063"/>
            <a:ext cx="5543550" cy="3805237"/>
          </a:xfr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6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dirty="0" smtClean="0">
                <a:ea typeface="굴림" panose="020B0600000101010101" pitchFamily="34" charset="-127"/>
              </a:rPr>
              <a:t>Example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790700"/>
            <a:ext cx="7502525" cy="582613"/>
          </a:xfrm>
          <a:noFill/>
        </p:spPr>
        <p:txBody>
          <a:bodyPr/>
          <a:lstStyle/>
          <a:p>
            <a:pPr eaLnBrk="1" hangingPunct="1"/>
            <a:r>
              <a:rPr lang="en-GB" altLang="en-US" smtClean="0"/>
              <a:t>Reading lines from file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1244600" y="2547938"/>
            <a:ext cx="7083425" cy="2014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dirty="0">
                <a:ea typeface="굴림" panose="020B0600000101010101" pitchFamily="34" charset="-127"/>
              </a:rPr>
              <a:t>String </a:t>
            </a:r>
            <a:r>
              <a:rPr lang="en-US" altLang="ko-KR" dirty="0" err="1">
                <a:ea typeface="굴림" panose="020B0600000101010101" pitchFamily="34" charset="-127"/>
              </a:rPr>
              <a:t>fileName</a:t>
            </a:r>
            <a:r>
              <a:rPr lang="en-US" altLang="ko-KR" dirty="0">
                <a:ea typeface="굴림" panose="020B0600000101010101" pitchFamily="34" charset="-127"/>
              </a:rPr>
              <a:t> = …;</a:t>
            </a:r>
          </a:p>
          <a:p>
            <a:pPr eaLnBrk="1" hangingPunct="1">
              <a:defRPr/>
            </a:pPr>
            <a:r>
              <a:rPr lang="en-US" altLang="ko-KR" dirty="0" err="1">
                <a:ea typeface="굴림" panose="020B0600000101010101" pitchFamily="34" charset="-127"/>
              </a:rPr>
              <a:t>BufferedReader</a:t>
            </a:r>
            <a:r>
              <a:rPr lang="en-US" altLang="ko-KR" dirty="0">
                <a:ea typeface="굴림" panose="020B0600000101010101" pitchFamily="34" charset="-127"/>
              </a:rPr>
              <a:t> reader = </a:t>
            </a:r>
            <a:r>
              <a:rPr lang="en-US" altLang="ko-KR" b="1" dirty="0">
                <a:solidFill>
                  <a:srgbClr val="0070C0"/>
                </a:solidFill>
                <a:ea typeface="굴림" panose="020B0600000101010101" pitchFamily="34" charset="-127"/>
              </a:rPr>
              <a:t>new</a:t>
            </a:r>
            <a:r>
              <a:rPr lang="en-US" altLang="ko-KR" dirty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solidFill>
                  <a:srgbClr val="0070C0"/>
                </a:solidFill>
                <a:ea typeface="굴림" panose="020B0600000101010101" pitchFamily="34" charset="-127"/>
              </a:rPr>
              <a:t>BufferedReader</a:t>
            </a:r>
            <a:r>
              <a:rPr lang="en-US" altLang="ko-KR" dirty="0">
                <a:solidFill>
                  <a:srgbClr val="0070C0"/>
                </a:solidFill>
                <a:ea typeface="굴림" panose="020B0600000101010101" pitchFamily="34" charset="-127"/>
              </a:rPr>
              <a:t>(</a:t>
            </a:r>
          </a:p>
          <a:p>
            <a:pPr eaLnBrk="1" hangingPunct="1">
              <a:defRPr/>
            </a:pPr>
            <a:r>
              <a:rPr lang="en-US" altLang="ko-KR" dirty="0">
                <a:solidFill>
                  <a:srgbClr val="0070C0"/>
                </a:solidFill>
                <a:ea typeface="굴림" panose="020B0600000101010101" pitchFamily="34" charset="-127"/>
              </a:rPr>
              <a:t>    </a:t>
            </a:r>
            <a:r>
              <a:rPr lang="en-US" altLang="ko-KR" b="1" dirty="0">
                <a:solidFill>
                  <a:srgbClr val="0070C0"/>
                </a:solidFill>
                <a:ea typeface="굴림" panose="020B0600000101010101" pitchFamily="34" charset="-127"/>
              </a:rPr>
              <a:t>new</a:t>
            </a:r>
            <a:r>
              <a:rPr lang="en-US" altLang="ko-KR" dirty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solidFill>
                  <a:srgbClr val="0070C0"/>
                </a:solidFill>
                <a:ea typeface="굴림" panose="020B0600000101010101" pitchFamily="34" charset="-127"/>
              </a:rPr>
              <a:t>InputStreamReader</a:t>
            </a:r>
            <a:r>
              <a:rPr lang="en-US" altLang="ko-KR" dirty="0">
                <a:solidFill>
                  <a:srgbClr val="0070C0"/>
                </a:solidFill>
                <a:ea typeface="굴림" panose="020B0600000101010101" pitchFamily="34" charset="-127"/>
              </a:rPr>
              <a:t>(</a:t>
            </a:r>
            <a:r>
              <a:rPr lang="en-US" altLang="ko-KR" b="1" dirty="0">
                <a:solidFill>
                  <a:srgbClr val="0070C0"/>
                </a:solidFill>
                <a:ea typeface="굴림" panose="020B0600000101010101" pitchFamily="34" charset="-127"/>
              </a:rPr>
              <a:t>new</a:t>
            </a:r>
            <a:r>
              <a:rPr lang="en-US" altLang="ko-KR" dirty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solidFill>
                  <a:srgbClr val="0070C0"/>
                </a:solidFill>
                <a:ea typeface="굴림" panose="020B0600000101010101" pitchFamily="34" charset="-127"/>
              </a:rPr>
              <a:t>FileInputStream</a:t>
            </a:r>
            <a:r>
              <a:rPr lang="en-US" altLang="ko-KR" dirty="0">
                <a:solidFill>
                  <a:srgbClr val="0070C0"/>
                </a:solidFill>
                <a:ea typeface="굴림" panose="020B0600000101010101" pitchFamily="34" charset="-127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ea typeface="굴림" panose="020B0600000101010101" pitchFamily="34" charset="-127"/>
              </a:rPr>
              <a:t>fileName</a:t>
            </a:r>
            <a:r>
              <a:rPr lang="en-US" altLang="ko-KR" dirty="0">
                <a:solidFill>
                  <a:srgbClr val="0070C0"/>
                </a:solidFill>
                <a:ea typeface="굴림" panose="020B0600000101010101" pitchFamily="34" charset="-127"/>
              </a:rPr>
              <a:t>)))</a:t>
            </a:r>
            <a:r>
              <a:rPr lang="en-US" altLang="ko-KR" dirty="0">
                <a:ea typeface="굴림" panose="020B0600000101010101" pitchFamily="34" charset="-127"/>
              </a:rPr>
              <a:t>;</a:t>
            </a:r>
          </a:p>
          <a:p>
            <a:pPr eaLnBrk="1" hangingPunct="1">
              <a:defRPr/>
            </a:pPr>
            <a:r>
              <a:rPr lang="en-US" altLang="ko-KR" dirty="0">
                <a:ea typeface="굴림" panose="020B0600000101010101" pitchFamily="34" charset="-127"/>
              </a:rPr>
              <a:t>String line;</a:t>
            </a:r>
          </a:p>
          <a:p>
            <a:pPr eaLnBrk="1" hangingPunct="1">
              <a:defRPr/>
            </a:pPr>
            <a:r>
              <a:rPr lang="en-US" altLang="ko-KR" b="1" dirty="0">
                <a:ea typeface="굴림" panose="020B0600000101010101" pitchFamily="34" charset="-127"/>
              </a:rPr>
              <a:t>while</a:t>
            </a:r>
            <a:r>
              <a:rPr lang="en-US" altLang="ko-KR" dirty="0">
                <a:ea typeface="굴림" panose="020B0600000101010101" pitchFamily="34" charset="-127"/>
              </a:rPr>
              <a:t> ((line = </a:t>
            </a:r>
            <a:r>
              <a:rPr lang="en-US" altLang="ko-KR" dirty="0" err="1">
                <a:ea typeface="굴림" panose="020B0600000101010101" pitchFamily="34" charset="-127"/>
              </a:rPr>
              <a:t>reader</a:t>
            </a:r>
            <a:r>
              <a:rPr lang="en-US" altLang="ko-KR" dirty="0" err="1">
                <a:solidFill>
                  <a:srgbClr val="0070C0"/>
                </a:solidFill>
                <a:ea typeface="굴림" panose="020B0600000101010101" pitchFamily="34" charset="-127"/>
              </a:rPr>
              <a:t>.readLine</a:t>
            </a:r>
            <a:r>
              <a:rPr lang="en-US" altLang="ko-KR" dirty="0">
                <a:solidFill>
                  <a:srgbClr val="0070C0"/>
                </a:solidFill>
                <a:ea typeface="굴림" panose="020B0600000101010101" pitchFamily="34" charset="-127"/>
              </a:rPr>
              <a:t>()) </a:t>
            </a:r>
            <a:r>
              <a:rPr lang="en-US" altLang="ko-KR" dirty="0">
                <a:ea typeface="굴림" panose="020B0600000101010101" pitchFamily="34" charset="-127"/>
              </a:rPr>
              <a:t>!= null) {</a:t>
            </a:r>
          </a:p>
          <a:p>
            <a:pPr eaLnBrk="1" hangingPunct="1">
              <a:defRPr/>
            </a:pPr>
            <a:r>
              <a:rPr lang="en-US" altLang="ko-KR" dirty="0">
                <a:ea typeface="굴림" panose="020B0600000101010101" pitchFamily="34" charset="-127"/>
              </a:rPr>
              <a:t>    // do something with line …</a:t>
            </a:r>
          </a:p>
          <a:p>
            <a:pPr eaLnBrk="1" hangingPunct="1">
              <a:defRPr/>
            </a:pPr>
            <a:r>
              <a:rPr lang="en-US" altLang="ko-KR" dirty="0">
                <a:ea typeface="굴림" panose="020B0600000101010101" pitchFamily="34" charset="-127"/>
              </a:rPr>
              <a:t>}</a:t>
            </a:r>
            <a:endParaRPr lang="en-GB" altLang="en-US" dirty="0"/>
          </a:p>
        </p:txBody>
      </p:sp>
      <p:pic>
        <p:nvPicPr>
          <p:cNvPr id="5530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5" y="4749800"/>
            <a:ext cx="4070350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4754563"/>
            <a:ext cx="3408362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4" name="Rectangle 6"/>
          <p:cNvSpPr>
            <a:spLocks noChangeArrowheads="1"/>
          </p:cNvSpPr>
          <p:nvPr/>
        </p:nvSpPr>
        <p:spPr bwMode="auto">
          <a:xfrm>
            <a:off x="7434263" y="5335588"/>
            <a:ext cx="1042987" cy="182562"/>
          </a:xfrm>
          <a:prstGeom prst="rect">
            <a:avLst/>
          </a:prstGeom>
          <a:solidFill>
            <a:srgbClr val="00B0F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5305" name="Rectangle 10"/>
          <p:cNvSpPr>
            <a:spLocks noChangeArrowheads="1"/>
          </p:cNvSpPr>
          <p:nvPr/>
        </p:nvSpPr>
        <p:spPr bwMode="auto">
          <a:xfrm>
            <a:off x="1084263" y="5395913"/>
            <a:ext cx="936625" cy="196850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5306" name="Rectangle 11"/>
          <p:cNvSpPr>
            <a:spLocks noChangeArrowheads="1"/>
          </p:cNvSpPr>
          <p:nvPr/>
        </p:nvSpPr>
        <p:spPr bwMode="auto">
          <a:xfrm>
            <a:off x="6019800" y="5332413"/>
            <a:ext cx="1219200" cy="176212"/>
          </a:xfrm>
          <a:prstGeom prst="rect">
            <a:avLst/>
          </a:prstGeom>
          <a:solidFill>
            <a:srgbClr val="00B0F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5307" name="Rectangle 12"/>
          <p:cNvSpPr>
            <a:spLocks noChangeArrowheads="1"/>
          </p:cNvSpPr>
          <p:nvPr/>
        </p:nvSpPr>
        <p:spPr bwMode="auto">
          <a:xfrm>
            <a:off x="4584700" y="5322888"/>
            <a:ext cx="1020763" cy="190500"/>
          </a:xfrm>
          <a:prstGeom prst="rect">
            <a:avLst/>
          </a:prstGeom>
          <a:solidFill>
            <a:srgbClr val="00B0F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8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01961"/>
          </a:xfrm>
        </p:spPr>
        <p:txBody>
          <a:bodyPr>
            <a:normAutofit lnSpcReduction="10000"/>
          </a:bodyPr>
          <a:lstStyle/>
          <a:p>
            <a:r>
              <a:rPr lang="en-GB" altLang="en-US" dirty="0"/>
              <a:t>To add additional responsibility or capability to an object dynamically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eco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90325" y="2830404"/>
            <a:ext cx="4236599" cy="349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7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Collection Interface</a:t>
            </a:r>
          </a:p>
        </p:txBody>
      </p:sp>
      <p:sp>
        <p:nvSpPr>
          <p:cNvPr id="8196" name="Rectangle 51"/>
          <p:cNvSpPr>
            <a:spLocks noChangeArrowheads="1"/>
          </p:cNvSpPr>
          <p:nvPr/>
        </p:nvSpPr>
        <p:spPr bwMode="auto">
          <a:xfrm>
            <a:off x="2065338" y="1733550"/>
            <a:ext cx="5449887" cy="430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Method           Description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add(o)             Add a new element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addAll</a:t>
            </a:r>
            <a:r>
              <a:rPr lang="en-GB" altLang="en-US" sz="1800" dirty="0"/>
              <a:t>(c)         Add all elements of 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remove(o)       Remove an element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removeAll</a:t>
            </a:r>
            <a:r>
              <a:rPr lang="en-GB" altLang="en-US" sz="1800" dirty="0"/>
              <a:t>(c)   Remove all elements found in 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retainAll</a:t>
            </a:r>
            <a:r>
              <a:rPr lang="en-GB" altLang="en-US" sz="1800" dirty="0"/>
              <a:t>(c)      Retain only elements found in 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clear()             Remove all elements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contains(o)     Membership testing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containsAll</a:t>
            </a:r>
            <a:r>
              <a:rPr lang="en-GB" altLang="en-US" sz="1800" dirty="0"/>
              <a:t>(c) </a:t>
            </a:r>
            <a:r>
              <a:rPr lang="en-GB" altLang="en-US" sz="800" dirty="0"/>
              <a:t> </a:t>
            </a:r>
            <a:r>
              <a:rPr lang="en-GB" altLang="en-US" sz="1800" dirty="0"/>
              <a:t>Membership testing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isEmpty</a:t>
            </a:r>
            <a:r>
              <a:rPr lang="en-GB" altLang="en-US" sz="1800" dirty="0"/>
              <a:t>()        Whether it is empty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size()              The number of </a:t>
            </a:r>
            <a:r>
              <a:rPr lang="en-GB" altLang="en-US" sz="1800" dirty="0" smtClean="0"/>
              <a:t>contained elements </a:t>
            </a:r>
            <a:endParaRPr lang="en-GB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iterator()         Return an iterator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>
                <a:solidFill>
                  <a:srgbClr val="0070C0"/>
                </a:solidFill>
              </a:rPr>
              <a:t>forEach</a:t>
            </a:r>
            <a:r>
              <a:rPr lang="en-GB" altLang="en-US" sz="1800" dirty="0">
                <a:solidFill>
                  <a:srgbClr val="0070C0"/>
                </a:solidFill>
              </a:rPr>
              <a:t>(a)</a:t>
            </a:r>
            <a:r>
              <a:rPr lang="en-GB" altLang="en-US" sz="1800" dirty="0"/>
              <a:t>      Perform an action on each (Java 8)</a:t>
            </a:r>
          </a:p>
        </p:txBody>
      </p:sp>
      <p:sp>
        <p:nvSpPr>
          <p:cNvPr id="8197" name="Line 52"/>
          <p:cNvSpPr>
            <a:spLocks noChangeShapeType="1"/>
          </p:cNvSpPr>
          <p:nvPr/>
        </p:nvSpPr>
        <p:spPr bwMode="auto">
          <a:xfrm>
            <a:off x="2106613" y="1685925"/>
            <a:ext cx="49434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Line 53"/>
          <p:cNvSpPr>
            <a:spLocks noChangeShapeType="1"/>
          </p:cNvSpPr>
          <p:nvPr/>
        </p:nvSpPr>
        <p:spPr bwMode="auto">
          <a:xfrm>
            <a:off x="2106613" y="2117725"/>
            <a:ext cx="49434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Line 54"/>
          <p:cNvSpPr>
            <a:spLocks noChangeShapeType="1"/>
          </p:cNvSpPr>
          <p:nvPr/>
        </p:nvSpPr>
        <p:spPr bwMode="auto">
          <a:xfrm>
            <a:off x="2106613" y="6040438"/>
            <a:ext cx="49434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7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Set Interface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811338" y="1733550"/>
            <a:ext cx="567055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Method     Description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add(o)       Add an element if not already present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addAll(c)   Add each elements of c if not present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/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1852613" y="2854325"/>
            <a:ext cx="54768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>
            <a:off x="1827213" y="2117725"/>
            <a:ext cx="54768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Line 8"/>
          <p:cNvSpPr>
            <a:spLocks noChangeShapeType="1"/>
          </p:cNvSpPr>
          <p:nvPr/>
        </p:nvSpPr>
        <p:spPr bwMode="auto">
          <a:xfrm>
            <a:off x="1839913" y="1698625"/>
            <a:ext cx="54768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0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Exercise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654175"/>
            <a:ext cx="7929562" cy="712788"/>
          </a:xfrm>
        </p:spPr>
        <p:txBody>
          <a:bodyPr/>
          <a:lstStyle/>
          <a:p>
            <a:pPr eaLnBrk="1" hangingPunct="1"/>
            <a:r>
              <a:rPr lang="en-GB" altLang="en-US" smtClean="0"/>
              <a:t>Define a set-intersection method.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1084263" y="2308225"/>
            <a:ext cx="662781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800" b="1" dirty="0">
                <a:ea typeface="굴림" panose="020B0600000101010101" pitchFamily="34" charset="-127"/>
              </a:rPr>
              <a:t>public</a:t>
            </a:r>
            <a:r>
              <a:rPr lang="en-GB" altLang="ko-KR" sz="1800" dirty="0">
                <a:ea typeface="굴림" panose="020B0600000101010101" pitchFamily="34" charset="-127"/>
              </a:rPr>
              <a:t> </a:t>
            </a:r>
            <a:r>
              <a:rPr lang="en-GB" altLang="ko-KR" sz="1800" b="1" dirty="0">
                <a:ea typeface="굴림" panose="020B0600000101010101" pitchFamily="34" charset="-127"/>
              </a:rPr>
              <a:t>static</a:t>
            </a:r>
            <a:r>
              <a:rPr lang="en-GB" altLang="ko-KR" sz="1800" dirty="0">
                <a:ea typeface="굴림" panose="020B0600000101010101" pitchFamily="34" charset="-127"/>
              </a:rPr>
              <a:t> </a:t>
            </a:r>
            <a:r>
              <a:rPr lang="en-GB" altLang="ko-KR" sz="1800" dirty="0" smtClean="0">
                <a:ea typeface="굴림" panose="020B0600000101010101" pitchFamily="34" charset="-127"/>
              </a:rPr>
              <a:t>&lt;E&gt; Set&lt;E&gt; union(Set&lt;E&gt; </a:t>
            </a:r>
            <a:r>
              <a:rPr lang="en-GB" altLang="ko-KR" sz="1800" dirty="0">
                <a:ea typeface="굴림" panose="020B0600000101010101" pitchFamily="34" charset="-127"/>
              </a:rPr>
              <a:t>x, </a:t>
            </a:r>
            <a:r>
              <a:rPr lang="en-GB" altLang="ko-KR" sz="1800" dirty="0" smtClean="0">
                <a:ea typeface="굴림" panose="020B0600000101010101" pitchFamily="34" charset="-127"/>
              </a:rPr>
              <a:t>Set&lt;E&gt; </a:t>
            </a:r>
            <a:r>
              <a:rPr lang="en-GB" altLang="ko-KR" sz="1800" dirty="0">
                <a:ea typeface="굴림" panose="020B0600000101010101" pitchFamily="34" charset="-127"/>
              </a:rPr>
              <a:t>y)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800" dirty="0">
                <a:ea typeface="굴림" panose="020B0600000101010101" pitchFamily="34" charset="-127"/>
              </a:rPr>
              <a:t>    </a:t>
            </a:r>
            <a:r>
              <a:rPr lang="en-GB" altLang="ko-KR" sz="1800" dirty="0" smtClean="0">
                <a:ea typeface="굴림" panose="020B0600000101010101" pitchFamily="34" charset="-127"/>
              </a:rPr>
              <a:t>Set&lt;E&gt; r </a:t>
            </a:r>
            <a:r>
              <a:rPr lang="en-GB" altLang="ko-KR" sz="1800" dirty="0">
                <a:ea typeface="굴림" panose="020B0600000101010101" pitchFamily="34" charset="-127"/>
              </a:rPr>
              <a:t>= </a:t>
            </a:r>
            <a:r>
              <a:rPr lang="en-GB" altLang="ko-KR" sz="1800" b="1" dirty="0">
                <a:ea typeface="굴림" panose="020B0600000101010101" pitchFamily="34" charset="-127"/>
              </a:rPr>
              <a:t>new</a:t>
            </a:r>
            <a:r>
              <a:rPr lang="en-GB" altLang="ko-KR" sz="1800" dirty="0">
                <a:ea typeface="굴림" panose="020B0600000101010101" pitchFamily="34" charset="-127"/>
              </a:rPr>
              <a:t> </a:t>
            </a:r>
            <a:r>
              <a:rPr lang="en-GB" altLang="ko-KR" sz="1800" dirty="0" err="1" smtClean="0">
                <a:ea typeface="굴림" panose="020B0600000101010101" pitchFamily="34" charset="-127"/>
              </a:rPr>
              <a:t>HashSet</a:t>
            </a:r>
            <a:r>
              <a:rPr lang="en-GB" altLang="ko-KR" sz="1800" dirty="0" smtClean="0">
                <a:ea typeface="굴림" panose="020B0600000101010101" pitchFamily="34" charset="-127"/>
              </a:rPr>
              <a:t>&lt;&gt;(); </a:t>
            </a:r>
            <a:r>
              <a:rPr lang="en-GB" altLang="ko-KR" sz="1800" dirty="0">
                <a:ea typeface="굴림" panose="020B0600000101010101" pitchFamily="34" charset="-127"/>
              </a:rPr>
              <a:t>// </a:t>
            </a:r>
            <a:r>
              <a:rPr lang="en-GB" altLang="ko-KR" sz="1800" dirty="0" smtClean="0">
                <a:ea typeface="굴림" panose="020B0600000101010101" pitchFamily="34" charset="-127"/>
              </a:rPr>
              <a:t>to be </a:t>
            </a:r>
            <a:r>
              <a:rPr lang="en-GB" altLang="ko-KR" sz="1800" dirty="0">
                <a:ea typeface="굴림" panose="020B0600000101010101" pitchFamily="34" charset="-127"/>
              </a:rPr>
              <a:t>discussed later.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800" dirty="0">
                <a:ea typeface="굴림" panose="020B0600000101010101" pitchFamily="34" charset="-127"/>
              </a:rPr>
              <a:t>    </a:t>
            </a:r>
            <a:r>
              <a:rPr lang="en-GB" altLang="ko-KR" sz="1800" dirty="0" err="1" smtClean="0">
                <a:ea typeface="굴림" panose="020B0600000101010101" pitchFamily="34" charset="-127"/>
              </a:rPr>
              <a:t>r.addAll</a:t>
            </a:r>
            <a:r>
              <a:rPr lang="en-GB" altLang="ko-KR" sz="1800" dirty="0" smtClean="0">
                <a:ea typeface="굴림" panose="020B0600000101010101" pitchFamily="34" charset="-127"/>
              </a:rPr>
              <a:t>(x</a:t>
            </a:r>
            <a:r>
              <a:rPr lang="en-GB" altLang="ko-KR" sz="1800" dirty="0">
                <a:ea typeface="굴림" panose="020B0600000101010101" pitchFamily="34" charset="-127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800" dirty="0">
                <a:ea typeface="굴림" panose="020B0600000101010101" pitchFamily="34" charset="-127"/>
              </a:rPr>
              <a:t>    </a:t>
            </a:r>
            <a:r>
              <a:rPr lang="en-GB" altLang="ko-KR" sz="1800" dirty="0" err="1" smtClean="0">
                <a:ea typeface="굴림" panose="020B0600000101010101" pitchFamily="34" charset="-127"/>
              </a:rPr>
              <a:t>r.addAll</a:t>
            </a:r>
            <a:r>
              <a:rPr lang="en-GB" altLang="ko-KR" sz="1800" dirty="0" smtClean="0">
                <a:ea typeface="굴림" panose="020B0600000101010101" pitchFamily="34" charset="-127"/>
              </a:rPr>
              <a:t>(y</a:t>
            </a:r>
            <a:r>
              <a:rPr lang="en-GB" altLang="ko-KR" sz="1800" dirty="0">
                <a:ea typeface="굴림" panose="020B0600000101010101" pitchFamily="34" charset="-127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800" dirty="0">
                <a:ea typeface="굴림" panose="020B0600000101010101" pitchFamily="34" charset="-127"/>
              </a:rPr>
              <a:t>    </a:t>
            </a:r>
            <a:r>
              <a:rPr lang="en-GB" altLang="ko-KR" sz="1800" b="1" dirty="0">
                <a:ea typeface="굴림" panose="020B0600000101010101" pitchFamily="34" charset="-127"/>
              </a:rPr>
              <a:t>return</a:t>
            </a:r>
            <a:r>
              <a:rPr lang="en-GB" altLang="ko-KR" sz="1800" dirty="0">
                <a:ea typeface="굴림" panose="020B0600000101010101" pitchFamily="34" charset="-127"/>
              </a:rPr>
              <a:t> </a:t>
            </a:r>
            <a:r>
              <a:rPr lang="en-GB" altLang="ko-KR" sz="1800" dirty="0" smtClean="0">
                <a:ea typeface="굴림" panose="020B0600000101010101" pitchFamily="34" charset="-127"/>
              </a:rPr>
              <a:t>r;</a:t>
            </a:r>
            <a:endParaRPr lang="en-GB" altLang="ko-KR" sz="1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800" dirty="0">
                <a:ea typeface="굴림" panose="020B0600000101010101" pitchFamily="34" charset="-127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800" b="1" dirty="0">
                <a:ea typeface="굴림" panose="020B0600000101010101" pitchFamily="34" charset="-127"/>
              </a:rPr>
              <a:t>public</a:t>
            </a:r>
            <a:r>
              <a:rPr lang="en-GB" altLang="ko-KR" sz="1800" dirty="0">
                <a:ea typeface="굴림" panose="020B0600000101010101" pitchFamily="34" charset="-127"/>
              </a:rPr>
              <a:t> </a:t>
            </a:r>
            <a:r>
              <a:rPr lang="en-GB" altLang="ko-KR" sz="1800" b="1" dirty="0">
                <a:ea typeface="굴림" panose="020B0600000101010101" pitchFamily="34" charset="-127"/>
              </a:rPr>
              <a:t>static</a:t>
            </a:r>
            <a:r>
              <a:rPr lang="en-GB" altLang="ko-KR" sz="1800" dirty="0">
                <a:ea typeface="굴림" panose="020B0600000101010101" pitchFamily="34" charset="-127"/>
              </a:rPr>
              <a:t> </a:t>
            </a:r>
            <a:r>
              <a:rPr lang="en-GB" altLang="ko-KR" sz="1800" dirty="0" smtClean="0">
                <a:ea typeface="굴림" panose="020B0600000101010101" pitchFamily="34" charset="-127"/>
              </a:rPr>
              <a:t>&lt;E&gt; Set intersection(Set&lt;E&gt; </a:t>
            </a:r>
            <a:r>
              <a:rPr lang="en-GB" altLang="ko-KR" sz="1800" dirty="0">
                <a:ea typeface="굴림" panose="020B0600000101010101" pitchFamily="34" charset="-127"/>
              </a:rPr>
              <a:t>x, </a:t>
            </a:r>
            <a:r>
              <a:rPr lang="en-GB" altLang="ko-KR" sz="1800" dirty="0" smtClean="0">
                <a:ea typeface="굴림" panose="020B0600000101010101" pitchFamily="34" charset="-127"/>
              </a:rPr>
              <a:t>Set&lt;E&gt; </a:t>
            </a:r>
            <a:r>
              <a:rPr lang="en-GB" altLang="ko-KR" sz="1800" dirty="0">
                <a:ea typeface="굴림" panose="020B0600000101010101" pitchFamily="34" charset="-127"/>
              </a:rPr>
              <a:t>y)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800" dirty="0">
                <a:ea typeface="굴림" panose="020B0600000101010101" pitchFamily="34" charset="-127"/>
              </a:rPr>
              <a:t>    // WRITE YOUR CODE </a:t>
            </a:r>
            <a:r>
              <a:rPr lang="en-GB" altLang="ko-KR" sz="1800" dirty="0" smtClean="0">
                <a:ea typeface="굴림" panose="020B0600000101010101" pitchFamily="34" charset="-127"/>
              </a:rPr>
              <a:t>HERE!</a:t>
            </a:r>
            <a:endParaRPr lang="en-GB" altLang="ko-KR" sz="1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ko-KR" sz="1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ko-KR" sz="1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ko-KR" sz="1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ko-KR" sz="1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ko-KR" sz="1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ko-KR" sz="1800" dirty="0">
                <a:ea typeface="굴림" panose="020B0600000101010101" pitchFamily="34" charset="-127"/>
              </a:rPr>
              <a:t>}</a:t>
            </a:r>
            <a:endParaRPr lang="en-US" altLang="ko-KR" sz="1800" dirty="0">
              <a:ea typeface="굴림" panose="020B0600000101010101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List Interface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443038" y="1733550"/>
            <a:ext cx="6864350" cy="430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Method          Description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solidFill>
                  <a:srgbClr val="0070C0"/>
                </a:solidFill>
              </a:rPr>
              <a:t>add(</a:t>
            </a:r>
            <a:r>
              <a:rPr lang="en-GB" altLang="en-US" sz="1800" dirty="0" err="1">
                <a:solidFill>
                  <a:srgbClr val="0070C0"/>
                </a:solidFill>
              </a:rPr>
              <a:t>i</a:t>
            </a:r>
            <a:r>
              <a:rPr lang="en-GB" altLang="en-US" sz="1800" dirty="0">
                <a:solidFill>
                  <a:srgbClr val="0070C0"/>
                </a:solidFill>
              </a:rPr>
              <a:t>, o) </a:t>
            </a:r>
            <a:r>
              <a:rPr lang="en-GB" altLang="en-US" sz="1800" dirty="0"/>
              <a:t>        Insert o at the </a:t>
            </a:r>
            <a:r>
              <a:rPr lang="en-GB" altLang="en-US" sz="1800" dirty="0" err="1"/>
              <a:t>i-th</a:t>
            </a:r>
            <a:r>
              <a:rPr lang="en-GB" altLang="en-US" sz="1800" dirty="0"/>
              <a:t> position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add(o)            Append o at the 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addAll</a:t>
            </a:r>
            <a:r>
              <a:rPr lang="en-GB" altLang="en-US" sz="1800" dirty="0"/>
              <a:t>(</a:t>
            </a:r>
            <a:r>
              <a:rPr lang="en-GB" altLang="en-US" sz="1800" dirty="0" err="1">
                <a:solidFill>
                  <a:srgbClr val="0070C0"/>
                </a:solidFill>
              </a:rPr>
              <a:t>i</a:t>
            </a:r>
            <a:r>
              <a:rPr lang="en-GB" altLang="en-US" sz="1800" dirty="0"/>
              <a:t>, c)     </a:t>
            </a:r>
            <a:r>
              <a:rPr lang="en-GB" altLang="en-US" sz="800" dirty="0"/>
              <a:t> </a:t>
            </a:r>
            <a:r>
              <a:rPr lang="en-GB" altLang="en-US" sz="1800" dirty="0"/>
              <a:t>Insert all elements of c starting at the </a:t>
            </a:r>
            <a:r>
              <a:rPr lang="en-GB" altLang="en-US" sz="1800" dirty="0" err="1"/>
              <a:t>i-th</a:t>
            </a:r>
            <a:r>
              <a:rPr lang="en-GB" altLang="en-US" sz="1800" dirty="0"/>
              <a:t> position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addAll</a:t>
            </a:r>
            <a:r>
              <a:rPr lang="en-GB" altLang="en-US" sz="1800" dirty="0"/>
              <a:t>(c)        </a:t>
            </a:r>
            <a:r>
              <a:rPr lang="en-GB" altLang="en-US" sz="800" dirty="0"/>
              <a:t> </a:t>
            </a:r>
            <a:r>
              <a:rPr lang="en-GB" altLang="en-US" sz="1800" dirty="0"/>
              <a:t>Append all elements of c at the 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solidFill>
                  <a:srgbClr val="0070C0"/>
                </a:solidFill>
              </a:rPr>
              <a:t>remove(</a:t>
            </a:r>
            <a:r>
              <a:rPr lang="en-GB" altLang="en-US" sz="1800" dirty="0" err="1">
                <a:solidFill>
                  <a:srgbClr val="0070C0"/>
                </a:solidFill>
              </a:rPr>
              <a:t>i</a:t>
            </a:r>
            <a:r>
              <a:rPr lang="en-GB" altLang="en-US" sz="1800" dirty="0">
                <a:solidFill>
                  <a:srgbClr val="0070C0"/>
                </a:solidFill>
              </a:rPr>
              <a:t>)</a:t>
            </a:r>
            <a:r>
              <a:rPr lang="en-GB" altLang="en-US" sz="1800" dirty="0"/>
              <a:t>        Remove </a:t>
            </a:r>
            <a:r>
              <a:rPr lang="en-GB" altLang="en-US" sz="1800" dirty="0" err="1"/>
              <a:t>i-th</a:t>
            </a:r>
            <a:r>
              <a:rPr lang="en-GB" altLang="en-US" sz="1800" dirty="0"/>
              <a:t> element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remove(o)       Remove the first occurrence of o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set(</a:t>
            </a:r>
            <a:r>
              <a:rPr lang="en-GB" altLang="en-US" sz="1800" dirty="0" err="1">
                <a:solidFill>
                  <a:srgbClr val="0070C0"/>
                </a:solidFill>
              </a:rPr>
              <a:t>i</a:t>
            </a:r>
            <a:r>
              <a:rPr lang="en-GB" altLang="en-US" sz="1800" dirty="0"/>
              <a:t>, o)           Replace </a:t>
            </a:r>
            <a:r>
              <a:rPr lang="en-GB" altLang="en-US" sz="1800" dirty="0" err="1"/>
              <a:t>i-th</a:t>
            </a:r>
            <a:r>
              <a:rPr lang="en-GB" altLang="en-US" sz="1800" dirty="0"/>
              <a:t> element with 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solidFill>
                  <a:srgbClr val="0070C0"/>
                </a:solidFill>
              </a:rPr>
              <a:t>get(</a:t>
            </a:r>
            <a:r>
              <a:rPr lang="en-GB" altLang="en-US" sz="1800" dirty="0" err="1">
                <a:solidFill>
                  <a:srgbClr val="0070C0"/>
                </a:solidFill>
              </a:rPr>
              <a:t>i</a:t>
            </a:r>
            <a:r>
              <a:rPr lang="en-GB" altLang="en-US" sz="1800" dirty="0">
                <a:solidFill>
                  <a:srgbClr val="0070C0"/>
                </a:solidFill>
              </a:rPr>
              <a:t>)</a:t>
            </a:r>
            <a:r>
              <a:rPr lang="en-GB" altLang="en-US" sz="1800" dirty="0"/>
              <a:t>               Return </a:t>
            </a:r>
            <a:r>
              <a:rPr lang="en-GB" altLang="en-US" sz="1800" dirty="0" err="1"/>
              <a:t>i-th</a:t>
            </a:r>
            <a:r>
              <a:rPr lang="en-GB" altLang="en-US" sz="1800" dirty="0"/>
              <a:t> element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indexOf</a:t>
            </a:r>
            <a:r>
              <a:rPr lang="en-GB" altLang="en-US" sz="1800" dirty="0"/>
              <a:t>(o)       Return the index of the first occurrence of 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lastIndexOf</a:t>
            </a:r>
            <a:r>
              <a:rPr lang="en-GB" altLang="en-US" sz="1800" dirty="0"/>
              <a:t>(o) Return the index of the last occurrence of 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>
                <a:solidFill>
                  <a:srgbClr val="0070C0"/>
                </a:solidFill>
              </a:rPr>
              <a:t>listIterator</a:t>
            </a:r>
            <a:r>
              <a:rPr lang="en-GB" altLang="en-US" sz="1800" dirty="0">
                <a:solidFill>
                  <a:srgbClr val="0070C0"/>
                </a:solidFill>
              </a:rPr>
              <a:t>()</a:t>
            </a:r>
            <a:r>
              <a:rPr lang="en-GB" altLang="en-US" sz="1800" dirty="0"/>
              <a:t>     </a:t>
            </a:r>
            <a:r>
              <a:rPr lang="en-GB" altLang="en-US" sz="800" dirty="0"/>
              <a:t> </a:t>
            </a:r>
            <a:r>
              <a:rPr lang="en-GB" altLang="en-US" sz="1800" dirty="0"/>
              <a:t>Return a list iterator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listIterator</a:t>
            </a:r>
            <a:r>
              <a:rPr lang="en-GB" altLang="en-US" sz="1800" dirty="0"/>
              <a:t>(</a:t>
            </a:r>
            <a:r>
              <a:rPr lang="en-GB" altLang="en-US" sz="1800" dirty="0" err="1">
                <a:solidFill>
                  <a:srgbClr val="0070C0"/>
                </a:solidFill>
              </a:rPr>
              <a:t>i</a:t>
            </a:r>
            <a:r>
              <a:rPr lang="en-GB" altLang="en-US" sz="1800" dirty="0"/>
              <a:t>)   </a:t>
            </a:r>
            <a:r>
              <a:rPr lang="en-GB" altLang="en-US" sz="800" dirty="0"/>
              <a:t> </a:t>
            </a:r>
            <a:r>
              <a:rPr lang="en-GB" altLang="en-US" sz="1800" dirty="0"/>
              <a:t> Return a list iterator for the </a:t>
            </a:r>
            <a:r>
              <a:rPr lang="en-GB" altLang="en-US" sz="1800" dirty="0" err="1"/>
              <a:t>sublist</a:t>
            </a:r>
            <a:r>
              <a:rPr lang="en-GB" altLang="en-US" sz="1800" dirty="0"/>
              <a:t> starting from </a:t>
            </a:r>
            <a:r>
              <a:rPr lang="en-GB" altLang="en-US" sz="1800" dirty="0" err="1"/>
              <a:t>i</a:t>
            </a:r>
            <a:endParaRPr lang="en-GB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 err="1"/>
              <a:t>subList</a:t>
            </a:r>
            <a:r>
              <a:rPr lang="en-GB" altLang="en-US" sz="1800" dirty="0"/>
              <a:t>(</a:t>
            </a:r>
            <a:r>
              <a:rPr lang="en-GB" altLang="en-US" sz="1800" dirty="0" err="1">
                <a:solidFill>
                  <a:srgbClr val="0070C0"/>
                </a:solidFill>
              </a:rPr>
              <a:t>i</a:t>
            </a:r>
            <a:r>
              <a:rPr lang="en-GB" altLang="en-US" sz="1800" dirty="0"/>
              <a:t>, </a:t>
            </a:r>
            <a:r>
              <a:rPr lang="en-GB" altLang="en-US" sz="1800" dirty="0">
                <a:solidFill>
                  <a:srgbClr val="0070C0"/>
                </a:solidFill>
              </a:rPr>
              <a:t>j</a:t>
            </a:r>
            <a:r>
              <a:rPr lang="en-GB" altLang="en-US" sz="1800" dirty="0"/>
              <a:t>)      </a:t>
            </a:r>
            <a:r>
              <a:rPr lang="en-GB" altLang="en-US" sz="1800" dirty="0" err="1"/>
              <a:t>Retrun</a:t>
            </a:r>
            <a:r>
              <a:rPr lang="en-GB" altLang="en-US" sz="1800" dirty="0"/>
              <a:t> a </a:t>
            </a:r>
            <a:r>
              <a:rPr lang="en-GB" altLang="en-US" sz="1800" dirty="0" err="1"/>
              <a:t>sublist</a:t>
            </a:r>
            <a:r>
              <a:rPr lang="en-GB" altLang="en-US" sz="1800" dirty="0"/>
              <a:t> between index </a:t>
            </a:r>
            <a:r>
              <a:rPr lang="en-GB" altLang="en-US" sz="1800" dirty="0" err="1"/>
              <a:t>i</a:t>
            </a:r>
            <a:r>
              <a:rPr lang="en-GB" altLang="en-US" sz="1800" dirty="0"/>
              <a:t> and j</a:t>
            </a:r>
          </a:p>
        </p:txBody>
      </p:sp>
      <p:sp>
        <p:nvSpPr>
          <p:cNvPr id="11269" name="Line 6"/>
          <p:cNvSpPr>
            <a:spLocks noChangeShapeType="1"/>
          </p:cNvSpPr>
          <p:nvPr/>
        </p:nvSpPr>
        <p:spPr bwMode="auto">
          <a:xfrm>
            <a:off x="1484313" y="6080125"/>
            <a:ext cx="6530975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Line 7"/>
          <p:cNvSpPr>
            <a:spLocks noChangeShapeType="1"/>
          </p:cNvSpPr>
          <p:nvPr/>
        </p:nvSpPr>
        <p:spPr bwMode="auto">
          <a:xfrm>
            <a:off x="1471613" y="2143125"/>
            <a:ext cx="6530975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>
            <a:off x="1484313" y="1685925"/>
            <a:ext cx="6530975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0517" y="1835348"/>
            <a:ext cx="1012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overloaded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5" name="Curved Connector 4"/>
          <p:cNvCxnSpPr>
            <a:stCxn id="3" idx="2"/>
          </p:cNvCxnSpPr>
          <p:nvPr/>
        </p:nvCxnSpPr>
        <p:spPr>
          <a:xfrm rot="16200000" flipH="1">
            <a:off x="1117579" y="1962324"/>
            <a:ext cx="144661" cy="5062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31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Map Interface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1443038" y="1855788"/>
            <a:ext cx="536575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dirty="0"/>
              <a:t>Method               Description</a:t>
            </a:r>
          </a:p>
          <a:p>
            <a:pPr eaLnBrk="1" hangingPunct="1">
              <a:defRPr/>
            </a:pPr>
            <a:endParaRPr lang="en-GB" altLang="en-US" sz="800" dirty="0"/>
          </a:p>
          <a:p>
            <a:pPr eaLnBrk="1" hangingPunct="1">
              <a:defRPr/>
            </a:pPr>
            <a:r>
              <a:rPr lang="en-GB" altLang="en-US" dirty="0">
                <a:solidFill>
                  <a:srgbClr val="0070C0"/>
                </a:solidFill>
              </a:rPr>
              <a:t>put(</a:t>
            </a:r>
            <a:r>
              <a:rPr lang="en-GB" altLang="en-US" dirty="0" err="1">
                <a:solidFill>
                  <a:srgbClr val="0070C0"/>
                </a:solidFill>
              </a:rPr>
              <a:t>k,v</a:t>
            </a:r>
            <a:r>
              <a:rPr lang="en-GB" altLang="en-US" dirty="0">
                <a:solidFill>
                  <a:srgbClr val="0070C0"/>
                </a:solidFill>
              </a:rPr>
              <a:t>)</a:t>
            </a:r>
            <a:r>
              <a:rPr lang="en-GB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altLang="en-US" dirty="0"/>
              <a:t>         Associate v with k </a:t>
            </a:r>
          </a:p>
          <a:p>
            <a:pPr eaLnBrk="1" hangingPunct="1">
              <a:defRPr/>
            </a:pPr>
            <a:endParaRPr lang="en-GB" altLang="en-US" sz="800" dirty="0"/>
          </a:p>
          <a:p>
            <a:pPr eaLnBrk="1" hangingPunct="1">
              <a:defRPr/>
            </a:pPr>
            <a:r>
              <a:rPr lang="en-GB" altLang="en-US" dirty="0"/>
              <a:t>remove(k)           Remove the mapping for k </a:t>
            </a:r>
          </a:p>
          <a:p>
            <a:pPr eaLnBrk="1" hangingPunct="1">
              <a:defRPr/>
            </a:pPr>
            <a:r>
              <a:rPr lang="en-GB" altLang="en-US" dirty="0"/>
              <a:t>clear()                 Remove all mappings </a:t>
            </a:r>
          </a:p>
          <a:p>
            <a:pPr eaLnBrk="1" hangingPunct="1">
              <a:defRPr/>
            </a:pPr>
            <a:endParaRPr lang="en-GB" altLang="en-US" sz="800" dirty="0"/>
          </a:p>
          <a:p>
            <a:pPr eaLnBrk="1" hangingPunct="1">
              <a:defRPr/>
            </a:pPr>
            <a:r>
              <a:rPr lang="en-GB" altLang="en-US" dirty="0">
                <a:solidFill>
                  <a:srgbClr val="0070C0"/>
                </a:solidFill>
              </a:rPr>
              <a:t>get(k)</a:t>
            </a:r>
            <a:r>
              <a:rPr lang="en-GB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        </a:t>
            </a:r>
            <a:r>
              <a:rPr lang="en-GB" altLang="en-US" dirty="0"/>
              <a:t>The value associated with k </a:t>
            </a:r>
          </a:p>
          <a:p>
            <a:pPr eaLnBrk="1" hangingPunct="1">
              <a:defRPr/>
            </a:pPr>
            <a:endParaRPr lang="en-GB" altLang="en-US" sz="800" dirty="0"/>
          </a:p>
          <a:p>
            <a:pPr eaLnBrk="1" hangingPunct="1">
              <a:defRPr/>
            </a:pPr>
            <a:r>
              <a:rPr lang="en-GB" altLang="en-US" dirty="0" err="1">
                <a:solidFill>
                  <a:srgbClr val="0070C0"/>
                </a:solidFill>
              </a:rPr>
              <a:t>containsKey</a:t>
            </a:r>
            <a:r>
              <a:rPr lang="en-GB" altLang="en-US" dirty="0">
                <a:solidFill>
                  <a:srgbClr val="0070C0"/>
                </a:solidFill>
              </a:rPr>
              <a:t>(k)</a:t>
            </a:r>
            <a:r>
              <a:rPr lang="en-GB" altLang="en-US" dirty="0"/>
              <a:t>    Whether contains a mapping for k </a:t>
            </a:r>
          </a:p>
          <a:p>
            <a:pPr eaLnBrk="1" hangingPunct="1">
              <a:defRPr/>
            </a:pPr>
            <a:r>
              <a:rPr lang="en-GB" altLang="en-US" dirty="0" err="1"/>
              <a:t>containsValue</a:t>
            </a:r>
            <a:r>
              <a:rPr lang="en-GB" altLang="en-US" dirty="0"/>
              <a:t>(v) Whether contains a mapping to v</a:t>
            </a:r>
          </a:p>
          <a:p>
            <a:pPr eaLnBrk="1" hangingPunct="1">
              <a:defRPr/>
            </a:pPr>
            <a:endParaRPr lang="en-GB" altLang="en-US" sz="800" dirty="0"/>
          </a:p>
          <a:p>
            <a:pPr eaLnBrk="1" hangingPunct="1">
              <a:defRPr/>
            </a:pPr>
            <a:r>
              <a:rPr lang="en-GB" altLang="en-US" dirty="0"/>
              <a:t>size()                   The number of pairs </a:t>
            </a:r>
          </a:p>
          <a:p>
            <a:pPr eaLnBrk="1" hangingPunct="1">
              <a:defRPr/>
            </a:pPr>
            <a:r>
              <a:rPr lang="en-GB" altLang="en-US" dirty="0" err="1"/>
              <a:t>isEmpty</a:t>
            </a:r>
            <a:r>
              <a:rPr lang="en-GB" altLang="en-US" dirty="0"/>
              <a:t>()             Whether it is empty</a:t>
            </a:r>
          </a:p>
          <a:p>
            <a:pPr eaLnBrk="1" hangingPunct="1">
              <a:defRPr/>
            </a:pPr>
            <a:endParaRPr lang="en-GB" altLang="en-US" sz="800" dirty="0"/>
          </a:p>
          <a:p>
            <a:pPr eaLnBrk="1" hangingPunct="1">
              <a:defRPr/>
            </a:pPr>
            <a:r>
              <a:rPr lang="en-GB" altLang="en-US" dirty="0"/>
              <a:t>….</a:t>
            </a:r>
          </a:p>
        </p:txBody>
      </p:sp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1484313" y="2239963"/>
            <a:ext cx="52863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1484313" y="5511800"/>
            <a:ext cx="52863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>
            <a:off x="1484313" y="1833563"/>
            <a:ext cx="52863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1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4200</TotalTime>
  <Words>2615</Words>
  <Application>Microsoft Office PowerPoint</Application>
  <PresentationFormat>On-screen Show (4:3)</PresentationFormat>
  <Paragraphs>598</Paragraphs>
  <Slides>46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맑은 고딕</vt:lpstr>
      <vt:lpstr>Arial</vt:lpstr>
      <vt:lpstr>Calibri</vt:lpstr>
      <vt:lpstr>굴림</vt:lpstr>
      <vt:lpstr>SimHei</vt:lpstr>
      <vt:lpstr>Times New Roman</vt:lpstr>
      <vt:lpstr>Wingdings</vt:lpstr>
      <vt:lpstr>Office Theme</vt:lpstr>
      <vt:lpstr>Collections And Input/Output</vt:lpstr>
      <vt:lpstr>Outline</vt:lpstr>
      <vt:lpstr>Collections in Java</vt:lpstr>
      <vt:lpstr>Collection &amp; Map </vt:lpstr>
      <vt:lpstr>Collection Interface</vt:lpstr>
      <vt:lpstr>Set Interface</vt:lpstr>
      <vt:lpstr>Exercise</vt:lpstr>
      <vt:lpstr>List Interface</vt:lpstr>
      <vt:lpstr>Map Interface</vt:lpstr>
      <vt:lpstr>Map Interface (Cont.)</vt:lpstr>
      <vt:lpstr>Outline</vt:lpstr>
      <vt:lpstr>Implementation of Collections</vt:lpstr>
      <vt:lpstr>Implementation (Cont.)</vt:lpstr>
      <vt:lpstr>Implementation (Cont.)</vt:lpstr>
      <vt:lpstr>Example</vt:lpstr>
      <vt:lpstr>Exercise</vt:lpstr>
      <vt:lpstr>Iterators of Collections</vt:lpstr>
      <vt:lpstr>Iterable (since Java 5)</vt:lpstr>
      <vt:lpstr>Outline</vt:lpstr>
      <vt:lpstr>Group Work: Set Implementation</vt:lpstr>
      <vt:lpstr>Ordering and Sorting</vt:lpstr>
      <vt:lpstr>Comparable Interface</vt:lpstr>
      <vt:lpstr>Exercise</vt:lpstr>
      <vt:lpstr>Comparator Interface</vt:lpstr>
      <vt:lpstr>Exercise</vt:lpstr>
      <vt:lpstr>Sorted Collections</vt:lpstr>
      <vt:lpstr>Collection &amp; Map </vt:lpstr>
      <vt:lpstr>SortedSet Interface</vt:lpstr>
      <vt:lpstr>Exercise</vt:lpstr>
      <vt:lpstr>SortedMap Interface</vt:lpstr>
      <vt:lpstr>Outline</vt:lpstr>
      <vt:lpstr>Streams (Since Java 8)</vt:lpstr>
      <vt:lpstr>Internal vs. External Iteration</vt:lpstr>
      <vt:lpstr>Features of Stream API</vt:lpstr>
      <vt:lpstr>Using Streams</vt:lpstr>
      <vt:lpstr>Example</vt:lpstr>
      <vt:lpstr>Stream Operations</vt:lpstr>
      <vt:lpstr>Exercise</vt:lpstr>
      <vt:lpstr>Answer</vt:lpstr>
      <vt:lpstr>Outline</vt:lpstr>
      <vt:lpstr>Input/Output Stream</vt:lpstr>
      <vt:lpstr>Design of I/O Classes</vt:lpstr>
      <vt:lpstr>Byte Streams</vt:lpstr>
      <vt:lpstr>Character Streams</vt:lpstr>
      <vt:lpstr>Example</vt:lpstr>
      <vt:lpstr>Decorator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 And Input/Output</dc:title>
  <cp:lastModifiedBy>Padilla, Edgar</cp:lastModifiedBy>
  <cp:revision>37</cp:revision>
  <cp:lastPrinted>2017-08-22T19:09:26Z</cp:lastPrinted>
  <dcterms:created xsi:type="dcterms:W3CDTF">2017-08-17T17:10:58Z</dcterms:created>
  <dcterms:modified xsi:type="dcterms:W3CDTF">2018-07-26T23:43:23Z</dcterms:modified>
</cp:coreProperties>
</file>