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7" r:id="rId3"/>
    <p:sldId id="259" r:id="rId4"/>
    <p:sldId id="258" r:id="rId5"/>
    <p:sldId id="289" r:id="rId6"/>
    <p:sldId id="262" r:id="rId7"/>
    <p:sldId id="290"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8" r:id="rId25"/>
    <p:sldId id="279" r:id="rId26"/>
    <p:sldId id="280" r:id="rId27"/>
    <p:sldId id="281" r:id="rId28"/>
    <p:sldId id="282" r:id="rId29"/>
    <p:sldId id="283" r:id="rId30"/>
    <p:sldId id="284" r:id="rId31"/>
    <p:sldId id="285"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Code Smells</a:t>
            </a:r>
            <a:r>
              <a:rPr lang="en-US" dirty="0" smtClean="0"/>
              <a:t>	</a:t>
            </a:r>
          </a:p>
        </p:txBody>
      </p:sp>
      <p:sp>
        <p:nvSpPr>
          <p:cNvPr id="2051" name="Rectangle 3"/>
          <p:cNvSpPr>
            <a:spLocks noGrp="1" noChangeArrowheads="1"/>
          </p:cNvSpPr>
          <p:nvPr>
            <p:ph type="subTitle" idx="1"/>
          </p:nvPr>
        </p:nvSpPr>
        <p:spPr/>
        <p:txBody>
          <a:bodyPr/>
          <a:lstStyle/>
          <a:p>
            <a:pPr eaLnBrk="1" hangingPunct="1"/>
            <a:r>
              <a:rPr lang="en-US" smtClean="0"/>
              <a:t>CS 3331</a:t>
            </a:r>
          </a:p>
        </p:txBody>
      </p:sp>
    </p:spTree>
    <p:extLst>
      <p:ext uri="{BB962C8B-B14F-4D97-AF65-F5344CB8AC3E}">
        <p14:creationId xmlns:p14="http://schemas.microsoft.com/office/powerpoint/2010/main" val="2974068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Duplicate </a:t>
            </a:r>
            <a:r>
              <a:rPr lang="en-US" dirty="0" smtClean="0"/>
              <a:t>Code</a:t>
            </a:r>
            <a:endParaRPr lang="en-US" dirty="0"/>
          </a:p>
        </p:txBody>
      </p:sp>
      <p:sp>
        <p:nvSpPr>
          <p:cNvPr id="3" name="Content Placeholder 2"/>
          <p:cNvSpPr>
            <a:spLocks noGrp="1"/>
          </p:cNvSpPr>
          <p:nvPr>
            <p:ph idx="1"/>
          </p:nvPr>
        </p:nvSpPr>
        <p:spPr/>
        <p:txBody>
          <a:bodyPr/>
          <a:lstStyle/>
          <a:p>
            <a:r>
              <a:rPr lang="en-US" dirty="0" smtClean="0"/>
              <a:t>Same code in more than one place</a:t>
            </a:r>
          </a:p>
          <a:p>
            <a:pPr lvl="1"/>
            <a:r>
              <a:rPr lang="en-US" dirty="0" smtClean="0"/>
              <a:t>Two(or more) methods in same class</a:t>
            </a:r>
          </a:p>
          <a:p>
            <a:pPr lvl="1"/>
            <a:r>
              <a:rPr lang="en-US" dirty="0" smtClean="0"/>
              <a:t>Same code in sibling classes</a:t>
            </a:r>
          </a:p>
          <a:p>
            <a:pPr lvl="1"/>
            <a:r>
              <a:rPr lang="en-US" dirty="0" smtClean="0"/>
              <a:t>Duplicate code in unrelated classes</a:t>
            </a:r>
          </a:p>
          <a:p>
            <a:pPr lvl="1"/>
            <a:endParaRPr lang="en-US" dirty="0"/>
          </a:p>
          <a:p>
            <a:pPr lvl="1"/>
            <a:r>
              <a:rPr lang="en-US" dirty="0" smtClean="0"/>
              <a:t>This is very common</a:t>
            </a:r>
          </a:p>
          <a:p>
            <a:pPr lvl="2"/>
            <a:r>
              <a:rPr lang="en-US" dirty="0" smtClean="0"/>
              <a:t>Copy paste.</a:t>
            </a:r>
          </a:p>
          <a:p>
            <a:pPr lvl="1"/>
            <a:r>
              <a:rPr lang="en-US" dirty="0" smtClean="0"/>
              <a:t>Why is this bad?</a:t>
            </a:r>
          </a:p>
          <a:p>
            <a:pPr marL="457200" lvl="1" indent="0">
              <a:buNone/>
            </a:pPr>
            <a:endParaRPr lang="en-US" dirty="0"/>
          </a:p>
        </p:txBody>
      </p:sp>
    </p:spTree>
    <p:extLst>
      <p:ext uri="{BB962C8B-B14F-4D97-AF65-F5344CB8AC3E}">
        <p14:creationId xmlns:p14="http://schemas.microsoft.com/office/powerpoint/2010/main" val="134356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Long </a:t>
            </a:r>
            <a:r>
              <a:rPr lang="en-US" dirty="0" smtClean="0"/>
              <a:t>Method</a:t>
            </a:r>
            <a:endParaRPr lang="en-US" dirty="0"/>
          </a:p>
        </p:txBody>
      </p:sp>
      <p:sp>
        <p:nvSpPr>
          <p:cNvPr id="3" name="Content Placeholder 2"/>
          <p:cNvSpPr>
            <a:spLocks noGrp="1"/>
          </p:cNvSpPr>
          <p:nvPr>
            <p:ph idx="1"/>
          </p:nvPr>
        </p:nvSpPr>
        <p:spPr/>
        <p:txBody>
          <a:bodyPr/>
          <a:lstStyle/>
          <a:p>
            <a:r>
              <a:rPr lang="en-US" dirty="0" smtClean="0"/>
              <a:t>We don’t know how long is long but we know if it is too long</a:t>
            </a:r>
          </a:p>
          <a:p>
            <a:r>
              <a:rPr lang="en-US" dirty="0" smtClean="0"/>
              <a:t>Recall that if it’s too long it might be doing too much, so break it up into cohesive units</a:t>
            </a:r>
          </a:p>
          <a:p>
            <a:r>
              <a:rPr lang="en-US" dirty="0" smtClean="0"/>
              <a:t>Another heuristic is a long parameter list, complicated conditionals, big loops</a:t>
            </a:r>
          </a:p>
          <a:p>
            <a:r>
              <a:rPr lang="en-US" dirty="0" smtClean="0"/>
              <a:t>How long is too long?</a:t>
            </a:r>
          </a:p>
        </p:txBody>
      </p:sp>
    </p:spTree>
    <p:extLst>
      <p:ext uri="{BB962C8B-B14F-4D97-AF65-F5344CB8AC3E}">
        <p14:creationId xmlns:p14="http://schemas.microsoft.com/office/powerpoint/2010/main" val="33500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Large </a:t>
            </a:r>
            <a:r>
              <a:rPr lang="en-US" dirty="0" smtClean="0"/>
              <a:t>Class</a:t>
            </a:r>
            <a:endParaRPr lang="en-US" dirty="0"/>
          </a:p>
        </p:txBody>
      </p:sp>
      <p:sp>
        <p:nvSpPr>
          <p:cNvPr id="3" name="Content Placeholder 2"/>
          <p:cNvSpPr>
            <a:spLocks noGrp="1"/>
          </p:cNvSpPr>
          <p:nvPr>
            <p:ph idx="1"/>
          </p:nvPr>
        </p:nvSpPr>
        <p:spPr/>
        <p:txBody>
          <a:bodyPr/>
          <a:lstStyle/>
          <a:p>
            <a:r>
              <a:rPr lang="en-US" dirty="0" smtClean="0"/>
              <a:t>Class is too large, some signs:</a:t>
            </a:r>
          </a:p>
          <a:p>
            <a:pPr lvl="1"/>
            <a:r>
              <a:rPr lang="en-US" dirty="0" smtClean="0"/>
              <a:t>i.e. doing too much, not cohesive</a:t>
            </a:r>
            <a:endParaRPr lang="en-US" dirty="0"/>
          </a:p>
          <a:p>
            <a:pPr lvl="1"/>
            <a:r>
              <a:rPr lang="en-US" dirty="0" smtClean="0"/>
              <a:t>Poorly structured, too much redundancy</a:t>
            </a:r>
          </a:p>
          <a:p>
            <a:pPr lvl="1"/>
            <a:r>
              <a:rPr lang="en-US" dirty="0" smtClean="0"/>
              <a:t>A lot of variables</a:t>
            </a:r>
          </a:p>
          <a:p>
            <a:pPr lvl="1"/>
            <a:r>
              <a:rPr lang="en-US" dirty="0" smtClean="0"/>
              <a:t>A lot of methods</a:t>
            </a:r>
          </a:p>
          <a:p>
            <a:r>
              <a:rPr lang="en-US" dirty="0" smtClean="0"/>
              <a:t>It’s all in the name(s)</a:t>
            </a:r>
          </a:p>
          <a:p>
            <a:pPr lvl="1"/>
            <a:endParaRPr lang="en-US" dirty="0" smtClean="0"/>
          </a:p>
        </p:txBody>
      </p:sp>
    </p:spTree>
    <p:extLst>
      <p:ext uri="{BB962C8B-B14F-4D97-AF65-F5344CB8AC3E}">
        <p14:creationId xmlns:p14="http://schemas.microsoft.com/office/powerpoint/2010/main" val="94776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Long Parameter </a:t>
            </a:r>
            <a:r>
              <a:rPr lang="en-US" dirty="0" smtClean="0"/>
              <a:t>List</a:t>
            </a:r>
            <a:endParaRPr lang="en-US" dirty="0"/>
          </a:p>
        </p:txBody>
      </p:sp>
      <p:sp>
        <p:nvSpPr>
          <p:cNvPr id="3" name="Content Placeholder 2"/>
          <p:cNvSpPr>
            <a:spLocks noGrp="1"/>
          </p:cNvSpPr>
          <p:nvPr>
            <p:ph idx="1"/>
          </p:nvPr>
        </p:nvSpPr>
        <p:spPr/>
        <p:txBody>
          <a:bodyPr/>
          <a:lstStyle/>
          <a:p>
            <a:r>
              <a:rPr lang="en-US" dirty="0" smtClean="0"/>
              <a:t>Self explanatory, and what constitutes long is vaguely defined</a:t>
            </a:r>
          </a:p>
          <a:p>
            <a:pPr lvl="1"/>
            <a:r>
              <a:rPr lang="en-US" dirty="0" smtClean="0"/>
              <a:t>Is 5 too many?</a:t>
            </a:r>
          </a:p>
          <a:p>
            <a:pPr lvl="1"/>
            <a:r>
              <a:rPr lang="en-US" dirty="0" smtClean="0"/>
              <a:t>7?</a:t>
            </a:r>
          </a:p>
          <a:p>
            <a:pPr lvl="1"/>
            <a:r>
              <a:rPr lang="en-US" dirty="0" smtClean="0"/>
              <a:t>10?</a:t>
            </a:r>
          </a:p>
          <a:p>
            <a:r>
              <a:rPr lang="en-US" dirty="0" smtClean="0"/>
              <a:t>It might be reflecting that these parameters should be an object</a:t>
            </a:r>
          </a:p>
        </p:txBody>
      </p:sp>
    </p:spTree>
    <p:extLst>
      <p:ext uri="{BB962C8B-B14F-4D97-AF65-F5344CB8AC3E}">
        <p14:creationId xmlns:p14="http://schemas.microsoft.com/office/powerpoint/2010/main" val="398343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Divergent </a:t>
            </a:r>
            <a:r>
              <a:rPr lang="en-US" dirty="0" smtClean="0"/>
              <a:t>Change</a:t>
            </a:r>
            <a:endParaRPr lang="en-US" dirty="0"/>
          </a:p>
        </p:txBody>
      </p:sp>
      <p:sp>
        <p:nvSpPr>
          <p:cNvPr id="3" name="Content Placeholder 2"/>
          <p:cNvSpPr>
            <a:spLocks noGrp="1"/>
          </p:cNvSpPr>
          <p:nvPr>
            <p:ph idx="1"/>
          </p:nvPr>
        </p:nvSpPr>
        <p:spPr/>
        <p:txBody>
          <a:bodyPr>
            <a:normAutofit/>
          </a:bodyPr>
          <a:lstStyle/>
          <a:p>
            <a:r>
              <a:rPr lang="en-US" dirty="0" smtClean="0"/>
              <a:t>A class that is continuously changing over it’s lifetime</a:t>
            </a:r>
          </a:p>
          <a:p>
            <a:r>
              <a:rPr lang="en-US" dirty="0" smtClean="0"/>
              <a:t>Many changes occur to a single class</a:t>
            </a:r>
          </a:p>
          <a:p>
            <a:r>
              <a:rPr lang="en-US" dirty="0" smtClean="0"/>
              <a:t>Due to poor program structure.</a:t>
            </a:r>
          </a:p>
          <a:p>
            <a:r>
              <a:rPr lang="en-US" dirty="0" smtClean="0"/>
              <a:t>Why is this bad?</a:t>
            </a:r>
          </a:p>
        </p:txBody>
      </p:sp>
    </p:spTree>
    <p:extLst>
      <p:ext uri="{BB962C8B-B14F-4D97-AF65-F5344CB8AC3E}">
        <p14:creationId xmlns:p14="http://schemas.microsoft.com/office/powerpoint/2010/main" val="109908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Shotgun </a:t>
            </a:r>
            <a:r>
              <a:rPr lang="en-US" dirty="0" smtClean="0"/>
              <a:t>Surgery</a:t>
            </a:r>
            <a:endParaRPr lang="en-US" dirty="0"/>
          </a:p>
        </p:txBody>
      </p:sp>
      <p:sp>
        <p:nvSpPr>
          <p:cNvPr id="3" name="Content Placeholder 2"/>
          <p:cNvSpPr>
            <a:spLocks noGrp="1"/>
          </p:cNvSpPr>
          <p:nvPr>
            <p:ph idx="1"/>
          </p:nvPr>
        </p:nvSpPr>
        <p:spPr/>
        <p:txBody>
          <a:bodyPr>
            <a:normAutofit fontScale="92500"/>
          </a:bodyPr>
          <a:lstStyle/>
          <a:p>
            <a:r>
              <a:rPr lang="en-US" dirty="0" smtClean="0"/>
              <a:t>Opposite of Divergent Change but similar</a:t>
            </a:r>
          </a:p>
          <a:p>
            <a:endParaRPr lang="en-US" dirty="0"/>
          </a:p>
          <a:p>
            <a:r>
              <a:rPr lang="en-US" dirty="0" smtClean="0"/>
              <a:t>A change that alters many classes in a minor way</a:t>
            </a:r>
          </a:p>
          <a:p>
            <a:endParaRPr lang="en-US" dirty="0"/>
          </a:p>
          <a:p>
            <a:r>
              <a:rPr lang="en-US" dirty="0" smtClean="0"/>
              <a:t>i.e. switching from win32 to win64</a:t>
            </a:r>
          </a:p>
          <a:p>
            <a:endParaRPr lang="en-US" dirty="0"/>
          </a:p>
          <a:p>
            <a:r>
              <a:rPr lang="en-US" dirty="0" smtClean="0"/>
              <a:t>Changes should be one to one with classes:</a:t>
            </a:r>
          </a:p>
          <a:p>
            <a:pPr lvl="1"/>
            <a:r>
              <a:rPr lang="en-US" dirty="0" smtClean="0"/>
              <a:t>One class that handles a change</a:t>
            </a:r>
            <a:endParaRPr lang="en-US" dirty="0"/>
          </a:p>
        </p:txBody>
      </p:sp>
    </p:spTree>
    <p:extLst>
      <p:ext uri="{BB962C8B-B14F-4D97-AF65-F5344CB8AC3E}">
        <p14:creationId xmlns:p14="http://schemas.microsoft.com/office/powerpoint/2010/main" val="262594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 </a:t>
            </a:r>
            <a:r>
              <a:rPr lang="en-US" dirty="0" smtClean="0"/>
              <a:t>Envy</a:t>
            </a:r>
            <a:endParaRPr lang="en-US" dirty="0"/>
          </a:p>
        </p:txBody>
      </p:sp>
      <p:sp>
        <p:nvSpPr>
          <p:cNvPr id="3" name="Content Placeholder 2"/>
          <p:cNvSpPr>
            <a:spLocks noGrp="1"/>
          </p:cNvSpPr>
          <p:nvPr>
            <p:ph idx="1"/>
          </p:nvPr>
        </p:nvSpPr>
        <p:spPr/>
        <p:txBody>
          <a:bodyPr/>
          <a:lstStyle/>
          <a:p>
            <a:r>
              <a:rPr lang="en-US" dirty="0" smtClean="0"/>
              <a:t>When a class constantly uses methods in other classes to serve it’s purpose</a:t>
            </a:r>
          </a:p>
          <a:p>
            <a:r>
              <a:rPr lang="en-US" dirty="0" smtClean="0"/>
              <a:t>i.e. a method that uses other classes data by accessing its getters to calculate some value</a:t>
            </a:r>
            <a:endParaRPr lang="en-US" dirty="0"/>
          </a:p>
        </p:txBody>
      </p:sp>
    </p:spTree>
    <p:extLst>
      <p:ext uri="{BB962C8B-B14F-4D97-AF65-F5344CB8AC3E}">
        <p14:creationId xmlns:p14="http://schemas.microsoft.com/office/powerpoint/2010/main" val="3542169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Clumps</a:t>
            </a:r>
            <a:endParaRPr lang="en-US" dirty="0"/>
          </a:p>
        </p:txBody>
      </p:sp>
      <p:sp>
        <p:nvSpPr>
          <p:cNvPr id="3" name="Content Placeholder 2"/>
          <p:cNvSpPr>
            <a:spLocks noGrp="1"/>
          </p:cNvSpPr>
          <p:nvPr>
            <p:ph idx="1"/>
          </p:nvPr>
        </p:nvSpPr>
        <p:spPr/>
        <p:txBody>
          <a:bodyPr/>
          <a:lstStyle/>
          <a:p>
            <a:r>
              <a:rPr lang="en-US" dirty="0" smtClean="0"/>
              <a:t>Data items that are generally together</a:t>
            </a:r>
          </a:p>
          <a:p>
            <a:pPr lvl="1"/>
            <a:r>
              <a:rPr lang="en-US" dirty="0" smtClean="0"/>
              <a:t>Fields in classes</a:t>
            </a:r>
          </a:p>
          <a:p>
            <a:pPr lvl="1"/>
            <a:r>
              <a:rPr lang="en-US" dirty="0" smtClean="0"/>
              <a:t>Parameters in methods</a:t>
            </a:r>
          </a:p>
          <a:p>
            <a:r>
              <a:rPr lang="en-US" dirty="0" smtClean="0"/>
              <a:t>Example: (first name, last name, dob)</a:t>
            </a:r>
          </a:p>
          <a:p>
            <a:r>
              <a:rPr lang="en-US" dirty="0" smtClean="0"/>
              <a:t>You always use them together.</a:t>
            </a:r>
          </a:p>
          <a:p>
            <a:endParaRPr lang="en-US" dirty="0" smtClean="0"/>
          </a:p>
        </p:txBody>
      </p:sp>
    </p:spTree>
    <p:extLst>
      <p:ext uri="{BB962C8B-B14F-4D97-AF65-F5344CB8AC3E}">
        <p14:creationId xmlns:p14="http://schemas.microsoft.com/office/powerpoint/2010/main" val="1766858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a:t>
            </a:r>
            <a:r>
              <a:rPr lang="en-US" dirty="0" smtClean="0"/>
              <a:t>Obsession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Using string instead of simple classes such as SSN, zip code or telephone number.</a:t>
            </a:r>
          </a:p>
          <a:p>
            <a:r>
              <a:rPr lang="en-US" dirty="0" smtClean="0"/>
              <a:t>Basically using a primitive type instead of a small class</a:t>
            </a:r>
          </a:p>
          <a:p>
            <a:r>
              <a:rPr lang="en-US" dirty="0" smtClean="0"/>
              <a:t>BUT this is BAD?</a:t>
            </a:r>
          </a:p>
          <a:p>
            <a:r>
              <a:rPr lang="en-US" dirty="0" smtClean="0"/>
              <a:t>It’s a different thing to pass a complex class and only use two fields; vs,</a:t>
            </a:r>
          </a:p>
          <a:p>
            <a:r>
              <a:rPr lang="en-US" dirty="0" smtClean="0"/>
              <a:t>You need to format a string everywhere in the system to make a telephone number follow a format.</a:t>
            </a:r>
          </a:p>
          <a:p>
            <a:endParaRPr lang="en-US" dirty="0"/>
          </a:p>
        </p:txBody>
      </p:sp>
    </p:spTree>
    <p:extLst>
      <p:ext uri="{BB962C8B-B14F-4D97-AF65-F5344CB8AC3E}">
        <p14:creationId xmlns:p14="http://schemas.microsoft.com/office/powerpoint/2010/main" val="379869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 </a:t>
            </a:r>
            <a:r>
              <a:rPr lang="en-US" dirty="0" smtClean="0"/>
              <a:t>Statements</a:t>
            </a:r>
            <a:endParaRPr lang="en-US" dirty="0"/>
          </a:p>
        </p:txBody>
      </p:sp>
      <p:sp>
        <p:nvSpPr>
          <p:cNvPr id="3" name="Content Placeholder 2"/>
          <p:cNvSpPr>
            <a:spLocks noGrp="1"/>
          </p:cNvSpPr>
          <p:nvPr>
            <p:ph idx="1"/>
          </p:nvPr>
        </p:nvSpPr>
        <p:spPr/>
        <p:txBody>
          <a:bodyPr/>
          <a:lstStyle/>
          <a:p>
            <a:r>
              <a:rPr lang="en-US" dirty="0" smtClean="0"/>
              <a:t>Often you find the same exact switch statement scattered throughout a system</a:t>
            </a:r>
          </a:p>
          <a:p>
            <a:endParaRPr lang="en-US" dirty="0"/>
          </a:p>
          <a:p>
            <a:r>
              <a:rPr lang="en-US" dirty="0" smtClean="0"/>
              <a:t>The issue is that if you need to add a new switch case, you have to find all these switch statements and modify them</a:t>
            </a:r>
          </a:p>
          <a:p>
            <a:endParaRPr lang="en-US" dirty="0"/>
          </a:p>
        </p:txBody>
      </p:sp>
    </p:spTree>
    <p:extLst>
      <p:ext uri="{BB962C8B-B14F-4D97-AF65-F5344CB8AC3E}">
        <p14:creationId xmlns:p14="http://schemas.microsoft.com/office/powerpoint/2010/main" val="354132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Motivation: Design </a:t>
            </a:r>
            <a:r>
              <a:rPr lang="en-US" dirty="0" smtClean="0"/>
              <a:t>Patterns</a:t>
            </a:r>
            <a:endParaRPr lang="en-US" dirty="0"/>
          </a:p>
        </p:txBody>
      </p:sp>
      <p:sp>
        <p:nvSpPr>
          <p:cNvPr id="3" name="Content Placeholder 2"/>
          <p:cNvSpPr>
            <a:spLocks noGrp="1"/>
          </p:cNvSpPr>
          <p:nvPr>
            <p:ph idx="1"/>
          </p:nvPr>
        </p:nvSpPr>
        <p:spPr/>
        <p:txBody>
          <a:bodyPr>
            <a:normAutofit/>
          </a:bodyPr>
          <a:lstStyle/>
          <a:p>
            <a:r>
              <a:rPr lang="en-US" dirty="0" smtClean="0"/>
              <a:t>Provide us a proven solution for a recurring problem</a:t>
            </a:r>
          </a:p>
          <a:p>
            <a:pPr lvl="1"/>
            <a:r>
              <a:rPr lang="en-US" dirty="0" smtClean="0"/>
              <a:t>This happens before construction</a:t>
            </a:r>
          </a:p>
          <a:p>
            <a:r>
              <a:rPr lang="en-US" dirty="0" smtClean="0"/>
              <a:t>But, this is not real life</a:t>
            </a:r>
          </a:p>
          <a:p>
            <a:pPr lvl="1"/>
            <a:r>
              <a:rPr lang="en-US" dirty="0" smtClean="0"/>
              <a:t>Systems that are being used are being changed</a:t>
            </a:r>
          </a:p>
          <a:p>
            <a:pPr lvl="1"/>
            <a:r>
              <a:rPr lang="en-US" dirty="0" smtClean="0"/>
              <a:t>The majority of development is about maintaining a system.</a:t>
            </a:r>
          </a:p>
        </p:txBody>
      </p:sp>
    </p:spTree>
    <p:extLst>
      <p:ext uri="{BB962C8B-B14F-4D97-AF65-F5344CB8AC3E}">
        <p14:creationId xmlns:p14="http://schemas.microsoft.com/office/powerpoint/2010/main" val="83667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 Inheritance </a:t>
            </a:r>
            <a:r>
              <a:rPr lang="en-US" dirty="0" smtClean="0"/>
              <a:t>Hierarchies</a:t>
            </a:r>
            <a:endParaRPr lang="en-US" dirty="0"/>
          </a:p>
        </p:txBody>
      </p:sp>
      <p:sp>
        <p:nvSpPr>
          <p:cNvPr id="3" name="Content Placeholder 2"/>
          <p:cNvSpPr>
            <a:spLocks noGrp="1"/>
          </p:cNvSpPr>
          <p:nvPr>
            <p:ph idx="1"/>
          </p:nvPr>
        </p:nvSpPr>
        <p:spPr/>
        <p:txBody>
          <a:bodyPr/>
          <a:lstStyle/>
          <a:p>
            <a:r>
              <a:rPr lang="en-US" dirty="0" smtClean="0"/>
              <a:t>This is a duplication at the hierarchy level.</a:t>
            </a:r>
          </a:p>
          <a:p>
            <a:r>
              <a:rPr lang="en-US" dirty="0" smtClean="0"/>
              <a:t>Where you find yourself adding a new subclass and having to duplicate the same addition on another hierarch.</a:t>
            </a:r>
          </a:p>
          <a:p>
            <a:r>
              <a:rPr lang="en-US" dirty="0" smtClean="0"/>
              <a:t>As hierarchy grows, new classes makes changes more complicated</a:t>
            </a:r>
          </a:p>
        </p:txBody>
      </p:sp>
    </p:spTree>
    <p:extLst>
      <p:ext uri="{BB962C8B-B14F-4D97-AF65-F5344CB8AC3E}">
        <p14:creationId xmlns:p14="http://schemas.microsoft.com/office/powerpoint/2010/main" val="140782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Lazy </a:t>
            </a:r>
            <a:r>
              <a:rPr lang="en-US" dirty="0" smtClean="0"/>
              <a:t>Class</a:t>
            </a:r>
            <a:endParaRPr lang="en-US" dirty="0"/>
          </a:p>
        </p:txBody>
      </p:sp>
      <p:sp>
        <p:nvSpPr>
          <p:cNvPr id="3" name="Content Placeholder 2"/>
          <p:cNvSpPr>
            <a:spLocks noGrp="1"/>
          </p:cNvSpPr>
          <p:nvPr>
            <p:ph idx="1"/>
          </p:nvPr>
        </p:nvSpPr>
        <p:spPr/>
        <p:txBody>
          <a:bodyPr/>
          <a:lstStyle/>
          <a:p>
            <a:r>
              <a:rPr lang="en-US" dirty="0" smtClean="0"/>
              <a:t>A class (or subclass) that isn’t doing enough.</a:t>
            </a:r>
          </a:p>
          <a:p>
            <a:r>
              <a:rPr lang="en-US" dirty="0" smtClean="0"/>
              <a:t>May be because the class has been stripped of its responsibilities over the course of maintenances;</a:t>
            </a:r>
          </a:p>
          <a:p>
            <a:r>
              <a:rPr lang="en-US" dirty="0" smtClean="0"/>
              <a:t>Or a class that was to be a placeholder for future functionality that was never added.</a:t>
            </a:r>
          </a:p>
        </p:txBody>
      </p:sp>
    </p:spTree>
    <p:extLst>
      <p:ext uri="{BB962C8B-B14F-4D97-AF65-F5344CB8AC3E}">
        <p14:creationId xmlns:p14="http://schemas.microsoft.com/office/powerpoint/2010/main" val="4063787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Speculative </a:t>
            </a:r>
            <a:r>
              <a:rPr lang="en-US" dirty="0" smtClean="0"/>
              <a:t>Generality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Classes that are speculating, or preparing for a future change, and the change is not known or even if it’s really going to be needed.</a:t>
            </a:r>
          </a:p>
          <a:p>
            <a:endParaRPr lang="en-US" dirty="0"/>
          </a:p>
          <a:p>
            <a:r>
              <a:rPr lang="en-US" dirty="0" smtClean="0"/>
              <a:t>Example, abstract classes that don’t do much (if anything)</a:t>
            </a:r>
          </a:p>
          <a:p>
            <a:endParaRPr lang="en-US" dirty="0"/>
          </a:p>
          <a:p>
            <a:r>
              <a:rPr lang="en-US" dirty="0" smtClean="0"/>
              <a:t>This is where design for change went overboard without really assessing the need  for change</a:t>
            </a:r>
            <a:r>
              <a:rPr lang="en-US" dirty="0"/>
              <a:t>.</a:t>
            </a:r>
          </a:p>
        </p:txBody>
      </p:sp>
    </p:spTree>
    <p:extLst>
      <p:ext uri="{BB962C8B-B14F-4D97-AF65-F5344CB8AC3E}">
        <p14:creationId xmlns:p14="http://schemas.microsoft.com/office/powerpoint/2010/main" val="2407193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Temporary </a:t>
            </a:r>
            <a:r>
              <a:rPr lang="en-US" dirty="0" smtClean="0"/>
              <a:t>Field</a:t>
            </a:r>
            <a:endParaRPr lang="en-US" dirty="0"/>
          </a:p>
        </p:txBody>
      </p:sp>
      <p:sp>
        <p:nvSpPr>
          <p:cNvPr id="3" name="Content Placeholder 2"/>
          <p:cNvSpPr>
            <a:spLocks noGrp="1"/>
          </p:cNvSpPr>
          <p:nvPr>
            <p:ph idx="1"/>
          </p:nvPr>
        </p:nvSpPr>
        <p:spPr/>
        <p:txBody>
          <a:bodyPr>
            <a:normAutofit fontScale="92500"/>
          </a:bodyPr>
          <a:lstStyle/>
          <a:p>
            <a:r>
              <a:rPr lang="en-US" dirty="0" smtClean="0"/>
              <a:t>An instance variable that is set only in certain circumstances</a:t>
            </a:r>
          </a:p>
          <a:p>
            <a:r>
              <a:rPr lang="en-US" dirty="0" smtClean="0"/>
              <a:t>Example is a complicated algorithm that needs several variables, but instead of passing them as parameters, the class stores them temporarily to be accessed by others.. but only valid when the algorithm is executing.</a:t>
            </a:r>
          </a:p>
          <a:p>
            <a:r>
              <a:rPr lang="en-US" dirty="0" smtClean="0"/>
              <a:t>In other word an instance variable that is stable only under some specific circumstances.</a:t>
            </a:r>
          </a:p>
          <a:p>
            <a:endParaRPr lang="en-US" dirty="0"/>
          </a:p>
        </p:txBody>
      </p:sp>
    </p:spTree>
    <p:extLst>
      <p:ext uri="{BB962C8B-B14F-4D97-AF65-F5344CB8AC3E}">
        <p14:creationId xmlns:p14="http://schemas.microsoft.com/office/powerpoint/2010/main" val="4134081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Message </a:t>
            </a:r>
            <a:r>
              <a:rPr lang="en-US" dirty="0" smtClean="0"/>
              <a:t>Chains</a:t>
            </a:r>
            <a:endParaRPr lang="en-US" dirty="0"/>
          </a:p>
        </p:txBody>
      </p:sp>
      <p:sp>
        <p:nvSpPr>
          <p:cNvPr id="3" name="Content Placeholder 2"/>
          <p:cNvSpPr>
            <a:spLocks noGrp="1"/>
          </p:cNvSpPr>
          <p:nvPr>
            <p:ph idx="1"/>
          </p:nvPr>
        </p:nvSpPr>
        <p:spPr/>
        <p:txBody>
          <a:bodyPr/>
          <a:lstStyle/>
          <a:p>
            <a:r>
              <a:rPr lang="en-US" dirty="0" smtClean="0"/>
              <a:t>A long chain of client and servers (objects) requesting objects.</a:t>
            </a:r>
          </a:p>
          <a:p>
            <a:r>
              <a:rPr lang="en-US" dirty="0" smtClean="0"/>
              <a:t>Example </a:t>
            </a:r>
            <a:r>
              <a:rPr lang="en-US" dirty="0" err="1" smtClean="0"/>
              <a:t>a.getB</a:t>
            </a:r>
            <a:r>
              <a:rPr lang="en-US" dirty="0"/>
              <a:t>().</a:t>
            </a:r>
            <a:r>
              <a:rPr lang="en-US" dirty="0" err="1"/>
              <a:t>getC</a:t>
            </a:r>
            <a:r>
              <a:rPr lang="en-US" dirty="0"/>
              <a:t>().</a:t>
            </a:r>
            <a:r>
              <a:rPr lang="en-US" dirty="0" err="1"/>
              <a:t>getValue</a:t>
            </a:r>
            <a:r>
              <a:rPr lang="en-US" dirty="0" smtClean="0"/>
              <a:t>().</a:t>
            </a:r>
            <a:r>
              <a:rPr lang="en-US" dirty="0" err="1" smtClean="0"/>
              <a:t>toString</a:t>
            </a:r>
            <a:r>
              <a:rPr lang="en-US" dirty="0" smtClean="0"/>
              <a:t>()</a:t>
            </a:r>
          </a:p>
          <a:p>
            <a:endParaRPr lang="en-US" dirty="0"/>
          </a:p>
          <a:p>
            <a:r>
              <a:rPr lang="en-US" dirty="0" smtClean="0"/>
              <a:t>If you change </a:t>
            </a:r>
            <a:r>
              <a:rPr lang="en-US" dirty="0" err="1" smtClean="0"/>
              <a:t>getC</a:t>
            </a:r>
            <a:r>
              <a:rPr lang="en-US" dirty="0" smtClean="0"/>
              <a:t>() the </a:t>
            </a:r>
            <a:r>
              <a:rPr lang="en-US" dirty="0" err="1" smtClean="0"/>
              <a:t>leftside</a:t>
            </a:r>
            <a:r>
              <a:rPr lang="en-US" dirty="0" smtClean="0"/>
              <a:t> of the chain gets broken.</a:t>
            </a:r>
            <a:endParaRPr lang="en-US" dirty="0"/>
          </a:p>
        </p:txBody>
      </p:sp>
    </p:spTree>
    <p:extLst>
      <p:ext uri="{BB962C8B-B14F-4D97-AF65-F5344CB8AC3E}">
        <p14:creationId xmlns:p14="http://schemas.microsoft.com/office/powerpoint/2010/main" val="297993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 </a:t>
            </a:r>
            <a:r>
              <a:rPr lang="en-US" dirty="0" smtClean="0"/>
              <a:t>Man</a:t>
            </a:r>
            <a:endParaRPr lang="en-US" dirty="0"/>
          </a:p>
        </p:txBody>
      </p:sp>
      <p:sp>
        <p:nvSpPr>
          <p:cNvPr id="3" name="Content Placeholder 2"/>
          <p:cNvSpPr>
            <a:spLocks noGrp="1"/>
          </p:cNvSpPr>
          <p:nvPr>
            <p:ph idx="1"/>
          </p:nvPr>
        </p:nvSpPr>
        <p:spPr/>
        <p:txBody>
          <a:bodyPr/>
          <a:lstStyle/>
          <a:p>
            <a:r>
              <a:rPr lang="en-US" dirty="0" smtClean="0"/>
              <a:t>A class that constantly delegates to other classes.</a:t>
            </a:r>
          </a:p>
          <a:p>
            <a:endParaRPr lang="en-US" dirty="0"/>
          </a:p>
          <a:p>
            <a:r>
              <a:rPr lang="en-US" dirty="0" smtClean="0"/>
              <a:t>If the majority of interface is delegating, then this is a middle man.. which unnecessary complexity.</a:t>
            </a:r>
          </a:p>
          <a:p>
            <a:r>
              <a:rPr lang="en-US" dirty="0" smtClean="0"/>
              <a:t>Why is this bad?</a:t>
            </a:r>
            <a:endParaRPr lang="en-US" dirty="0"/>
          </a:p>
        </p:txBody>
      </p:sp>
    </p:spTree>
    <p:extLst>
      <p:ext uri="{BB962C8B-B14F-4D97-AF65-F5344CB8AC3E}">
        <p14:creationId xmlns:p14="http://schemas.microsoft.com/office/powerpoint/2010/main" val="195788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Inappropriate </a:t>
            </a:r>
            <a:r>
              <a:rPr lang="en-US" dirty="0" smtClean="0"/>
              <a:t>Intimacy</a:t>
            </a:r>
            <a:endParaRPr lang="en-US" dirty="0"/>
          </a:p>
        </p:txBody>
      </p:sp>
      <p:sp>
        <p:nvSpPr>
          <p:cNvPr id="3" name="Content Placeholder 2"/>
          <p:cNvSpPr>
            <a:spLocks noGrp="1"/>
          </p:cNvSpPr>
          <p:nvPr>
            <p:ph idx="1"/>
          </p:nvPr>
        </p:nvSpPr>
        <p:spPr/>
        <p:txBody>
          <a:bodyPr/>
          <a:lstStyle/>
          <a:p>
            <a:r>
              <a:rPr lang="en-US" dirty="0" smtClean="0"/>
              <a:t>Classes that know too much and are too coupled between each other.</a:t>
            </a:r>
          </a:p>
          <a:p>
            <a:endParaRPr lang="en-US" dirty="0"/>
          </a:p>
          <a:p>
            <a:r>
              <a:rPr lang="en-US" dirty="0" smtClean="0"/>
              <a:t>Classes that modify each other’s private elements (hence the name).</a:t>
            </a:r>
          </a:p>
          <a:p>
            <a:endParaRPr lang="en-US" dirty="0"/>
          </a:p>
          <a:p>
            <a:r>
              <a:rPr lang="en-US" dirty="0" smtClean="0"/>
              <a:t>Why shouldn’t this happen? </a:t>
            </a:r>
            <a:endParaRPr lang="en-US" dirty="0"/>
          </a:p>
        </p:txBody>
      </p:sp>
    </p:spTree>
    <p:extLst>
      <p:ext uri="{BB962C8B-B14F-4D97-AF65-F5344CB8AC3E}">
        <p14:creationId xmlns:p14="http://schemas.microsoft.com/office/powerpoint/2010/main" val="233247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Classes with Different </a:t>
            </a:r>
            <a:r>
              <a:rPr lang="en-US" dirty="0" smtClean="0"/>
              <a:t>Interfaces</a:t>
            </a:r>
            <a:endParaRPr lang="en-US" dirty="0"/>
          </a:p>
        </p:txBody>
      </p:sp>
      <p:sp>
        <p:nvSpPr>
          <p:cNvPr id="3" name="Content Placeholder 2"/>
          <p:cNvSpPr>
            <a:spLocks noGrp="1"/>
          </p:cNvSpPr>
          <p:nvPr>
            <p:ph idx="1"/>
          </p:nvPr>
        </p:nvSpPr>
        <p:spPr/>
        <p:txBody>
          <a:bodyPr/>
          <a:lstStyle/>
          <a:p>
            <a:r>
              <a:rPr lang="en-US" dirty="0" smtClean="0"/>
              <a:t>Different interfaces but very similar classes.</a:t>
            </a:r>
          </a:p>
          <a:p>
            <a:pPr lvl="1"/>
            <a:r>
              <a:rPr lang="en-US" dirty="0" smtClean="0"/>
              <a:t>Different classes, similar/identical functionality. Different method names.</a:t>
            </a:r>
          </a:p>
          <a:p>
            <a:r>
              <a:rPr lang="en-US" dirty="0" smtClean="0"/>
              <a:t>Methods that do the same thing but have different signatures.</a:t>
            </a:r>
          </a:p>
          <a:p>
            <a:r>
              <a:rPr lang="en-US" dirty="0" smtClean="0"/>
              <a:t>How could this be bad?</a:t>
            </a:r>
          </a:p>
          <a:p>
            <a:pPr lvl="1"/>
            <a:r>
              <a:rPr lang="en-US" dirty="0" smtClean="0"/>
              <a:t>Duplicate code.</a:t>
            </a:r>
          </a:p>
          <a:p>
            <a:endParaRPr lang="en-US" dirty="0"/>
          </a:p>
        </p:txBody>
      </p:sp>
    </p:spTree>
    <p:extLst>
      <p:ext uri="{BB962C8B-B14F-4D97-AF65-F5344CB8AC3E}">
        <p14:creationId xmlns:p14="http://schemas.microsoft.com/office/powerpoint/2010/main" val="225998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Incomplete Library </a:t>
            </a:r>
            <a:r>
              <a:rPr lang="en-US" dirty="0" smtClean="0"/>
              <a:t>Class</a:t>
            </a:r>
            <a:endParaRPr lang="en-US" dirty="0"/>
          </a:p>
        </p:txBody>
      </p:sp>
      <p:sp>
        <p:nvSpPr>
          <p:cNvPr id="3" name="Content Placeholder 2"/>
          <p:cNvSpPr>
            <a:spLocks noGrp="1"/>
          </p:cNvSpPr>
          <p:nvPr>
            <p:ph idx="1"/>
          </p:nvPr>
        </p:nvSpPr>
        <p:spPr/>
        <p:txBody>
          <a:bodyPr/>
          <a:lstStyle/>
          <a:p>
            <a:r>
              <a:rPr lang="en-US" dirty="0" smtClean="0"/>
              <a:t>A library class that is missing some very common functionality that fits cohesively with it</a:t>
            </a:r>
          </a:p>
          <a:p>
            <a:r>
              <a:rPr lang="en-US" dirty="0" smtClean="0"/>
              <a:t>But you can not change the library. Original author has not provided updates to the library.</a:t>
            </a:r>
            <a:endParaRPr lang="en-US" dirty="0"/>
          </a:p>
          <a:p>
            <a:r>
              <a:rPr lang="en-US" dirty="0" smtClean="0"/>
              <a:t>Why is this bad? Why is this important?</a:t>
            </a:r>
            <a:endParaRPr lang="en-US" dirty="0"/>
          </a:p>
        </p:txBody>
      </p:sp>
    </p:spTree>
    <p:extLst>
      <p:ext uri="{BB962C8B-B14F-4D97-AF65-F5344CB8AC3E}">
        <p14:creationId xmlns:p14="http://schemas.microsoft.com/office/powerpoint/2010/main" val="146777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Class</a:t>
            </a:r>
            <a:endParaRPr lang="en-US" dirty="0"/>
          </a:p>
        </p:txBody>
      </p:sp>
      <p:sp>
        <p:nvSpPr>
          <p:cNvPr id="3" name="Content Placeholder 2"/>
          <p:cNvSpPr>
            <a:spLocks noGrp="1"/>
          </p:cNvSpPr>
          <p:nvPr>
            <p:ph idx="1"/>
          </p:nvPr>
        </p:nvSpPr>
        <p:spPr/>
        <p:txBody>
          <a:bodyPr/>
          <a:lstStyle/>
          <a:p>
            <a:r>
              <a:rPr lang="en-US" dirty="0" smtClean="0"/>
              <a:t>Classes with getters/setters and fields.</a:t>
            </a:r>
          </a:p>
          <a:p>
            <a:r>
              <a:rPr lang="en-US" dirty="0" smtClean="0"/>
              <a:t>Nothing else.</a:t>
            </a:r>
          </a:p>
          <a:p>
            <a:r>
              <a:rPr lang="en-US" dirty="0" smtClean="0"/>
              <a:t>Class is only a data container.</a:t>
            </a:r>
          </a:p>
          <a:p>
            <a:r>
              <a:rPr lang="en-US" dirty="0" smtClean="0"/>
              <a:t>No actual functionality provided</a:t>
            </a:r>
            <a:endParaRPr lang="en-US" dirty="0"/>
          </a:p>
        </p:txBody>
      </p:sp>
    </p:spTree>
    <p:extLst>
      <p:ext uri="{BB962C8B-B14F-4D97-AF65-F5344CB8AC3E}">
        <p14:creationId xmlns:p14="http://schemas.microsoft.com/office/powerpoint/2010/main" val="372977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Motivation: Design</a:t>
            </a:r>
            <a:endParaRPr lang="en-US" dirty="0"/>
          </a:p>
        </p:txBody>
      </p:sp>
      <p:sp>
        <p:nvSpPr>
          <p:cNvPr id="3" name="Content Placeholder 2"/>
          <p:cNvSpPr>
            <a:spLocks noGrp="1"/>
          </p:cNvSpPr>
          <p:nvPr>
            <p:ph idx="1"/>
          </p:nvPr>
        </p:nvSpPr>
        <p:spPr/>
        <p:txBody>
          <a:bodyPr>
            <a:normAutofit/>
          </a:bodyPr>
          <a:lstStyle/>
          <a:p>
            <a:r>
              <a:rPr lang="en-US" dirty="0" smtClean="0"/>
              <a:t>Recall, why do we want a good design?</a:t>
            </a:r>
          </a:p>
          <a:p>
            <a:r>
              <a:rPr lang="en-US" dirty="0" smtClean="0"/>
              <a:t>What if it’s already built?</a:t>
            </a:r>
          </a:p>
          <a:p>
            <a:r>
              <a:rPr lang="en-US" dirty="0"/>
              <a:t>How do we know if a piece of </a:t>
            </a:r>
            <a:r>
              <a:rPr lang="en-US" dirty="0" smtClean="0"/>
              <a:t>code is </a:t>
            </a:r>
            <a:r>
              <a:rPr lang="en-US" dirty="0"/>
              <a:t>not good?</a:t>
            </a:r>
          </a:p>
          <a:p>
            <a:pPr lvl="1"/>
            <a:r>
              <a:rPr lang="en-US" dirty="0"/>
              <a:t>Doesn’t </a:t>
            </a:r>
            <a:r>
              <a:rPr lang="en-US" dirty="0" smtClean="0"/>
              <a:t>work.</a:t>
            </a:r>
            <a:endParaRPr lang="en-US" dirty="0"/>
          </a:p>
          <a:p>
            <a:pPr lvl="1"/>
            <a:r>
              <a:rPr lang="en-US" dirty="0"/>
              <a:t>But what if it works.</a:t>
            </a:r>
          </a:p>
          <a:p>
            <a:pPr lvl="2"/>
            <a:r>
              <a:rPr lang="en-US" dirty="0"/>
              <a:t>Then who cares?</a:t>
            </a:r>
          </a:p>
          <a:p>
            <a:pPr lvl="1"/>
            <a:r>
              <a:rPr lang="en-US" dirty="0"/>
              <a:t>But what if we have to change </a:t>
            </a:r>
            <a:r>
              <a:rPr lang="en-US" dirty="0" smtClean="0"/>
              <a:t>it</a:t>
            </a:r>
            <a:r>
              <a:rPr lang="en-US" dirty="0"/>
              <a:t>?</a:t>
            </a:r>
          </a:p>
        </p:txBody>
      </p:sp>
    </p:spTree>
    <p:extLst>
      <p:ext uri="{BB962C8B-B14F-4D97-AF65-F5344CB8AC3E}">
        <p14:creationId xmlns:p14="http://schemas.microsoft.com/office/powerpoint/2010/main" val="2393869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Refused </a:t>
            </a:r>
            <a:r>
              <a:rPr lang="en-US" dirty="0" smtClean="0"/>
              <a:t>Bequest</a:t>
            </a:r>
            <a:endParaRPr lang="en-US" dirty="0"/>
          </a:p>
        </p:txBody>
      </p:sp>
      <p:sp>
        <p:nvSpPr>
          <p:cNvPr id="3" name="Content Placeholder 2"/>
          <p:cNvSpPr>
            <a:spLocks noGrp="1"/>
          </p:cNvSpPr>
          <p:nvPr>
            <p:ph idx="1"/>
          </p:nvPr>
        </p:nvSpPr>
        <p:spPr/>
        <p:txBody>
          <a:bodyPr/>
          <a:lstStyle/>
          <a:p>
            <a:r>
              <a:rPr lang="en-US" dirty="0" smtClean="0"/>
              <a:t>Subclasses that inherit methods and data from parents but do not use it.</a:t>
            </a:r>
          </a:p>
          <a:p>
            <a:r>
              <a:rPr lang="en-US" dirty="0" smtClean="0"/>
              <a:t>Wanted to reuse code but in reality superclass and subclass are not similar.</a:t>
            </a:r>
            <a:endParaRPr lang="en-US" dirty="0"/>
          </a:p>
        </p:txBody>
      </p:sp>
    </p:spTree>
    <p:extLst>
      <p:ext uri="{BB962C8B-B14F-4D97-AF65-F5344CB8AC3E}">
        <p14:creationId xmlns:p14="http://schemas.microsoft.com/office/powerpoint/2010/main" val="1997613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Comments aren’t a bad smell, they are.. deodorant.</a:t>
            </a:r>
          </a:p>
          <a:p>
            <a:r>
              <a:rPr lang="en-US" dirty="0" smtClean="0"/>
              <a:t>They hide bad smells.</a:t>
            </a:r>
          </a:p>
          <a:p>
            <a:r>
              <a:rPr lang="en-US" dirty="0" smtClean="0"/>
              <a:t>A piece of code that is well written, well named, simple and well structured then commenting is redundant</a:t>
            </a:r>
          </a:p>
        </p:txBody>
      </p:sp>
    </p:spTree>
    <p:extLst>
      <p:ext uri="{BB962C8B-B14F-4D97-AF65-F5344CB8AC3E}">
        <p14:creationId xmlns:p14="http://schemas.microsoft.com/office/powerpoint/2010/main" val="1708485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Smells</a:t>
            </a:r>
            <a:endParaRPr lang="en-US" dirty="0"/>
          </a:p>
        </p:txBody>
      </p:sp>
      <p:sp>
        <p:nvSpPr>
          <p:cNvPr id="3" name="Content Placeholder 2"/>
          <p:cNvSpPr>
            <a:spLocks noGrp="1"/>
          </p:cNvSpPr>
          <p:nvPr>
            <p:ph idx="1"/>
          </p:nvPr>
        </p:nvSpPr>
        <p:spPr/>
        <p:txBody>
          <a:bodyPr/>
          <a:lstStyle/>
          <a:p>
            <a:r>
              <a:rPr lang="en-US" dirty="0" smtClean="0"/>
              <a:t>These are characteristics of bad design/bad code.</a:t>
            </a:r>
          </a:p>
          <a:p>
            <a:r>
              <a:rPr lang="en-US" dirty="0" smtClean="0"/>
              <a:t>Being able to identify them goes a long ways:</a:t>
            </a:r>
          </a:p>
          <a:p>
            <a:pPr lvl="1"/>
            <a:r>
              <a:rPr lang="en-US" dirty="0" smtClean="0"/>
              <a:t>Makes you learn to avoid them, thus</a:t>
            </a:r>
          </a:p>
          <a:p>
            <a:pPr lvl="2"/>
            <a:r>
              <a:rPr lang="en-US" dirty="0" smtClean="0"/>
              <a:t>You become a </a:t>
            </a:r>
            <a:r>
              <a:rPr lang="en-US" smtClean="0"/>
              <a:t>better developer</a:t>
            </a:r>
            <a:endParaRPr lang="en-US" dirty="0" smtClean="0"/>
          </a:p>
          <a:p>
            <a:r>
              <a:rPr lang="en-US" dirty="0" smtClean="0"/>
              <a:t>Can’t fix it unless you know it’s wrong!</a:t>
            </a:r>
            <a:endParaRPr lang="en-US" dirty="0"/>
          </a:p>
        </p:txBody>
      </p:sp>
    </p:spTree>
    <p:extLst>
      <p:ext uri="{BB962C8B-B14F-4D97-AF65-F5344CB8AC3E}">
        <p14:creationId xmlns:p14="http://schemas.microsoft.com/office/powerpoint/2010/main" val="65055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Motivation: Refactor</a:t>
            </a:r>
            <a:endParaRPr lang="en-US" dirty="0"/>
          </a:p>
        </p:txBody>
      </p:sp>
      <p:sp>
        <p:nvSpPr>
          <p:cNvPr id="3" name="Content Placeholder 2"/>
          <p:cNvSpPr>
            <a:spLocks noGrp="1"/>
          </p:cNvSpPr>
          <p:nvPr>
            <p:ph idx="1"/>
          </p:nvPr>
        </p:nvSpPr>
        <p:spPr/>
        <p:txBody>
          <a:bodyPr/>
          <a:lstStyle/>
          <a:p>
            <a:r>
              <a:rPr lang="en-US" dirty="0" smtClean="0"/>
              <a:t>A refactoring is a modification of code in order to change its design.</a:t>
            </a:r>
          </a:p>
          <a:p>
            <a:endParaRPr lang="en-US" dirty="0" smtClean="0"/>
          </a:p>
          <a:p>
            <a:r>
              <a:rPr lang="en-US" dirty="0" smtClean="0"/>
              <a:t>BUT!!</a:t>
            </a:r>
          </a:p>
          <a:p>
            <a:endParaRPr lang="en-US" dirty="0" smtClean="0"/>
          </a:p>
          <a:p>
            <a:pPr marL="457200" lvl="1" indent="0">
              <a:buNone/>
            </a:pPr>
            <a:endParaRPr lang="en-US" dirty="0" smtClean="0"/>
          </a:p>
        </p:txBody>
      </p:sp>
    </p:spTree>
    <p:extLst>
      <p:ext uri="{BB962C8B-B14F-4D97-AF65-F5344CB8AC3E}">
        <p14:creationId xmlns:p14="http://schemas.microsoft.com/office/powerpoint/2010/main" val="264253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How do we know what code needs refactoring?</a:t>
            </a:r>
          </a:p>
          <a:p>
            <a:endParaRPr lang="en-US" dirty="0"/>
          </a:p>
        </p:txBody>
      </p:sp>
    </p:spTree>
    <p:extLst>
      <p:ext uri="{BB962C8B-B14F-4D97-AF65-F5344CB8AC3E}">
        <p14:creationId xmlns:p14="http://schemas.microsoft.com/office/powerpoint/2010/main" val="287792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Code</a:t>
            </a:r>
            <a:endParaRPr lang="en-US" dirty="0"/>
          </a:p>
        </p:txBody>
      </p:sp>
      <p:sp>
        <p:nvSpPr>
          <p:cNvPr id="3" name="Content Placeholder 2"/>
          <p:cNvSpPr>
            <a:spLocks noGrp="1"/>
          </p:cNvSpPr>
          <p:nvPr>
            <p:ph idx="1"/>
          </p:nvPr>
        </p:nvSpPr>
        <p:spPr/>
        <p:txBody>
          <a:bodyPr>
            <a:normAutofit/>
          </a:bodyPr>
          <a:lstStyle/>
          <a:p>
            <a:r>
              <a:rPr lang="en-US" dirty="0" smtClean="0"/>
              <a:t>Based on intuition</a:t>
            </a:r>
          </a:p>
          <a:p>
            <a:r>
              <a:rPr lang="en-US" dirty="0" smtClean="0"/>
              <a:t>It’s an indication that something is not right</a:t>
            </a:r>
          </a:p>
          <a:p>
            <a:r>
              <a:rPr lang="en-US" dirty="0" smtClean="0"/>
              <a:t>It most likely works, but it isn’t a good construction/design</a:t>
            </a:r>
          </a:p>
          <a:p>
            <a:pPr lvl="1"/>
            <a:r>
              <a:rPr lang="en-US" dirty="0" smtClean="0"/>
              <a:t>It has to work otherwise it’d be a defect</a:t>
            </a:r>
            <a:endParaRPr lang="en-US" dirty="0"/>
          </a:p>
          <a:p>
            <a:r>
              <a:rPr lang="en-US" dirty="0" smtClean="0"/>
              <a:t>It’s a way for us to describe characteristics of code that can be improved upon.</a:t>
            </a:r>
          </a:p>
          <a:p>
            <a:pPr marL="0" indent="0">
              <a:buNone/>
            </a:pPr>
            <a:endParaRPr lang="en-US" dirty="0" smtClean="0"/>
          </a:p>
        </p:txBody>
      </p:sp>
    </p:spTree>
    <p:extLst>
      <p:ext uri="{BB962C8B-B14F-4D97-AF65-F5344CB8AC3E}">
        <p14:creationId xmlns:p14="http://schemas.microsoft.com/office/powerpoint/2010/main" val="192343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Smells</a:t>
            </a:r>
            <a:endParaRPr lang="en-US" dirty="0"/>
          </a:p>
        </p:txBody>
      </p:sp>
      <p:sp>
        <p:nvSpPr>
          <p:cNvPr id="3" name="Content Placeholder 2"/>
          <p:cNvSpPr>
            <a:spLocks noGrp="1"/>
          </p:cNvSpPr>
          <p:nvPr>
            <p:ph idx="1"/>
          </p:nvPr>
        </p:nvSpPr>
        <p:spPr/>
        <p:txBody>
          <a:bodyPr/>
          <a:lstStyle/>
          <a:p>
            <a:r>
              <a:rPr lang="en-US" dirty="0"/>
              <a:t>Described in Fowler’s book</a:t>
            </a:r>
          </a:p>
          <a:p>
            <a:r>
              <a:rPr lang="en-US" dirty="0" smtClean="0"/>
              <a:t>Think of them as symptoms of a bad design</a:t>
            </a:r>
          </a:p>
          <a:p>
            <a:r>
              <a:rPr lang="en-US" dirty="0" smtClean="0"/>
              <a:t>Some are familiar</a:t>
            </a:r>
          </a:p>
          <a:p>
            <a:r>
              <a:rPr lang="en-US" dirty="0" smtClean="0"/>
              <a:t>Some aren’t</a:t>
            </a:r>
          </a:p>
          <a:p>
            <a:r>
              <a:rPr lang="en-US" dirty="0" smtClean="0"/>
              <a:t>Some are worse than some others</a:t>
            </a:r>
          </a:p>
          <a:p>
            <a:r>
              <a:rPr lang="en-US" dirty="0" smtClean="0"/>
              <a:t>Some are easier to recognize/correct</a:t>
            </a:r>
          </a:p>
          <a:p>
            <a:r>
              <a:rPr lang="en-US" dirty="0" smtClean="0"/>
              <a:t>Some aren’t</a:t>
            </a:r>
          </a:p>
          <a:p>
            <a:endParaRPr lang="en-US" dirty="0"/>
          </a:p>
        </p:txBody>
      </p:sp>
    </p:spTree>
    <p:extLst>
      <p:ext uri="{BB962C8B-B14F-4D97-AF65-F5344CB8AC3E}">
        <p14:creationId xmlns:p14="http://schemas.microsoft.com/office/powerpoint/2010/main" val="224233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Smells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Duplicate Code</a:t>
            </a:r>
          </a:p>
          <a:p>
            <a:r>
              <a:rPr lang="en-US" dirty="0" smtClean="0"/>
              <a:t>Long Method</a:t>
            </a:r>
          </a:p>
          <a:p>
            <a:r>
              <a:rPr lang="en-US" dirty="0" smtClean="0"/>
              <a:t>Large Class</a:t>
            </a:r>
          </a:p>
          <a:p>
            <a:r>
              <a:rPr lang="en-US" dirty="0" smtClean="0"/>
              <a:t>Long Parameter List</a:t>
            </a:r>
          </a:p>
          <a:p>
            <a:r>
              <a:rPr lang="en-US" dirty="0" smtClean="0"/>
              <a:t>Divergent Change</a:t>
            </a:r>
          </a:p>
          <a:p>
            <a:r>
              <a:rPr lang="en-US" dirty="0" smtClean="0"/>
              <a:t>Shotgun Surgery</a:t>
            </a:r>
          </a:p>
          <a:p>
            <a:r>
              <a:rPr lang="en-US" dirty="0" smtClean="0"/>
              <a:t>Feature Envy</a:t>
            </a:r>
          </a:p>
          <a:p>
            <a:r>
              <a:rPr lang="en-US" dirty="0" smtClean="0"/>
              <a:t>Data Clumps</a:t>
            </a:r>
          </a:p>
          <a:p>
            <a:r>
              <a:rPr lang="en-US" dirty="0" smtClean="0"/>
              <a:t>Primitive Obsession</a:t>
            </a:r>
          </a:p>
          <a:p>
            <a:r>
              <a:rPr lang="en-US" dirty="0"/>
              <a:t>Switch Statements</a:t>
            </a:r>
          </a:p>
          <a:p>
            <a:r>
              <a:rPr lang="en-US" dirty="0" smtClean="0"/>
              <a:t>Parallel Inheritance Hierarchies</a:t>
            </a:r>
            <a:endParaRPr lang="en-US" dirty="0"/>
          </a:p>
        </p:txBody>
      </p:sp>
    </p:spTree>
    <p:extLst>
      <p:ext uri="{BB962C8B-B14F-4D97-AF65-F5344CB8AC3E}">
        <p14:creationId xmlns:p14="http://schemas.microsoft.com/office/powerpoint/2010/main" val="324369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Smells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Lazy Class</a:t>
            </a:r>
          </a:p>
          <a:p>
            <a:r>
              <a:rPr lang="en-US" dirty="0" smtClean="0"/>
              <a:t>Speculative Generality</a:t>
            </a:r>
          </a:p>
          <a:p>
            <a:r>
              <a:rPr lang="en-US" dirty="0" smtClean="0"/>
              <a:t>Temporary Field</a:t>
            </a:r>
          </a:p>
          <a:p>
            <a:r>
              <a:rPr lang="en-US" dirty="0" smtClean="0"/>
              <a:t>Message Chains</a:t>
            </a:r>
          </a:p>
          <a:p>
            <a:r>
              <a:rPr lang="en-US" dirty="0" smtClean="0"/>
              <a:t>Middle Man</a:t>
            </a:r>
          </a:p>
          <a:p>
            <a:r>
              <a:rPr lang="en-US" dirty="0" smtClean="0"/>
              <a:t>Inappropriate Intimacy</a:t>
            </a:r>
          </a:p>
          <a:p>
            <a:r>
              <a:rPr lang="en-US" dirty="0" smtClean="0"/>
              <a:t>Alternative Classes with Different Interfaces</a:t>
            </a:r>
          </a:p>
          <a:p>
            <a:r>
              <a:rPr lang="en-US" dirty="0" smtClean="0"/>
              <a:t>Incomplete Library Class</a:t>
            </a:r>
          </a:p>
          <a:p>
            <a:r>
              <a:rPr lang="en-US" dirty="0" smtClean="0"/>
              <a:t>Data Class</a:t>
            </a:r>
          </a:p>
          <a:p>
            <a:r>
              <a:rPr lang="en-US" dirty="0" smtClean="0"/>
              <a:t>Refused Bequest</a:t>
            </a:r>
          </a:p>
          <a:p>
            <a:r>
              <a:rPr lang="en-US" dirty="0" smtClean="0"/>
              <a:t>Comments</a:t>
            </a:r>
            <a:endParaRPr lang="en-US" dirty="0"/>
          </a:p>
        </p:txBody>
      </p:sp>
    </p:spTree>
    <p:extLst>
      <p:ext uri="{BB962C8B-B14F-4D97-AF65-F5344CB8AC3E}">
        <p14:creationId xmlns:p14="http://schemas.microsoft.com/office/powerpoint/2010/main" val="4141946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1205</Words>
  <Application>Microsoft Office PowerPoint</Application>
  <PresentationFormat>On-screen Show (4:3)</PresentationFormat>
  <Paragraphs>182</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Code Smells </vt:lpstr>
      <vt:lpstr>Motivation: Design Patterns</vt:lpstr>
      <vt:lpstr>Motivation: Design</vt:lpstr>
      <vt:lpstr>Motivation: Refactor</vt:lpstr>
      <vt:lpstr>Question</vt:lpstr>
      <vt:lpstr>Bad Smells in Code</vt:lpstr>
      <vt:lpstr>Code Smells</vt:lpstr>
      <vt:lpstr>Code Smells</vt:lpstr>
      <vt:lpstr>Code Smells</vt:lpstr>
      <vt:lpstr>Duplicate Code</vt:lpstr>
      <vt:lpstr>Long Method</vt:lpstr>
      <vt:lpstr>Large Class</vt:lpstr>
      <vt:lpstr>Long Parameter List</vt:lpstr>
      <vt:lpstr>Divergent Change</vt:lpstr>
      <vt:lpstr>Shotgun Surgery</vt:lpstr>
      <vt:lpstr>Feature Envy</vt:lpstr>
      <vt:lpstr>Data Clumps</vt:lpstr>
      <vt:lpstr>Primitive Obsession</vt:lpstr>
      <vt:lpstr>Switch Statements</vt:lpstr>
      <vt:lpstr>Parallel Inheritance Hierarchies</vt:lpstr>
      <vt:lpstr>Lazy Class</vt:lpstr>
      <vt:lpstr>Speculative Generality</vt:lpstr>
      <vt:lpstr>Temporary Field</vt:lpstr>
      <vt:lpstr>Message Chains</vt:lpstr>
      <vt:lpstr>Middle Man</vt:lpstr>
      <vt:lpstr>Inappropriate Intimacy</vt:lpstr>
      <vt:lpstr>Alternative Classes with Different Interfaces</vt:lpstr>
      <vt:lpstr>Incomplete Library Class</vt:lpstr>
      <vt:lpstr>Data Class</vt:lpstr>
      <vt:lpstr>Refused Bequest</vt:lpstr>
      <vt:lpstr>Comments</vt:lpstr>
      <vt:lpstr>Code Smells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Object Oriented Programming </dc:title>
  <cp:lastModifiedBy>Padilla, Edgar</cp:lastModifiedBy>
  <cp:revision>25</cp:revision>
  <dcterms:created xsi:type="dcterms:W3CDTF">2006-08-16T00:00:00Z</dcterms:created>
  <dcterms:modified xsi:type="dcterms:W3CDTF">2018-07-30T22:05:06Z</dcterms:modified>
</cp:coreProperties>
</file>