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625" r:id="rId3"/>
    <p:sldId id="626" r:id="rId4"/>
    <p:sldId id="673" r:id="rId5"/>
    <p:sldId id="621" r:id="rId6"/>
    <p:sldId id="623" r:id="rId7"/>
    <p:sldId id="627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700" r:id="rId16"/>
    <p:sldId id="702" r:id="rId17"/>
    <p:sldId id="701" r:id="rId18"/>
    <p:sldId id="648" r:id="rId19"/>
    <p:sldId id="649" r:id="rId20"/>
    <p:sldId id="661" r:id="rId21"/>
    <p:sldId id="684" r:id="rId22"/>
    <p:sldId id="665" r:id="rId23"/>
    <p:sldId id="703" r:id="rId24"/>
    <p:sldId id="667" r:id="rId25"/>
    <p:sldId id="685" r:id="rId26"/>
    <p:sldId id="688" r:id="rId27"/>
    <p:sldId id="689" r:id="rId28"/>
    <p:sldId id="670" r:id="rId29"/>
    <p:sldId id="671" r:id="rId30"/>
    <p:sldId id="686" r:id="rId31"/>
    <p:sldId id="690" r:id="rId32"/>
    <p:sldId id="691" r:id="rId33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D3C76119-E70E-44F9-88DD-9F92CB1D7AD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9036"/>
            <a:ext cx="5661660" cy="368921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986F67AE-48DE-4AFD-A20C-08E8D874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F67AE-48DE-4AFD-A20C-08E8D874A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374436-9F88-454B-AED8-C0C148F41C9E}" type="slidenum">
              <a:rPr lang="ko-KR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05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A5A6A-2E68-4DC2-BFDB-EBDA017AF2D3}" type="slidenum">
              <a:rPr lang="en-US"/>
              <a:pPr/>
              <a:t>11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53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CB9DE-8D95-4CCB-B02D-9FC0FB84664F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4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4AF-6571-49EA-B4BA-336C81111D45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71E2-924B-4814-B208-990F08C99979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F19B-64ED-4A71-855A-47DC528350F8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B0C0-6E0F-4CDB-810F-DB550B0EB103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7EC-ECCA-4133-B83A-7496C2E0281F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2AA9-EF13-44A4-8230-2D43CCF79CA3}" type="datetime1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10D6-B05B-448F-8966-CA3F4034E238}" type="datetime1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F780-0FC4-4B67-BE77-CD1A6D841A78}" type="datetime1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EEE-1A5D-4D56-8BBE-E709EAEAFF9A}" type="datetime1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B33D-B05E-4F31-8F7D-5F9729BDA468}" type="datetime1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3B0-978A-4D6B-9C91-8B7AF0267507}" type="datetime1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2867-ECEA-4A41-B30C-28706EBA83E6}" type="datetime1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A5D2-06E4-405C-90E0-DDFAE524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421"/>
            <a:ext cx="7772400" cy="151285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ea typeface="굴림" panose="020B0600000101010101" pitchFamily="34" charset="-127"/>
              </a:rPr>
              <a:t>Design Patterns:  </a:t>
            </a:r>
            <a:br>
              <a:rPr lang="en-US" altLang="ko-KR" b="1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Design by Abstraction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909" y="3918165"/>
            <a:ext cx="7680960" cy="1644435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ea typeface="굴림" panose="020B0600000101010101" pitchFamily="34" charset="-127"/>
              </a:rPr>
              <a:t>CS 3331</a:t>
            </a:r>
          </a:p>
          <a:p>
            <a:pPr algn="l"/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 smtClean="0">
                <a:ea typeface="굴림" panose="020B0600000101010101" pitchFamily="34" charset="-127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7921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Huge database interface, but we only need a few of the functions. </a:t>
            </a:r>
          </a:p>
          <a:p>
            <a:r>
              <a:rPr lang="en-US">
                <a:ea typeface="MS Mincho" charset="-128"/>
              </a:rPr>
              <a:t>Rather than everyone learning the database interface, create the interface you need, and build a façade.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Without Façade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381000" y="1143000"/>
            <a:ext cx="1295400" cy="838200"/>
            <a:chOff x="240" y="1152"/>
            <a:chExt cx="816" cy="528"/>
          </a:xfrm>
        </p:grpSpPr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ClientA</a:t>
              </a:r>
            </a:p>
          </p:txBody>
        </p:sp>
      </p:grp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1676400" y="137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3505200" y="1143000"/>
            <a:ext cx="1481138" cy="838200"/>
            <a:chOff x="240" y="1152"/>
            <a:chExt cx="816" cy="528"/>
          </a:xfrm>
        </p:grpSpPr>
        <p:sp>
          <p:nvSpPr>
            <p:cNvPr id="79920" name="Rectangle 48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921" name="Text Box 49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Database</a:t>
              </a:r>
            </a:p>
          </p:txBody>
        </p:sp>
      </p:grpSp>
      <p:grpSp>
        <p:nvGrpSpPr>
          <p:cNvPr id="79936" name="Group 64"/>
          <p:cNvGrpSpPr>
            <a:grpSpLocks/>
          </p:cNvGrpSpPr>
          <p:nvPr/>
        </p:nvGrpSpPr>
        <p:grpSpPr bwMode="auto">
          <a:xfrm>
            <a:off x="381000" y="2438400"/>
            <a:ext cx="1295400" cy="838200"/>
            <a:chOff x="240" y="1152"/>
            <a:chExt cx="816" cy="528"/>
          </a:xfrm>
        </p:grpSpPr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938" name="Text Box 66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ClientB</a:t>
              </a:r>
            </a:p>
          </p:txBody>
        </p:sp>
      </p:grpSp>
      <p:grpSp>
        <p:nvGrpSpPr>
          <p:cNvPr id="79939" name="Group 67"/>
          <p:cNvGrpSpPr>
            <a:grpSpLocks/>
          </p:cNvGrpSpPr>
          <p:nvPr/>
        </p:nvGrpSpPr>
        <p:grpSpPr bwMode="auto">
          <a:xfrm>
            <a:off x="3471863" y="3886200"/>
            <a:ext cx="1481137" cy="838200"/>
            <a:chOff x="240" y="1152"/>
            <a:chExt cx="816" cy="528"/>
          </a:xfrm>
        </p:grpSpPr>
        <p:sp>
          <p:nvSpPr>
            <p:cNvPr id="79940" name="Rectangle 68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941" name="Text Box 69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Element</a:t>
              </a:r>
            </a:p>
          </p:txBody>
        </p:sp>
      </p:grpSp>
      <p:grpSp>
        <p:nvGrpSpPr>
          <p:cNvPr id="79942" name="Group 70"/>
          <p:cNvGrpSpPr>
            <a:grpSpLocks/>
          </p:cNvGrpSpPr>
          <p:nvPr/>
        </p:nvGrpSpPr>
        <p:grpSpPr bwMode="auto">
          <a:xfrm>
            <a:off x="3505200" y="2362200"/>
            <a:ext cx="1481138" cy="838200"/>
            <a:chOff x="240" y="1152"/>
            <a:chExt cx="816" cy="528"/>
          </a:xfrm>
        </p:grpSpPr>
        <p:sp>
          <p:nvSpPr>
            <p:cNvPr id="79943" name="Rectangle 71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944" name="Text Box 72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Model</a:t>
              </a:r>
            </a:p>
          </p:txBody>
        </p:sp>
      </p:grpSp>
      <p:sp>
        <p:nvSpPr>
          <p:cNvPr id="79945" name="Line 73"/>
          <p:cNvSpPr>
            <a:spLocks noChangeShapeType="1"/>
          </p:cNvSpPr>
          <p:nvPr/>
        </p:nvSpPr>
        <p:spPr bwMode="auto">
          <a:xfrm>
            <a:off x="28194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46" name="Line 74"/>
          <p:cNvSpPr>
            <a:spLocks noChangeShapeType="1"/>
          </p:cNvSpPr>
          <p:nvPr/>
        </p:nvSpPr>
        <p:spPr bwMode="auto">
          <a:xfrm>
            <a:off x="1676400" y="2971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47" name="Line 75"/>
          <p:cNvSpPr>
            <a:spLocks noChangeShapeType="1"/>
          </p:cNvSpPr>
          <p:nvPr/>
        </p:nvSpPr>
        <p:spPr bwMode="auto">
          <a:xfrm>
            <a:off x="2209800" y="4038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48" name="Line 76"/>
          <p:cNvSpPr>
            <a:spLocks noChangeShapeType="1"/>
          </p:cNvSpPr>
          <p:nvPr/>
        </p:nvSpPr>
        <p:spPr bwMode="auto">
          <a:xfrm>
            <a:off x="914400" y="4419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49" name="Line 77"/>
          <p:cNvSpPr>
            <a:spLocks noChangeShapeType="1"/>
          </p:cNvSpPr>
          <p:nvPr/>
        </p:nvSpPr>
        <p:spPr bwMode="auto">
          <a:xfrm>
            <a:off x="25908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0" name="Line 78"/>
          <p:cNvSpPr>
            <a:spLocks noChangeShapeType="1"/>
          </p:cNvSpPr>
          <p:nvPr/>
        </p:nvSpPr>
        <p:spPr bwMode="auto">
          <a:xfrm flipV="1">
            <a:off x="914400" y="3276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1" name="Line 79"/>
          <p:cNvSpPr>
            <a:spLocks noChangeShapeType="1"/>
          </p:cNvSpPr>
          <p:nvPr/>
        </p:nvSpPr>
        <p:spPr bwMode="auto">
          <a:xfrm flipV="1">
            <a:off x="2209800" y="1676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2" name="Line 80"/>
          <p:cNvSpPr>
            <a:spLocks noChangeShapeType="1"/>
          </p:cNvSpPr>
          <p:nvPr/>
        </p:nvSpPr>
        <p:spPr bwMode="auto">
          <a:xfrm flipH="1">
            <a:off x="1676400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3" name="Line 81"/>
          <p:cNvSpPr>
            <a:spLocks noChangeShapeType="1"/>
          </p:cNvSpPr>
          <p:nvPr/>
        </p:nvSpPr>
        <p:spPr bwMode="auto">
          <a:xfrm flipV="1">
            <a:off x="2590800" y="1524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4" name="Line 82"/>
          <p:cNvSpPr>
            <a:spLocks noChangeShapeType="1"/>
          </p:cNvSpPr>
          <p:nvPr/>
        </p:nvSpPr>
        <p:spPr bwMode="auto">
          <a:xfrm flipH="1">
            <a:off x="16764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5" name="Line 83"/>
          <p:cNvSpPr>
            <a:spLocks noChangeShapeType="1"/>
          </p:cNvSpPr>
          <p:nvPr/>
        </p:nvSpPr>
        <p:spPr bwMode="auto">
          <a:xfrm>
            <a:off x="28194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56" name="Line 84"/>
          <p:cNvSpPr>
            <a:spLocks noChangeShapeType="1"/>
          </p:cNvSpPr>
          <p:nvPr/>
        </p:nvSpPr>
        <p:spPr bwMode="auto">
          <a:xfrm flipH="1">
            <a:off x="1676400" y="2819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6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With Façade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381000" y="1143000"/>
            <a:ext cx="1295400" cy="838200"/>
            <a:chOff x="240" y="1152"/>
            <a:chExt cx="816" cy="528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ClientA</a:t>
              </a:r>
            </a:p>
          </p:txBody>
        </p:sp>
      </p:grp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1676400" y="3200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5986463" y="1676400"/>
            <a:ext cx="1481137" cy="838200"/>
            <a:chOff x="240" y="1152"/>
            <a:chExt cx="816" cy="528"/>
          </a:xfrm>
        </p:grpSpPr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Database</a:t>
              </a:r>
            </a:p>
          </p:txBody>
        </p:sp>
      </p:grp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381000" y="2438400"/>
            <a:ext cx="1295400" cy="838200"/>
            <a:chOff x="240" y="1152"/>
            <a:chExt cx="816" cy="528"/>
          </a:xfrm>
        </p:grpSpPr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ClientB</a:t>
              </a:r>
            </a:p>
          </p:txBody>
        </p: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5953125" y="4419600"/>
            <a:ext cx="1481138" cy="838200"/>
            <a:chOff x="240" y="1152"/>
            <a:chExt cx="816" cy="528"/>
          </a:xfrm>
        </p:grpSpPr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Element</a:t>
              </a:r>
            </a:p>
          </p:txBody>
        </p:sp>
      </p:grp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5986463" y="2895600"/>
            <a:ext cx="1481137" cy="838200"/>
            <a:chOff x="240" y="1152"/>
            <a:chExt cx="816" cy="528"/>
          </a:xfrm>
        </p:grpSpPr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Model</a:t>
              </a:r>
            </a:p>
          </p:txBody>
        </p:sp>
      </p:grp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53340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5257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47244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25908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47244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2590800" y="152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16764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3340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>
            <a:off x="5257800" y="2819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81951" name="Group 31"/>
          <p:cNvGrpSpPr>
            <a:grpSpLocks/>
          </p:cNvGrpSpPr>
          <p:nvPr/>
        </p:nvGrpSpPr>
        <p:grpSpPr bwMode="auto">
          <a:xfrm>
            <a:off x="3581400" y="2590800"/>
            <a:ext cx="1676400" cy="838200"/>
            <a:chOff x="240" y="1152"/>
            <a:chExt cx="816" cy="528"/>
          </a:xfrm>
        </p:grpSpPr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240" y="115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240" y="1152"/>
              <a:ext cx="8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DBFacade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Adapter</a:t>
            </a:r>
            <a:endParaRPr lang="en-US"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ea typeface="MS Mincho" charset="-128"/>
              </a:rPr>
              <a:t>Intent:</a:t>
            </a:r>
            <a:r>
              <a:rPr lang="en-US" sz="2800" dirty="0">
                <a:ea typeface="MS Mincho" charset="-128"/>
              </a:rPr>
              <a:t> match an existing object beyond your control to a particular interface.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b="1" dirty="0">
                <a:ea typeface="MS Mincho" charset="-128"/>
              </a:rPr>
              <a:t>Problem:</a:t>
            </a:r>
            <a:r>
              <a:rPr lang="en-US" sz="2800" dirty="0">
                <a:ea typeface="MS Mincho" charset="-128"/>
              </a:rPr>
              <a:t> </a:t>
            </a:r>
          </a:p>
          <a:p>
            <a:pPr lvl="1"/>
            <a:r>
              <a:rPr lang="en-US" sz="2400" dirty="0">
                <a:ea typeface="MS Mincho" charset="-128"/>
              </a:rPr>
              <a:t>A system has the right data and behavior, but the wrong interface. </a:t>
            </a:r>
          </a:p>
          <a:p>
            <a:pPr lvl="1"/>
            <a:r>
              <a:rPr lang="en-US" sz="2400" dirty="0">
                <a:ea typeface="MS Mincho" charset="-128"/>
              </a:rPr>
              <a:t>Use this when you have to make an existing class a subclass of a new class structure</a:t>
            </a:r>
            <a:r>
              <a:rPr lang="en-US" sz="2400" dirty="0" smtClean="0">
                <a:ea typeface="MS Mincho" charset="-128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0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Adapter</a:t>
            </a:r>
            <a:endParaRPr lang="en-US">
              <a:cs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ea typeface="MS Mincho" charset="-128"/>
              </a:rPr>
              <a:t>Solution:</a:t>
            </a:r>
            <a:r>
              <a:rPr lang="en-US" sz="2800">
                <a:ea typeface="MS Mincho" charset="-128"/>
              </a:rPr>
              <a:t> Adapter provides a wrapper with the desired interface.</a:t>
            </a:r>
            <a:endParaRPr lang="en-US" sz="2800">
              <a:cs typeface="Times New Roman" pitchFamily="18" charset="0"/>
            </a:endParaRPr>
          </a:p>
          <a:p>
            <a:r>
              <a:rPr lang="en-US" sz="2800" b="1">
                <a:ea typeface="MS Mincho" charset="-128"/>
              </a:rPr>
              <a:t>Participants:</a:t>
            </a:r>
            <a:r>
              <a:rPr lang="en-US" sz="2800">
                <a:ea typeface="MS Mincho" charset="-128"/>
              </a:rPr>
              <a:t> The </a:t>
            </a:r>
            <a:r>
              <a:rPr lang="en-US" sz="2800" i="1">
                <a:ea typeface="MS Mincho" charset="-128"/>
              </a:rPr>
              <a:t>adapter</a:t>
            </a:r>
            <a:r>
              <a:rPr lang="en-US" sz="2800">
                <a:ea typeface="MS Mincho" charset="-128"/>
              </a:rPr>
              <a:t> adapts the interface of an </a:t>
            </a:r>
            <a:r>
              <a:rPr lang="en-US" sz="2800" i="1">
                <a:ea typeface="MS Mincho" charset="-128"/>
              </a:rPr>
              <a:t>adaptee</a:t>
            </a:r>
            <a:r>
              <a:rPr lang="en-US" sz="2800">
                <a:ea typeface="MS Mincho" charset="-128"/>
              </a:rPr>
              <a:t> to match that of the adapter’s target. This allows the client to use the adaptee as if it were a type of target.</a:t>
            </a:r>
            <a:endParaRPr lang="en-US" sz="2800">
              <a:cs typeface="Times New Roman" pitchFamily="18" charset="0"/>
            </a:endParaRPr>
          </a:p>
          <a:p>
            <a:r>
              <a:rPr lang="en-US" sz="2800" b="1">
                <a:ea typeface="MS Mincho" charset="-128"/>
              </a:rPr>
              <a:t>Consequences:</a:t>
            </a:r>
            <a:r>
              <a:rPr lang="en-US" sz="2800">
                <a:ea typeface="MS Mincho" charset="-128"/>
              </a:rPr>
              <a:t> the adapter pattern allows for pre-existing objects to fit into a new class structure with out being limited by their interfaces.</a:t>
            </a:r>
            <a:endParaRPr lang="en-US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Adapter</a:t>
            </a:r>
            <a:endParaRPr lang="en-US">
              <a:cs typeface="Times New Roman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ea typeface="MS Mincho" charset="-128"/>
              </a:rPr>
              <a:t>Implementation:</a:t>
            </a:r>
            <a:r>
              <a:rPr lang="en-US" dirty="0">
                <a:ea typeface="MS Mincho" charset="-128"/>
              </a:rPr>
              <a:t> </a:t>
            </a:r>
            <a:r>
              <a:rPr lang="en-US" dirty="0" smtClean="0">
                <a:ea typeface="MS Mincho" charset="-128"/>
              </a:rPr>
              <a:t>encapsulate an existing </a:t>
            </a:r>
            <a:r>
              <a:rPr lang="en-US" dirty="0">
                <a:ea typeface="MS Mincho" charset="-128"/>
              </a:rPr>
              <a:t>class in another class. The containing class matches the required interface</a:t>
            </a:r>
            <a:r>
              <a:rPr lang="en-US" dirty="0" smtClean="0">
                <a:ea typeface="MS Mincho" charset="-128"/>
              </a:rPr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class that you need to use doesn't meet the requirements of an interface</a:t>
            </a:r>
          </a:p>
        </p:txBody>
      </p:sp>
      <p:pic>
        <p:nvPicPr>
          <p:cNvPr id="1028" name="Picture 4" descr="Imag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1" y="3962400"/>
            <a:ext cx="571023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2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ochoao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69" y="1219200"/>
            <a:ext cx="4506513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Adapter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MS Mincho" charset="-128"/>
              </a:rPr>
              <a:t>Drawing program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MS Mincho" charset="-128"/>
              </a:rPr>
              <a:t>Superclass called Shape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MS Mincho" charset="-128"/>
              </a:rPr>
              <a:t>Subclasses </a:t>
            </a:r>
            <a:endParaRPr lang="en-US" sz="2400" dirty="0">
              <a:ea typeface="MS Mincho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MS Mincho" charset="-128"/>
              </a:rPr>
              <a:t>Rectangle</a:t>
            </a:r>
            <a:endParaRPr lang="en-US" sz="2000" dirty="0">
              <a:ea typeface="MS Mincho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MS Mincho" charset="-128"/>
              </a:rPr>
              <a:t>Ellipse</a:t>
            </a:r>
            <a:endParaRPr lang="en-US" sz="2000" dirty="0">
              <a:ea typeface="MS Mincho" charset="-128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MS Mincho" charset="-128"/>
              </a:rPr>
              <a:t>Star</a:t>
            </a:r>
            <a:endParaRPr lang="en-US" sz="2000" dirty="0">
              <a:ea typeface="MS Mincho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MS Mincho" charset="-128"/>
              </a:rPr>
              <a:t>Need to add circle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MS Mincho" charset="-128"/>
              </a:rPr>
              <a:t>Have circle class implemented in a class called </a:t>
            </a:r>
            <a:r>
              <a:rPr lang="en-US" sz="2400" dirty="0" err="1">
                <a:ea typeface="MS Mincho" charset="-128"/>
              </a:rPr>
              <a:t>xcircle</a:t>
            </a:r>
            <a:endParaRPr lang="en-US" sz="2400" dirty="0">
              <a:ea typeface="MS Mincho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MS Mincho" charset="-128"/>
              </a:rPr>
              <a:t>But the circle I need must be of type Shape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a typeface="MS Mincho" charset="-128"/>
              </a:rPr>
              <a:t>Xcircle</a:t>
            </a:r>
            <a:r>
              <a:rPr lang="en-US" sz="2400" dirty="0">
                <a:ea typeface="MS Mincho" charset="-128"/>
              </a:rPr>
              <a:t> isn’t. The methods are named wrong. 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80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769"/>
            <a:ext cx="8229600" cy="35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88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Template Methods </a:t>
            </a:r>
            <a:r>
              <a:rPr lang="en-GB" altLang="ko-KR" sz="2800" dirty="0" smtClean="0">
                <a:ea typeface="굴림" panose="020B0600000101010101" pitchFamily="34" charset="-127"/>
              </a:rPr>
              <a:t>Design Pattern</a:t>
            </a: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46" y="1722438"/>
            <a:ext cx="7329980" cy="14906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Intent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 smtClean="0"/>
              <a:t>To define a skeleton algorithm by deferring some steps to subclasses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 smtClean="0"/>
              <a:t>To allow the subclasses to redefine certain steps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651727" y="3615066"/>
            <a:ext cx="4011612" cy="2560637"/>
            <a:chOff x="1863" y="2159"/>
            <a:chExt cx="2527" cy="1613"/>
          </a:xfrm>
        </p:grpSpPr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1868" y="2228"/>
              <a:ext cx="100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AbstractClass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templateMethod()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hookMethod1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hookMethod2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1863" y="2203"/>
              <a:ext cx="1229" cy="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1869" y="2432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1874" y="3204"/>
              <a:ext cx="103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ConcreteClass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hookMethod1()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hookMethod2()</a:t>
              </a:r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1869" y="3179"/>
              <a:ext cx="1229" cy="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1875" y="3408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2489" y="2987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2459" y="2920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 flipV="1">
              <a:off x="3435" y="2194"/>
              <a:ext cx="955" cy="719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3461" y="2159"/>
              <a:ext cx="866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hookMethod1()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hookMethod2()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…</a:t>
              </a: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2785" y="2544"/>
              <a:ext cx="6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Template Methods (Cont.)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766" y="1741488"/>
            <a:ext cx="7289909" cy="3627437"/>
          </a:xfrm>
          <a:noFill/>
        </p:spPr>
        <p:txBody>
          <a:bodyPr/>
          <a:lstStyle/>
          <a:p>
            <a:pPr eaLnBrk="1" hangingPunct="1"/>
            <a:r>
              <a:rPr lang="en-GB" altLang="en-US" sz="2500" dirty="0" smtClean="0"/>
              <a:t>Terminology</a:t>
            </a:r>
          </a:p>
          <a:p>
            <a:pPr lvl="1" eaLnBrk="1" hangingPunct="1"/>
            <a:r>
              <a:rPr lang="en-GB" altLang="en-US" sz="2100" i="1" dirty="0" smtClean="0"/>
              <a:t>Hook methods</a:t>
            </a:r>
            <a:r>
              <a:rPr lang="en-GB" altLang="en-US" sz="2100" dirty="0" smtClean="0"/>
              <a:t>: placeholders for the behaviour to be implemented by subclasses</a:t>
            </a:r>
          </a:p>
          <a:p>
            <a:pPr lvl="1" eaLnBrk="1" hangingPunct="1"/>
            <a:r>
              <a:rPr lang="en-GB" altLang="en-US" sz="2100" i="1" dirty="0" smtClean="0"/>
              <a:t>Template methods</a:t>
            </a:r>
            <a:r>
              <a:rPr lang="en-GB" altLang="en-US" sz="2100" dirty="0" smtClean="0"/>
              <a:t>: methods containing hook methods</a:t>
            </a:r>
          </a:p>
          <a:p>
            <a:pPr lvl="1" eaLnBrk="1" hangingPunct="1"/>
            <a:r>
              <a:rPr lang="en-GB" altLang="en-US" sz="2100" i="1" dirty="0" smtClean="0"/>
              <a:t>Hot spots</a:t>
            </a:r>
            <a:r>
              <a:rPr lang="en-GB" altLang="en-US" sz="2100" dirty="0" smtClean="0"/>
              <a:t>: changeable behaviours of generic classes represented by hook methods</a:t>
            </a:r>
          </a:p>
          <a:p>
            <a:pPr lvl="1" eaLnBrk="1" hangingPunct="1"/>
            <a:r>
              <a:rPr lang="en-GB" altLang="en-US" sz="2100" i="1" dirty="0" smtClean="0"/>
              <a:t>Frozen spots</a:t>
            </a:r>
            <a:r>
              <a:rPr lang="en-GB" altLang="en-US" sz="2100" dirty="0" smtClean="0"/>
              <a:t>: fixed behaviours of generic classes represented by template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What Are Design Patterns?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solidFill>
                  <a:srgbClr val="000000"/>
                </a:solidFill>
              </a:rPr>
              <a:t>Design patterns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solidFill>
                  <a:srgbClr val="000000"/>
                </a:solidFill>
              </a:rPr>
              <a:t>Schematic descriptions of </a:t>
            </a:r>
            <a:r>
              <a:rPr lang="en-GB" altLang="en-US" dirty="0" smtClean="0">
                <a:solidFill>
                  <a:srgbClr val="0070C0"/>
                </a:solidFill>
              </a:rPr>
              <a:t>design solutions to recurring problems in software design</a:t>
            </a:r>
            <a:r>
              <a:rPr lang="en-GB" altLang="en-US" dirty="0" smtClean="0">
                <a:solidFill>
                  <a:srgbClr val="000000"/>
                </a:solidFill>
              </a:rPr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ko-KR" dirty="0" smtClean="0">
                <a:solidFill>
                  <a:srgbClr val="000000"/>
                </a:solidFill>
                <a:ea typeface="굴림" panose="020B0600000101010101" pitchFamily="34" charset="-127"/>
              </a:rPr>
              <a:t>Reusable (i.e., generic), but don’t have to be implemented in the same way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That is, describe: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Design problems that occur repeatedly,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Core solutions to those problems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Strategy Design Pattern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1871170" y="3280268"/>
            <a:ext cx="5776913" cy="2601912"/>
            <a:chOff x="1086" y="1967"/>
            <a:chExt cx="3639" cy="1639"/>
          </a:xfrm>
        </p:grpSpPr>
        <p:grpSp>
          <p:nvGrpSpPr>
            <p:cNvPr id="54282" name="Group 4"/>
            <p:cNvGrpSpPr>
              <a:grpSpLocks/>
            </p:cNvGrpSpPr>
            <p:nvPr/>
          </p:nvGrpSpPr>
          <p:grpSpPr bwMode="auto">
            <a:xfrm>
              <a:off x="1086" y="2043"/>
              <a:ext cx="961" cy="526"/>
              <a:chOff x="1499" y="1525"/>
              <a:chExt cx="961" cy="526"/>
            </a:xfrm>
          </p:grpSpPr>
          <p:sp>
            <p:nvSpPr>
              <p:cNvPr id="54301" name="Text Box 5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86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</a:t>
                </a: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Context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contextMethod()</a:t>
                </a:r>
              </a:p>
            </p:txBody>
          </p:sp>
          <p:sp>
            <p:nvSpPr>
              <p:cNvPr id="54302" name="Rectangle 6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303" name="Line 7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2134" y="2165"/>
              <a:ext cx="8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AutoShape 9"/>
            <p:cNvSpPr>
              <a:spLocks noChangeArrowheads="1"/>
            </p:cNvSpPr>
            <p:nvPr/>
          </p:nvSpPr>
          <p:spPr bwMode="auto">
            <a:xfrm>
              <a:off x="2054" y="2138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4285" name="Line 10"/>
            <p:cNvSpPr>
              <a:spLocks noChangeShapeType="1"/>
            </p:cNvSpPr>
            <p:nvPr/>
          </p:nvSpPr>
          <p:spPr bwMode="auto">
            <a:xfrm>
              <a:off x="3443" y="262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AutoShape 11"/>
            <p:cNvSpPr>
              <a:spLocks noChangeArrowheads="1"/>
            </p:cNvSpPr>
            <p:nvPr/>
          </p:nvSpPr>
          <p:spPr bwMode="auto">
            <a:xfrm>
              <a:off x="3413" y="2558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4287" name="Text Box 12"/>
            <p:cNvSpPr txBox="1">
              <a:spLocks noChangeArrowheads="1"/>
            </p:cNvSpPr>
            <p:nvPr/>
          </p:nvSpPr>
          <p:spPr bwMode="auto">
            <a:xfrm>
              <a:off x="2096" y="1967"/>
              <a:ext cx="5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strategy</a:t>
              </a:r>
            </a:p>
          </p:txBody>
        </p:sp>
        <p:grpSp>
          <p:nvGrpSpPr>
            <p:cNvPr id="54288" name="Group 13"/>
            <p:cNvGrpSpPr>
              <a:grpSpLocks/>
            </p:cNvGrpSpPr>
            <p:nvPr/>
          </p:nvGrpSpPr>
          <p:grpSpPr bwMode="auto">
            <a:xfrm>
              <a:off x="2205" y="3080"/>
              <a:ext cx="1043" cy="526"/>
              <a:chOff x="1499" y="1525"/>
              <a:chExt cx="965" cy="526"/>
            </a:xfrm>
          </p:grpSpPr>
          <p:sp>
            <p:nvSpPr>
              <p:cNvPr id="54298" name="Text Box 14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95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ConcreteStrategyA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algorithm()</a:t>
                </a:r>
              </a:p>
            </p:txBody>
          </p:sp>
          <p:sp>
            <p:nvSpPr>
              <p:cNvPr id="54299" name="Rectangle 15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300" name="Line 16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9" name="Group 17"/>
            <p:cNvGrpSpPr>
              <a:grpSpLocks/>
            </p:cNvGrpSpPr>
            <p:nvPr/>
          </p:nvGrpSpPr>
          <p:grpSpPr bwMode="auto">
            <a:xfrm>
              <a:off x="2940" y="2030"/>
              <a:ext cx="962" cy="526"/>
              <a:chOff x="3479" y="1267"/>
              <a:chExt cx="962" cy="526"/>
            </a:xfrm>
          </p:grpSpPr>
          <p:sp>
            <p:nvSpPr>
              <p:cNvPr id="54295" name="Text Box 18"/>
              <p:cNvSpPr txBox="1">
                <a:spLocks noChangeArrowheads="1"/>
              </p:cNvSpPr>
              <p:nvPr/>
            </p:nvSpPr>
            <p:spPr bwMode="auto">
              <a:xfrm>
                <a:off x="3484" y="1292"/>
                <a:ext cx="74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</a:t>
                </a:r>
                <a:r>
                  <a:rPr kumimoji="1" lang="en-US" altLang="ko-KR" sz="1400" b="1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Strategy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alogorithm</a:t>
                </a: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()</a:t>
                </a:r>
              </a:p>
            </p:txBody>
          </p:sp>
          <p:sp>
            <p:nvSpPr>
              <p:cNvPr id="54296" name="Rectangle 19"/>
              <p:cNvSpPr>
                <a:spLocks noChangeArrowheads="1"/>
              </p:cNvSpPr>
              <p:nvPr/>
            </p:nvSpPr>
            <p:spPr bwMode="auto">
              <a:xfrm>
                <a:off x="3479" y="1267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297" name="Line 20"/>
              <p:cNvSpPr>
                <a:spLocks noChangeShapeType="1"/>
              </p:cNvSpPr>
              <p:nvPr/>
            </p:nvSpPr>
            <p:spPr bwMode="auto">
              <a:xfrm>
                <a:off x="3485" y="1517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90" name="Group 21"/>
            <p:cNvGrpSpPr>
              <a:grpSpLocks/>
            </p:cNvGrpSpPr>
            <p:nvPr/>
          </p:nvGrpSpPr>
          <p:grpSpPr bwMode="auto">
            <a:xfrm>
              <a:off x="3679" y="3070"/>
              <a:ext cx="1046" cy="526"/>
              <a:chOff x="389" y="1753"/>
              <a:chExt cx="962" cy="526"/>
            </a:xfrm>
          </p:grpSpPr>
          <p:sp>
            <p:nvSpPr>
              <p:cNvPr id="54292" name="Text Box 22"/>
              <p:cNvSpPr txBox="1">
                <a:spLocks noChangeArrowheads="1"/>
              </p:cNvSpPr>
              <p:nvPr/>
            </p:nvSpPr>
            <p:spPr bwMode="auto">
              <a:xfrm>
                <a:off x="394" y="1778"/>
                <a:ext cx="94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b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ConcreteStrategyB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algorithm()</a:t>
                </a:r>
              </a:p>
            </p:txBody>
          </p:sp>
          <p:sp>
            <p:nvSpPr>
              <p:cNvPr id="54293" name="Rectangle 23"/>
              <p:cNvSpPr>
                <a:spLocks noChangeArrowheads="1"/>
              </p:cNvSpPr>
              <p:nvPr/>
            </p:nvSpPr>
            <p:spPr bwMode="auto">
              <a:xfrm>
                <a:off x="389" y="1753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4294" name="Line 24"/>
              <p:cNvSpPr>
                <a:spLocks noChangeShapeType="1"/>
              </p:cNvSpPr>
              <p:nvPr/>
            </p:nvSpPr>
            <p:spPr bwMode="auto">
              <a:xfrm>
                <a:off x="395" y="2003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1" name="Freeform 25"/>
            <p:cNvSpPr>
              <a:spLocks/>
            </p:cNvSpPr>
            <p:nvPr/>
          </p:nvSpPr>
          <p:spPr bwMode="auto">
            <a:xfrm>
              <a:off x="2706" y="2814"/>
              <a:ext cx="1466" cy="255"/>
            </a:xfrm>
            <a:custGeom>
              <a:avLst/>
              <a:gdLst>
                <a:gd name="T0" fmla="*/ 0 w 1466"/>
                <a:gd name="T1" fmla="*/ 255 h 255"/>
                <a:gd name="T2" fmla="*/ 0 w 1466"/>
                <a:gd name="T3" fmla="*/ 0 h 255"/>
                <a:gd name="T4" fmla="*/ 1466 w 1466"/>
                <a:gd name="T5" fmla="*/ 0 h 255"/>
                <a:gd name="T6" fmla="*/ 1466 w 1466"/>
                <a:gd name="T7" fmla="*/ 247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6"/>
                <a:gd name="T13" fmla="*/ 0 h 255"/>
                <a:gd name="T14" fmla="*/ 1466 w 146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6" h="255">
                  <a:moveTo>
                    <a:pt x="0" y="255"/>
                  </a:moveTo>
                  <a:lnTo>
                    <a:pt x="0" y="0"/>
                  </a:lnTo>
                  <a:lnTo>
                    <a:pt x="1466" y="0"/>
                  </a:lnTo>
                  <a:lnTo>
                    <a:pt x="1466" y="24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788276" y="1731963"/>
            <a:ext cx="7279399" cy="10810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500" dirty="0" smtClean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100" dirty="0" smtClean="0"/>
              <a:t>To define a family of algorithms, encapsulate each one, and make them interchangeable</a:t>
            </a:r>
          </a:p>
        </p:txBody>
      </p:sp>
      <p:sp>
        <p:nvSpPr>
          <p:cNvPr id="54278" name="Line 27"/>
          <p:cNvSpPr>
            <a:spLocks noChangeShapeType="1"/>
          </p:cNvSpPr>
          <p:nvPr/>
        </p:nvSpPr>
        <p:spPr bwMode="auto">
          <a:xfrm flipH="1">
            <a:off x="2368058" y="4110530"/>
            <a:ext cx="22225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79" name="Group 28"/>
          <p:cNvGrpSpPr>
            <a:grpSpLocks/>
          </p:cNvGrpSpPr>
          <p:nvPr/>
        </p:nvGrpSpPr>
        <p:grpSpPr bwMode="auto">
          <a:xfrm>
            <a:off x="1491758" y="4723305"/>
            <a:ext cx="1755775" cy="738188"/>
            <a:chOff x="1078" y="2883"/>
            <a:chExt cx="1106" cy="465"/>
          </a:xfrm>
        </p:grpSpPr>
        <p:sp>
          <p:nvSpPr>
            <p:cNvPr id="54280" name="AutoShape 29"/>
            <p:cNvSpPr>
              <a:spLocks noChangeArrowheads="1"/>
            </p:cNvSpPr>
            <p:nvPr/>
          </p:nvSpPr>
          <p:spPr bwMode="auto">
            <a:xfrm flipV="1">
              <a:off x="1078" y="2883"/>
              <a:ext cx="1106" cy="465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ea typeface="굴림" panose="020B0600000101010101" pitchFamily="34" charset="-127"/>
              </a:endParaRPr>
            </a:p>
          </p:txBody>
        </p:sp>
        <p:sp>
          <p:nvSpPr>
            <p:cNvPr id="54281" name="Text Box 30"/>
            <p:cNvSpPr txBox="1">
              <a:spLocks noChangeArrowheads="1"/>
            </p:cNvSpPr>
            <p:nvPr/>
          </p:nvSpPr>
          <p:spPr bwMode="auto">
            <a:xfrm>
              <a:off x="1093" y="3004"/>
              <a:ext cx="10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strategy.algorithm()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34" charset="-127"/>
              </a:rPr>
              <a:t>Abstract </a:t>
            </a:r>
            <a:r>
              <a:rPr lang="en-GB" altLang="ko-KR" dirty="0" smtClean="0">
                <a:ea typeface="굴림" panose="020B0600000101010101" pitchFamily="34" charset="-127"/>
              </a:rPr>
              <a:t>Coupling (Low Coupling)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500" dirty="0"/>
              <a:t>Definition</a:t>
            </a:r>
          </a:p>
          <a:p>
            <a:pPr lvl="1">
              <a:lnSpc>
                <a:spcPct val="80000"/>
              </a:lnSpc>
            </a:pPr>
            <a:r>
              <a:rPr lang="en-GB" altLang="en-US" sz="2100" i="1" dirty="0"/>
              <a:t>Abstract coupling</a:t>
            </a:r>
            <a:r>
              <a:rPr lang="en-GB" altLang="en-US" sz="2100" dirty="0"/>
              <a:t> means a client </a:t>
            </a:r>
            <a:r>
              <a:rPr lang="en-GB" altLang="en-US" sz="2100" dirty="0">
                <a:solidFill>
                  <a:srgbClr val="0070C0"/>
                </a:solidFill>
              </a:rPr>
              <a:t>access a service through an interface or an abstract class</a:t>
            </a:r>
            <a:r>
              <a:rPr lang="en-GB" altLang="en-US" sz="2100" dirty="0"/>
              <a:t> without knowing the actual concrete class that provide the service</a:t>
            </a:r>
          </a:p>
          <a:p>
            <a:pPr>
              <a:lnSpc>
                <a:spcPct val="80000"/>
              </a:lnSpc>
            </a:pPr>
            <a:r>
              <a:rPr lang="en-GB" altLang="en-US" sz="2500" dirty="0"/>
              <a:t>Example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Strategy pattern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Iterator </a:t>
            </a:r>
            <a:r>
              <a:rPr lang="en-GB" altLang="en-US" sz="2100" dirty="0" smtClean="0"/>
              <a:t>pattern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 smtClean="0"/>
              <a:t>…</a:t>
            </a:r>
            <a:endParaRPr lang="en-GB" altLang="en-US" sz="2100" dirty="0"/>
          </a:p>
          <a:p>
            <a:pPr>
              <a:lnSpc>
                <a:spcPct val="80000"/>
              </a:lnSpc>
            </a:pPr>
            <a:r>
              <a:rPr lang="en-GB" altLang="en-US" sz="2500" dirty="0"/>
              <a:t>Question</a:t>
            </a:r>
          </a:p>
          <a:p>
            <a:pPr lvl="1">
              <a:lnSpc>
                <a:spcPct val="80000"/>
              </a:lnSpc>
            </a:pPr>
            <a:r>
              <a:rPr lang="en-GB" altLang="en-US" sz="2100" dirty="0"/>
              <a:t>Why abstract coupling?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smtClean="0">
                <a:ea typeface="굴림" panose="020B0600000101010101" pitchFamily="34" charset="-127"/>
              </a:rPr>
              <a:t>Design Guideline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46" y="1674813"/>
            <a:ext cx="7329980" cy="3614737"/>
          </a:xfrm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Program to an interface, not to an implementation!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Composite Design Pattern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600200"/>
            <a:ext cx="8229600" cy="989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>
                <a:solidFill>
                  <a:srgbClr val="000000"/>
                </a:solidFill>
              </a:rPr>
              <a:t>To </a:t>
            </a:r>
            <a:r>
              <a:rPr lang="en-US" altLang="ko-KR" sz="2000" smtClean="0">
                <a:ea typeface="굴림" panose="020B0600000101010101" pitchFamily="34" charset="-127"/>
              </a:rPr>
              <a:t>allow clients to treat both single components and collections of components identically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To define recursive data structures such as trees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446213" y="3046413"/>
            <a:ext cx="6008687" cy="2903537"/>
            <a:chOff x="1087" y="1967"/>
            <a:chExt cx="3785" cy="1829"/>
          </a:xfrm>
        </p:grpSpPr>
        <p:grpSp>
          <p:nvGrpSpPr>
            <p:cNvPr id="38918" name="Group 5"/>
            <p:cNvGrpSpPr>
              <a:grpSpLocks/>
            </p:cNvGrpSpPr>
            <p:nvPr/>
          </p:nvGrpSpPr>
          <p:grpSpPr bwMode="auto">
            <a:xfrm>
              <a:off x="1087" y="2043"/>
              <a:ext cx="960" cy="262"/>
              <a:chOff x="1087" y="2043"/>
              <a:chExt cx="960" cy="262"/>
            </a:xfrm>
          </p:grpSpPr>
          <p:sp>
            <p:nvSpPr>
              <p:cNvPr id="38939" name="Text Box 6"/>
              <p:cNvSpPr txBox="1">
                <a:spLocks noChangeArrowheads="1"/>
              </p:cNvSpPr>
              <p:nvPr/>
            </p:nvSpPr>
            <p:spPr bwMode="auto">
              <a:xfrm>
                <a:off x="1092" y="2068"/>
                <a:ext cx="64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Client</a:t>
                </a:r>
              </a:p>
            </p:txBody>
          </p:sp>
          <p:sp>
            <p:nvSpPr>
              <p:cNvPr id="38940" name="Rectangle 7"/>
              <p:cNvSpPr>
                <a:spLocks noChangeArrowheads="1"/>
              </p:cNvSpPr>
              <p:nvPr/>
            </p:nvSpPr>
            <p:spPr bwMode="auto">
              <a:xfrm>
                <a:off x="1087" y="2043"/>
                <a:ext cx="960" cy="2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8919" name="Line 8"/>
            <p:cNvSpPr>
              <a:spLocks noChangeShapeType="1"/>
            </p:cNvSpPr>
            <p:nvPr/>
          </p:nvSpPr>
          <p:spPr bwMode="auto">
            <a:xfrm>
              <a:off x="2062" y="2165"/>
              <a:ext cx="8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AutoShape 9"/>
            <p:cNvSpPr>
              <a:spLocks noChangeArrowheads="1"/>
            </p:cNvSpPr>
            <p:nvPr/>
          </p:nvSpPr>
          <p:spPr bwMode="auto">
            <a:xfrm>
              <a:off x="4694" y="3163"/>
              <a:ext cx="77" cy="6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>
              <a:off x="3443" y="262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AutoShape 11"/>
            <p:cNvSpPr>
              <a:spLocks noChangeArrowheads="1"/>
            </p:cNvSpPr>
            <p:nvPr/>
          </p:nvSpPr>
          <p:spPr bwMode="auto">
            <a:xfrm>
              <a:off x="3413" y="2558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8923" name="Text Box 12"/>
            <p:cNvSpPr txBox="1">
              <a:spLocks noChangeArrowheads="1"/>
            </p:cNvSpPr>
            <p:nvPr/>
          </p:nvSpPr>
          <p:spPr bwMode="auto">
            <a:xfrm>
              <a:off x="2096" y="1967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uses</a:t>
              </a:r>
            </a:p>
          </p:txBody>
        </p:sp>
        <p:grpSp>
          <p:nvGrpSpPr>
            <p:cNvPr id="38924" name="Group 13"/>
            <p:cNvGrpSpPr>
              <a:grpSpLocks/>
            </p:cNvGrpSpPr>
            <p:nvPr/>
          </p:nvGrpSpPr>
          <p:grpSpPr bwMode="auto">
            <a:xfrm>
              <a:off x="2205" y="3080"/>
              <a:ext cx="961" cy="526"/>
              <a:chOff x="1499" y="1525"/>
              <a:chExt cx="961" cy="526"/>
            </a:xfrm>
          </p:grpSpPr>
          <p:sp>
            <p:nvSpPr>
              <p:cNvPr id="38936" name="Text Box 14"/>
              <p:cNvSpPr txBox="1">
                <a:spLocks noChangeArrowheads="1"/>
              </p:cNvSpPr>
              <p:nvPr/>
            </p:nvSpPr>
            <p:spPr bwMode="auto">
              <a:xfrm>
                <a:off x="1505" y="1550"/>
                <a:ext cx="62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      Leaf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operation()</a:t>
                </a:r>
              </a:p>
            </p:txBody>
          </p:sp>
          <p:sp>
            <p:nvSpPr>
              <p:cNvPr id="38937" name="Rectangle 15"/>
              <p:cNvSpPr>
                <a:spLocks noChangeArrowheads="1"/>
              </p:cNvSpPr>
              <p:nvPr/>
            </p:nvSpPr>
            <p:spPr bwMode="auto">
              <a:xfrm>
                <a:off x="1500" y="1525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8" name="Line 16"/>
              <p:cNvSpPr>
                <a:spLocks noChangeShapeType="1"/>
              </p:cNvSpPr>
              <p:nvPr/>
            </p:nvSpPr>
            <p:spPr bwMode="auto">
              <a:xfrm>
                <a:off x="1499" y="1775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5" name="Group 17"/>
            <p:cNvGrpSpPr>
              <a:grpSpLocks/>
            </p:cNvGrpSpPr>
            <p:nvPr/>
          </p:nvGrpSpPr>
          <p:grpSpPr bwMode="auto">
            <a:xfrm>
              <a:off x="2940" y="2030"/>
              <a:ext cx="962" cy="526"/>
              <a:chOff x="3479" y="1267"/>
              <a:chExt cx="962" cy="526"/>
            </a:xfrm>
          </p:grpSpPr>
          <p:sp>
            <p:nvSpPr>
              <p:cNvPr id="38933" name="Text Box 18"/>
              <p:cNvSpPr txBox="1">
                <a:spLocks noChangeArrowheads="1"/>
              </p:cNvSpPr>
              <p:nvPr/>
            </p:nvSpPr>
            <p:spPr bwMode="auto">
              <a:xfrm>
                <a:off x="3484" y="1292"/>
                <a:ext cx="77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Component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 i="1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</a:t>
                </a: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()</a:t>
                </a:r>
              </a:p>
            </p:txBody>
          </p:sp>
          <p:sp>
            <p:nvSpPr>
              <p:cNvPr id="38934" name="Rectangle 19"/>
              <p:cNvSpPr>
                <a:spLocks noChangeArrowheads="1"/>
              </p:cNvSpPr>
              <p:nvPr/>
            </p:nvSpPr>
            <p:spPr bwMode="auto">
              <a:xfrm>
                <a:off x="3479" y="1267"/>
                <a:ext cx="960" cy="5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5" name="Line 20"/>
              <p:cNvSpPr>
                <a:spLocks noChangeShapeType="1"/>
              </p:cNvSpPr>
              <p:nvPr/>
            </p:nvSpPr>
            <p:spPr bwMode="auto">
              <a:xfrm>
                <a:off x="3485" y="1517"/>
                <a:ext cx="9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6" name="Group 21"/>
            <p:cNvGrpSpPr>
              <a:grpSpLocks/>
            </p:cNvGrpSpPr>
            <p:nvPr/>
          </p:nvGrpSpPr>
          <p:grpSpPr bwMode="auto">
            <a:xfrm>
              <a:off x="3639" y="3070"/>
              <a:ext cx="1054" cy="726"/>
              <a:chOff x="3679" y="3070"/>
              <a:chExt cx="1054" cy="726"/>
            </a:xfrm>
          </p:grpSpPr>
          <p:sp>
            <p:nvSpPr>
              <p:cNvPr id="38930" name="Text Box 22"/>
              <p:cNvSpPr txBox="1">
                <a:spLocks noChangeArrowheads="1"/>
              </p:cNvSpPr>
              <p:nvPr/>
            </p:nvSpPr>
            <p:spPr bwMode="auto">
              <a:xfrm>
                <a:off x="3684" y="3095"/>
                <a:ext cx="1049" cy="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     Composite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ko-KR" sz="8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operation()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add(Component)</a:t>
                </a:r>
              </a:p>
              <a:p>
                <a:pPr eaLnBrk="1" latin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ko-KR" sz="1400">
                    <a:latin typeface="Times New Roman" panose="02020603050405020304" pitchFamily="18" charset="0"/>
                    <a:ea typeface="굴림" panose="020B0600000101010101" pitchFamily="34" charset="-127"/>
                  </a:rPr>
                  <a:t>remove(Component)</a:t>
                </a:r>
              </a:p>
            </p:txBody>
          </p:sp>
          <p:sp>
            <p:nvSpPr>
              <p:cNvPr id="38931" name="Rectangle 23"/>
              <p:cNvSpPr>
                <a:spLocks noChangeArrowheads="1"/>
              </p:cNvSpPr>
              <p:nvPr/>
            </p:nvSpPr>
            <p:spPr bwMode="auto">
              <a:xfrm>
                <a:off x="3679" y="3070"/>
                <a:ext cx="1048" cy="7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8932" name="Line 24"/>
              <p:cNvSpPr>
                <a:spLocks noChangeShapeType="1"/>
              </p:cNvSpPr>
              <p:nvPr/>
            </p:nvSpPr>
            <p:spPr bwMode="auto">
              <a:xfrm>
                <a:off x="3685" y="3320"/>
                <a:ext cx="10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7" name="Freeform 25"/>
            <p:cNvSpPr>
              <a:spLocks/>
            </p:cNvSpPr>
            <p:nvPr/>
          </p:nvSpPr>
          <p:spPr bwMode="auto">
            <a:xfrm>
              <a:off x="2706" y="2821"/>
              <a:ext cx="1466" cy="255"/>
            </a:xfrm>
            <a:custGeom>
              <a:avLst/>
              <a:gdLst>
                <a:gd name="T0" fmla="*/ 0 w 1466"/>
                <a:gd name="T1" fmla="*/ 255 h 255"/>
                <a:gd name="T2" fmla="*/ 0 w 1466"/>
                <a:gd name="T3" fmla="*/ 0 h 255"/>
                <a:gd name="T4" fmla="*/ 1466 w 1466"/>
                <a:gd name="T5" fmla="*/ 0 h 255"/>
                <a:gd name="T6" fmla="*/ 1466 w 1466"/>
                <a:gd name="T7" fmla="*/ 247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6"/>
                <a:gd name="T13" fmla="*/ 0 h 255"/>
                <a:gd name="T14" fmla="*/ 1466 w 146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6" h="255">
                  <a:moveTo>
                    <a:pt x="0" y="255"/>
                  </a:moveTo>
                  <a:lnTo>
                    <a:pt x="0" y="0"/>
                  </a:lnTo>
                  <a:lnTo>
                    <a:pt x="1466" y="0"/>
                  </a:lnTo>
                  <a:lnTo>
                    <a:pt x="1466" y="24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26"/>
            <p:cNvSpPr>
              <a:spLocks/>
            </p:cNvSpPr>
            <p:nvPr/>
          </p:nvSpPr>
          <p:spPr bwMode="auto">
            <a:xfrm>
              <a:off x="3896" y="2152"/>
              <a:ext cx="976" cy="1040"/>
            </a:xfrm>
            <a:custGeom>
              <a:avLst/>
              <a:gdLst>
                <a:gd name="T0" fmla="*/ 872 w 976"/>
                <a:gd name="T1" fmla="*/ 1122 h 1032"/>
                <a:gd name="T2" fmla="*/ 976 w 976"/>
                <a:gd name="T3" fmla="*/ 1122 h 1032"/>
                <a:gd name="T4" fmla="*/ 976 w 976"/>
                <a:gd name="T5" fmla="*/ 0 h 1032"/>
                <a:gd name="T6" fmla="*/ 0 w 976"/>
                <a:gd name="T7" fmla="*/ 0 h 10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6"/>
                <a:gd name="T13" fmla="*/ 0 h 1032"/>
                <a:gd name="T14" fmla="*/ 976 w 976"/>
                <a:gd name="T15" fmla="*/ 1032 h 10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6" h="1032">
                  <a:moveTo>
                    <a:pt x="872" y="1032"/>
                  </a:moveTo>
                  <a:lnTo>
                    <a:pt x="976" y="1032"/>
                  </a:lnTo>
                  <a:lnTo>
                    <a:pt x="97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952" y="1975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ea typeface="굴림" panose="020B0600000101010101" pitchFamily="34" charset="-127"/>
                </a:rPr>
                <a:t>*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Iterator Pattern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959647" y="3159016"/>
            <a:ext cx="1620838" cy="835025"/>
            <a:chOff x="1499" y="1525"/>
            <a:chExt cx="961" cy="526"/>
          </a:xfrm>
        </p:grpSpPr>
        <p:sp>
          <p:nvSpPr>
            <p:cNvPr id="60447" name="Text Box 4"/>
            <p:cNvSpPr txBox="1">
              <a:spLocks noChangeArrowheads="1"/>
            </p:cNvSpPr>
            <p:nvPr/>
          </p:nvSpPr>
          <p:spPr bwMode="auto">
            <a:xfrm>
              <a:off x="1505" y="1550"/>
              <a:ext cx="87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      </a:t>
              </a:r>
              <a:r>
                <a:rPr kumimoji="1" lang="en-US" altLang="ko-KR" sz="1400" b="1" i="1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Collection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  <a:r>
                <a:rPr kumimoji="1" lang="en-US" altLang="ko-KR" sz="1400" dirty="0" smtClean="0">
                  <a:latin typeface="Times New Roman" panose="02020603050405020304" pitchFamily="18" charset="0"/>
                  <a:ea typeface="굴림" panose="020B0600000101010101" pitchFamily="34" charset="-127"/>
                </a:rPr>
                <a:t>(): Iterator</a:t>
              </a:r>
              <a:endPara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60448" name="Rectangle 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9" name="Line 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1" name="Line 7"/>
          <p:cNvSpPr>
            <a:spLocks noChangeShapeType="1"/>
          </p:cNvSpPr>
          <p:nvPr/>
        </p:nvSpPr>
        <p:spPr bwMode="auto">
          <a:xfrm>
            <a:off x="4712247" y="4733816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AutoShape 8"/>
          <p:cNvSpPr>
            <a:spLocks noChangeArrowheads="1"/>
          </p:cNvSpPr>
          <p:nvPr/>
        </p:nvSpPr>
        <p:spPr bwMode="auto">
          <a:xfrm>
            <a:off x="4585247" y="4690954"/>
            <a:ext cx="122238" cy="952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5993360" y="3039954"/>
            <a:ext cx="1527175" cy="906462"/>
            <a:chOff x="2940" y="1428"/>
            <a:chExt cx="962" cy="571"/>
          </a:xfrm>
        </p:grpSpPr>
        <p:sp>
          <p:nvSpPr>
            <p:cNvPr id="60444" name="Text Box 10"/>
            <p:cNvSpPr txBox="1">
              <a:spLocks noChangeArrowheads="1"/>
            </p:cNvSpPr>
            <p:nvPr/>
          </p:nvSpPr>
          <p:spPr bwMode="auto">
            <a:xfrm>
              <a:off x="2945" y="1453"/>
              <a:ext cx="69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hasNext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next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0445" name="Rectangle 11"/>
            <p:cNvSpPr>
              <a:spLocks noChangeArrowheads="1"/>
            </p:cNvSpPr>
            <p:nvPr/>
          </p:nvSpPr>
          <p:spPr bwMode="auto">
            <a:xfrm>
              <a:off x="2940" y="1428"/>
              <a:ext cx="960" cy="5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6" name="Line 12"/>
            <p:cNvSpPr>
              <a:spLocks noChangeShapeType="1"/>
            </p:cNvSpPr>
            <p:nvPr/>
          </p:nvSpPr>
          <p:spPr bwMode="auto">
            <a:xfrm>
              <a:off x="2946" y="1678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4" name="Group 13"/>
          <p:cNvGrpSpPr>
            <a:grpSpLocks/>
          </p:cNvGrpSpPr>
          <p:nvPr/>
        </p:nvGrpSpPr>
        <p:grpSpPr bwMode="auto">
          <a:xfrm>
            <a:off x="2964410" y="4546491"/>
            <a:ext cx="1667434" cy="835025"/>
            <a:chOff x="1499" y="1525"/>
            <a:chExt cx="1000" cy="526"/>
          </a:xfrm>
        </p:grpSpPr>
        <p:sp>
          <p:nvSpPr>
            <p:cNvPr id="60441" name="Text Box 14"/>
            <p:cNvSpPr txBox="1">
              <a:spLocks noChangeArrowheads="1"/>
            </p:cNvSpPr>
            <p:nvPr/>
          </p:nvSpPr>
          <p:spPr bwMode="auto">
            <a:xfrm>
              <a:off x="1505" y="1550"/>
              <a:ext cx="99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 dirty="0" err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ConcreteCollection</a:t>
              </a:r>
              <a:endPara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iterator</a:t>
              </a:r>
              <a:r>
                <a:rPr kumimoji="1" lang="en-US" altLang="ko-KR" sz="1400" dirty="0" smtClean="0">
                  <a:latin typeface="Times New Roman" panose="02020603050405020304" pitchFamily="18" charset="0"/>
                  <a:ea typeface="굴림" panose="020B0600000101010101" pitchFamily="34" charset="-127"/>
                </a:rPr>
                <a:t>(): Iterator</a:t>
              </a:r>
              <a:endPara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60442" name="Rectangle 1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3" name="Line 1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425" name="Group 17"/>
          <p:cNvGrpSpPr>
            <a:grpSpLocks/>
          </p:cNvGrpSpPr>
          <p:nvPr/>
        </p:nvGrpSpPr>
        <p:grpSpPr bwMode="auto">
          <a:xfrm>
            <a:off x="5996535" y="4509979"/>
            <a:ext cx="1531937" cy="906462"/>
            <a:chOff x="2940" y="1428"/>
            <a:chExt cx="965" cy="571"/>
          </a:xfrm>
        </p:grpSpPr>
        <p:sp>
          <p:nvSpPr>
            <p:cNvPr id="60438" name="Text Box 18"/>
            <p:cNvSpPr txBox="1">
              <a:spLocks noChangeArrowheads="1"/>
            </p:cNvSpPr>
            <p:nvPr/>
          </p:nvSpPr>
          <p:spPr bwMode="auto">
            <a:xfrm>
              <a:off x="2945" y="1453"/>
              <a:ext cx="960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ConcreteIterator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hasNext()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next()</a:t>
              </a:r>
            </a:p>
          </p:txBody>
        </p:sp>
        <p:sp>
          <p:nvSpPr>
            <p:cNvPr id="60439" name="Rectangle 19"/>
            <p:cNvSpPr>
              <a:spLocks noChangeArrowheads="1"/>
            </p:cNvSpPr>
            <p:nvPr/>
          </p:nvSpPr>
          <p:spPr bwMode="auto">
            <a:xfrm>
              <a:off x="2940" y="1428"/>
              <a:ext cx="960" cy="5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0440" name="Line 20"/>
            <p:cNvSpPr>
              <a:spLocks noChangeShapeType="1"/>
            </p:cNvSpPr>
            <p:nvPr/>
          </p:nvSpPr>
          <p:spPr bwMode="auto">
            <a:xfrm>
              <a:off x="2946" y="1678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6" name="Line 21"/>
          <p:cNvSpPr>
            <a:spLocks noChangeShapeType="1"/>
          </p:cNvSpPr>
          <p:nvPr/>
        </p:nvSpPr>
        <p:spPr bwMode="auto">
          <a:xfrm flipV="1">
            <a:off x="4582072" y="5189429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Text Box 22"/>
          <p:cNvSpPr txBox="1">
            <a:spLocks noChangeArrowheads="1"/>
          </p:cNvSpPr>
          <p:nvPr/>
        </p:nvSpPr>
        <p:spPr bwMode="auto">
          <a:xfrm>
            <a:off x="4707485" y="4910029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60428" name="AutoShape 23"/>
          <p:cNvSpPr>
            <a:spLocks noChangeArrowheads="1"/>
          </p:cNvSpPr>
          <p:nvPr/>
        </p:nvSpPr>
        <p:spPr bwMode="auto">
          <a:xfrm>
            <a:off x="6709322" y="395594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0429" name="Line 24"/>
          <p:cNvSpPr>
            <a:spLocks noChangeShapeType="1"/>
          </p:cNvSpPr>
          <p:nvPr/>
        </p:nvSpPr>
        <p:spPr bwMode="auto">
          <a:xfrm>
            <a:off x="6755360" y="4059129"/>
            <a:ext cx="0" cy="439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AutoShape 25"/>
          <p:cNvSpPr>
            <a:spLocks noChangeArrowheads="1"/>
          </p:cNvSpPr>
          <p:nvPr/>
        </p:nvSpPr>
        <p:spPr bwMode="auto">
          <a:xfrm>
            <a:off x="3777210" y="400039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0431" name="Line 26"/>
          <p:cNvSpPr>
            <a:spLocks noChangeShapeType="1"/>
          </p:cNvSpPr>
          <p:nvPr/>
        </p:nvSpPr>
        <p:spPr bwMode="auto">
          <a:xfrm>
            <a:off x="3823247" y="4103579"/>
            <a:ext cx="0" cy="439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AutoShape 27"/>
          <p:cNvSpPr>
            <a:spLocks noChangeArrowheads="1"/>
          </p:cNvSpPr>
          <p:nvPr/>
        </p:nvSpPr>
        <p:spPr bwMode="auto">
          <a:xfrm flipV="1">
            <a:off x="3059057" y="5619641"/>
            <a:ext cx="2444750" cy="50165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ea typeface="굴림" panose="020B0600000101010101" pitchFamily="34" charset="-127"/>
            </a:endParaRPr>
          </a:p>
        </p:txBody>
      </p:sp>
      <p:sp>
        <p:nvSpPr>
          <p:cNvPr id="60433" name="Text Box 28"/>
          <p:cNvSpPr txBox="1">
            <a:spLocks noChangeArrowheads="1"/>
          </p:cNvSpPr>
          <p:nvPr/>
        </p:nvSpPr>
        <p:spPr bwMode="auto">
          <a:xfrm>
            <a:off x="3053310" y="5714891"/>
            <a:ext cx="246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return new ConcreteIterator()</a:t>
            </a:r>
          </a:p>
        </p:txBody>
      </p:sp>
      <p:sp>
        <p:nvSpPr>
          <p:cNvPr id="60434" name="Line 29"/>
          <p:cNvSpPr>
            <a:spLocks noChangeShapeType="1"/>
          </p:cNvSpPr>
          <p:nvPr/>
        </p:nvSpPr>
        <p:spPr bwMode="auto">
          <a:xfrm>
            <a:off x="3895646" y="5239295"/>
            <a:ext cx="392574" cy="40476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35725" y="1722438"/>
            <a:ext cx="7303376" cy="9080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100" dirty="0" smtClean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900" dirty="0" smtClean="0"/>
              <a:t>To provide a way to access the elements of a collection sequentially</a:t>
            </a:r>
          </a:p>
        </p:txBody>
      </p:sp>
      <p:sp>
        <p:nvSpPr>
          <p:cNvPr id="60436" name="Line 31"/>
          <p:cNvSpPr>
            <a:spLocks noChangeShapeType="1"/>
          </p:cNvSpPr>
          <p:nvPr/>
        </p:nvSpPr>
        <p:spPr bwMode="auto">
          <a:xfrm flipV="1">
            <a:off x="4591597" y="3351104"/>
            <a:ext cx="1412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32"/>
          <p:cNvSpPr txBox="1">
            <a:spLocks noChangeArrowheads="1"/>
          </p:cNvSpPr>
          <p:nvPr/>
        </p:nvSpPr>
        <p:spPr bwMode="auto">
          <a:xfrm>
            <a:off x="4877347" y="3043129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&lt;&lt;use&gt;&gt;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9857" y="3407365"/>
            <a:ext cx="623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60449" idx="0"/>
          </p:cNvCxnSpPr>
          <p:nvPr/>
        </p:nvCxnSpPr>
        <p:spPr>
          <a:xfrm flipV="1">
            <a:off x="1823746" y="3555891"/>
            <a:ext cx="1135901" cy="5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939705" y="3237570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&lt;&lt;use&gt;&gt;</a:t>
            </a:r>
          </a:p>
        </p:txBody>
      </p:sp>
    </p:spTree>
    <p:extLst>
      <p:ext uri="{BB962C8B-B14F-4D97-AF65-F5344CB8AC3E}">
        <p14:creationId xmlns:p14="http://schemas.microsoft.com/office/powerpoint/2010/main" val="28755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Side: Arrays vs. Collections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276" y="1598613"/>
            <a:ext cx="7300037" cy="346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900" dirty="0" smtClean="0"/>
              <a:t>Code to implement the Iterator interface; use a collection.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1139005" y="2014101"/>
            <a:ext cx="7069575" cy="26776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b="1" dirty="0">
                <a:ea typeface="굴림" panose="020B0600000101010101" pitchFamily="34" charset="-127"/>
              </a:rPr>
              <a:t>class</a:t>
            </a:r>
            <a:r>
              <a:rPr lang="en-US" altLang="ko-KR" sz="1600" dirty="0">
                <a:ea typeface="굴림" panose="020B0600000101010101" pitchFamily="34" charset="-127"/>
              </a:rPr>
              <a:t> Library </a:t>
            </a:r>
            <a:r>
              <a:rPr lang="en-US" altLang="ko-KR" sz="1600" dirty="0" smtClean="0">
                <a:ea typeface="굴림" panose="020B0600000101010101" pitchFamily="34" charset="-127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strike="sngStrike" dirty="0">
                <a:ea typeface="굴림" panose="020B0600000101010101" pitchFamily="34" charset="-127"/>
              </a:rPr>
              <a:t>private</a:t>
            </a:r>
            <a:r>
              <a:rPr lang="en-US" altLang="ko-KR" sz="1600" strike="sngStrike" dirty="0">
                <a:ea typeface="굴림" panose="020B0600000101010101" pitchFamily="34" charset="-127"/>
              </a:rPr>
              <a:t> Book[] books</a:t>
            </a:r>
            <a:r>
              <a:rPr lang="en-US" altLang="ko-KR" sz="1600" strike="sngStrike" dirty="0" smtClean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 List&lt;Book&gt; books;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/** Returns an iterator </a:t>
            </a:r>
            <a:r>
              <a:rPr lang="en-US" altLang="ko-KR" sz="1600" dirty="0" smtClean="0">
                <a:ea typeface="굴림" panose="020B0600000101010101" pitchFamily="34" charset="-127"/>
              </a:rPr>
              <a:t>to access all </a:t>
            </a:r>
            <a:r>
              <a:rPr lang="en-US" altLang="ko-KR" sz="1600" dirty="0">
                <a:ea typeface="굴림" panose="020B0600000101010101" pitchFamily="34" charset="-127"/>
              </a:rPr>
              <a:t>books of this library.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ea typeface="굴림" panose="020B0600000101010101" pitchFamily="34" charset="-127"/>
              </a:rPr>
              <a:t>  </a:t>
            </a:r>
            <a:r>
              <a:rPr lang="en-US" altLang="ko-KR" sz="1600" b="1" dirty="0">
                <a:ea typeface="굴림" panose="020B0600000101010101" pitchFamily="34" charset="-127"/>
              </a:rPr>
              <a:t>public</a:t>
            </a:r>
            <a:r>
              <a:rPr lang="en-US" altLang="ko-KR" sz="1600" dirty="0">
                <a:ea typeface="굴림" panose="020B0600000101010101" pitchFamily="34" charset="-127"/>
              </a:rPr>
              <a:t> Iterator&lt;Book&gt; books() { </a:t>
            </a:r>
            <a:endParaRPr lang="en-US" altLang="ko-KR" sz="1600" dirty="0" smtClean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1" dirty="0">
                <a:ea typeface="굴림" panose="020B0600000101010101" pitchFamily="34" charset="-127"/>
              </a:rPr>
              <a:t> </a:t>
            </a:r>
            <a:r>
              <a:rPr lang="en-US" altLang="ko-KR" sz="1600" b="1" dirty="0" smtClean="0">
                <a:ea typeface="굴림" panose="020B0600000101010101" pitchFamily="34" charset="-127"/>
              </a:rPr>
              <a:t>     return</a:t>
            </a:r>
            <a:r>
              <a:rPr lang="en-US" altLang="ko-KR" sz="1600" dirty="0" smtClean="0">
                <a:ea typeface="굴림" panose="020B0600000101010101" pitchFamily="34" charset="-127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34" charset="-127"/>
              </a:rPr>
              <a:t>books.iterator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34" charset="-127"/>
              </a:rPr>
              <a:t>(); </a:t>
            </a:r>
            <a:endParaRPr lang="en-US" altLang="ko-KR" sz="1600" dirty="0">
              <a:solidFill>
                <a:srgbClr val="0070C0"/>
              </a:solidFill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  }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800" dirty="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ea typeface="굴림" panose="020B0600000101010101" pitchFamily="34" charset="-127"/>
              </a:rPr>
              <a:t>}</a:t>
            </a:r>
            <a:endParaRPr lang="en-US" altLang="ko-KR" sz="16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Factory Design Pattern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4821390" y="3860199"/>
            <a:ext cx="19158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        </a:t>
            </a:r>
            <a:r>
              <a:rPr kumimoji="1" lang="en-US" altLang="ko-KR" sz="1400" b="1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Abstract</a:t>
            </a:r>
            <a:r>
              <a:rPr kumimoji="1" lang="en-US" altLang="ko-KR" sz="1400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kumimoji="1" lang="en-US" altLang="ko-KR" sz="1400" b="1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Product</a:t>
            </a:r>
            <a:endParaRPr kumimoji="1" lang="en-US" altLang="ko-KR" sz="1400" b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5159234" y="3813096"/>
            <a:ext cx="15240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2623652" y="4897120"/>
            <a:ext cx="1525587" cy="835025"/>
            <a:chOff x="1499" y="1525"/>
            <a:chExt cx="961" cy="526"/>
          </a:xfrm>
        </p:grpSpPr>
        <p:sp>
          <p:nvSpPr>
            <p:cNvPr id="63511" name="Text Box 10"/>
            <p:cNvSpPr txBox="1">
              <a:spLocks noChangeArrowheads="1"/>
            </p:cNvSpPr>
            <p:nvPr/>
          </p:nvSpPr>
          <p:spPr bwMode="auto">
            <a:xfrm>
              <a:off x="1505" y="1550"/>
              <a:ext cx="7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 dirty="0" smtClean="0">
                  <a:latin typeface="Times New Roman" panose="02020603050405020304" pitchFamily="18" charset="0"/>
                  <a:ea typeface="굴림" panose="020B0600000101010101" pitchFamily="34" charset="-127"/>
                </a:rPr>
                <a:t>Factory</a:t>
              </a:r>
              <a:endPara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 dirty="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dirty="0" err="1">
                  <a:latin typeface="Times New Roman" panose="02020603050405020304" pitchFamily="18" charset="0"/>
                  <a:ea typeface="굴림" panose="020B0600000101010101" pitchFamily="34" charset="-127"/>
                </a:rPr>
                <a:t>makeProduct</a:t>
              </a:r>
              <a:r>
                <a:rPr kumimoji="1" lang="en-US" altLang="ko-KR" sz="1400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3512" name="Rectangle 11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5170346" y="5322808"/>
            <a:ext cx="1477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ConcreteProuct</a:t>
            </a:r>
          </a:p>
        </p:txBody>
      </p:sp>
      <p:sp>
        <p:nvSpPr>
          <p:cNvPr id="63497" name="Rectangle 14"/>
          <p:cNvSpPr>
            <a:spLocks noChangeArrowheads="1"/>
          </p:cNvSpPr>
          <p:nvPr/>
        </p:nvSpPr>
        <p:spPr bwMode="auto">
          <a:xfrm>
            <a:off x="5162409" y="5283121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498" name="Line 15"/>
          <p:cNvSpPr>
            <a:spLocks noChangeShapeType="1"/>
          </p:cNvSpPr>
          <p:nvPr/>
        </p:nvSpPr>
        <p:spPr bwMode="auto">
          <a:xfrm flipV="1">
            <a:off x="4192446" y="5524421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213084" y="518787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ea typeface="굴림" panose="020B0600000101010101" pitchFamily="34" charset="-127"/>
              </a:rPr>
              <a:t>create</a:t>
            </a:r>
          </a:p>
        </p:txBody>
      </p:sp>
      <p:sp>
        <p:nvSpPr>
          <p:cNvPr id="63500" name="AutoShape 17"/>
          <p:cNvSpPr>
            <a:spLocks noChangeArrowheads="1"/>
          </p:cNvSpPr>
          <p:nvPr/>
        </p:nvSpPr>
        <p:spPr bwMode="auto">
          <a:xfrm>
            <a:off x="5875196" y="422902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501" name="Line 18"/>
          <p:cNvSpPr>
            <a:spLocks noChangeShapeType="1"/>
          </p:cNvSpPr>
          <p:nvPr/>
        </p:nvSpPr>
        <p:spPr bwMode="auto">
          <a:xfrm flipH="1">
            <a:off x="5919646" y="4332208"/>
            <a:ext cx="1588" cy="93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22"/>
          <p:cNvSpPr>
            <a:spLocks noChangeShapeType="1"/>
          </p:cNvSpPr>
          <p:nvPr/>
        </p:nvSpPr>
        <p:spPr bwMode="auto">
          <a:xfrm>
            <a:off x="3281077" y="3964468"/>
            <a:ext cx="7684" cy="932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AutoShape 23"/>
          <p:cNvSpPr>
            <a:spLocks noChangeArrowheads="1"/>
          </p:cNvSpPr>
          <p:nvPr/>
        </p:nvSpPr>
        <p:spPr bwMode="auto">
          <a:xfrm>
            <a:off x="3219958" y="3865325"/>
            <a:ext cx="122237" cy="952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505" name="Group 24"/>
          <p:cNvGrpSpPr>
            <a:grpSpLocks/>
          </p:cNvGrpSpPr>
          <p:nvPr/>
        </p:nvGrpSpPr>
        <p:grpSpPr bwMode="auto">
          <a:xfrm>
            <a:off x="2625239" y="3430030"/>
            <a:ext cx="1524000" cy="409575"/>
            <a:chOff x="448" y="1643"/>
            <a:chExt cx="960" cy="258"/>
          </a:xfrm>
        </p:grpSpPr>
        <p:sp>
          <p:nvSpPr>
            <p:cNvPr id="63507" name="Text Box 25"/>
            <p:cNvSpPr txBox="1">
              <a:spLocks noChangeArrowheads="1"/>
            </p:cNvSpPr>
            <p:nvPr/>
          </p:nvSpPr>
          <p:spPr bwMode="auto">
            <a:xfrm>
              <a:off x="488" y="1668"/>
              <a:ext cx="6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Client</a:t>
              </a:r>
            </a:p>
          </p:txBody>
        </p:sp>
        <p:sp>
          <p:nvSpPr>
            <p:cNvPr id="63508" name="Rectangle 26"/>
            <p:cNvSpPr>
              <a:spLocks noChangeArrowheads="1"/>
            </p:cNvSpPr>
            <p:nvPr/>
          </p:nvSpPr>
          <p:spPr bwMode="auto">
            <a:xfrm>
              <a:off x="448" y="1643"/>
              <a:ext cx="960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6350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746234" y="1608138"/>
            <a:ext cx="7283341" cy="1512887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500" dirty="0" smtClean="0"/>
              <a:t>Intent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object without exposing the creation logic to the client and refer </a:t>
            </a:r>
            <a:r>
              <a:rPr lang="en-US" dirty="0" smtClean="0"/>
              <a:t>the new object </a:t>
            </a:r>
            <a:r>
              <a:rPr lang="en-US" dirty="0"/>
              <a:t>using a common interface.</a:t>
            </a:r>
            <a:endParaRPr lang="en-GB" altLang="en-US" sz="19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>
                <a:ea typeface="굴림" panose="020B0600000101010101" pitchFamily="34" charset="-127"/>
              </a:rPr>
              <a:t>Factory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 descr="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9" y="1743238"/>
            <a:ext cx="7315061" cy="42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6769" y="6041136"/>
            <a:ext cx="765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https://www.tutorialspoint.com/design_pattern/factory_pattern.htm</a:t>
            </a:r>
          </a:p>
        </p:txBody>
      </p:sp>
    </p:spTree>
    <p:extLst>
      <p:ext uri="{BB962C8B-B14F-4D97-AF65-F5344CB8AC3E}">
        <p14:creationId xmlns:p14="http://schemas.microsoft.com/office/powerpoint/2010/main" val="37421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Abstract Factory Design Pattern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3852863" y="3816898"/>
            <a:ext cx="1525587" cy="835025"/>
            <a:chOff x="1499" y="1525"/>
            <a:chExt cx="961" cy="526"/>
          </a:xfrm>
        </p:grpSpPr>
        <p:sp>
          <p:nvSpPr>
            <p:cNvPr id="63514" name="Text Box 4"/>
            <p:cNvSpPr txBox="1">
              <a:spLocks noChangeArrowheads="1"/>
            </p:cNvSpPr>
            <p:nvPr/>
          </p:nvSpPr>
          <p:spPr bwMode="auto">
            <a:xfrm>
              <a:off x="1505" y="1550"/>
              <a:ext cx="92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AbstractFactory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makeProduct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3515" name="Rectangle 5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6" name="Line 6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6020094" y="3744939"/>
            <a:ext cx="19158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         </a:t>
            </a:r>
            <a:r>
              <a:rPr kumimoji="1" lang="en-US" altLang="ko-KR" sz="1400" b="1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Abstract</a:t>
            </a:r>
            <a:r>
              <a:rPr kumimoji="1" lang="en-US" altLang="ko-KR" sz="1400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kumimoji="1" lang="en-US" altLang="ko-KR" sz="1400" b="1" dirty="0" smtClean="0">
                <a:latin typeface="Times New Roman" panose="02020603050405020304" pitchFamily="18" charset="0"/>
                <a:ea typeface="굴림" panose="020B0600000101010101" pitchFamily="34" charset="-127"/>
              </a:rPr>
              <a:t>Product</a:t>
            </a:r>
            <a:endParaRPr kumimoji="1" lang="en-US" altLang="ko-KR" sz="1400" b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3494" name="Rectangle 8"/>
          <p:cNvSpPr>
            <a:spLocks noChangeArrowheads="1"/>
          </p:cNvSpPr>
          <p:nvPr/>
        </p:nvSpPr>
        <p:spPr bwMode="auto">
          <a:xfrm>
            <a:off x="6357938" y="3697836"/>
            <a:ext cx="15240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846513" y="5204373"/>
            <a:ext cx="1525587" cy="835025"/>
            <a:chOff x="1499" y="1525"/>
            <a:chExt cx="961" cy="526"/>
          </a:xfrm>
        </p:grpSpPr>
        <p:sp>
          <p:nvSpPr>
            <p:cNvPr id="63511" name="Text Box 10"/>
            <p:cNvSpPr txBox="1">
              <a:spLocks noChangeArrowheads="1"/>
            </p:cNvSpPr>
            <p:nvPr/>
          </p:nvSpPr>
          <p:spPr bwMode="auto">
            <a:xfrm>
              <a:off x="1505" y="1550"/>
              <a:ext cx="95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ConcreteFactory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makeProduct()</a:t>
              </a:r>
            </a:p>
          </p:txBody>
        </p:sp>
        <p:sp>
          <p:nvSpPr>
            <p:cNvPr id="63512" name="Rectangle 11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6369050" y="5207548"/>
            <a:ext cx="1477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ConcreteProuct</a:t>
            </a:r>
          </a:p>
        </p:txBody>
      </p:sp>
      <p:sp>
        <p:nvSpPr>
          <p:cNvPr id="63497" name="Rectangle 14"/>
          <p:cNvSpPr>
            <a:spLocks noChangeArrowheads="1"/>
          </p:cNvSpPr>
          <p:nvPr/>
        </p:nvSpPr>
        <p:spPr bwMode="auto">
          <a:xfrm>
            <a:off x="6361113" y="5167861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498" name="Line 15"/>
          <p:cNvSpPr>
            <a:spLocks noChangeShapeType="1"/>
          </p:cNvSpPr>
          <p:nvPr/>
        </p:nvSpPr>
        <p:spPr bwMode="auto">
          <a:xfrm flipV="1">
            <a:off x="5391150" y="5409161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5411788" y="507261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create</a:t>
            </a:r>
          </a:p>
        </p:txBody>
      </p:sp>
      <p:sp>
        <p:nvSpPr>
          <p:cNvPr id="63500" name="AutoShape 17"/>
          <p:cNvSpPr>
            <a:spLocks noChangeArrowheads="1"/>
          </p:cNvSpPr>
          <p:nvPr/>
        </p:nvSpPr>
        <p:spPr bwMode="auto">
          <a:xfrm>
            <a:off x="7073900" y="4113761"/>
            <a:ext cx="104775" cy="984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3501" name="Line 18"/>
          <p:cNvSpPr>
            <a:spLocks noChangeShapeType="1"/>
          </p:cNvSpPr>
          <p:nvPr/>
        </p:nvSpPr>
        <p:spPr bwMode="auto">
          <a:xfrm flipH="1">
            <a:off x="7118350" y="4216948"/>
            <a:ext cx="1588" cy="93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02" name="Group 19"/>
          <p:cNvGrpSpPr>
            <a:grpSpLocks/>
          </p:cNvGrpSpPr>
          <p:nvPr/>
        </p:nvGrpSpPr>
        <p:grpSpPr bwMode="auto">
          <a:xfrm>
            <a:off x="4575175" y="4658273"/>
            <a:ext cx="104775" cy="542925"/>
            <a:chOff x="3420" y="2067"/>
            <a:chExt cx="66" cy="342"/>
          </a:xfrm>
        </p:grpSpPr>
        <p:sp>
          <p:nvSpPr>
            <p:cNvPr id="63509" name="AutoShape 20"/>
            <p:cNvSpPr>
              <a:spLocks noChangeArrowheads="1"/>
            </p:cNvSpPr>
            <p:nvPr/>
          </p:nvSpPr>
          <p:spPr bwMode="auto">
            <a:xfrm>
              <a:off x="3420" y="2067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3510" name="Line 21"/>
            <p:cNvSpPr>
              <a:spLocks noChangeShapeType="1"/>
            </p:cNvSpPr>
            <p:nvPr/>
          </p:nvSpPr>
          <p:spPr bwMode="auto">
            <a:xfrm>
              <a:off x="3449" y="2132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03" name="Line 22"/>
          <p:cNvSpPr>
            <a:spLocks noChangeShapeType="1"/>
          </p:cNvSpPr>
          <p:nvPr/>
        </p:nvSpPr>
        <p:spPr bwMode="auto">
          <a:xfrm>
            <a:off x="2970213" y="4032798"/>
            <a:ext cx="868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AutoShape 23"/>
          <p:cNvSpPr>
            <a:spLocks noChangeArrowheads="1"/>
          </p:cNvSpPr>
          <p:nvPr/>
        </p:nvSpPr>
        <p:spPr bwMode="auto">
          <a:xfrm>
            <a:off x="2843213" y="3989936"/>
            <a:ext cx="122237" cy="952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3505" name="Group 24"/>
          <p:cNvGrpSpPr>
            <a:grpSpLocks/>
          </p:cNvGrpSpPr>
          <p:nvPr/>
        </p:nvGrpSpPr>
        <p:grpSpPr bwMode="auto">
          <a:xfrm>
            <a:off x="1311275" y="3829598"/>
            <a:ext cx="1524000" cy="409575"/>
            <a:chOff x="448" y="1643"/>
            <a:chExt cx="960" cy="258"/>
          </a:xfrm>
        </p:grpSpPr>
        <p:sp>
          <p:nvSpPr>
            <p:cNvPr id="63507" name="Text Box 25"/>
            <p:cNvSpPr txBox="1">
              <a:spLocks noChangeArrowheads="1"/>
            </p:cNvSpPr>
            <p:nvPr/>
          </p:nvSpPr>
          <p:spPr bwMode="auto">
            <a:xfrm>
              <a:off x="488" y="1668"/>
              <a:ext cx="6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Client</a:t>
              </a:r>
            </a:p>
          </p:txBody>
        </p:sp>
        <p:sp>
          <p:nvSpPr>
            <p:cNvPr id="63508" name="Rectangle 26"/>
            <p:cNvSpPr>
              <a:spLocks noChangeArrowheads="1"/>
            </p:cNvSpPr>
            <p:nvPr/>
          </p:nvSpPr>
          <p:spPr bwMode="auto">
            <a:xfrm>
              <a:off x="448" y="1643"/>
              <a:ext cx="960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6350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746234" y="1608138"/>
            <a:ext cx="7283341" cy="1512887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500" dirty="0" smtClean="0"/>
              <a:t>Intent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Produce families </a:t>
            </a:r>
            <a:r>
              <a:rPr lang="en-US" b="1" dirty="0" err="1"/>
              <a:t>ofproducts</a:t>
            </a:r>
            <a:endParaRPr lang="en-GB" altLang="en-US" sz="21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900" dirty="0" smtClean="0"/>
              <a:t>To decouple object creation from its use and to support different way of creating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dirty="0" smtClean="0"/>
              <a:t>To define an interface</a:t>
            </a:r>
            <a:r>
              <a:rPr lang="en-GB" altLang="en-US" sz="1900" dirty="0" smtClean="0"/>
              <a:t> for creating objects but let subclasses decide which class to instantiate and how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 smtClean="0">
                <a:ea typeface="굴림" panose="020B0600000101010101" pitchFamily="34" charset="-127"/>
              </a:rPr>
              <a:t>Example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374" y="1647223"/>
            <a:ext cx="6669087" cy="442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 smtClean="0"/>
              <a:t>Complex numbers</a:t>
            </a:r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2102343" y="2592552"/>
            <a:ext cx="1525587" cy="835025"/>
            <a:chOff x="1499" y="1525"/>
            <a:chExt cx="961" cy="526"/>
          </a:xfrm>
        </p:grpSpPr>
        <p:sp>
          <p:nvSpPr>
            <p:cNvPr id="64544" name="Text Box 5"/>
            <p:cNvSpPr txBox="1">
              <a:spLocks noChangeArrowheads="1"/>
            </p:cNvSpPr>
            <p:nvPr/>
          </p:nvSpPr>
          <p:spPr bwMode="auto">
            <a:xfrm>
              <a:off x="1505" y="1550"/>
              <a:ext cx="91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kumimoji="1" lang="en-US" altLang="ko-KR" sz="1400" b="1" i="1">
                  <a:latin typeface="Times New Roman" panose="02020603050405020304" pitchFamily="18" charset="0"/>
                  <a:ea typeface="굴림" panose="020B0600000101010101" pitchFamily="34" charset="-127"/>
                </a:rPr>
                <a:t>ComplexFactory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i="1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makeComplext</a:t>
              </a: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()</a:t>
              </a:r>
            </a:p>
          </p:txBody>
        </p:sp>
        <p:sp>
          <p:nvSpPr>
            <p:cNvPr id="64545" name="Rectangle 6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6" name="Line 7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5571030" y="3024352"/>
            <a:ext cx="1192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     </a:t>
            </a:r>
            <a:r>
              <a:rPr kumimoji="1" lang="en-US" altLang="ko-KR" sz="1400" b="1" i="1">
                <a:latin typeface="Times New Roman" panose="02020603050405020304" pitchFamily="18" charset="0"/>
                <a:ea typeface="굴림" panose="020B0600000101010101" pitchFamily="34" charset="-127"/>
              </a:rPr>
              <a:t>Complex</a:t>
            </a:r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5563093" y="3018002"/>
            <a:ext cx="152400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grpSp>
        <p:nvGrpSpPr>
          <p:cNvPr id="64520" name="Group 10"/>
          <p:cNvGrpSpPr>
            <a:grpSpLocks/>
          </p:cNvGrpSpPr>
          <p:nvPr/>
        </p:nvGrpSpPr>
        <p:grpSpPr bwMode="auto">
          <a:xfrm>
            <a:off x="1140318" y="3968915"/>
            <a:ext cx="1525587" cy="835025"/>
            <a:chOff x="1499" y="1525"/>
            <a:chExt cx="961" cy="526"/>
          </a:xfrm>
        </p:grpSpPr>
        <p:sp>
          <p:nvSpPr>
            <p:cNvPr id="64541" name="Text Box 11"/>
            <p:cNvSpPr txBox="1">
              <a:spLocks noChangeArrowheads="1"/>
            </p:cNvSpPr>
            <p:nvPr/>
          </p:nvSpPr>
          <p:spPr bwMode="auto">
            <a:xfrm>
              <a:off x="1505" y="1550"/>
              <a:ext cx="89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     </a:t>
              </a: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PolarFactory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makeComplex()</a:t>
              </a:r>
            </a:p>
          </p:txBody>
        </p:sp>
        <p:sp>
          <p:nvSpPr>
            <p:cNvPr id="64542" name="Rectangle 12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3" name="Line 13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1" name="Line 14"/>
          <p:cNvSpPr>
            <a:spLocks noChangeShapeType="1"/>
          </p:cNvSpPr>
          <p:nvPr/>
        </p:nvSpPr>
        <p:spPr bwMode="auto">
          <a:xfrm flipV="1">
            <a:off x="2673843" y="4175290"/>
            <a:ext cx="193516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Text Box 15"/>
          <p:cNvSpPr txBox="1">
            <a:spLocks noChangeArrowheads="1"/>
          </p:cNvSpPr>
          <p:nvPr/>
        </p:nvSpPr>
        <p:spPr bwMode="auto">
          <a:xfrm>
            <a:off x="4661393" y="4943640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grpSp>
        <p:nvGrpSpPr>
          <p:cNvPr id="64523" name="Group 16"/>
          <p:cNvGrpSpPr>
            <a:grpSpLocks/>
          </p:cNvGrpSpPr>
          <p:nvPr/>
        </p:nvGrpSpPr>
        <p:grpSpPr bwMode="auto">
          <a:xfrm>
            <a:off x="2813543" y="3433927"/>
            <a:ext cx="104775" cy="330200"/>
            <a:chOff x="1706" y="2193"/>
            <a:chExt cx="66" cy="208"/>
          </a:xfrm>
        </p:grpSpPr>
        <p:sp>
          <p:nvSpPr>
            <p:cNvPr id="64539" name="AutoShape 17"/>
            <p:cNvSpPr>
              <a:spLocks noChangeArrowheads="1"/>
            </p:cNvSpPr>
            <p:nvPr/>
          </p:nvSpPr>
          <p:spPr bwMode="auto">
            <a:xfrm>
              <a:off x="1706" y="2193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40" name="Line 18"/>
            <p:cNvSpPr>
              <a:spLocks noChangeShapeType="1"/>
            </p:cNvSpPr>
            <p:nvPr/>
          </p:nvSpPr>
          <p:spPr bwMode="auto">
            <a:xfrm>
              <a:off x="1742" y="225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4" name="Group 19"/>
          <p:cNvGrpSpPr>
            <a:grpSpLocks/>
          </p:cNvGrpSpPr>
          <p:nvPr/>
        </p:nvGrpSpPr>
        <p:grpSpPr bwMode="auto">
          <a:xfrm>
            <a:off x="2921493" y="5037302"/>
            <a:ext cx="1725612" cy="835025"/>
            <a:chOff x="1499" y="1525"/>
            <a:chExt cx="982" cy="526"/>
          </a:xfrm>
        </p:grpSpPr>
        <p:sp>
          <p:nvSpPr>
            <p:cNvPr id="64536" name="Text Box 20"/>
            <p:cNvSpPr txBox="1">
              <a:spLocks noChangeArrowheads="1"/>
            </p:cNvSpPr>
            <p:nvPr/>
          </p:nvSpPr>
          <p:spPr bwMode="auto">
            <a:xfrm>
              <a:off x="1505" y="1550"/>
              <a:ext cx="97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 b="1">
                  <a:latin typeface="Times New Roman" panose="02020603050405020304" pitchFamily="18" charset="0"/>
                  <a:ea typeface="굴림" panose="020B0600000101010101" pitchFamily="34" charset="-127"/>
                </a:rPr>
                <a:t>RectangularFactory</a:t>
              </a: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ko-KR" sz="8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ko-KR" sz="1400">
                  <a:latin typeface="Times New Roman" panose="02020603050405020304" pitchFamily="18" charset="0"/>
                  <a:ea typeface="굴림" panose="020B0600000101010101" pitchFamily="34" charset="-127"/>
                </a:rPr>
                <a:t>makeComplex()</a:t>
              </a:r>
            </a:p>
          </p:txBody>
        </p:sp>
        <p:sp>
          <p:nvSpPr>
            <p:cNvPr id="64537" name="Rectangle 21"/>
            <p:cNvSpPr>
              <a:spLocks noChangeArrowheads="1"/>
            </p:cNvSpPr>
            <p:nvPr/>
          </p:nvSpPr>
          <p:spPr bwMode="auto">
            <a:xfrm>
              <a:off x="1500" y="1525"/>
              <a:ext cx="96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38" name="Line 22"/>
            <p:cNvSpPr>
              <a:spLocks noChangeShapeType="1"/>
            </p:cNvSpPr>
            <p:nvPr/>
          </p:nvSpPr>
          <p:spPr bwMode="auto">
            <a:xfrm>
              <a:off x="1499" y="1775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5" name="Text Box 23"/>
          <p:cNvSpPr txBox="1">
            <a:spLocks noChangeArrowheads="1"/>
          </p:cNvSpPr>
          <p:nvPr/>
        </p:nvSpPr>
        <p:spPr bwMode="auto">
          <a:xfrm>
            <a:off x="4635993" y="4018127"/>
            <a:ext cx="1412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   </a:t>
            </a: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PolarComplex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4526" name="Rectangle 24"/>
          <p:cNvSpPr>
            <a:spLocks noChangeArrowheads="1"/>
          </p:cNvSpPr>
          <p:nvPr/>
        </p:nvSpPr>
        <p:spPr bwMode="auto">
          <a:xfrm>
            <a:off x="4639168" y="3989552"/>
            <a:ext cx="1524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4527" name="Text Box 25"/>
          <p:cNvSpPr txBox="1">
            <a:spLocks noChangeArrowheads="1"/>
          </p:cNvSpPr>
          <p:nvPr/>
        </p:nvSpPr>
        <p:spPr bwMode="auto">
          <a:xfrm>
            <a:off x="6380655" y="5115090"/>
            <a:ext cx="180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RectangularComplex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8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64528" name="Rectangle 26"/>
          <p:cNvSpPr>
            <a:spLocks noChangeArrowheads="1"/>
          </p:cNvSpPr>
          <p:nvPr/>
        </p:nvSpPr>
        <p:spPr bwMode="auto">
          <a:xfrm>
            <a:off x="6406055" y="5064290"/>
            <a:ext cx="1755775" cy="45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64529" name="Line 27"/>
          <p:cNvSpPr>
            <a:spLocks noChangeShapeType="1"/>
          </p:cNvSpPr>
          <p:nvPr/>
        </p:nvSpPr>
        <p:spPr bwMode="auto">
          <a:xfrm flipV="1">
            <a:off x="4607418" y="5246852"/>
            <a:ext cx="17907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Freeform 28"/>
          <p:cNvSpPr>
            <a:spLocks/>
          </p:cNvSpPr>
          <p:nvPr/>
        </p:nvSpPr>
        <p:spPr bwMode="auto">
          <a:xfrm>
            <a:off x="1921368" y="3753015"/>
            <a:ext cx="1874837" cy="1282700"/>
          </a:xfrm>
          <a:custGeom>
            <a:avLst/>
            <a:gdLst>
              <a:gd name="T0" fmla="*/ 0 w 1181"/>
              <a:gd name="T1" fmla="*/ 2147483646 h 808"/>
              <a:gd name="T2" fmla="*/ 0 w 1181"/>
              <a:gd name="T3" fmla="*/ 0 h 808"/>
              <a:gd name="T4" fmla="*/ 2147483646 w 1181"/>
              <a:gd name="T5" fmla="*/ 0 h 808"/>
              <a:gd name="T6" fmla="*/ 2147483646 w 1181"/>
              <a:gd name="T7" fmla="*/ 2147483646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1181"/>
              <a:gd name="T13" fmla="*/ 0 h 808"/>
              <a:gd name="T14" fmla="*/ 1181 w 1181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1" h="808">
                <a:moveTo>
                  <a:pt x="0" y="134"/>
                </a:moveTo>
                <a:lnTo>
                  <a:pt x="0" y="0"/>
                </a:lnTo>
                <a:lnTo>
                  <a:pt x="1181" y="0"/>
                </a:lnTo>
                <a:lnTo>
                  <a:pt x="1181" y="8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Freeform 29"/>
          <p:cNvSpPr>
            <a:spLocks/>
          </p:cNvSpPr>
          <p:nvPr/>
        </p:nvSpPr>
        <p:spPr bwMode="auto">
          <a:xfrm>
            <a:off x="5410693" y="3773652"/>
            <a:ext cx="1874837" cy="1282700"/>
          </a:xfrm>
          <a:custGeom>
            <a:avLst/>
            <a:gdLst>
              <a:gd name="T0" fmla="*/ 0 w 1181"/>
              <a:gd name="T1" fmla="*/ 2147483646 h 808"/>
              <a:gd name="T2" fmla="*/ 0 w 1181"/>
              <a:gd name="T3" fmla="*/ 0 h 808"/>
              <a:gd name="T4" fmla="*/ 2147483646 w 1181"/>
              <a:gd name="T5" fmla="*/ 0 h 808"/>
              <a:gd name="T6" fmla="*/ 2147483646 w 1181"/>
              <a:gd name="T7" fmla="*/ 2147483646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1181"/>
              <a:gd name="T13" fmla="*/ 0 h 808"/>
              <a:gd name="T14" fmla="*/ 1181 w 1181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1" h="808">
                <a:moveTo>
                  <a:pt x="0" y="134"/>
                </a:moveTo>
                <a:lnTo>
                  <a:pt x="0" y="0"/>
                </a:lnTo>
                <a:lnTo>
                  <a:pt x="1181" y="0"/>
                </a:lnTo>
                <a:lnTo>
                  <a:pt x="1181" y="8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32" name="Group 30"/>
          <p:cNvGrpSpPr>
            <a:grpSpLocks/>
          </p:cNvGrpSpPr>
          <p:nvPr/>
        </p:nvGrpSpPr>
        <p:grpSpPr bwMode="auto">
          <a:xfrm>
            <a:off x="6290168" y="3429165"/>
            <a:ext cx="104775" cy="330200"/>
            <a:chOff x="1706" y="2193"/>
            <a:chExt cx="66" cy="208"/>
          </a:xfrm>
        </p:grpSpPr>
        <p:sp>
          <p:nvSpPr>
            <p:cNvPr id="64534" name="AutoShape 31"/>
            <p:cNvSpPr>
              <a:spLocks noChangeArrowheads="1"/>
            </p:cNvSpPr>
            <p:nvPr/>
          </p:nvSpPr>
          <p:spPr bwMode="auto">
            <a:xfrm>
              <a:off x="1706" y="2193"/>
              <a:ext cx="66" cy="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4535" name="Line 32"/>
            <p:cNvSpPr>
              <a:spLocks noChangeShapeType="1"/>
            </p:cNvSpPr>
            <p:nvPr/>
          </p:nvSpPr>
          <p:spPr bwMode="auto">
            <a:xfrm>
              <a:off x="1742" y="2258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33" name="Text Box 33"/>
          <p:cNvSpPr txBox="1">
            <a:spLocks noChangeArrowheads="1"/>
          </p:cNvSpPr>
          <p:nvPr/>
        </p:nvSpPr>
        <p:spPr bwMode="auto">
          <a:xfrm>
            <a:off x="2707180" y="3846677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34" charset="-127"/>
              </a:rPr>
              <a:t>&lt;&lt;create&gt;&gt;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Why Design Patterns?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capture and document software design knowledge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500" dirty="0" smtClean="0">
                <a:solidFill>
                  <a:srgbClr val="000000"/>
                </a:solidFill>
              </a:rPr>
              <a:t>    =&gt; helps designers acquire design expertise</a:t>
            </a:r>
          </a:p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support reuse in design and boost confidence in software systems</a:t>
            </a:r>
          </a:p>
          <a:p>
            <a:pPr eaLnBrk="1" hangingPunct="1"/>
            <a:r>
              <a:rPr lang="en-GB" altLang="en-US" sz="2500" dirty="0" smtClean="0">
                <a:solidFill>
                  <a:srgbClr val="000000"/>
                </a:solidFill>
              </a:rPr>
              <a:t>To provide a common vocabulary for software designers to communicate their designs</a:t>
            </a:r>
            <a:endParaRPr lang="en-US" altLang="ko-KR" sz="2500" dirty="0" smtClean="0">
              <a:solidFill>
                <a:srgbClr val="000000"/>
              </a:solidFill>
              <a:ea typeface="굴림" panose="020B0600000101010101" pitchFamily="34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987" y="4860927"/>
            <a:ext cx="78867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Abstract factory UM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7" y="1860550"/>
            <a:ext cx="64484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ko-KR" dirty="0" smtClean="0">
                <a:ea typeface="굴림" panose="020B0600000101010101" pitchFamily="34" charset="-127"/>
              </a:rPr>
              <a:t>Abstract Factory Design Pattern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305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https://en.wikipedia.org/wiki/Abstract_factory_pattern</a:t>
            </a:r>
          </a:p>
        </p:txBody>
      </p:sp>
    </p:spTree>
    <p:extLst>
      <p:ext uri="{BB962C8B-B14F-4D97-AF65-F5344CB8AC3E}">
        <p14:creationId xmlns:p14="http://schemas.microsoft.com/office/powerpoint/2010/main" val="262133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988" y="4919664"/>
            <a:ext cx="78867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Abstract 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02" y="2014537"/>
            <a:ext cx="53340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ko-KR" smtClean="0">
                <a:ea typeface="굴림" panose="020B0600000101010101" pitchFamily="34" charset="-127"/>
              </a:rPr>
              <a:t>Example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31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01961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To add additional responsibility or capability to an object dynamically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eco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0325" y="2830404"/>
            <a:ext cx="4236599" cy="34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8469"/>
          </a:xfrm>
        </p:spPr>
        <p:txBody>
          <a:bodyPr/>
          <a:lstStyle/>
          <a:p>
            <a:r>
              <a:rPr lang="en-US" dirty="0" smtClean="0"/>
              <a:t>Modeling solar system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785796" y="3556912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42659" y="3310849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34" charset="-127"/>
              </a:rPr>
              <a:t>1..*</a:t>
            </a:r>
            <a:endParaRPr lang="en-US" altLang="ko-KR" sz="1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90196" y="3620412"/>
            <a:ext cx="9906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890196" y="3556912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890196" y="3556912"/>
            <a:ext cx="255588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895084" y="3437849"/>
            <a:ext cx="1096962" cy="368300"/>
            <a:chOff x="625" y="2466"/>
            <a:chExt cx="691" cy="23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04" y="2505"/>
              <a:ext cx="3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Planet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982646" y="3425149"/>
            <a:ext cx="1096963" cy="368300"/>
            <a:chOff x="625" y="2466"/>
            <a:chExt cx="691" cy="232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23" y="2505"/>
              <a:ext cx="2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Moon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777359" y="3425149"/>
            <a:ext cx="1096962" cy="368300"/>
            <a:chOff x="625" y="2466"/>
            <a:chExt cx="691" cy="232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25" y="2466"/>
              <a:ext cx="691" cy="2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866" y="2505"/>
              <a:ext cx="2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solidFill>
                    <a:srgbClr val="000000"/>
                  </a:solidFill>
                  <a:ea typeface="굴림" panose="020B0600000101010101" pitchFamily="34" charset="-127"/>
                </a:rPr>
                <a:t>Sun</a:t>
              </a:r>
              <a:endParaRPr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998396" y="3617237"/>
            <a:ext cx="9906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4998396" y="3553737"/>
            <a:ext cx="255588" cy="127000"/>
          </a:xfrm>
          <a:custGeom>
            <a:avLst/>
            <a:gdLst>
              <a:gd name="T0" fmla="*/ 2147483646 w 161"/>
              <a:gd name="T1" fmla="*/ 0 h 80"/>
              <a:gd name="T2" fmla="*/ 0 w 161"/>
              <a:gd name="T3" fmla="*/ 2147483646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2147483646 w 161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81" y="0"/>
                </a:moveTo>
                <a:lnTo>
                  <a:pt x="0" y="40"/>
                </a:lnTo>
                <a:lnTo>
                  <a:pt x="81" y="80"/>
                </a:lnTo>
                <a:lnTo>
                  <a:pt x="161" y="4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4998396" y="3553737"/>
            <a:ext cx="255588" cy="127000"/>
          </a:xfrm>
          <a:custGeom>
            <a:avLst/>
            <a:gdLst>
              <a:gd name="T0" fmla="*/ 0 w 161"/>
              <a:gd name="T1" fmla="*/ 2147483646 h 80"/>
              <a:gd name="T2" fmla="*/ 2147483646 w 161"/>
              <a:gd name="T3" fmla="*/ 0 h 80"/>
              <a:gd name="T4" fmla="*/ 2147483646 w 161"/>
              <a:gd name="T5" fmla="*/ 2147483646 h 80"/>
              <a:gd name="T6" fmla="*/ 2147483646 w 161"/>
              <a:gd name="T7" fmla="*/ 2147483646 h 80"/>
              <a:gd name="T8" fmla="*/ 0 w 16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80"/>
              <a:gd name="T17" fmla="*/ 161 w 16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80">
                <a:moveTo>
                  <a:pt x="0" y="40"/>
                </a:moveTo>
                <a:lnTo>
                  <a:pt x="81" y="0"/>
                </a:lnTo>
                <a:lnTo>
                  <a:pt x="161" y="40"/>
                </a:lnTo>
                <a:lnTo>
                  <a:pt x="81" y="80"/>
                </a:lnTo>
                <a:lnTo>
                  <a:pt x="0" y="4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647684" y="3333074"/>
            <a:ext cx="266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ea typeface="굴림" panose="020B0600000101010101" pitchFamily="34" charset="-127"/>
              </a:rPr>
              <a:t>0..*</a:t>
            </a:r>
            <a:endParaRPr lang="en-US" altLang="ko-KR" sz="1400" b="1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253855" y="4837113"/>
            <a:ext cx="6829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Q: How to make sure that there exists only one Sun object in the system?</a:t>
            </a:r>
            <a:endParaRPr lang="en-US" altLang="ko-KR" sz="2400" b="1" dirty="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In Java …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273175" y="1819275"/>
            <a:ext cx="657263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ea typeface="굴림" panose="020B0600000101010101" pitchFamily="34" charset="-127"/>
              </a:rPr>
              <a:t>public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ea typeface="굴림" panose="020B0600000101010101" pitchFamily="34" charset="-127"/>
              </a:rPr>
              <a:t>class</a:t>
            </a:r>
            <a:r>
              <a:rPr lang="en-US" altLang="ko-KR" sz="2400" dirty="0">
                <a:ea typeface="굴림" panose="020B0600000101010101" pitchFamily="34" charset="-127"/>
              </a:rPr>
              <a:t> Sun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static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Sun </a:t>
            </a:r>
            <a:r>
              <a:rPr lang="en-US" altLang="ko-KR" sz="2400" dirty="0" err="1">
                <a:ea typeface="굴림" panose="020B0600000101010101" pitchFamily="34" charset="-127"/>
              </a:rPr>
              <a:t>theInstance</a:t>
            </a:r>
            <a:r>
              <a:rPr lang="en-US" altLang="ko-KR" sz="2400" dirty="0">
                <a:ea typeface="굴림" panose="020B0600000101010101" pitchFamily="34" charset="-127"/>
              </a:rPr>
              <a:t> = </a:t>
            </a:r>
            <a:r>
              <a:rPr lang="en-US" altLang="ko-KR" sz="2400" b="1" dirty="0">
                <a:ea typeface="굴림" panose="020B0600000101010101" pitchFamily="34" charset="-127"/>
              </a:rPr>
              <a:t>new</a:t>
            </a:r>
            <a:r>
              <a:rPr lang="en-US" altLang="ko-KR" sz="2400" dirty="0">
                <a:ea typeface="굴림" panose="020B0600000101010101" pitchFamily="34" charset="-127"/>
              </a:rPr>
              <a:t> Sun();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private</a:t>
            </a:r>
            <a:r>
              <a:rPr lang="en-US" altLang="ko-KR" sz="2400" dirty="0">
                <a:ea typeface="굴림" panose="020B0600000101010101" pitchFamily="34" charset="-127"/>
              </a:rPr>
              <a:t> Sun() { /* … */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굴림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2400" dirty="0">
                <a:solidFill>
                  <a:srgbClr val="0070C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ea typeface="굴림" panose="020B0600000101010101" pitchFamily="34" charset="-127"/>
              </a:rPr>
              <a:t>static</a:t>
            </a:r>
            <a:r>
              <a:rPr lang="en-US" altLang="ko-KR" sz="2400" dirty="0">
                <a:ea typeface="굴림" panose="020B0600000101010101" pitchFamily="34" charset="-127"/>
              </a:rPr>
              <a:t> Sun </a:t>
            </a:r>
            <a:r>
              <a:rPr lang="en-US" altLang="ko-KR" sz="2400" dirty="0" err="1">
                <a:ea typeface="굴림" panose="020B0600000101010101" pitchFamily="34" charset="-127"/>
              </a:rPr>
              <a:t>getInstance</a:t>
            </a:r>
            <a:r>
              <a:rPr lang="en-US" altLang="ko-KR" sz="2400" dirty="0">
                <a:ea typeface="굴림" panose="020B0600000101010101" pitchFamily="34" charset="-127"/>
              </a:rPr>
              <a:t>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 </a:t>
            </a:r>
            <a:r>
              <a:rPr lang="en-US" altLang="ko-KR" sz="2400" b="1" dirty="0">
                <a:ea typeface="굴림" panose="020B0600000101010101" pitchFamily="34" charset="-127"/>
              </a:rPr>
              <a:t>return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theInstance</a:t>
            </a:r>
            <a:r>
              <a:rPr lang="en-US" altLang="ko-KR" sz="2400" dirty="0">
                <a:ea typeface="굴림" panose="020B0600000101010101" pitchFamily="34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// the rest of code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}</a:t>
            </a:r>
            <a:endParaRPr lang="en-US" altLang="ko-KR" sz="2800" dirty="0">
              <a:ea typeface="굴림" panose="020B0600000101010101" pitchFamily="34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74763" y="5462588"/>
            <a:ext cx="6829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Q1: Can a client create a Sun? “protected” constructor?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Q2: Can a client access the unique Sun? “public” </a:t>
            </a:r>
            <a:r>
              <a:rPr lang="en-US" altLang="ko-KR" sz="2000" dirty="0" smtClean="0">
                <a:ea typeface="굴림" panose="020B0600000101010101" pitchFamily="34" charset="-127"/>
              </a:rPr>
              <a:t>final field</a:t>
            </a:r>
            <a:r>
              <a:rPr lang="en-US" altLang="ko-KR" sz="2000" dirty="0">
                <a:ea typeface="굴림" panose="020B0600000101010101" pitchFamily="34" charset="-127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Singleton Design Pattern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Intent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To ensure that a class has only one instance and provides a global access point to it</a:t>
            </a:r>
          </a:p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Applicability</a:t>
            </a:r>
          </a:p>
          <a:p>
            <a:pPr lvl="1" eaLnBrk="1" hangingPunct="1"/>
            <a:r>
              <a:rPr lang="en-GB" altLang="en-US" sz="2100" smtClean="0"/>
              <a:t>Use the Singleton pattern when there must be exactly one instance of a class and it must be accessible to clients from a well-known access point</a:t>
            </a:r>
            <a:endParaRPr lang="en-US" altLang="ko-KR" sz="210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500" smtClean="0">
                <a:ea typeface="굴림" panose="020B0600000101010101" pitchFamily="34" charset="-127"/>
              </a:rPr>
              <a:t>Benefits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Controlled access to the sole instance</a:t>
            </a:r>
          </a:p>
          <a:p>
            <a:pPr lvl="1" eaLnBrk="1" hangingPunct="1"/>
            <a:r>
              <a:rPr lang="en-US" altLang="ko-KR" sz="2100" smtClean="0">
                <a:ea typeface="굴림" panose="020B0600000101010101" pitchFamily="34" charset="-127"/>
              </a:rPr>
              <a:t>Permits a variable number of instances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Gang of Four (</a:t>
            </a:r>
            <a:r>
              <a:rPr lang="en-US" altLang="ko-KR" dirty="0" err="1" smtClean="0">
                <a:ea typeface="굴림" panose="020B0600000101010101" pitchFamily="34" charset="-127"/>
              </a:rPr>
              <a:t>GoF</a:t>
            </a:r>
            <a:r>
              <a:rPr lang="en-US" altLang="ko-KR" dirty="0" smtClean="0">
                <a:ea typeface="굴림" panose="020B0600000101010101" pitchFamily="34" charset="-127"/>
              </a:rPr>
              <a:t>) Patterns</a:t>
            </a:r>
            <a:r>
              <a:rPr lang="en-US" altLang="ko-KR" baseline="30000" dirty="0" smtClean="0">
                <a:ea typeface="굴림" panose="020B0600000101010101" pitchFamily="34" charset="-127"/>
              </a:rPr>
              <a:t>*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465263" y="1875280"/>
            <a:ext cx="61769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Creational 	Structural	</a:t>
            </a:r>
            <a:r>
              <a:rPr lang="en-GB" altLang="en-US" sz="1800" dirty="0" err="1"/>
              <a:t>Behavioral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Abstract Factory</a:t>
            </a: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Adapter</a:t>
            </a:r>
            <a:r>
              <a:rPr lang="en-GB" altLang="en-US" sz="1800" dirty="0">
                <a:solidFill>
                  <a:srgbClr val="0000FF"/>
                </a:solidFill>
              </a:rPr>
              <a:t> </a:t>
            </a:r>
            <a:r>
              <a:rPr lang="en-GB" altLang="en-US" sz="1800" dirty="0"/>
              <a:t>            	Chain of Responsibility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Builder         	Bridge		Command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Factory Method	</a:t>
            </a:r>
            <a:r>
              <a:rPr lang="en-GB" altLang="en-US" sz="1800" dirty="0">
                <a:solidFill>
                  <a:srgbClr val="0070C0"/>
                </a:solidFill>
              </a:rPr>
              <a:t>Composite</a:t>
            </a:r>
            <a:r>
              <a:rPr lang="en-GB" altLang="en-US" sz="1800" dirty="0"/>
              <a:t>	Interpreter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Prototype 	</a:t>
            </a:r>
            <a:r>
              <a:rPr lang="en-GB" altLang="en-US" sz="1800" dirty="0">
                <a:solidFill>
                  <a:srgbClr val="0070C0"/>
                </a:solidFill>
              </a:rPr>
              <a:t>Decorator</a:t>
            </a: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Iterator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Singleton</a:t>
            </a:r>
            <a:r>
              <a:rPr lang="en-GB" altLang="en-US" sz="1800" dirty="0">
                <a:solidFill>
                  <a:srgbClr val="0000FF"/>
                </a:solidFill>
              </a:rPr>
              <a:t> </a:t>
            </a:r>
            <a:r>
              <a:rPr lang="en-GB" altLang="en-US" sz="1800" dirty="0"/>
              <a:t>     	Façade		Mediator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Flyweight	Memento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Proxy		</a:t>
            </a:r>
            <a:r>
              <a:rPr lang="en-GB" altLang="en-US" sz="1800" dirty="0">
                <a:solidFill>
                  <a:srgbClr val="0070C0"/>
                </a:solidFill>
              </a:rPr>
              <a:t>Observer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State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</a:t>
            </a:r>
            <a:r>
              <a:rPr lang="en-GB" altLang="en-US" sz="1800" dirty="0">
                <a:solidFill>
                  <a:srgbClr val="0070C0"/>
                </a:solidFill>
              </a:rPr>
              <a:t>Strategy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</a:t>
            </a:r>
            <a:r>
              <a:rPr lang="en-GB" altLang="en-US" sz="1800" dirty="0">
                <a:solidFill>
                  <a:srgbClr val="0070C0"/>
                </a:solidFill>
              </a:rPr>
              <a:t>Template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				Visitor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1506538" y="1822893"/>
            <a:ext cx="61071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1492250" y="2330893"/>
            <a:ext cx="610711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1493838" y="5575743"/>
            <a:ext cx="61737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419225" y="5744018"/>
            <a:ext cx="637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aseline="30000" dirty="0" smtClean="0">
                <a:ea typeface="굴림" panose="020B0600000101010101" pitchFamily="34" charset="-127"/>
              </a:rPr>
              <a:t>*</a:t>
            </a:r>
            <a:r>
              <a:rPr lang="en-US" altLang="ko-KR" sz="1200" dirty="0" smtClean="0">
                <a:ea typeface="굴림" panose="020B0600000101010101" pitchFamily="34" charset="-127"/>
              </a:rPr>
              <a:t>E</a:t>
            </a:r>
            <a:r>
              <a:rPr lang="en-US" altLang="ko-KR" sz="1200" dirty="0">
                <a:ea typeface="굴림" panose="020B0600000101010101" pitchFamily="34" charset="-127"/>
              </a:rPr>
              <a:t>. Gamma, R. Helm, R. Johnson, and J. </a:t>
            </a:r>
            <a:r>
              <a:rPr lang="en-US" altLang="ko-KR" sz="1200" dirty="0" err="1">
                <a:ea typeface="굴림" panose="020B0600000101010101" pitchFamily="34" charset="-127"/>
              </a:rPr>
              <a:t>Vlissides</a:t>
            </a:r>
            <a:r>
              <a:rPr lang="en-US" altLang="ko-KR" sz="1200" dirty="0">
                <a:ea typeface="굴림" panose="020B0600000101010101" pitchFamily="34" charset="-127"/>
              </a:rPr>
              <a:t>. </a:t>
            </a:r>
            <a:r>
              <a:rPr lang="en-US" altLang="ko-KR" sz="1200" i="1" dirty="0">
                <a:ea typeface="굴림" panose="020B0600000101010101" pitchFamily="34" charset="-127"/>
              </a:rPr>
              <a:t>Design Patterns, Elements of Reusable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1" dirty="0">
                <a:ea typeface="굴림" panose="020B0600000101010101" pitchFamily="34" charset="-127"/>
              </a:rPr>
              <a:t>Object-Oriented Software</a:t>
            </a:r>
            <a:r>
              <a:rPr lang="en-US" altLang="ko-KR" sz="1200" dirty="0">
                <a:ea typeface="굴림" panose="020B0600000101010101" pitchFamily="34" charset="-127"/>
              </a:rPr>
              <a:t>, Addison-Wesley, 1995.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A5D2-06E4-405C-90E0-DDFAE524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Façade</a:t>
            </a:r>
            <a:endParaRPr lang="en-US"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ea typeface="MS Mincho" charset="-128"/>
              </a:rPr>
              <a:t>Intent</a:t>
            </a:r>
            <a:r>
              <a:rPr lang="en-US" sz="2800">
                <a:ea typeface="MS Mincho" charset="-128"/>
              </a:rPr>
              <a:t>: want to simplify the use of an existing system. Need to define an interface that is a subset of the existing one.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ea typeface="MS Mincho" charset="-128"/>
              </a:rPr>
              <a:t>Problem</a:t>
            </a:r>
            <a:r>
              <a:rPr lang="en-US" sz="2800">
                <a:ea typeface="MS Mincho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You only need a subset of a complex system or need to interact in a particular way.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The API for the subset is simpler than the API for the entire subsystem.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You may want to hide the original system, or you may want to use a subset of the system and add functionality. 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6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charset="-128"/>
              </a:rPr>
              <a:t>Façade</a:t>
            </a:r>
            <a:endParaRPr lang="en-US">
              <a:cs typeface="Times New Roman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ea typeface="MS Mincho" charset="-128"/>
              </a:rPr>
              <a:t>Solution</a:t>
            </a:r>
            <a:r>
              <a:rPr lang="en-US" sz="2800">
                <a:ea typeface="MS Mincho" charset="-128"/>
              </a:rPr>
              <a:t>: The façade presents a new interface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ea typeface="MS Mincho" charset="-128"/>
              </a:rPr>
              <a:t>Participants</a:t>
            </a:r>
            <a:r>
              <a:rPr lang="en-US" sz="2800">
                <a:ea typeface="MS Mincho" charset="-128"/>
              </a:rPr>
              <a:t>: presents a specialized interface to the client to make it easier to use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ea typeface="MS Mincho" charset="-128"/>
              </a:rPr>
              <a:t>Consequences</a:t>
            </a:r>
            <a:r>
              <a:rPr lang="en-US" sz="2800">
                <a:ea typeface="MS Mincho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Simplifies the use of the subsystem.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Some functionality may not  be available to the client.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ea typeface="MS Mincho" charset="-128"/>
              </a:rPr>
              <a:t>Implementation: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Define a new class (or classes) that has the required interface.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a typeface="MS Mincho" charset="-128"/>
              </a:rPr>
              <a:t>Have this class use the existing system.</a:t>
            </a:r>
            <a:endParaRPr lang="en-US" sz="24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7144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3165</TotalTime>
  <Words>1210</Words>
  <Application>Microsoft Office PowerPoint</Application>
  <PresentationFormat>On-screen Show (4:3)</PresentationFormat>
  <Paragraphs>293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굴림</vt:lpstr>
      <vt:lpstr>MS Mincho</vt:lpstr>
      <vt:lpstr>Times New Roman</vt:lpstr>
      <vt:lpstr>Verdana</vt:lpstr>
      <vt:lpstr>Wingdings</vt:lpstr>
      <vt:lpstr>Office Theme</vt:lpstr>
      <vt:lpstr>Design Patterns:   Design by Abstraction</vt:lpstr>
      <vt:lpstr>What Are Design Patterns?</vt:lpstr>
      <vt:lpstr>Why Design Patterns?</vt:lpstr>
      <vt:lpstr>Motivation</vt:lpstr>
      <vt:lpstr>In Java …</vt:lpstr>
      <vt:lpstr>Singleton Design Pattern</vt:lpstr>
      <vt:lpstr>Gang of Four (GoF) Patterns*</vt:lpstr>
      <vt:lpstr>Façade</vt:lpstr>
      <vt:lpstr>Façade</vt:lpstr>
      <vt:lpstr>Façade Example</vt:lpstr>
      <vt:lpstr>Without Façade</vt:lpstr>
      <vt:lpstr>With Façade</vt:lpstr>
      <vt:lpstr>Adapter</vt:lpstr>
      <vt:lpstr>Adapter</vt:lpstr>
      <vt:lpstr>Adapter</vt:lpstr>
      <vt:lpstr>Adapter Example</vt:lpstr>
      <vt:lpstr>Adapter</vt:lpstr>
      <vt:lpstr>Template Methods Design Pattern</vt:lpstr>
      <vt:lpstr>Template Methods (Cont.)</vt:lpstr>
      <vt:lpstr>Strategy Design Pattern</vt:lpstr>
      <vt:lpstr>Abstract Coupling (Low Coupling)</vt:lpstr>
      <vt:lpstr>Design Guideline</vt:lpstr>
      <vt:lpstr>Composite Design Pattern</vt:lpstr>
      <vt:lpstr>Iterator Pattern</vt:lpstr>
      <vt:lpstr>Side: Arrays vs. Collections</vt:lpstr>
      <vt:lpstr>Factory Design Pattern</vt:lpstr>
      <vt:lpstr>Factory Design Pattern</vt:lpstr>
      <vt:lpstr>Abstract Factory Design Pattern</vt:lpstr>
      <vt:lpstr>Example</vt:lpstr>
      <vt:lpstr>PowerPoint Presentation</vt:lpstr>
      <vt:lpstr>Example</vt:lpstr>
      <vt:lpstr>Decorator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  Design by Abstraction</dc:title>
  <cp:lastModifiedBy>Padilla, Edgar</cp:lastModifiedBy>
  <cp:revision>41</cp:revision>
  <cp:lastPrinted>2017-08-22T19:09:26Z</cp:lastPrinted>
  <dcterms:created xsi:type="dcterms:W3CDTF">2017-08-17T17:10:58Z</dcterms:created>
  <dcterms:modified xsi:type="dcterms:W3CDTF">2018-08-04T00:32:54Z</dcterms:modified>
</cp:coreProperties>
</file>