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84" r:id="rId31"/>
    <p:sldId id="306" r:id="rId32"/>
    <p:sldId id="308" r:id="rId33"/>
    <p:sldId id="309" r:id="rId34"/>
    <p:sldId id="310" r:id="rId35"/>
    <p:sldId id="311" r:id="rId36"/>
    <p:sldId id="327" r:id="rId37"/>
    <p:sldId id="3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>
      <p:cViewPr varScale="1">
        <p:scale>
          <a:sx n="69" d="100"/>
          <a:sy n="69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476BF-1F13-42C6-BA42-7D25AA4A0B0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9140-B622-42A6-A850-0A0614F0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extractMetho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moveMethod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selfEncapsulateFiel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decomposeCondition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renameMetho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pullUpField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Simplifying Conditional Expressions (8)</a:t>
            </a:r>
          </a:p>
          <a:p>
            <a:pPr lvl="1"/>
            <a:r>
              <a:rPr lang="en-US" dirty="0" smtClean="0"/>
              <a:t>Decompose Conditional</a:t>
            </a:r>
          </a:p>
          <a:p>
            <a:pPr lvl="1"/>
            <a:r>
              <a:rPr lang="en-US" dirty="0" smtClean="0"/>
              <a:t>Consolidate Conditional Expression</a:t>
            </a:r>
          </a:p>
          <a:p>
            <a:pPr lvl="1"/>
            <a:r>
              <a:rPr lang="en-US" dirty="0" smtClean="0"/>
              <a:t>Consolidate Duplicate conditional Fragments</a:t>
            </a:r>
          </a:p>
          <a:p>
            <a:pPr lvl="1"/>
            <a:r>
              <a:rPr lang="en-US" dirty="0" smtClean="0"/>
              <a:t>Remove Control Flag</a:t>
            </a:r>
          </a:p>
          <a:p>
            <a:pPr lvl="1"/>
            <a:r>
              <a:rPr lang="en-US" dirty="0" smtClean="0"/>
              <a:t>Replace Nested Conditional with Guard Clauses</a:t>
            </a:r>
          </a:p>
          <a:p>
            <a:pPr lvl="1"/>
            <a:r>
              <a:rPr lang="en-US" dirty="0" smtClean="0"/>
              <a:t>Replace Conditional with Polymorphism</a:t>
            </a:r>
          </a:p>
          <a:p>
            <a:pPr lvl="1"/>
            <a:r>
              <a:rPr lang="en-US" dirty="0" smtClean="0"/>
              <a:t>Introduce Null Object</a:t>
            </a:r>
          </a:p>
          <a:p>
            <a:pPr lvl="1"/>
            <a:r>
              <a:rPr lang="en-US" dirty="0" smtClean="0"/>
              <a:t>Introduce Assertion</a:t>
            </a:r>
          </a:p>
        </p:txBody>
      </p:sp>
    </p:spTree>
    <p:extLst>
      <p:ext uri="{BB962C8B-B14F-4D97-AF65-F5344CB8AC3E}">
        <p14:creationId xmlns:p14="http://schemas.microsoft.com/office/powerpoint/2010/main" val="38288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Making Method Calls Simpler (15)</a:t>
            </a:r>
          </a:p>
          <a:p>
            <a:pPr lvl="1"/>
            <a:r>
              <a:rPr lang="en-US" dirty="0" smtClean="0"/>
              <a:t>Rename Method</a:t>
            </a:r>
          </a:p>
          <a:p>
            <a:pPr lvl="1"/>
            <a:r>
              <a:rPr lang="en-US" dirty="0" smtClean="0"/>
              <a:t>Add Parameter</a:t>
            </a:r>
          </a:p>
          <a:p>
            <a:pPr lvl="1"/>
            <a:r>
              <a:rPr lang="en-US" dirty="0" smtClean="0"/>
              <a:t>Remove Parameter</a:t>
            </a:r>
          </a:p>
          <a:p>
            <a:pPr lvl="1"/>
            <a:r>
              <a:rPr lang="en-US" dirty="0" smtClean="0"/>
              <a:t>Separate Query from Modifier</a:t>
            </a:r>
          </a:p>
          <a:p>
            <a:pPr lvl="1"/>
            <a:r>
              <a:rPr lang="en-US" dirty="0" smtClean="0"/>
              <a:t>Parameterize Method</a:t>
            </a:r>
          </a:p>
          <a:p>
            <a:pPr lvl="1"/>
            <a:r>
              <a:rPr lang="en-US" dirty="0" smtClean="0"/>
              <a:t>Replace Parameter with Explicit Methods</a:t>
            </a:r>
          </a:p>
          <a:p>
            <a:pPr lvl="1"/>
            <a:r>
              <a:rPr lang="en-US" dirty="0" smtClean="0"/>
              <a:t>Preserve Whole Object</a:t>
            </a:r>
          </a:p>
          <a:p>
            <a:pPr lvl="1"/>
            <a:r>
              <a:rPr lang="en-US" dirty="0" smtClean="0"/>
              <a:t>Replace Parameter with Method</a:t>
            </a:r>
          </a:p>
          <a:p>
            <a:pPr lvl="1"/>
            <a:r>
              <a:rPr lang="en-US" dirty="0" smtClean="0"/>
              <a:t>Introduce Parameter Object</a:t>
            </a:r>
          </a:p>
          <a:p>
            <a:pPr lvl="1"/>
            <a:r>
              <a:rPr lang="en-US" dirty="0" smtClean="0"/>
              <a:t>Remove Setting Method</a:t>
            </a:r>
          </a:p>
          <a:p>
            <a:pPr lvl="1"/>
            <a:r>
              <a:rPr lang="en-US" dirty="0" smtClean="0"/>
              <a:t>Hide Method</a:t>
            </a:r>
          </a:p>
          <a:p>
            <a:pPr lvl="1"/>
            <a:r>
              <a:rPr lang="en-US" dirty="0" smtClean="0"/>
              <a:t>Replace Constructor with Factory Method</a:t>
            </a:r>
          </a:p>
          <a:p>
            <a:pPr lvl="1"/>
            <a:r>
              <a:rPr lang="en-US" dirty="0" smtClean="0"/>
              <a:t>Encapsulate Downcast</a:t>
            </a:r>
          </a:p>
          <a:p>
            <a:pPr lvl="1"/>
            <a:r>
              <a:rPr lang="en-US" dirty="0" smtClean="0"/>
              <a:t>Replace Error Code with Exception</a:t>
            </a:r>
          </a:p>
          <a:p>
            <a:pPr lvl="1"/>
            <a:r>
              <a:rPr lang="en-US" dirty="0" smtClean="0"/>
              <a:t>Replace Exception with Test</a:t>
            </a:r>
          </a:p>
        </p:txBody>
      </p:sp>
    </p:spTree>
    <p:extLst>
      <p:ext uri="{BB962C8B-B14F-4D97-AF65-F5344CB8AC3E}">
        <p14:creationId xmlns:p14="http://schemas.microsoft.com/office/powerpoint/2010/main" val="23311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Dealing with Generalization (10)</a:t>
            </a:r>
          </a:p>
          <a:p>
            <a:pPr lvl="1"/>
            <a:r>
              <a:rPr lang="en-US" dirty="0" smtClean="0"/>
              <a:t>Pull Up Field</a:t>
            </a:r>
          </a:p>
          <a:p>
            <a:pPr lvl="1"/>
            <a:r>
              <a:rPr lang="en-US" dirty="0" smtClean="0"/>
              <a:t>Pull Up Method</a:t>
            </a:r>
          </a:p>
          <a:p>
            <a:pPr lvl="1"/>
            <a:r>
              <a:rPr lang="en-US" dirty="0" smtClean="0"/>
              <a:t>Pull Up Constructor Body</a:t>
            </a:r>
          </a:p>
          <a:p>
            <a:pPr lvl="1"/>
            <a:r>
              <a:rPr lang="en-US" dirty="0" smtClean="0"/>
              <a:t>Push Down Field</a:t>
            </a:r>
          </a:p>
          <a:p>
            <a:pPr lvl="1"/>
            <a:r>
              <a:rPr lang="en-US" dirty="0" smtClean="0"/>
              <a:t>Extract Subclass</a:t>
            </a:r>
          </a:p>
          <a:p>
            <a:pPr lvl="1"/>
            <a:r>
              <a:rPr lang="en-US" dirty="0" smtClean="0"/>
              <a:t>Extract Superclass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Form Template Method</a:t>
            </a:r>
          </a:p>
          <a:p>
            <a:pPr lvl="1"/>
            <a:r>
              <a:rPr lang="en-US" dirty="0" smtClean="0"/>
              <a:t>Replace Inheritance with Delegation</a:t>
            </a:r>
          </a:p>
          <a:p>
            <a:pPr lvl="1"/>
            <a:r>
              <a:rPr lang="en-US" dirty="0" smtClean="0"/>
              <a:t>Replace Delegation with Inheritance</a:t>
            </a:r>
          </a:p>
        </p:txBody>
      </p:sp>
    </p:spTree>
    <p:extLst>
      <p:ext uri="{BB962C8B-B14F-4D97-AF65-F5344CB8AC3E}">
        <p14:creationId xmlns:p14="http://schemas.microsoft.com/office/powerpoint/2010/main" val="326143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n-US" dirty="0" err="1" smtClean="0"/>
              <a:t>Refactorings</a:t>
            </a:r>
            <a:r>
              <a:rPr lang="en-US" dirty="0" smtClean="0"/>
              <a:t> (4)</a:t>
            </a:r>
          </a:p>
          <a:p>
            <a:pPr lvl="1"/>
            <a:r>
              <a:rPr lang="en-US" dirty="0" smtClean="0"/>
              <a:t>Tease Apart Inheritance</a:t>
            </a:r>
          </a:p>
          <a:p>
            <a:pPr lvl="1"/>
            <a:r>
              <a:rPr lang="en-US" dirty="0" smtClean="0"/>
              <a:t>Convert Procedural Design to Objects</a:t>
            </a:r>
          </a:p>
          <a:p>
            <a:pPr lvl="1"/>
            <a:r>
              <a:rPr lang="en-US" dirty="0" smtClean="0"/>
              <a:t>Separate Domain from Presentation</a:t>
            </a:r>
          </a:p>
          <a:p>
            <a:pPr lvl="1"/>
            <a:r>
              <a:rPr lang="en-US" dirty="0" smtClean="0"/>
              <a:t>Extract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when you have a code section that can be grouped together</a:t>
            </a:r>
          </a:p>
          <a:p>
            <a:r>
              <a:rPr lang="en-US" dirty="0" smtClean="0"/>
              <a:t>Convert code fragment into method with a meaningful name </a:t>
            </a:r>
          </a:p>
          <a:p>
            <a:r>
              <a:rPr lang="en-US" dirty="0" smtClean="0"/>
              <a:t>One of the most common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Smells</a:t>
            </a:r>
            <a:endParaRPr lang="en-US" dirty="0" smtClean="0"/>
          </a:p>
          <a:p>
            <a:pPr lvl="1"/>
            <a:r>
              <a:rPr lang="en-US" dirty="0" smtClean="0"/>
              <a:t>Duplicated Code</a:t>
            </a:r>
          </a:p>
          <a:p>
            <a:pPr lvl="1"/>
            <a:r>
              <a:rPr lang="en-US" dirty="0" smtClean="0"/>
              <a:t>Long Method</a:t>
            </a:r>
          </a:p>
          <a:p>
            <a:pPr lvl="1"/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err="1" smtClean="0">
                <a:hlinkClick r:id="rId2"/>
              </a:rPr>
              <a:t>ExtractMethod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Temporary Variables can cause issues</a:t>
            </a:r>
          </a:p>
          <a:p>
            <a:pPr lvl="1"/>
            <a:r>
              <a:rPr lang="en-US" dirty="0" smtClean="0"/>
              <a:t>Temporary Variables are read but not changed</a:t>
            </a:r>
          </a:p>
          <a:p>
            <a:pPr lvl="2"/>
            <a:r>
              <a:rPr lang="en-US" dirty="0" smtClean="0"/>
              <a:t>Pass them in as parameters</a:t>
            </a:r>
          </a:p>
          <a:p>
            <a:pPr lvl="1"/>
            <a:r>
              <a:rPr lang="en-US" dirty="0" smtClean="0"/>
              <a:t>Temporary Variables are assigned</a:t>
            </a:r>
          </a:p>
          <a:p>
            <a:pPr lvl="2"/>
            <a:r>
              <a:rPr lang="en-US" dirty="0" smtClean="0"/>
              <a:t>If  temp variable is used only within the scope of the new extracted method, then it is not an issue-it will be moved into method</a:t>
            </a:r>
          </a:p>
          <a:p>
            <a:pPr lvl="2"/>
            <a:r>
              <a:rPr lang="en-US" dirty="0" smtClean="0"/>
              <a:t>If not, you can have the method return the value of the temporary variable.</a:t>
            </a:r>
          </a:p>
          <a:p>
            <a:pPr lvl="2"/>
            <a:r>
              <a:rPr lang="en-US" dirty="0" smtClean="0"/>
              <a:t>Multiple temp variables might be a limitation on what can be extracted into the method</a:t>
            </a:r>
          </a:p>
          <a:p>
            <a:pPr lvl="3"/>
            <a:r>
              <a:rPr lang="en-US" dirty="0" smtClean="0"/>
              <a:t>In that case </a:t>
            </a:r>
            <a:r>
              <a:rPr lang="en-US" dirty="0" err="1" smtClean="0"/>
              <a:t>refactorings</a:t>
            </a:r>
            <a:r>
              <a:rPr lang="en-US" dirty="0" smtClean="0"/>
              <a:t> might be needed (i.e. Replace Temp with Query or Replace Method with Method Object)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method is used or will be used more by another class than the class where it resides.</a:t>
            </a:r>
          </a:p>
          <a:p>
            <a:r>
              <a:rPr lang="en-US" dirty="0" smtClean="0"/>
              <a:t>Create a new method with a similar body in the class it uses most.  Then remove old method or change it into a delegation.</a:t>
            </a:r>
          </a:p>
          <a:p>
            <a:r>
              <a:rPr lang="en-US" dirty="0" smtClean="0"/>
              <a:t>Smells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Alternative classes with Different Interfaces</a:t>
            </a:r>
          </a:p>
          <a:p>
            <a:pPr lvl="1"/>
            <a:r>
              <a:rPr lang="en-US" dirty="0" smtClean="0"/>
              <a:t>Data Class</a:t>
            </a:r>
          </a:p>
          <a:p>
            <a:pPr lvl="1"/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Parallel Inheritance Hierarchies</a:t>
            </a:r>
          </a:p>
          <a:p>
            <a:pPr lvl="1"/>
            <a:r>
              <a:rPr lang="en-US" dirty="0" smtClean="0"/>
              <a:t>Shotgun Surgery</a:t>
            </a:r>
          </a:p>
          <a:p>
            <a:r>
              <a:rPr lang="en-US" dirty="0" err="1" smtClean="0">
                <a:hlinkClick r:id="rId2"/>
              </a:rPr>
              <a:t>MoveMethod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Encapsulate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reduce coupling from accessing a field directly.</a:t>
            </a:r>
          </a:p>
          <a:p>
            <a:r>
              <a:rPr lang="en-US" dirty="0" smtClean="0"/>
              <a:t>Create getters and setters for the fields and only access the field via them.</a:t>
            </a:r>
          </a:p>
          <a:p>
            <a:r>
              <a:rPr lang="en-US" dirty="0" smtClean="0"/>
              <a:t>Smells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Inappropriate Intimacy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SelfEncapsulateField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complicated conditional statement</a:t>
            </a:r>
          </a:p>
          <a:p>
            <a:r>
              <a:rPr lang="en-US" dirty="0" smtClean="0"/>
              <a:t>Extract a method that returns a Boolean out of the condition, a method for the true part and the else part.</a:t>
            </a:r>
          </a:p>
          <a:p>
            <a:r>
              <a:rPr lang="en-US" dirty="0" smtClean="0"/>
              <a:t>Smells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Long Method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err="1" smtClean="0">
                <a:hlinkClick r:id="rId2"/>
              </a:rPr>
              <a:t>DecomposeConditional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is not helpful</a:t>
            </a:r>
          </a:p>
          <a:p>
            <a:r>
              <a:rPr lang="en-US" dirty="0" smtClean="0"/>
              <a:t>Change the name</a:t>
            </a:r>
          </a:p>
          <a:p>
            <a:r>
              <a:rPr lang="en-US" dirty="0" smtClean="0"/>
              <a:t>Smells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Long Method</a:t>
            </a:r>
          </a:p>
          <a:p>
            <a:r>
              <a:rPr lang="en-US" dirty="0" err="1" smtClean="0">
                <a:hlinkClick r:id="rId2"/>
              </a:rPr>
              <a:t>RenameMethod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Refactoring is all about modifying code </a:t>
            </a:r>
            <a:r>
              <a:rPr lang="en-US" i="1" dirty="0" smtClean="0"/>
              <a:t>without</a:t>
            </a:r>
            <a:r>
              <a:rPr lang="en-US" dirty="0" smtClean="0"/>
              <a:t> changing its behavior</a:t>
            </a:r>
          </a:p>
          <a:p>
            <a:pPr lvl="1"/>
            <a:r>
              <a:rPr lang="en-US" dirty="0" smtClean="0"/>
              <a:t>We do this to improve its design</a:t>
            </a:r>
          </a:p>
          <a:p>
            <a:r>
              <a:rPr lang="en-US" dirty="0" smtClean="0"/>
              <a:t>We must be efficient, because we’re improving the code but not in a visible manner</a:t>
            </a:r>
          </a:p>
          <a:p>
            <a:pPr lvl="1"/>
            <a:r>
              <a:rPr lang="en-US" dirty="0" smtClean="0"/>
              <a:t>Stakeholders will complain</a:t>
            </a:r>
          </a:p>
          <a:p>
            <a:r>
              <a:rPr lang="en-US" dirty="0" smtClean="0"/>
              <a:t>In addition how do we assure that we have not changed the behavior?</a:t>
            </a:r>
          </a:p>
          <a:p>
            <a:pPr lvl="1"/>
            <a:r>
              <a:rPr lang="en-US" dirty="0" smtClean="0"/>
              <a:t>Any change in code can introduce defects.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Subclasses have the same field</a:t>
            </a:r>
          </a:p>
          <a:p>
            <a:r>
              <a:rPr lang="en-US" dirty="0" smtClean="0"/>
              <a:t>Move the field to the superclass</a:t>
            </a:r>
          </a:p>
          <a:p>
            <a:pPr lvl="1"/>
            <a:r>
              <a:rPr lang="en-US" dirty="0" smtClean="0"/>
              <a:t>This can occur because classes were added after the hierarchy was made (there for the abstraction wasn’t correctly identified)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refactorings</a:t>
            </a:r>
            <a:r>
              <a:rPr lang="en-US" dirty="0" smtClean="0"/>
              <a:t> have modified the design of the code and this needs to be further refined.</a:t>
            </a:r>
          </a:p>
          <a:p>
            <a:r>
              <a:rPr lang="en-US" dirty="0" smtClean="0"/>
              <a:t>Smells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Duplicate Code</a:t>
            </a:r>
          </a:p>
          <a:p>
            <a:r>
              <a:rPr lang="en-US" dirty="0" err="1" smtClean="0">
                <a:hlinkClick r:id="rId2"/>
              </a:rPr>
              <a:t>PullUpField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more extensive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They take a lot more time to do</a:t>
            </a:r>
          </a:p>
          <a:p>
            <a:r>
              <a:rPr lang="en-US" dirty="0" smtClean="0"/>
              <a:t>These are more general guidelines of how to approach issues, not like other </a:t>
            </a:r>
            <a:r>
              <a:rPr lang="en-US" dirty="0" err="1" smtClean="0"/>
              <a:t>refactorings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n-US" dirty="0" err="1" smtClean="0"/>
              <a:t>Refactorings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Tease Apart Inheritance</a:t>
            </a:r>
          </a:p>
          <a:p>
            <a:r>
              <a:rPr lang="en-US" dirty="0"/>
              <a:t>Convert Procedural Design to Objects</a:t>
            </a:r>
          </a:p>
          <a:p>
            <a:r>
              <a:rPr lang="en-US" dirty="0"/>
              <a:t>Separate Domain from Presentation</a:t>
            </a:r>
          </a:p>
          <a:p>
            <a:r>
              <a:rPr lang="en-US" dirty="0"/>
              <a:t>Extract 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 Apart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inheritance that is doing 2 (or more jobs)</a:t>
            </a:r>
          </a:p>
          <a:p>
            <a:r>
              <a:rPr lang="en-US" dirty="0" smtClean="0"/>
              <a:t>The refactoring creates two hierarchies and uses delegation to invoke one from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 Apart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changes are added you end up adding functionality to existing structure</a:t>
            </a:r>
          </a:p>
          <a:p>
            <a:pPr lvl="1"/>
            <a:r>
              <a:rPr lang="en-US" dirty="0" smtClean="0"/>
              <a:t>Results in duplicated code</a:t>
            </a:r>
          </a:p>
          <a:p>
            <a:pPr lvl="1"/>
            <a:r>
              <a:rPr lang="en-US" dirty="0" smtClean="0"/>
              <a:t>And makes it harder to understand</a:t>
            </a:r>
          </a:p>
          <a:p>
            <a:pPr lvl="1"/>
            <a:r>
              <a:rPr lang="en-US" dirty="0" smtClean="0"/>
              <a:t>Thus making it harder to change</a:t>
            </a:r>
          </a:p>
          <a:p>
            <a:pPr lvl="1"/>
            <a:endParaRPr lang="en-US" dirty="0"/>
          </a:p>
          <a:p>
            <a:r>
              <a:rPr lang="en-US" dirty="0" smtClean="0"/>
              <a:t>A way to spot this is if subclasses’ name being with the same adjective.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 Apart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Identify the different functionality done by the hierarchy.</a:t>
            </a:r>
          </a:p>
          <a:p>
            <a:r>
              <a:rPr lang="en-US" dirty="0" smtClean="0"/>
              <a:t>Decide which functionality is more important to retain the current hierarchy.</a:t>
            </a:r>
          </a:p>
          <a:p>
            <a:r>
              <a:rPr lang="en-US" dirty="0" smtClean="0"/>
              <a:t>Extract Class at the common superclass to create a new class for the extracted functionality. Place it in an instance variable at the original superclass.</a:t>
            </a:r>
          </a:p>
          <a:p>
            <a:r>
              <a:rPr lang="en-US" dirty="0" smtClean="0"/>
              <a:t>Create subclasses of the extracted class for each of the subclasses in the original hierarchy. </a:t>
            </a:r>
          </a:p>
          <a:p>
            <a:r>
              <a:rPr lang="en-US" dirty="0" smtClean="0"/>
              <a:t>Move Method in each of the subclasses from the original hierarchy to the new extracted class.</a:t>
            </a:r>
          </a:p>
          <a:p>
            <a:r>
              <a:rPr lang="en-US" dirty="0" smtClean="0"/>
              <a:t>Remove the class when it has no more code.</a:t>
            </a:r>
          </a:p>
          <a:p>
            <a:r>
              <a:rPr lang="en-US" dirty="0" smtClean="0"/>
              <a:t>Use Pull up Method or Pull up Field to create the new hierarchy.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graphics/12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7625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 descr="graphics/12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762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graphics/1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33" y="1905000"/>
            <a:ext cx="6094667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4" name="Picture 4" descr="graphics/12fig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31038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to defined automated testing</a:t>
            </a:r>
          </a:p>
          <a:p>
            <a:pPr lvl="1"/>
            <a:r>
              <a:rPr lang="en-US" dirty="0" smtClean="0"/>
              <a:t>Define tests for a system</a:t>
            </a:r>
          </a:p>
          <a:p>
            <a:pPr lvl="1"/>
            <a:r>
              <a:rPr lang="en-US" dirty="0" smtClean="0"/>
              <a:t>Automatically execute tests and get results</a:t>
            </a:r>
          </a:p>
          <a:p>
            <a:r>
              <a:rPr lang="en-US" dirty="0" smtClean="0"/>
              <a:t>This facilitates refactoring because:</a:t>
            </a:r>
          </a:p>
          <a:p>
            <a:pPr lvl="1"/>
            <a:r>
              <a:rPr lang="en-US" dirty="0" smtClean="0"/>
              <a:t>We can assure that our refactoring did not change behavior</a:t>
            </a:r>
          </a:p>
          <a:p>
            <a:pPr lvl="1"/>
            <a:r>
              <a:rPr lang="en-US" dirty="0" smtClean="0"/>
              <a:t>Saves time by being faster than creating and executing tests by hand.</a:t>
            </a:r>
          </a:p>
          <a:p>
            <a:pPr lvl="1"/>
            <a:r>
              <a:rPr lang="en-US" dirty="0" smtClean="0"/>
              <a:t>Gives us a way to measure if a refactoring was successful, if after the refactoring the code passes we know it did not change the behavior of the code, but we improved its design.</a:t>
            </a:r>
          </a:p>
        </p:txBody>
      </p:sp>
    </p:spTree>
    <p:extLst>
      <p:ext uri="{BB962C8B-B14F-4D97-AF65-F5344CB8AC3E}">
        <p14:creationId xmlns:p14="http://schemas.microsoft.com/office/powerpoint/2010/main" val="1035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s/12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0990"/>
            <a:ext cx="571500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introduction, meant to give you an understanding on how this works.</a:t>
            </a:r>
          </a:p>
          <a:p>
            <a:r>
              <a:rPr lang="en-US" dirty="0" smtClean="0"/>
              <a:t>Going through all 60 </a:t>
            </a:r>
            <a:r>
              <a:rPr lang="en-US" dirty="0" err="1" smtClean="0"/>
              <a:t>refactorings</a:t>
            </a:r>
            <a:r>
              <a:rPr lang="en-US" dirty="0" smtClean="0"/>
              <a:t> is beyond the scope of this class.</a:t>
            </a:r>
          </a:p>
          <a:p>
            <a:r>
              <a:rPr lang="en-US" dirty="0" smtClean="0"/>
              <a:t>How confident do you feel?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2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Refactoring-Recall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“The process of changing a software system in such a way that it does not alter the external behavior of the code yet improves its internal structure.”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“A disciplined way to clean up code that minimizes the chances of introducing bugs.”</a:t>
            </a:r>
          </a:p>
        </p:txBody>
      </p:sp>
    </p:spTree>
    <p:extLst>
      <p:ext uri="{BB962C8B-B14F-4D97-AF65-F5344CB8AC3E}">
        <p14:creationId xmlns:p14="http://schemas.microsoft.com/office/powerpoint/2010/main" val="4028433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happens to good systems?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161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Usually, good design first, then code second.</a:t>
            </a:r>
          </a:p>
          <a:p>
            <a:pPr eaLnBrk="1" hangingPunct="1"/>
            <a:r>
              <a:rPr lang="en-US" altLang="en-US" smtClean="0"/>
              <a:t>Over time, the code is modified</a:t>
            </a:r>
          </a:p>
          <a:p>
            <a:pPr eaLnBrk="1" hangingPunct="1"/>
            <a:r>
              <a:rPr lang="en-US" altLang="en-US" smtClean="0"/>
              <a:t>Structure of the system according to the design fades</a:t>
            </a:r>
          </a:p>
          <a:p>
            <a:pPr eaLnBrk="1" hangingPunct="1"/>
            <a:r>
              <a:rPr lang="en-US" altLang="en-US" smtClean="0"/>
              <a:t>Code sinks from engineering to hacking</a:t>
            </a:r>
          </a:p>
          <a:p>
            <a:pPr eaLnBrk="1" hangingPunct="1"/>
            <a:r>
              <a:rPr lang="en-US" altLang="en-US" smtClean="0"/>
              <a:t>Design decay</a:t>
            </a:r>
          </a:p>
        </p:txBody>
      </p:sp>
    </p:spTree>
    <p:extLst>
      <p:ext uri="{BB962C8B-B14F-4D97-AF65-F5344CB8AC3E}">
        <p14:creationId xmlns:p14="http://schemas.microsoft.com/office/powerpoint/2010/main" val="304088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Refactoring is the reverse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Take bad design</a:t>
            </a:r>
          </a:p>
          <a:p>
            <a:pPr eaLnBrk="1" hangingPunct="1"/>
            <a:r>
              <a:rPr lang="en-US" altLang="en-US" smtClean="0"/>
              <a:t>Rework it into a good design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 occurs continuously through the life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428005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Refactoring: Step 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 a test set</a:t>
            </a:r>
          </a:p>
          <a:p>
            <a:pPr eaLnBrk="1" hangingPunct="1"/>
            <a:r>
              <a:rPr lang="en-US" altLang="en-US" smtClean="0"/>
              <a:t>Completely automate the test set</a:t>
            </a:r>
          </a:p>
          <a:p>
            <a:pPr eaLnBrk="1" hangingPunct="1"/>
            <a:r>
              <a:rPr lang="en-US" altLang="en-US" smtClean="0"/>
              <a:t>Run the test set frequently</a:t>
            </a:r>
          </a:p>
        </p:txBody>
      </p:sp>
    </p:spTree>
    <p:extLst>
      <p:ext uri="{BB962C8B-B14F-4D97-AF65-F5344CB8AC3E}">
        <p14:creationId xmlns:p14="http://schemas.microsoft.com/office/powerpoint/2010/main" val="61894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Continuous process</a:t>
            </a:r>
          </a:p>
          <a:p>
            <a:pPr lvl="1" eaLnBrk="1" hangingPunct="1"/>
            <a:r>
              <a:rPr lang="en-US" altLang="en-US" smtClean="0"/>
              <a:t>Refactor, test, refactor, test, …</a:t>
            </a:r>
          </a:p>
          <a:p>
            <a:pPr eaLnBrk="1" hangingPunct="1"/>
            <a:r>
              <a:rPr lang="en-US" altLang="en-US" smtClean="0"/>
              <a:t>Do when you need to maintain code</a:t>
            </a:r>
          </a:p>
          <a:p>
            <a:pPr lvl="1" eaLnBrk="1" hangingPunct="1"/>
            <a:r>
              <a:rPr lang="en-US" altLang="en-US" smtClean="0"/>
              <a:t>Refactor to a clean design</a:t>
            </a:r>
          </a:p>
          <a:p>
            <a:pPr lvl="1" eaLnBrk="1" hangingPunct="1"/>
            <a:r>
              <a:rPr lang="en-US" altLang="en-US" smtClean="0"/>
              <a:t>Implement change</a:t>
            </a:r>
          </a:p>
        </p:txBody>
      </p:sp>
    </p:spTree>
    <p:extLst>
      <p:ext uri="{BB962C8B-B14F-4D97-AF65-F5344CB8AC3E}">
        <p14:creationId xmlns:p14="http://schemas.microsoft.com/office/powerpoint/2010/main" val="228232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dependent but here are a few</a:t>
            </a:r>
          </a:p>
          <a:p>
            <a:pPr lvl="1"/>
            <a:r>
              <a:rPr lang="en-US" dirty="0" smtClean="0"/>
              <a:t>For Java: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For C#/.NET: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For JavaScript: </a:t>
            </a:r>
            <a:r>
              <a:rPr lang="en-US" dirty="0" err="1" smtClean="0"/>
              <a:t>JSUnit</a:t>
            </a:r>
            <a:endParaRPr lang="en-US" dirty="0" smtClean="0"/>
          </a:p>
          <a:p>
            <a:pPr lvl="1"/>
            <a:r>
              <a:rPr lang="en-US" dirty="0" smtClean="0"/>
              <a:t>For PHP: </a:t>
            </a:r>
            <a:r>
              <a:rPr lang="en-US" dirty="0" err="1" smtClean="0"/>
              <a:t>PHPUnit</a:t>
            </a:r>
            <a:endParaRPr lang="en-US" dirty="0" smtClean="0"/>
          </a:p>
          <a:p>
            <a:pPr lvl="1"/>
            <a:r>
              <a:rPr lang="en-US" dirty="0" smtClean="0"/>
              <a:t>Etc.. Find your favorite language and look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Martin Fowler came up with these on his book</a:t>
            </a:r>
          </a:p>
          <a:p>
            <a:pPr lvl="1"/>
            <a:r>
              <a:rPr lang="en-US" dirty="0" smtClean="0"/>
              <a:t>Refactoring: Improving the Design of Existing Code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refactorings</a:t>
            </a:r>
            <a:r>
              <a:rPr lang="en-US" dirty="0" smtClean="0"/>
              <a:t> that we will see are covered by this book</a:t>
            </a:r>
          </a:p>
          <a:p>
            <a:r>
              <a:rPr lang="en-US" dirty="0" smtClean="0"/>
              <a:t>Note, this does not mean these are all the known </a:t>
            </a:r>
            <a:r>
              <a:rPr lang="en-US" dirty="0" err="1" smtClean="0"/>
              <a:t>refactorings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a lot of other </a:t>
            </a:r>
            <a:r>
              <a:rPr lang="en-US" dirty="0" err="1" smtClean="0"/>
              <a:t>refactorings</a:t>
            </a:r>
            <a:r>
              <a:rPr lang="en-US" dirty="0" smtClean="0"/>
              <a:t> out there, these are just described under this book.</a:t>
            </a:r>
          </a:p>
        </p:txBody>
      </p:sp>
    </p:spTree>
    <p:extLst>
      <p:ext uri="{BB962C8B-B14F-4D97-AF65-F5344CB8AC3E}">
        <p14:creationId xmlns:p14="http://schemas.microsoft.com/office/powerpoint/2010/main" val="1649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Techniques to address code smells</a:t>
            </a:r>
          </a:p>
          <a:p>
            <a:r>
              <a:rPr lang="en-US" dirty="0" smtClean="0"/>
              <a:t>Broken into different categories</a:t>
            </a:r>
          </a:p>
          <a:p>
            <a:pPr lvl="1"/>
            <a:r>
              <a:rPr lang="en-US" dirty="0" smtClean="0"/>
              <a:t>Composing Methods</a:t>
            </a:r>
          </a:p>
          <a:p>
            <a:pPr lvl="1"/>
            <a:r>
              <a:rPr lang="en-US" dirty="0" smtClean="0"/>
              <a:t>Moving Features Between Objects</a:t>
            </a:r>
          </a:p>
          <a:p>
            <a:pPr lvl="1"/>
            <a:r>
              <a:rPr lang="en-US" dirty="0" smtClean="0"/>
              <a:t>Organizing Data</a:t>
            </a:r>
          </a:p>
          <a:p>
            <a:pPr lvl="1"/>
            <a:r>
              <a:rPr lang="en-US" dirty="0" smtClean="0"/>
              <a:t>Simplifying Conditional Expressions</a:t>
            </a:r>
          </a:p>
          <a:p>
            <a:pPr lvl="1"/>
            <a:r>
              <a:rPr lang="en-US" dirty="0" smtClean="0"/>
              <a:t>Making Method Calls Simpler</a:t>
            </a:r>
          </a:p>
          <a:p>
            <a:pPr lvl="1"/>
            <a:r>
              <a:rPr lang="en-US" dirty="0" smtClean="0"/>
              <a:t>Dealing with Generalization</a:t>
            </a:r>
          </a:p>
          <a:p>
            <a:pPr lvl="1"/>
            <a:r>
              <a:rPr lang="en-US" dirty="0" smtClean="0"/>
              <a:t>Big </a:t>
            </a:r>
            <a:r>
              <a:rPr lang="en-US" dirty="0" err="1" smtClean="0"/>
              <a:t>Refactorings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Composing Methods (9)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Inline Method</a:t>
            </a:r>
          </a:p>
          <a:p>
            <a:pPr lvl="1"/>
            <a:r>
              <a:rPr lang="en-US" dirty="0" smtClean="0"/>
              <a:t>Inline Temp</a:t>
            </a:r>
          </a:p>
          <a:p>
            <a:pPr lvl="1"/>
            <a:r>
              <a:rPr lang="en-US" dirty="0" smtClean="0"/>
              <a:t>Replace Temp with Query</a:t>
            </a:r>
          </a:p>
          <a:p>
            <a:pPr lvl="1"/>
            <a:r>
              <a:rPr lang="en-US" dirty="0" smtClean="0"/>
              <a:t>Introduce Explaining Variable</a:t>
            </a:r>
          </a:p>
          <a:p>
            <a:pPr lvl="1"/>
            <a:r>
              <a:rPr lang="en-US" dirty="0" smtClean="0"/>
              <a:t>Split Temporary Variable</a:t>
            </a:r>
          </a:p>
          <a:p>
            <a:pPr lvl="1"/>
            <a:r>
              <a:rPr lang="en-US" dirty="0" smtClean="0"/>
              <a:t>Remove Assignments to Parameters</a:t>
            </a:r>
          </a:p>
          <a:p>
            <a:pPr lvl="1"/>
            <a:r>
              <a:rPr lang="en-US" dirty="0" smtClean="0"/>
              <a:t>Replace Method with Method Object</a:t>
            </a:r>
          </a:p>
          <a:p>
            <a:pPr lvl="1"/>
            <a:r>
              <a:rPr lang="en-US" dirty="0" smtClean="0"/>
              <a:t>Substitute Algorithm</a:t>
            </a:r>
          </a:p>
        </p:txBody>
      </p:sp>
    </p:spTree>
    <p:extLst>
      <p:ext uri="{BB962C8B-B14F-4D97-AF65-F5344CB8AC3E}">
        <p14:creationId xmlns:p14="http://schemas.microsoft.com/office/powerpoint/2010/main" val="31666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Features Between Objects (8)</a:t>
            </a:r>
          </a:p>
          <a:p>
            <a:pPr lvl="1"/>
            <a:r>
              <a:rPr lang="en-US" dirty="0" smtClean="0"/>
              <a:t>Move Method</a:t>
            </a:r>
          </a:p>
          <a:p>
            <a:pPr lvl="1"/>
            <a:r>
              <a:rPr lang="en-US" dirty="0" smtClean="0"/>
              <a:t>Move Field</a:t>
            </a:r>
          </a:p>
          <a:p>
            <a:pPr lvl="1"/>
            <a:r>
              <a:rPr lang="en-US" dirty="0" smtClean="0"/>
              <a:t>Extract Class</a:t>
            </a:r>
          </a:p>
          <a:p>
            <a:pPr lvl="1"/>
            <a:r>
              <a:rPr lang="en-US" dirty="0" smtClean="0"/>
              <a:t>Inline Class</a:t>
            </a:r>
          </a:p>
          <a:p>
            <a:pPr lvl="1"/>
            <a:r>
              <a:rPr lang="en-US" dirty="0" smtClean="0"/>
              <a:t>Hide Delegate</a:t>
            </a:r>
          </a:p>
          <a:p>
            <a:pPr lvl="1"/>
            <a:r>
              <a:rPr lang="en-US" dirty="0" smtClean="0"/>
              <a:t>Remove Middle Man</a:t>
            </a:r>
          </a:p>
          <a:p>
            <a:pPr lvl="1"/>
            <a:r>
              <a:rPr lang="en-US" dirty="0" smtClean="0"/>
              <a:t>Introduce Foreign Method</a:t>
            </a:r>
          </a:p>
          <a:p>
            <a:pPr lvl="1"/>
            <a:r>
              <a:rPr lang="en-US" dirty="0" smtClean="0"/>
              <a:t>Introduce Local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Organizing Data (16)</a:t>
            </a:r>
          </a:p>
          <a:p>
            <a:pPr lvl="1"/>
            <a:r>
              <a:rPr lang="en-US" dirty="0" smtClean="0"/>
              <a:t>Self Encapsulate Field</a:t>
            </a:r>
          </a:p>
          <a:p>
            <a:pPr lvl="1"/>
            <a:r>
              <a:rPr lang="en-US" dirty="0" smtClean="0"/>
              <a:t>Replace Data Value with Object</a:t>
            </a:r>
          </a:p>
          <a:p>
            <a:pPr lvl="1"/>
            <a:r>
              <a:rPr lang="en-US" dirty="0" smtClean="0"/>
              <a:t>Change Value to Reference</a:t>
            </a:r>
          </a:p>
          <a:p>
            <a:pPr lvl="1"/>
            <a:r>
              <a:rPr lang="en-US" dirty="0" smtClean="0"/>
              <a:t>Change Reference to Value</a:t>
            </a:r>
          </a:p>
          <a:p>
            <a:pPr lvl="1"/>
            <a:r>
              <a:rPr lang="en-US" dirty="0" smtClean="0"/>
              <a:t>Replace Array with Object</a:t>
            </a:r>
          </a:p>
          <a:p>
            <a:pPr lvl="1"/>
            <a:r>
              <a:rPr lang="en-US" dirty="0" smtClean="0"/>
              <a:t>Duplicate Observed Data</a:t>
            </a:r>
          </a:p>
          <a:p>
            <a:pPr lvl="1"/>
            <a:r>
              <a:rPr lang="en-US" dirty="0" smtClean="0"/>
              <a:t>Change Unidirectional Association to Bidirectional</a:t>
            </a:r>
          </a:p>
          <a:p>
            <a:pPr lvl="1"/>
            <a:r>
              <a:rPr lang="en-US" dirty="0" smtClean="0"/>
              <a:t>Change Bidirectional Association to Unidirectional</a:t>
            </a:r>
          </a:p>
          <a:p>
            <a:pPr lvl="1"/>
            <a:r>
              <a:rPr lang="en-US" dirty="0" smtClean="0"/>
              <a:t>Replace Magic Number with Symbolic Constant</a:t>
            </a:r>
          </a:p>
          <a:p>
            <a:pPr lvl="1"/>
            <a:r>
              <a:rPr lang="en-US" dirty="0" smtClean="0"/>
              <a:t>Encapsulate Field</a:t>
            </a:r>
          </a:p>
          <a:p>
            <a:pPr lvl="1"/>
            <a:r>
              <a:rPr lang="en-US" dirty="0" smtClean="0"/>
              <a:t>Encapsulate Collection</a:t>
            </a:r>
          </a:p>
          <a:p>
            <a:pPr lvl="1"/>
            <a:r>
              <a:rPr lang="en-US" dirty="0" smtClean="0"/>
              <a:t>Replace Record with Data Class</a:t>
            </a:r>
          </a:p>
          <a:p>
            <a:pPr lvl="1"/>
            <a:r>
              <a:rPr lang="en-US" dirty="0" smtClean="0"/>
              <a:t>Replace Type Code with Class</a:t>
            </a:r>
          </a:p>
          <a:p>
            <a:pPr lvl="1"/>
            <a:r>
              <a:rPr lang="en-US" dirty="0"/>
              <a:t>Replace Type Code with </a:t>
            </a:r>
            <a:r>
              <a:rPr lang="en-US" dirty="0" smtClean="0"/>
              <a:t>Subclass</a:t>
            </a:r>
          </a:p>
          <a:p>
            <a:pPr lvl="1"/>
            <a:r>
              <a:rPr lang="en-US" dirty="0" smtClean="0"/>
              <a:t>Replace Type Code with State/Strategy</a:t>
            </a:r>
          </a:p>
          <a:p>
            <a:pPr lvl="1"/>
            <a:r>
              <a:rPr lang="en-US" dirty="0" smtClean="0"/>
              <a:t>Replace Subclass with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1338</Words>
  <Application>Microsoft Office PowerPoint</Application>
  <PresentationFormat>On-screen Show (4:3)</PresentationFormat>
  <Paragraphs>245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Refactoring</vt:lpstr>
      <vt:lpstr>Refactoring</vt:lpstr>
      <vt:lpstr>Automated Testing</vt:lpstr>
      <vt:lpstr>Automated Testing Tools</vt:lpstr>
      <vt:lpstr>Refactorings</vt:lpstr>
      <vt:lpstr>Refactorings</vt:lpstr>
      <vt:lpstr>Refactorings</vt:lpstr>
      <vt:lpstr>Refactorings</vt:lpstr>
      <vt:lpstr>Refactorings</vt:lpstr>
      <vt:lpstr>Refactorings</vt:lpstr>
      <vt:lpstr>Refactorings</vt:lpstr>
      <vt:lpstr>Refactorings</vt:lpstr>
      <vt:lpstr>Refactorings</vt:lpstr>
      <vt:lpstr>Extract Method</vt:lpstr>
      <vt:lpstr>Extract Method </vt:lpstr>
      <vt:lpstr>Move Method</vt:lpstr>
      <vt:lpstr>Self Encapsulate Field</vt:lpstr>
      <vt:lpstr>Decompose Conditional</vt:lpstr>
      <vt:lpstr>Rename Method</vt:lpstr>
      <vt:lpstr>Pull Up Field</vt:lpstr>
      <vt:lpstr>Big Refactorings</vt:lpstr>
      <vt:lpstr>Big Refactorings (4)</vt:lpstr>
      <vt:lpstr>Tease Apart Inheritance</vt:lpstr>
      <vt:lpstr>Tease Apart Inheritance</vt:lpstr>
      <vt:lpstr>Tease Apart Inheritance</vt:lpstr>
      <vt:lpstr>Example</vt:lpstr>
      <vt:lpstr>Example</vt:lpstr>
      <vt:lpstr>Example</vt:lpstr>
      <vt:lpstr>Example</vt:lpstr>
      <vt:lpstr>PowerPoint Presentation</vt:lpstr>
      <vt:lpstr>Refactorings..</vt:lpstr>
      <vt:lpstr>Refactoring-Recall</vt:lpstr>
      <vt:lpstr>Why?</vt:lpstr>
      <vt:lpstr>Why?</vt:lpstr>
      <vt:lpstr>Refactoring is the reverse process</vt:lpstr>
      <vt:lpstr>Refactoring: Step 1</vt:lpstr>
      <vt:lpstr>Refactoring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Refactorings</dc:title>
  <dc:creator>Omar Ochoa</dc:creator>
  <cp:lastModifiedBy>Padilla, Edgar</cp:lastModifiedBy>
  <cp:revision>27</cp:revision>
  <dcterms:created xsi:type="dcterms:W3CDTF">2006-08-16T00:00:00Z</dcterms:created>
  <dcterms:modified xsi:type="dcterms:W3CDTF">2018-07-31T18:23:43Z</dcterms:modified>
</cp:coreProperties>
</file>